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5" r:id="rId5"/>
    <p:sldId id="263" r:id="rId6"/>
    <p:sldId id="257" r:id="rId7"/>
    <p:sldId id="258" r:id="rId8"/>
    <p:sldId id="259" r:id="rId9"/>
    <p:sldId id="260" r:id="rId10"/>
    <p:sldId id="261" r:id="rId11"/>
    <p:sldId id="26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D23C093-C151-4F53-B085-9F74F49D35E1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D1EB25-A4F8-439D-8FAC-31C0B0FEB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CONTROL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Most audits are conducted on site by a team , each member have a specific expertise.</a:t>
            </a:r>
          </a:p>
          <a:p>
            <a:pPr>
              <a:buNone/>
            </a:pPr>
            <a:r>
              <a:rPr lang="en-US" dirty="0" smtClean="0"/>
              <a:t>On site activities are scheduled so the appropriate vendor resources are on site to ensure that overall process is as per expectations and follow with all protocols 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specific areas that are reviewed </a:t>
            </a:r>
          </a:p>
          <a:p>
            <a:r>
              <a:rPr lang="en-US" dirty="0" smtClean="0"/>
              <a:t>1. is the vendor equipped to  meet all required standards .</a:t>
            </a:r>
          </a:p>
          <a:p>
            <a:r>
              <a:rPr lang="en-US" dirty="0" smtClean="0"/>
              <a:t>2. is the senior management of the vendor company responsible and committed to standards required.</a:t>
            </a:r>
          </a:p>
          <a:p>
            <a:r>
              <a:rPr lang="en-US" dirty="0" smtClean="0"/>
              <a:t>3. are the vendor systems accurate and meets all criteria </a:t>
            </a:r>
          </a:p>
          <a:p>
            <a:r>
              <a:rPr lang="en-US" dirty="0" smtClean="0"/>
              <a:t>4. how is the vendors </a:t>
            </a:r>
            <a:r>
              <a:rPr lang="en-US" smtClean="0"/>
              <a:t>data handling </a:t>
            </a:r>
            <a:r>
              <a:rPr lang="en-US" dirty="0" smtClean="0"/>
              <a:t>(above standards 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 CHECKLIST ? </a:t>
            </a:r>
          </a:p>
          <a:p>
            <a:r>
              <a:rPr lang="en-US" dirty="0" smtClean="0"/>
              <a:t>PDF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This analysis is based on the critical value of an item and its effect on the functioning of the health care institution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‘V’ stands for vital items</a:t>
            </a:r>
            <a:r>
              <a:rPr lang="en-US" dirty="0" smtClean="0"/>
              <a:t>, without which an institution cannot function or functioning comes to a riding</a:t>
            </a:r>
          </a:p>
          <a:p>
            <a:pPr>
              <a:buNone/>
            </a:pPr>
            <a:r>
              <a:rPr lang="en-US" dirty="0" smtClean="0"/>
              <a:t>Halt</a:t>
            </a:r>
          </a:p>
          <a:p>
            <a:pPr>
              <a:buNone/>
            </a:pPr>
            <a:r>
              <a:rPr lang="en-US" dirty="0" smtClean="0"/>
              <a:t>. Such items should always be available in sufficient quantity and sufficient safety stock be maintained</a:t>
            </a:r>
          </a:p>
          <a:p>
            <a:pPr>
              <a:buNone/>
            </a:pPr>
            <a:r>
              <a:rPr lang="en-US" dirty="0" smtClean="0"/>
              <a:t>To ensure hundred percent availability all the time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‘E’ stands for essential items</a:t>
            </a:r>
            <a:r>
              <a:rPr lang="en-US" dirty="0" smtClean="0"/>
              <a:t>, without which an institution can function but may affect the quality of service to some extent</a:t>
            </a:r>
          </a:p>
          <a:p>
            <a:pPr>
              <a:buNone/>
            </a:pPr>
            <a:r>
              <a:rPr lang="en-US" dirty="0" smtClean="0"/>
              <a:t>.These items should be controlled by middle level mangers</a:t>
            </a:r>
          </a:p>
          <a:p>
            <a:pPr>
              <a:buNone/>
            </a:pPr>
            <a:r>
              <a:rPr lang="en-US" dirty="0" smtClean="0"/>
              <a:t>. (Senior manager, associate professor, deputy medical superintend)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‘D’ stands for desirable items</a:t>
            </a:r>
          </a:p>
          <a:p>
            <a:pPr>
              <a:buNone/>
            </a:pPr>
            <a:r>
              <a:rPr lang="en-US" dirty="0" smtClean="0"/>
              <a:t>It is desirable to have these items but without these items an institution’s functioning will not</a:t>
            </a:r>
          </a:p>
          <a:p>
            <a:pPr>
              <a:buNone/>
            </a:pPr>
            <a:r>
              <a:rPr lang="en-US" dirty="0" smtClean="0"/>
              <a:t>suffer. These items may be controlled at lower management level</a:t>
            </a:r>
          </a:p>
          <a:p>
            <a:pPr>
              <a:buNone/>
            </a:pPr>
            <a:r>
              <a:rPr lang="en-US" dirty="0" smtClean="0"/>
              <a:t>(Officer </a:t>
            </a:r>
            <a:r>
              <a:rPr lang="en-US" dirty="0" err="1" smtClean="0"/>
              <a:t>incharge</a:t>
            </a:r>
            <a:r>
              <a:rPr lang="en-US" dirty="0" smtClean="0"/>
              <a:t>, office superintend, </a:t>
            </a:r>
            <a:r>
              <a:rPr lang="en-US" dirty="0" err="1" smtClean="0"/>
              <a:t>astt</a:t>
            </a:r>
            <a:r>
              <a:rPr lang="en-US" dirty="0" smtClean="0"/>
              <a:t>  manager etc)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VED analysis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92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82266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OF ITEM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98226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</a:tr>
              <a:tr h="982266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BD</a:t>
                      </a:r>
                      <a:endParaRPr lang="en-US" dirty="0"/>
                    </a:p>
                  </a:txBody>
                  <a:tcPr/>
                </a:tc>
              </a:tr>
              <a:tr h="98226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ABC with VED Classification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Vendor Audit 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latin typeface="Arial"/>
              </a:rPr>
              <a:t>FDA WARNING LETTER CITATIONS</a:t>
            </a:r>
          </a:p>
          <a:p>
            <a:pPr>
              <a:buNone/>
            </a:pPr>
            <a:endParaRPr lang="en-US" dirty="0" smtClean="0">
              <a:latin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</a:rPr>
              <a:t>April 11, 2014 • b) Your firm has failed to validate the (b)(4) used to </a:t>
            </a:r>
          </a:p>
          <a:p>
            <a:pPr>
              <a:buNone/>
            </a:pPr>
            <a:r>
              <a:rPr lang="en-US" dirty="0" smtClean="0">
                <a:latin typeface="Arial"/>
              </a:rPr>
              <a:t>produce sterile drug products since 2011.</a:t>
            </a:r>
          </a:p>
          <a:p>
            <a:pPr>
              <a:buNone/>
            </a:pPr>
            <a:r>
              <a:rPr lang="en-US" dirty="0" smtClean="0">
                <a:latin typeface="Arial"/>
              </a:rPr>
              <a:t>The inspection  documented that  you relied solely on the vendor’s qualification.</a:t>
            </a:r>
          </a:p>
          <a:p>
            <a:pPr>
              <a:buNone/>
            </a:pPr>
            <a:r>
              <a:rPr lang="en-US" dirty="0" smtClean="0">
                <a:latin typeface="Arial"/>
              </a:rPr>
              <a:t>• In your response, you indicate that  you have commissioned the vendor to perform process and product-specific  (b)(4) validation</a:t>
            </a:r>
          </a:p>
          <a:p>
            <a:pPr>
              <a:buNone/>
            </a:pPr>
            <a:r>
              <a:rPr lang="en-US" dirty="0" smtClean="0">
                <a:latin typeface="Arial"/>
              </a:rPr>
              <a:t> We remind you that</a:t>
            </a:r>
          </a:p>
          <a:p>
            <a:pPr>
              <a:buNone/>
            </a:pPr>
            <a:r>
              <a:rPr lang="en-US" dirty="0" smtClean="0">
                <a:latin typeface="Arial"/>
              </a:rPr>
              <a:t>it is your responsibility to review the validation data on the efficacy of the (b)(4)  in producing a sterile effluent. Your</a:t>
            </a:r>
          </a:p>
          <a:p>
            <a:pPr>
              <a:buNone/>
            </a:pPr>
            <a:r>
              <a:rPr lang="en-US" dirty="0" smtClean="0">
                <a:latin typeface="Arial"/>
              </a:rPr>
              <a:t>response is inadequate in that it fails to address the impact on product produced since </a:t>
            </a:r>
          </a:p>
          <a:p>
            <a:pPr>
              <a:buNone/>
            </a:pPr>
            <a:r>
              <a:rPr lang="en-US" dirty="0" smtClean="0">
                <a:latin typeface="Arial"/>
              </a:rPr>
              <a:t>2011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Vendor audit is regulatory requirement in pharmaceutical manufacturing .</a:t>
            </a:r>
          </a:p>
          <a:p>
            <a:pPr>
              <a:buNone/>
            </a:pPr>
            <a:r>
              <a:rPr lang="en-US" dirty="0" smtClean="0"/>
              <a:t>It helps to improve quality of pharmaceutical products.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did  audits tell you that performance monitoring does not?</a:t>
            </a:r>
          </a:p>
          <a:p>
            <a:pPr>
              <a:buNone/>
            </a:pPr>
            <a:r>
              <a:rPr lang="en-US" dirty="0" smtClean="0"/>
              <a:t> Enhance monitoring to detect these potential risks</a:t>
            </a:r>
          </a:p>
          <a:p>
            <a:pPr>
              <a:buNone/>
            </a:pPr>
            <a:r>
              <a:rPr lang="en-US" dirty="0" smtClean="0"/>
              <a:t>• Enhance Partnership and Communications with your Vendors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vendor audit may be perceived to be burden for some vendors and resource drain for some pharmaceutical companies they are valuable and necessary process meant for benefit of both.</a:t>
            </a:r>
          </a:p>
          <a:p>
            <a:r>
              <a:rPr lang="en-US" dirty="0" smtClean="0"/>
              <a:t>Important when dealing with life saving drugs or medications 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goal is to inspect and validate vendors </a:t>
            </a:r>
          </a:p>
          <a:p>
            <a:r>
              <a:rPr lang="en-US" dirty="0" smtClean="0"/>
              <a:t>Quality systems </a:t>
            </a:r>
          </a:p>
          <a:p>
            <a:r>
              <a:rPr lang="en-US" dirty="0" smtClean="0"/>
              <a:t>Its overriding practices </a:t>
            </a:r>
          </a:p>
          <a:p>
            <a:r>
              <a:rPr lang="en-US" dirty="0" smtClean="0"/>
              <a:t>Product handling </a:t>
            </a:r>
          </a:p>
          <a:p>
            <a:r>
              <a:rPr lang="en-US" dirty="0" smtClean="0"/>
              <a:t>Data integrity </a:t>
            </a:r>
          </a:p>
          <a:p>
            <a:pPr>
              <a:buNone/>
            </a:pPr>
            <a:r>
              <a:rPr lang="en-US" dirty="0" smtClean="0"/>
              <a:t> of all  relevant documentation 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and prudent assessment of vendors quality practices from ever-changing quality control where quality control is necessary .</a:t>
            </a:r>
          </a:p>
          <a:p>
            <a:r>
              <a:rPr lang="en-US" dirty="0" smtClean="0"/>
              <a:t>The auditor is neutral body they are commissioned to find out specific set of  results and to see that vendor meets the criteria they have given.</a:t>
            </a:r>
          </a:p>
          <a:p>
            <a:r>
              <a:rPr lang="en-US" dirty="0" smtClean="0"/>
              <a:t>They are then expected to deliver  comprehensive report of their findings with specific recommendations and actions 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579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INVENTORY CONTROL </vt:lpstr>
      <vt:lpstr>VED analysis </vt:lpstr>
      <vt:lpstr>ABC with VED Classification 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 Audit </dc:title>
  <dc:creator>Vaibhav</dc:creator>
  <cp:lastModifiedBy>Admin</cp:lastModifiedBy>
  <cp:revision>13</cp:revision>
  <dcterms:created xsi:type="dcterms:W3CDTF">2017-03-04T06:16:36Z</dcterms:created>
  <dcterms:modified xsi:type="dcterms:W3CDTF">2017-03-04T08:29:06Z</dcterms:modified>
</cp:coreProperties>
</file>