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8"/>
  </p:notesMasterIdLst>
  <p:sldIdLst>
    <p:sldId id="257" r:id="rId2"/>
    <p:sldId id="340" r:id="rId3"/>
    <p:sldId id="337" r:id="rId4"/>
    <p:sldId id="338" r:id="rId5"/>
    <p:sldId id="339" r:id="rId6"/>
    <p:sldId id="259" r:id="rId7"/>
    <p:sldId id="334" r:id="rId8"/>
    <p:sldId id="261" r:id="rId9"/>
    <p:sldId id="266" r:id="rId10"/>
    <p:sldId id="291" r:id="rId11"/>
    <p:sldId id="269" r:id="rId12"/>
    <p:sldId id="267" r:id="rId13"/>
    <p:sldId id="270" r:id="rId14"/>
    <p:sldId id="271" r:id="rId15"/>
    <p:sldId id="272" r:id="rId16"/>
    <p:sldId id="268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324" r:id="rId30"/>
    <p:sldId id="289" r:id="rId31"/>
    <p:sldId id="286" r:id="rId32"/>
    <p:sldId id="287" r:id="rId33"/>
    <p:sldId id="288" r:id="rId34"/>
    <p:sldId id="321" r:id="rId35"/>
    <p:sldId id="331" r:id="rId36"/>
    <p:sldId id="354" r:id="rId37"/>
    <p:sldId id="341" r:id="rId38"/>
    <p:sldId id="342" r:id="rId39"/>
    <p:sldId id="343" r:id="rId40"/>
    <p:sldId id="345" r:id="rId41"/>
    <p:sldId id="346" r:id="rId42"/>
    <p:sldId id="350" r:id="rId43"/>
    <p:sldId id="351" r:id="rId44"/>
    <p:sldId id="352" r:id="rId45"/>
    <p:sldId id="353" r:id="rId46"/>
    <p:sldId id="328" r:id="rId4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D6FDB99-7CD8-4E23-BC8F-3CE3B925BF46}" type="datetimeFigureOut">
              <a:rPr lang="en-US"/>
              <a:pPr>
                <a:defRPr/>
              </a:pPr>
              <a:t>2/16/2017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IN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IN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5EF06930-0FFA-49EE-B079-E53578C1161E}" type="slidenum">
              <a:rPr lang="en-IN"/>
              <a:pPr>
                <a:defRPr/>
              </a:pPr>
              <a:t>‹#›</a:t>
            </a:fld>
            <a:endParaRPr lang="en-I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dirty="0" smtClean="0"/>
              <a:t>World Health Organization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5DBD31C-05D4-4A89-9587-95AFDC6B3B6F}" type="datetime3">
              <a:rPr lang="en-GB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16 February, 2017</a:t>
            </a:fld>
            <a:endParaRPr lang="en-GB" smtClean="0"/>
          </a:p>
        </p:txBody>
      </p:sp>
      <p:sp>
        <p:nvSpPr>
          <p:cNvPr id="8806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0DFC91C-3AEF-41C8-A424-F450465A3DA8}" type="slidenum">
              <a:rPr lang="en-GB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en-GB" smtClean="0"/>
          </a:p>
        </p:txBody>
      </p:sp>
      <p:sp>
        <p:nvSpPr>
          <p:cNvPr id="563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2525" y="692150"/>
            <a:ext cx="4556125" cy="3416300"/>
          </a:xfrm>
          <a:noFill/>
          <a:ln cap="flat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563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8163"/>
            <a:ext cx="5029200" cy="3963987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28600" indent="-228600" eaLnBrk="1" hangingPunct="1">
              <a:spcBef>
                <a:spcPct val="0"/>
              </a:spcBef>
            </a:pPr>
            <a:r>
              <a:rPr lang="en-US" b="1" smtClean="0"/>
              <a:t>Requalification</a:t>
            </a:r>
            <a:endParaRPr lang="en-US" i="1" smtClean="0"/>
          </a:p>
          <a:p>
            <a:pPr marL="228600" indent="-228600" eaLnBrk="1" hangingPunct="1">
              <a:spcBef>
                <a:spcPct val="0"/>
              </a:spcBef>
            </a:pPr>
            <a:r>
              <a:rPr lang="en-US" smtClean="0"/>
              <a:t>8.1 Requalification of systems and equipment should be done in accordance with a defined schedule. The frequency of requalification may be determined on the basis of factors such as the analysis of results relating to calibration, verification and maintenance.</a:t>
            </a:r>
          </a:p>
          <a:p>
            <a:pPr marL="228600" indent="-228600" eaLnBrk="1" hangingPunct="1">
              <a:spcBef>
                <a:spcPct val="0"/>
              </a:spcBef>
            </a:pPr>
            <a:r>
              <a:rPr lang="en-US" smtClean="0"/>
              <a:t>8.2 There should be periodic requalification.</a:t>
            </a:r>
          </a:p>
          <a:p>
            <a:pPr marL="228600" indent="-228600" eaLnBrk="1" hangingPunct="1">
              <a:spcBef>
                <a:spcPct val="0"/>
              </a:spcBef>
            </a:pPr>
            <a:r>
              <a:rPr lang="en-US" smtClean="0"/>
              <a:t>8.3 There should be requalification after changes. The extent of requalification after the change should be justified based on a risk-assessment of the change. Requalification after change should be considered as part of the change control procedure.</a:t>
            </a:r>
            <a:endParaRPr lang="en-GB" sz="1000" smtClean="0"/>
          </a:p>
          <a:p>
            <a:pPr marL="228600" indent="-228600"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157288" y="1344613"/>
            <a:ext cx="63500" cy="65087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F9CDFC53-9517-435D-9C48-CE7815A24297}" type="datetimeFigureOut">
              <a:rPr lang="en-US"/>
              <a:pPr>
                <a:defRPr/>
              </a:pPr>
              <a:t>2/16/2017</a:t>
            </a:fld>
            <a:endParaRPr lang="en-IN" dirty="0"/>
          </a:p>
        </p:txBody>
      </p:sp>
      <p:sp>
        <p:nvSpPr>
          <p:cNvPr id="7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IN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97A0128C-8E3E-48AC-86E2-506E945869BF}" type="slidenum">
              <a:rPr lang="en-IN"/>
              <a:pPr>
                <a:defRPr/>
              </a:pPr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F98167-5077-4748-ADD9-8928EB6A2050}" type="datetimeFigureOut">
              <a:rPr lang="en-US"/>
              <a:pPr>
                <a:defRPr/>
              </a:pPr>
              <a:t>2/16/2017</a:t>
            </a:fld>
            <a:endParaRPr lang="en-IN" dirty="0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D0A803-9E83-4F33-A4C0-67517DC3124E}" type="slidenum">
              <a:rPr lang="en-IN"/>
              <a:pPr>
                <a:defRPr/>
              </a:pPr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5287C8-AD89-48E0-A82B-3F434232463A}" type="datetimeFigureOut">
              <a:rPr lang="en-US"/>
              <a:pPr>
                <a:defRPr/>
              </a:pPr>
              <a:t>2/16/2017</a:t>
            </a:fld>
            <a:endParaRPr lang="en-IN" dirty="0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B3D9BB-5887-40BB-B283-8D83C2F47627}" type="slidenum">
              <a:rPr lang="en-IN"/>
              <a:pPr>
                <a:defRPr/>
              </a:pPr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5B23F0-CFB0-4E07-AB63-84ED1D2E2117}" type="datetimeFigureOut">
              <a:rPr lang="en-US"/>
              <a:pPr>
                <a:defRPr/>
              </a:pPr>
              <a:t>2/16/2017</a:t>
            </a:fld>
            <a:endParaRPr lang="en-IN" dirty="0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510176-F2BA-4199-9180-D39CE12C1BA4}" type="slidenum">
              <a:rPr lang="en-IN"/>
              <a:pPr>
                <a:defRPr/>
              </a:pPr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2825" y="0"/>
            <a:ext cx="68580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 bwMode="invGray">
          <a:xfrm>
            <a:off x="2286000" y="0"/>
            <a:ext cx="762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2408238" y="2746375"/>
            <a:ext cx="63500" cy="63500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36C41CE7-648C-4AB6-9BFD-AD97564F5196}" type="datetimeFigureOut">
              <a:rPr lang="en-US"/>
              <a:pPr>
                <a:defRPr/>
              </a:pPr>
              <a:t>2/16/2017</a:t>
            </a:fld>
            <a:endParaRPr lang="en-IN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IN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C204FD2D-644C-4085-938D-A8DA7251AC55}" type="slidenum">
              <a:rPr lang="en-IN"/>
              <a:pPr>
                <a:defRPr/>
              </a:pPr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C8958C-E0DC-44F0-A4FF-07A579F8EC8F}" type="datetimeFigureOut">
              <a:rPr lang="en-US"/>
              <a:pPr>
                <a:defRPr/>
              </a:pPr>
              <a:t>2/16/2017</a:t>
            </a:fld>
            <a:endParaRPr lang="en-IN" dirty="0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7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4EC4B4-101A-4359-B4B3-82E9652CFC07}" type="slidenum">
              <a:rPr lang="en-IN"/>
              <a:pPr>
                <a:defRPr/>
              </a:pPr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/>
          <a:lstStyle>
            <a:lvl1pPr algn="ctr">
              <a:defRPr sz="4500" b="1" cap="none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3BBC28ED-B72D-432D-8C66-ABEE23B5A94A}" type="datetimeFigureOut">
              <a:rPr lang="en-US"/>
              <a:pPr>
                <a:defRPr/>
              </a:pPr>
              <a:t>2/16/2017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67B766C1-26F1-425D-AEAD-BCF14699242D}" type="slidenum">
              <a:rPr lang="en-IN"/>
              <a:pPr>
                <a:defRPr/>
              </a:pPr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50CE24-E4E1-4431-88DC-956CCA5FF5F8}" type="datetimeFigureOut">
              <a:rPr lang="en-US"/>
              <a:pPr>
                <a:defRPr/>
              </a:pPr>
              <a:t>2/16/2017</a:t>
            </a:fld>
            <a:endParaRPr lang="en-IN" dirty="0"/>
          </a:p>
        </p:txBody>
      </p:sp>
      <p:sp>
        <p:nvSpPr>
          <p:cNvPr id="4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5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E38F20-E453-4CEB-9309-F55558F4084C}" type="slidenum">
              <a:rPr lang="en-IN"/>
              <a:pPr>
                <a:defRPr/>
              </a:pPr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14413" y="0"/>
            <a:ext cx="8129587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" name="Rectangle 2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E4B7CFD6-2646-41BA-B974-0814989D9C33}" type="datetimeFigureOut">
              <a:rPr lang="en-US"/>
              <a:pPr>
                <a:defRPr/>
              </a:pPr>
              <a:t>2/16/2017</a:t>
            </a:fld>
            <a:endParaRPr lang="en-IN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7D816A50-9A05-4C79-8365-A8821153448C}" type="slidenum">
              <a:rPr lang="en-IN"/>
              <a:pPr>
                <a:defRPr/>
              </a:pPr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C46E8AAC-B494-410E-8B52-60D207B1EFAF}" type="datetimeFigureOut">
              <a:rPr lang="en-US"/>
              <a:pPr>
                <a:defRPr/>
              </a:pPr>
              <a:t>2/16/2017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BE4E070A-67D3-4D2E-B20B-E72C8DCADFD2}" type="slidenum">
              <a:rPr lang="en-IN"/>
              <a:pPr>
                <a:defRPr/>
              </a:pPr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tIns="274320">
            <a:normAutofit/>
          </a:bodyPr>
          <a:lstStyle>
            <a:extLst/>
          </a:lstStyle>
          <a:p>
            <a:pPr indent="-283464" fontAlgn="auto">
              <a:lnSpc>
                <a:spcPts val="3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defRPr/>
            </a:pPr>
            <a:endParaRPr lang="en-US" sz="3200" dirty="0">
              <a:latin typeface="+mn-lt"/>
              <a:cs typeface="+mn-cs"/>
            </a:endParaRPr>
          </a:p>
        </p:txBody>
      </p:sp>
      <p:sp>
        <p:nvSpPr>
          <p:cNvPr id="6" name="Flowchart: Process 5"/>
          <p:cNvSpPr/>
          <p:nvPr/>
        </p:nvSpPr>
        <p:spPr>
          <a:xfrm rot="19468671">
            <a:off x="396875" y="954088"/>
            <a:ext cx="685800" cy="204787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Flowchart: Process 6"/>
          <p:cNvSpPr/>
          <p:nvPr/>
        </p:nvSpPr>
        <p:spPr>
          <a:xfrm rot="2103354" flipH="1">
            <a:off x="5003800" y="936625"/>
            <a:ext cx="649288" cy="204788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tIns="274320">
            <a:normAutofit/>
          </a:bodyPr>
          <a:lstStyle>
            <a:lvl1pPr indent="0">
              <a:buNone/>
              <a:defRPr sz="3200"/>
            </a:lvl1pPr>
            <a:extLst/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13B1395F-E45C-4CD2-9745-F2D837E06B4D}" type="datetimeFigureOut">
              <a:rPr lang="en-US"/>
              <a:pPr>
                <a:defRPr/>
              </a:pPr>
              <a:t>2/16/2017</a:t>
            </a:fld>
            <a:endParaRPr lang="en-IN" dirty="0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IN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F1507F1A-F761-4431-81F3-AEF78E48525A}" type="slidenum">
              <a:rPr lang="en-IN"/>
              <a:pPr>
                <a:defRPr/>
              </a:pPr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33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33AF4C95-018D-43B0-BE5E-57A3073FC54B}" type="datetimeFigureOut">
              <a:rPr lang="en-US"/>
              <a:pPr>
                <a:defRPr/>
              </a:pPr>
              <a:t>2/16/2017</a:t>
            </a:fld>
            <a:endParaRPr lang="en-IN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endParaRPr lang="en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B528EDF8-14F0-47BF-968F-229D9C139A79}" type="slidenum">
              <a:rPr lang="en-IN"/>
              <a:pPr>
                <a:defRPr/>
              </a:pPr>
              <a:t>‹#›</a:t>
            </a:fld>
            <a:endParaRPr lang="en-IN" dirty="0"/>
          </a:p>
        </p:txBody>
      </p:sp>
      <p:sp>
        <p:nvSpPr>
          <p:cNvPr id="15" name="Rectangle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3" r:id="rId2"/>
    <p:sldLayoutId id="2147483769" r:id="rId3"/>
    <p:sldLayoutId id="2147483764" r:id="rId4"/>
    <p:sldLayoutId id="2147483770" r:id="rId5"/>
    <p:sldLayoutId id="2147483765" r:id="rId6"/>
    <p:sldLayoutId id="2147483771" r:id="rId7"/>
    <p:sldLayoutId id="2147483772" r:id="rId8"/>
    <p:sldLayoutId id="2147483773" r:id="rId9"/>
    <p:sldLayoutId id="2147483766" r:id="rId10"/>
    <p:sldLayoutId id="2147483767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300" kern="1200">
          <a:solidFill>
            <a:srgbClr val="572314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9pPr>
      <a:extLst/>
    </p:titleStyle>
    <p:bodyStyle>
      <a:lvl1pPr marL="365125" indent="-282575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0" fontAlgn="base" hangingPunct="0">
        <a:spcBef>
          <a:spcPct val="20000"/>
        </a:spcBef>
        <a:spcAft>
          <a:spcPct val="0"/>
        </a:spcAft>
        <a:buClr>
          <a:srgbClr val="C32D2E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0" fontAlgn="base" hangingPunct="0">
        <a:spcBef>
          <a:spcPct val="20000"/>
        </a:spcBef>
        <a:spcAft>
          <a:spcPct val="0"/>
        </a:spcAft>
        <a:buClr>
          <a:srgbClr val="84AA33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hyperlink" Target="http://3.bp.blogspot.com/_v4wy60pEy5U/SPoQt0tnS7I/AAAAAAAAAD8/OX74C_ZvTxY/s1600-h/untitled15.bmp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hyperlink" Target="http://2.bp.blogspot.com/_v4wy60pEy5U/SPoRWRvgGAI/AAAAAAAAAEE/C0Bj5d53FxM/s1600-h/untitled16.bmp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hyperlink" Target="http://4.bp.blogspot.com/_v4wy60pEy5U/SPoSfPE_ZmI/AAAAAAAAAEM/eHr5-RBwIhw/s1600-h/untitled17.bmp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750" y="142875"/>
            <a:ext cx="7497763" cy="1143000"/>
          </a:xfrm>
        </p:spPr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IN" b="1" dirty="0" smtClean="0">
                <a:solidFill>
                  <a:schemeClr val="tx2">
                    <a:satMod val="13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Why Validation of Equipment?</a:t>
            </a:r>
            <a:br>
              <a:rPr lang="en-IN" b="1" dirty="0" smtClean="0">
                <a:solidFill>
                  <a:schemeClr val="tx2">
                    <a:satMod val="13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endParaRPr lang="en-IN" b="1" dirty="0">
              <a:solidFill>
                <a:schemeClr val="tx2">
                  <a:satMod val="130000"/>
                </a:schemeClr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928688" y="785813"/>
            <a:ext cx="8215312" cy="6072187"/>
          </a:xfrm>
        </p:spPr>
        <p:txBody>
          <a:bodyPr/>
          <a:lstStyle/>
          <a:p>
            <a:pPr algn="just" eaLnBrk="1" hangingPunct="1">
              <a:buFont typeface="Wingdings" pitchFamily="2" charset="2"/>
              <a:buChar char="Ø"/>
            </a:pPr>
            <a:endParaRPr lang="en-IN" smtClean="0"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>
              <a:buFont typeface="Wingdings" pitchFamily="2" charset="2"/>
              <a:buChar char="Ø"/>
            </a:pPr>
            <a:r>
              <a:rPr lang="en-IN" smtClean="0">
                <a:latin typeface="Times New Roman" pitchFamily="18" charset="0"/>
                <a:cs typeface="Times New Roman" pitchFamily="18" charset="0"/>
              </a:rPr>
              <a:t>Equipment validation is Vital for</a:t>
            </a:r>
          </a:p>
          <a:p>
            <a:pPr algn="just" eaLnBrk="1" hangingPunct="1">
              <a:buFont typeface="Wingdings" pitchFamily="2" charset="2"/>
              <a:buChar char="q"/>
            </a:pPr>
            <a:r>
              <a:rPr lang="en-IN" smtClean="0">
                <a:latin typeface="Times New Roman" pitchFamily="18" charset="0"/>
                <a:cs typeface="Times New Roman" pitchFamily="18" charset="0"/>
              </a:rPr>
              <a:t>Safety</a:t>
            </a:r>
          </a:p>
          <a:p>
            <a:pPr algn="just" eaLnBrk="1" hangingPunct="1">
              <a:buFont typeface="Wingdings" pitchFamily="2" charset="2"/>
              <a:buChar char="q"/>
            </a:pPr>
            <a:r>
              <a:rPr lang="en-IN" smtClean="0">
                <a:latin typeface="Times New Roman" pitchFamily="18" charset="0"/>
                <a:cs typeface="Times New Roman" pitchFamily="18" charset="0"/>
              </a:rPr>
              <a:t>Fewer interruptions of work</a:t>
            </a:r>
          </a:p>
          <a:p>
            <a:pPr algn="just" eaLnBrk="1" hangingPunct="1">
              <a:buFont typeface="Wingdings" pitchFamily="2" charset="2"/>
              <a:buChar char="q"/>
            </a:pPr>
            <a:r>
              <a:rPr lang="en-IN" smtClean="0">
                <a:latin typeface="Times New Roman" pitchFamily="18" charset="0"/>
                <a:cs typeface="Times New Roman" pitchFamily="18" charset="0"/>
              </a:rPr>
              <a:t>Lower repair costs</a:t>
            </a:r>
          </a:p>
          <a:p>
            <a:pPr algn="just" eaLnBrk="1" hangingPunct="1">
              <a:buFont typeface="Wingdings" pitchFamily="2" charset="2"/>
              <a:buChar char="q"/>
            </a:pPr>
            <a:r>
              <a:rPr lang="en-IN" smtClean="0">
                <a:latin typeface="Times New Roman" pitchFamily="18" charset="0"/>
                <a:cs typeface="Times New Roman" pitchFamily="18" charset="0"/>
              </a:rPr>
              <a:t>Elimination of premature replacement</a:t>
            </a:r>
          </a:p>
          <a:p>
            <a:pPr algn="just" eaLnBrk="1" hangingPunct="1">
              <a:buFont typeface="Wingdings" pitchFamily="2" charset="2"/>
              <a:buChar char="q"/>
            </a:pPr>
            <a:r>
              <a:rPr lang="en-IN" smtClean="0">
                <a:latin typeface="Times New Roman" pitchFamily="18" charset="0"/>
                <a:cs typeface="Times New Roman" pitchFamily="18" charset="0"/>
              </a:rPr>
              <a:t>Less standby equipment</a:t>
            </a:r>
          </a:p>
          <a:p>
            <a:pPr algn="just" eaLnBrk="1" hangingPunct="1">
              <a:buFont typeface="Wingdings" pitchFamily="2" charset="2"/>
              <a:buChar char="q"/>
            </a:pPr>
            <a:r>
              <a:rPr lang="en-IN" smtClean="0">
                <a:latin typeface="Times New Roman" pitchFamily="18" charset="0"/>
                <a:cs typeface="Times New Roman" pitchFamily="18" charset="0"/>
              </a:rPr>
              <a:t>Identification of high maintenance cost</a:t>
            </a:r>
          </a:p>
          <a:p>
            <a:pPr algn="just" eaLnBrk="1" hangingPunct="1">
              <a:buFont typeface="Wingdings" pitchFamily="2" charset="2"/>
              <a:buChar char="q"/>
            </a:pPr>
            <a:r>
              <a:rPr lang="en-IN" smtClean="0">
                <a:latin typeface="Times New Roman" pitchFamily="18" charset="0"/>
                <a:cs typeface="Times New Roman" pitchFamily="18" charset="0"/>
              </a:rPr>
              <a:t>Reduction of variation in results</a:t>
            </a:r>
          </a:p>
          <a:p>
            <a:pPr algn="just" eaLnBrk="1" hangingPunct="1">
              <a:buFont typeface="Wingdings" pitchFamily="2" charset="2"/>
              <a:buChar char="q"/>
            </a:pPr>
            <a:r>
              <a:rPr lang="en-IN" smtClean="0">
                <a:latin typeface="Times New Roman" pitchFamily="18" charset="0"/>
                <a:cs typeface="Times New Roman" pitchFamily="18" charset="0"/>
              </a:rPr>
              <a:t>Greater confidence in the reliability of results</a:t>
            </a:r>
          </a:p>
          <a:p>
            <a:pPr algn="just" eaLnBrk="1" hangingPunct="1">
              <a:buFont typeface="Wingdings" pitchFamily="2" charset="2"/>
              <a:buChar char="Ø"/>
            </a:pPr>
            <a:endParaRPr lang="en-IN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C:\Users\mitendrasing\Desktop\07-02_autoclave_1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000125" y="0"/>
            <a:ext cx="8143875" cy="6858000"/>
          </a:xfrm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 bwMode="auto">
          <a:xfrm>
            <a:off x="1571625" y="-285750"/>
            <a:ext cx="7426325" cy="1143000"/>
          </a:xfrm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n-US" b="1" smtClean="0">
                <a:effectLst/>
                <a:latin typeface="Times New Roman" pitchFamily="18" charset="0"/>
                <a:cs typeface="Times New Roman" pitchFamily="18" charset="0"/>
              </a:rPr>
              <a:t>A. Introduction</a:t>
            </a:r>
            <a:endParaRPr lang="en-IN" b="1" smtClean="0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1000125" y="642938"/>
            <a:ext cx="8143875" cy="6215062"/>
          </a:xfrm>
        </p:spPr>
        <p:txBody>
          <a:bodyPr/>
          <a:lstStyle/>
          <a:p>
            <a:pPr algn="just" eaLnBrk="1" hangingPunct="1"/>
            <a:r>
              <a:rPr lang="en-IN" smtClean="0">
                <a:latin typeface="Times New Roman" pitchFamily="18" charset="0"/>
                <a:cs typeface="Times New Roman" pitchFamily="18" charset="0"/>
              </a:rPr>
              <a:t>Sterile products have several unique dosage form properties, such as</a:t>
            </a:r>
          </a:p>
          <a:p>
            <a:pPr algn="just" eaLnBrk="1" hangingPunct="1">
              <a:buFont typeface="Wingdings" pitchFamily="2" charset="2"/>
              <a:buChar char="Ø"/>
            </a:pPr>
            <a:r>
              <a:rPr lang="en-IN" smtClean="0">
                <a:latin typeface="Times New Roman" pitchFamily="18" charset="0"/>
                <a:cs typeface="Times New Roman" pitchFamily="18" charset="0"/>
              </a:rPr>
              <a:t>Freedom from micro-organisms, </a:t>
            </a:r>
          </a:p>
          <a:p>
            <a:pPr algn="just" eaLnBrk="1" hangingPunct="1">
              <a:buFont typeface="Wingdings" pitchFamily="2" charset="2"/>
              <a:buChar char="Ø"/>
            </a:pPr>
            <a:r>
              <a:rPr lang="en-IN" smtClean="0">
                <a:latin typeface="Times New Roman" pitchFamily="18" charset="0"/>
                <a:cs typeface="Times New Roman" pitchFamily="18" charset="0"/>
              </a:rPr>
              <a:t>Freedom from  pyrogens, </a:t>
            </a:r>
          </a:p>
          <a:p>
            <a:pPr algn="just" eaLnBrk="1" hangingPunct="1">
              <a:buFont typeface="Wingdings" pitchFamily="2" charset="2"/>
              <a:buChar char="Ø"/>
            </a:pPr>
            <a:r>
              <a:rPr lang="en-IN" smtClean="0">
                <a:latin typeface="Times New Roman" pitchFamily="18" charset="0"/>
                <a:cs typeface="Times New Roman" pitchFamily="18" charset="0"/>
              </a:rPr>
              <a:t>Freedom from particulates, </a:t>
            </a:r>
          </a:p>
          <a:p>
            <a:pPr algn="just" eaLnBrk="1" hangingPunct="1">
              <a:buFont typeface="Wingdings" pitchFamily="2" charset="2"/>
              <a:buChar char="Ø"/>
            </a:pPr>
            <a:r>
              <a:rPr lang="en-IN" smtClean="0">
                <a:latin typeface="Times New Roman" pitchFamily="18" charset="0"/>
                <a:cs typeface="Times New Roman" pitchFamily="18" charset="0"/>
              </a:rPr>
              <a:t>Extremely high standards of purity and quality; </a:t>
            </a:r>
          </a:p>
          <a:p>
            <a:pPr algn="just" eaLnBrk="1" hangingPunct="1"/>
            <a:r>
              <a:rPr lang="en-IN" smtClean="0">
                <a:latin typeface="Times New Roman" pitchFamily="18" charset="0"/>
                <a:cs typeface="Times New Roman" pitchFamily="18" charset="0"/>
              </a:rPr>
              <a:t>However, the ultimate goal in the manufacture of a sterile product is absolute absence of microbial contamination.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 bwMode="auto">
          <a:xfrm>
            <a:off x="1285875" y="-285750"/>
            <a:ext cx="7497763" cy="1143000"/>
          </a:xfrm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n-US" b="1" smtClean="0">
                <a:effectLst/>
                <a:latin typeface="Times New Roman" pitchFamily="18" charset="0"/>
                <a:cs typeface="Times New Roman" pitchFamily="18" charset="0"/>
              </a:rPr>
              <a:t>Introduction(Con..)</a:t>
            </a:r>
            <a:endParaRPr lang="en-IN" b="1" smtClean="0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0125" y="714375"/>
            <a:ext cx="8143875" cy="6143625"/>
          </a:xfrm>
        </p:spPr>
        <p:txBody>
          <a:bodyPr>
            <a:normAutofit fontScale="92500" lnSpcReduction="10000"/>
          </a:bodyPr>
          <a:lstStyle/>
          <a:p>
            <a:pPr marL="365760" indent="-283464" algn="just" eaLnBrk="1" fontAlgn="auto" hangingPunct="1">
              <a:lnSpc>
                <a:spcPct val="15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Three principles are involved in the validation process for sterile product.</a:t>
            </a:r>
          </a:p>
          <a:p>
            <a:pPr marL="365760" indent="-283464" algn="just" eaLnBrk="1" fontAlgn="auto" hangingPunct="1">
              <a:lnSpc>
                <a:spcPct val="150000"/>
              </a:lnSpc>
              <a:spcAft>
                <a:spcPts val="0"/>
              </a:spcAft>
              <a:buFont typeface="Wingdings 2"/>
              <a:buNone/>
              <a:defRPr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1. To build sterility into a product</a:t>
            </a:r>
          </a:p>
          <a:p>
            <a:pPr marL="365760" indent="-283464" algn="just" eaLnBrk="1" fontAlgn="auto" hangingPunct="1">
              <a:lnSpc>
                <a:spcPct val="150000"/>
              </a:lnSpc>
              <a:spcAft>
                <a:spcPts val="0"/>
              </a:spcAft>
              <a:buFont typeface="Wingdings 2"/>
              <a:buNone/>
              <a:defRPr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2. To demonstrate to a certain maximum level of probability that the processing and sterilization methods have established sterility to all units of a product batch</a:t>
            </a:r>
          </a:p>
          <a:p>
            <a:pPr marL="365760" indent="-283464" algn="just" eaLnBrk="1" fontAlgn="auto" hangingPunct="1">
              <a:lnSpc>
                <a:spcPct val="150000"/>
              </a:lnSpc>
              <a:spcAft>
                <a:spcPts val="0"/>
              </a:spcAft>
              <a:buFont typeface="Wingdings 2"/>
              <a:buNone/>
              <a:defRPr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3. To provide greater assurance and support of the results of the end product sterility test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7313" y="142875"/>
            <a:ext cx="7497762" cy="65405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IN" b="1" dirty="0" smtClean="0">
                <a:solidFill>
                  <a:schemeClr val="tx2">
                    <a:satMod val="13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D value</a:t>
            </a:r>
            <a:br>
              <a:rPr lang="en-IN" b="1" dirty="0" smtClean="0">
                <a:solidFill>
                  <a:schemeClr val="tx2">
                    <a:satMod val="13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endParaRPr lang="en-IN" b="1" dirty="0">
              <a:solidFill>
                <a:schemeClr val="tx2">
                  <a:satMod val="130000"/>
                </a:schemeClr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1000125" y="571500"/>
            <a:ext cx="8143875" cy="6286500"/>
          </a:xfrm>
        </p:spPr>
        <p:txBody>
          <a:bodyPr/>
          <a:lstStyle/>
          <a:p>
            <a:pPr algn="just" eaLnBrk="1" hangingPunct="1"/>
            <a:r>
              <a:rPr lang="en-IN" smtClean="0">
                <a:latin typeface="Times New Roman" pitchFamily="18" charset="0"/>
                <a:cs typeface="Times New Roman" pitchFamily="18" charset="0"/>
              </a:rPr>
              <a:t>“It is time required for a 90% reduction in microbial population. Quantitative expression of rate of killing of micro organism.”</a:t>
            </a:r>
          </a:p>
          <a:p>
            <a:pPr algn="just" eaLnBrk="1" hangingPunct="1"/>
            <a:r>
              <a:rPr lang="en-IN" smtClean="0">
                <a:latin typeface="Times New Roman" pitchFamily="18" charset="0"/>
                <a:cs typeface="Times New Roman" pitchFamily="18" charset="0"/>
              </a:rPr>
              <a:t>In other words, the </a:t>
            </a:r>
            <a:r>
              <a:rPr lang="en-IN" i="1" smtClean="0">
                <a:latin typeface="Times New Roman" pitchFamily="18" charset="0"/>
                <a:cs typeface="Times New Roman" pitchFamily="18" charset="0"/>
              </a:rPr>
              <a:t>D </a:t>
            </a:r>
            <a:r>
              <a:rPr lang="en-IN" smtClean="0">
                <a:latin typeface="Times New Roman" pitchFamily="18" charset="0"/>
                <a:cs typeface="Times New Roman" pitchFamily="18" charset="0"/>
              </a:rPr>
              <a:t>value will be affected by</a:t>
            </a:r>
          </a:p>
          <a:p>
            <a:pPr algn="just" eaLnBrk="1" hangingPunct="1">
              <a:buFont typeface="Wingdings" pitchFamily="2" charset="2"/>
              <a:buChar char="Ø"/>
            </a:pPr>
            <a:r>
              <a:rPr lang="en-IN" smtClean="0">
                <a:latin typeface="Times New Roman" pitchFamily="18" charset="0"/>
                <a:cs typeface="Times New Roman" pitchFamily="18" charset="0"/>
              </a:rPr>
              <a:t>The type of microorganism used as BI,</a:t>
            </a:r>
          </a:p>
          <a:p>
            <a:pPr algn="just" eaLnBrk="1" hangingPunct="1">
              <a:buFont typeface="Wingdings" pitchFamily="2" charset="2"/>
              <a:buChar char="Ø"/>
            </a:pPr>
            <a:r>
              <a:rPr lang="en-IN" smtClean="0">
                <a:latin typeface="Times New Roman" pitchFamily="18" charset="0"/>
                <a:cs typeface="Times New Roman" pitchFamily="18" charset="0"/>
              </a:rPr>
              <a:t>The formulation components and characteristics </a:t>
            </a:r>
          </a:p>
          <a:p>
            <a:pPr algn="just" eaLnBrk="1" hangingPunct="1">
              <a:buFont typeface="Wingdings" pitchFamily="2" charset="2"/>
              <a:buChar char="Ø"/>
            </a:pPr>
            <a:r>
              <a:rPr lang="en-IN" smtClean="0">
                <a:latin typeface="Times New Roman" pitchFamily="18" charset="0"/>
                <a:cs typeface="Times New Roman" pitchFamily="18" charset="0"/>
              </a:rPr>
              <a:t> The surface on which the micro-organism is exposed</a:t>
            </a:r>
          </a:p>
          <a:p>
            <a:pPr algn="just" eaLnBrk="1" hangingPunct="1">
              <a:buFont typeface="Wingdings" pitchFamily="2" charset="2"/>
              <a:buChar char="Ø"/>
            </a:pPr>
            <a:r>
              <a:rPr lang="en-IN" smtClean="0">
                <a:latin typeface="Times New Roman" pitchFamily="18" charset="0"/>
                <a:cs typeface="Times New Roman" pitchFamily="18" charset="0"/>
              </a:rPr>
              <a:t> The temperature, gas concentration, or radiation dose of  sterilization process.</a:t>
            </a:r>
          </a:p>
          <a:p>
            <a:pPr algn="just" eaLnBrk="1" hangingPunct="1"/>
            <a:endParaRPr lang="en-IN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8688" y="0"/>
            <a:ext cx="8215312" cy="6858000"/>
          </a:xfrm>
        </p:spPr>
        <p:txBody>
          <a:bodyPr>
            <a:normAutofit fontScale="70000" lnSpcReduction="20000"/>
          </a:bodyPr>
          <a:lstStyle/>
          <a:p>
            <a:pPr marL="365760" indent="-283464" algn="just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D value found by 2 methods, </a:t>
            </a:r>
          </a:p>
          <a:p>
            <a:pPr marL="365760" indent="-283464" algn="just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1) Survivor curve method (log number of surviving  organism versus time/gas concentration/radiation dose)</a:t>
            </a:r>
          </a:p>
          <a:p>
            <a:pPr marL="365760" indent="-283464" algn="just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2)  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Fraction negative method </a:t>
            </a:r>
            <a:endParaRPr lang="en-IN" b="1" dirty="0" smtClean="0">
              <a:latin typeface="Times New Roman" pitchFamily="18" charset="0"/>
              <a:cs typeface="Times New Roman" pitchFamily="18" charset="0"/>
            </a:endParaRPr>
          </a:p>
          <a:p>
            <a:pPr marL="365760" indent="-283464" algn="just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Z value</a:t>
            </a: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 marL="365760" indent="-283464" algn="just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Used exclusively in validation of heat sterilization process. Z value is reciprocal of slope of plot of log D verses T at which D value is found i.e.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increase in temperature required to reduce D value of organism by 90 % (1 log reduction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dirty="0" smtClean="0"/>
              <a:t> The z-value is a measure of the change of the D-value with varying temperature, and is a simplified version of an Arrhenius equation.</a:t>
            </a: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 marL="365760" indent="-283464" algn="just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F value</a:t>
            </a: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 marL="365760" indent="-283464" algn="just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Used exclusively in validation of heat sterilization process. It is time in min required to kill all spores in suspension at 121</a:t>
            </a:r>
            <a:r>
              <a:rPr lang="en-IN" baseline="30000" dirty="0" smtClean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C.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Measures equivalent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time</a:t>
            </a:r>
          </a:p>
          <a:p>
            <a:pPr marL="365760" indent="-283464" algn="just" eaLnBrk="1" fontAlgn="auto" hangingPunct="1">
              <a:spcAft>
                <a:spcPts val="0"/>
              </a:spcAft>
              <a:buNone/>
              <a:defRPr/>
            </a:pPr>
            <a:r>
              <a:rPr lang="en-US" b="1" dirty="0" err="1" smtClean="0"/>
              <a:t>FoValue</a:t>
            </a:r>
            <a:endParaRPr lang="en-US" b="1" dirty="0" smtClean="0"/>
          </a:p>
          <a:p>
            <a:pPr marL="365760" indent="-283464" algn="just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The </a:t>
            </a:r>
            <a:r>
              <a:rPr lang="en-US" dirty="0" smtClean="0"/>
              <a:t>term "</a:t>
            </a:r>
            <a:r>
              <a:rPr lang="en-US" dirty="0" err="1" smtClean="0"/>
              <a:t>Fo</a:t>
            </a:r>
            <a:r>
              <a:rPr lang="en-US" dirty="0" smtClean="0"/>
              <a:t> " is defined as the number of equivalent minutes of steam sterilization at temperature </a:t>
            </a:r>
            <a:r>
              <a:rPr lang="en-US" b="1" dirty="0" smtClean="0"/>
              <a:t>121.1°C</a:t>
            </a:r>
            <a:r>
              <a:rPr lang="en-US" dirty="0" smtClean="0"/>
              <a:t> delivered to a container or unit of product calculated using a z-value of 10°C</a:t>
            </a: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 marL="365760" indent="-283464" algn="just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 bwMode="auto">
          <a:xfrm>
            <a:off x="857250" y="0"/>
            <a:ext cx="8640763" cy="1143000"/>
          </a:xfrm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  <a:normAutofit fontScale="90000"/>
          </a:bodyPr>
          <a:lstStyle/>
          <a:p>
            <a:pPr algn="ctr" eaLnBrk="1" hangingPunct="1">
              <a:defRPr/>
            </a:pPr>
            <a:r>
              <a:rPr lang="en-IN" sz="3600" b="1" smtClean="0">
                <a:effectLst/>
                <a:latin typeface="Times New Roman" pitchFamily="18" charset="0"/>
                <a:cs typeface="Times New Roman" pitchFamily="18" charset="0"/>
              </a:rPr>
              <a:t>Methods of Sterilization of Products</a:t>
            </a:r>
            <a:br>
              <a:rPr lang="en-IN" sz="3600" b="1" smtClean="0">
                <a:effectLst/>
                <a:latin typeface="Times New Roman" pitchFamily="18" charset="0"/>
                <a:cs typeface="Times New Roman" pitchFamily="18" charset="0"/>
              </a:rPr>
            </a:br>
            <a:endParaRPr lang="en-IN" sz="3600" b="1" smtClean="0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>
          <a:xfrm>
            <a:off x="1000125" y="714375"/>
            <a:ext cx="8143875" cy="6143625"/>
          </a:xfrm>
        </p:spPr>
        <p:txBody>
          <a:bodyPr/>
          <a:lstStyle/>
          <a:p>
            <a:pPr algn="just" eaLnBrk="1" hangingPunct="1">
              <a:lnSpc>
                <a:spcPct val="120000"/>
              </a:lnSpc>
              <a:buFont typeface="Wingdings 2" pitchFamily="18" charset="2"/>
              <a:buNone/>
            </a:pPr>
            <a:r>
              <a:rPr lang="en-IN" sz="2400" smtClean="0">
                <a:latin typeface="Times New Roman" pitchFamily="18" charset="0"/>
                <a:cs typeface="Times New Roman" pitchFamily="18" charset="0"/>
              </a:rPr>
              <a:t>1.Heat</a:t>
            </a:r>
          </a:p>
          <a:p>
            <a:pPr algn="just" eaLnBrk="1" hangingPunct="1">
              <a:lnSpc>
                <a:spcPct val="120000"/>
              </a:lnSpc>
              <a:buFont typeface="Wingdings" pitchFamily="2" charset="2"/>
              <a:buChar char="Ø"/>
            </a:pPr>
            <a:r>
              <a:rPr lang="en-IN" sz="24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Moist heat (autoclave)</a:t>
            </a:r>
          </a:p>
          <a:p>
            <a:pPr algn="just" eaLnBrk="1" hangingPunct="1">
              <a:lnSpc>
                <a:spcPct val="120000"/>
              </a:lnSpc>
              <a:buFont typeface="Wingdings" pitchFamily="2" charset="2"/>
              <a:buChar char="Ø"/>
            </a:pPr>
            <a:r>
              <a:rPr lang="en-IN" sz="24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Dry heat  oven or tunnel</a:t>
            </a:r>
          </a:p>
          <a:p>
            <a:pPr algn="just" eaLnBrk="1" hangingPunct="1">
              <a:lnSpc>
                <a:spcPct val="120000"/>
              </a:lnSpc>
              <a:buFont typeface="Wingdings 2" pitchFamily="18" charset="2"/>
              <a:buNone/>
            </a:pPr>
            <a:r>
              <a:rPr lang="en-IN" sz="2400" smtClean="0">
                <a:latin typeface="Times New Roman" pitchFamily="18" charset="0"/>
                <a:cs typeface="Times New Roman" pitchFamily="18" charset="0"/>
              </a:rPr>
              <a:t>2.Gas</a:t>
            </a:r>
          </a:p>
          <a:p>
            <a:pPr algn="just" eaLnBrk="1" hangingPunct="1">
              <a:lnSpc>
                <a:spcPct val="120000"/>
              </a:lnSpc>
              <a:buFont typeface="Wingdings" pitchFamily="2" charset="2"/>
              <a:buChar char="Ø"/>
            </a:pPr>
            <a:r>
              <a:rPr lang="en-IN" sz="2400" smtClean="0">
                <a:latin typeface="Times New Roman" pitchFamily="18" charset="0"/>
                <a:cs typeface="Times New Roman" pitchFamily="18" charset="0"/>
              </a:rPr>
              <a:t> Ethylene oxide</a:t>
            </a:r>
          </a:p>
          <a:p>
            <a:pPr algn="just" eaLnBrk="1" hangingPunct="1">
              <a:lnSpc>
                <a:spcPct val="120000"/>
              </a:lnSpc>
              <a:buFont typeface="Wingdings" pitchFamily="2" charset="2"/>
              <a:buChar char="Ø"/>
            </a:pPr>
            <a:r>
              <a:rPr lang="en-IN" sz="2400" smtClean="0">
                <a:latin typeface="Times New Roman" pitchFamily="18" charset="0"/>
                <a:cs typeface="Times New Roman" pitchFamily="18" charset="0"/>
              </a:rPr>
              <a:t> Peracetic acid</a:t>
            </a:r>
          </a:p>
          <a:p>
            <a:pPr algn="just" eaLnBrk="1" hangingPunct="1">
              <a:lnSpc>
                <a:spcPct val="120000"/>
              </a:lnSpc>
              <a:buFont typeface="Wingdings" pitchFamily="2" charset="2"/>
              <a:buChar char="Ø"/>
            </a:pPr>
            <a:r>
              <a:rPr lang="en-IN" sz="2400" smtClean="0">
                <a:latin typeface="Times New Roman" pitchFamily="18" charset="0"/>
                <a:cs typeface="Times New Roman" pitchFamily="18" charset="0"/>
              </a:rPr>
              <a:t> Vapor phase hydrogen peroxide</a:t>
            </a:r>
          </a:p>
          <a:p>
            <a:pPr algn="just" eaLnBrk="1" hangingPunct="1">
              <a:lnSpc>
                <a:spcPct val="120000"/>
              </a:lnSpc>
              <a:buFont typeface="Wingdings" pitchFamily="2" charset="2"/>
              <a:buChar char="Ø"/>
            </a:pPr>
            <a:r>
              <a:rPr lang="en-IN" sz="2400" smtClean="0">
                <a:latin typeface="Times New Roman" pitchFamily="18" charset="0"/>
                <a:cs typeface="Times New Roman" pitchFamily="18" charset="0"/>
              </a:rPr>
              <a:t> Chlorine dioxide</a:t>
            </a:r>
          </a:p>
          <a:p>
            <a:pPr algn="just" eaLnBrk="1" hangingPunct="1">
              <a:lnSpc>
                <a:spcPct val="120000"/>
              </a:lnSpc>
              <a:buFont typeface="Wingdings 2" pitchFamily="18" charset="2"/>
              <a:buNone/>
            </a:pPr>
            <a:r>
              <a:rPr lang="en-IN" sz="2400" smtClean="0">
                <a:latin typeface="Times New Roman" pitchFamily="18" charset="0"/>
                <a:cs typeface="Times New Roman" pitchFamily="18" charset="0"/>
              </a:rPr>
              <a:t>3.Radiation</a:t>
            </a:r>
          </a:p>
          <a:p>
            <a:pPr algn="just" eaLnBrk="1" hangingPunct="1">
              <a:lnSpc>
                <a:spcPct val="120000"/>
              </a:lnSpc>
              <a:buFont typeface="Wingdings" pitchFamily="2" charset="2"/>
              <a:buChar char="Ø"/>
            </a:pPr>
            <a:r>
              <a:rPr lang="en-IN" sz="2400" smtClean="0">
                <a:latin typeface="Times New Roman" pitchFamily="18" charset="0"/>
                <a:cs typeface="Times New Roman" pitchFamily="18" charset="0"/>
              </a:rPr>
              <a:t> Gamma</a:t>
            </a:r>
          </a:p>
          <a:p>
            <a:pPr algn="just" eaLnBrk="1" hangingPunct="1">
              <a:lnSpc>
                <a:spcPct val="120000"/>
              </a:lnSpc>
              <a:buFont typeface="Wingdings" pitchFamily="2" charset="2"/>
              <a:buChar char="Ø"/>
            </a:pPr>
            <a:r>
              <a:rPr lang="en-IN" sz="2400" smtClean="0">
                <a:latin typeface="Times New Roman" pitchFamily="18" charset="0"/>
                <a:cs typeface="Times New Roman" pitchFamily="18" charset="0"/>
              </a:rPr>
              <a:t> Beta</a:t>
            </a:r>
          </a:p>
          <a:p>
            <a:pPr algn="just" eaLnBrk="1" hangingPunct="1">
              <a:lnSpc>
                <a:spcPct val="120000"/>
              </a:lnSpc>
              <a:buFont typeface="Wingdings" pitchFamily="2" charset="2"/>
              <a:buChar char="Ø"/>
            </a:pPr>
            <a:r>
              <a:rPr lang="en-IN" sz="2400" smtClean="0">
                <a:latin typeface="Times New Roman" pitchFamily="18" charset="0"/>
                <a:cs typeface="Times New Roman" pitchFamily="18" charset="0"/>
              </a:rPr>
              <a:t> Ultraviolet</a:t>
            </a:r>
          </a:p>
          <a:p>
            <a:pPr algn="just" eaLnBrk="1" hangingPunct="1">
              <a:lnSpc>
                <a:spcPct val="120000"/>
              </a:lnSpc>
            </a:pPr>
            <a:endParaRPr lang="en-IN" sz="240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 bwMode="auto">
          <a:xfrm>
            <a:off x="1646238" y="-285750"/>
            <a:ext cx="7497762" cy="1143000"/>
          </a:xfrm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n-IN" sz="3600" b="1" smtClean="0">
                <a:effectLst/>
                <a:latin typeface="Times New Roman" pitchFamily="18" charset="0"/>
                <a:cs typeface="Times New Roman" pitchFamily="18" charset="0"/>
              </a:rPr>
              <a:t>B. Qualification and Calibration</a:t>
            </a:r>
            <a:endParaRPr lang="en-IN" sz="3600" smtClean="0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7250" y="571500"/>
            <a:ext cx="8286750" cy="6286500"/>
          </a:xfrm>
        </p:spPr>
        <p:txBody>
          <a:bodyPr>
            <a:normAutofit fontScale="92500"/>
          </a:bodyPr>
          <a:lstStyle/>
          <a:p>
            <a:pPr marL="596646" indent="-514350" algn="just" eaLnBrk="1" fontAlgn="auto" hangingPunct="1">
              <a:lnSpc>
                <a:spcPct val="150000"/>
              </a:lnSpc>
              <a:spcAft>
                <a:spcPts val="0"/>
              </a:spcAft>
              <a:buFont typeface="+mj-lt"/>
              <a:buAutoNum type="arabicParenR"/>
              <a:defRPr/>
            </a:pPr>
            <a:r>
              <a:rPr lang="en-IN" sz="2800" u="sng" dirty="0" smtClean="0">
                <a:latin typeface="Times New Roman" pitchFamily="18" charset="0"/>
                <a:cs typeface="Times New Roman" pitchFamily="18" charset="0"/>
              </a:rPr>
              <a:t>Mechanically Checking, Upgrading, and Qualifying the Sterilizer Unit</a:t>
            </a:r>
          </a:p>
          <a:p>
            <a:pPr marL="365760" indent="-283464" algn="just" eaLnBrk="1" fontAlgn="auto" hangingPunct="1">
              <a:lnSpc>
                <a:spcPct val="150000"/>
              </a:lnSpc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The main concern with steam sterilization is the complete removal of air from the chamber and replacement with saturated steam.</a:t>
            </a:r>
          </a:p>
          <a:p>
            <a:pPr marL="365760" indent="-283464" algn="just" eaLnBrk="1" fontAlgn="auto" hangingPunct="1">
              <a:lnSpc>
                <a:spcPct val="150000"/>
              </a:lnSpc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Autoclaves can also involve air–steam mixtures for Sterilizing flexible packaging systems and syringes.</a:t>
            </a:r>
          </a:p>
          <a:p>
            <a:pPr marL="365760" indent="-283464" algn="just" eaLnBrk="1" fontAlgn="auto" hangingPunct="1">
              <a:lnSpc>
                <a:spcPct val="150000"/>
              </a:lnSpc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When autoclave system is used, the unit must be installed properly and all operations qualified through installation qualification and operation qualification (IQ/OQ). </a:t>
            </a:r>
          </a:p>
          <a:p>
            <a:pPr marL="365760" indent="-283464" algn="just" eaLnBrk="1" fontAlgn="auto" hangingPunct="1">
              <a:lnSpc>
                <a:spcPct val="150000"/>
              </a:lnSpc>
              <a:spcAft>
                <a:spcPts val="0"/>
              </a:spcAft>
              <a:buFont typeface="Wingdings 2"/>
              <a:buNone/>
              <a:defRPr/>
            </a:pPr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7250" y="0"/>
            <a:ext cx="8286750" cy="6858000"/>
          </a:xfrm>
        </p:spPr>
        <p:txBody>
          <a:bodyPr>
            <a:normAutofit fontScale="77500" lnSpcReduction="20000"/>
          </a:bodyPr>
          <a:lstStyle/>
          <a:p>
            <a:pPr marL="365760" indent="-283464" algn="just" eaLnBrk="1" fontAlgn="auto" hangingPunct="1">
              <a:lnSpc>
                <a:spcPct val="170000"/>
              </a:lnSpc>
              <a:spcAft>
                <a:spcPts val="0"/>
              </a:spcAft>
              <a:buFont typeface="Wingdings 2"/>
              <a:buNone/>
              <a:defRPr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2) </a:t>
            </a:r>
            <a:r>
              <a:rPr lang="en-IN" u="sng" dirty="0" smtClean="0">
                <a:latin typeface="Times New Roman" pitchFamily="18" charset="0"/>
                <a:cs typeface="Times New Roman" pitchFamily="18" charset="0"/>
              </a:rPr>
              <a:t>Selection and Calibration of Thermocouples</a:t>
            </a:r>
          </a:p>
          <a:p>
            <a:pPr marL="365760" indent="-283464" algn="just" eaLnBrk="1" fontAlgn="auto" hangingPunct="1">
              <a:lnSpc>
                <a:spcPct val="170000"/>
              </a:lnSpc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Thermocouples must be durable for repeated use as temperature indicators in steam sterilization validation and monitoring. </a:t>
            </a:r>
          </a:p>
          <a:p>
            <a:pPr marL="365760" indent="-283464" algn="just" eaLnBrk="1" fontAlgn="auto" hangingPunct="1">
              <a:lnSpc>
                <a:spcPct val="170000"/>
              </a:lnSpc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Copper constantan wires coated with Teflon are a popular choice as thermocouple monitors.</a:t>
            </a:r>
          </a:p>
          <a:p>
            <a:pPr marL="365760" indent="-283464" algn="just" eaLnBrk="1" fontAlgn="auto" hangingPunct="1">
              <a:lnSpc>
                <a:spcPct val="170000"/>
              </a:lnSpc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Accuracy of thermocouples should be 0.5°C. Temperature accuracy is especially important in steam sterilization validation.</a:t>
            </a:r>
          </a:p>
          <a:p>
            <a:pPr marL="365760" indent="-283464" algn="just" eaLnBrk="1" fontAlgn="auto" hangingPunct="1">
              <a:lnSpc>
                <a:spcPct val="170000"/>
              </a:lnSpc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Thermocouple accuracy is determined using National Bureau of Standards (NBS). </a:t>
            </a:r>
          </a:p>
          <a:p>
            <a:pPr marL="365760" indent="-283464" algn="just" eaLnBrk="1" fontAlgn="auto" hangingPunct="1">
              <a:lnSpc>
                <a:spcPct val="170000"/>
              </a:lnSpc>
              <a:spcAft>
                <a:spcPts val="0"/>
              </a:spcAft>
              <a:buFont typeface="Wingdings" pitchFamily="2" charset="2"/>
              <a:buChar char="Ø"/>
              <a:defRPr/>
            </a:pP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 marL="365760" indent="-283464" algn="just" eaLnBrk="1" fontAlgn="auto" hangingPunct="1">
              <a:lnSpc>
                <a:spcPct val="170000"/>
              </a:lnSpc>
              <a:spcAft>
                <a:spcPts val="0"/>
              </a:spcAft>
              <a:buFont typeface="Wingdings" pitchFamily="2" charset="2"/>
              <a:buChar char="Ø"/>
              <a:defRPr/>
            </a:pP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6238" y="142875"/>
            <a:ext cx="7497762" cy="725488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IN" dirty="0" smtClean="0">
                <a:solidFill>
                  <a:schemeClr val="tx2">
                    <a:satMod val="13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3) </a:t>
            </a:r>
            <a:r>
              <a:rPr lang="en-IN" u="sng" dirty="0" smtClean="0">
                <a:solidFill>
                  <a:schemeClr val="tx2">
                    <a:satMod val="13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Selection and Calibration of BI</a:t>
            </a:r>
            <a:br>
              <a:rPr lang="en-IN" u="sng" dirty="0" smtClean="0">
                <a:solidFill>
                  <a:schemeClr val="tx2">
                    <a:satMod val="13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endParaRPr lang="en-IN" u="sng" dirty="0">
              <a:solidFill>
                <a:schemeClr val="tx2">
                  <a:satMod val="130000"/>
                </a:schemeClr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357313" y="785813"/>
          <a:ext cx="7499349" cy="55947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0884"/>
                <a:gridCol w="3221082"/>
                <a:gridCol w="3427383"/>
              </a:tblGrid>
              <a:tr h="535592">
                <a:tc>
                  <a:txBody>
                    <a:bodyPr/>
                    <a:lstStyle/>
                    <a:p>
                      <a:r>
                        <a:rPr kumimoji="0" lang="en-IN" sz="2000" b="1" kern="1200" dirty="0" smtClean="0">
                          <a:solidFill>
                            <a:schemeClr val="lt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Sr. No</a:t>
                      </a:r>
                      <a:endParaRPr lang="en-IN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IN" sz="2000" b="1" kern="1200" dirty="0" smtClean="0">
                          <a:solidFill>
                            <a:schemeClr val="lt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Sterilization process</a:t>
                      </a:r>
                      <a:endParaRPr lang="en-IN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IN" sz="2000" b="1" kern="1200" dirty="0" smtClean="0">
                          <a:solidFill>
                            <a:schemeClr val="lt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Biological Indicator(BI)</a:t>
                      </a:r>
                      <a:endParaRPr lang="en-IN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211302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1.</a:t>
                      </a:r>
                      <a:endParaRPr lang="en-IN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IN" sz="20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Autoclave</a:t>
                      </a:r>
                      <a:endParaRPr lang="en-IN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IN" sz="20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B. steriothermophillus spores</a:t>
                      </a:r>
                    </a:p>
                    <a:p>
                      <a:r>
                        <a:rPr kumimoji="0" lang="en-IN" sz="20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B. subtilis var. niger spores</a:t>
                      </a:r>
                    </a:p>
                    <a:p>
                      <a:r>
                        <a:rPr kumimoji="0" lang="en-IN" sz="20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B. subtilis, 5230 spores</a:t>
                      </a:r>
                    </a:p>
                    <a:p>
                      <a:r>
                        <a:rPr kumimoji="0" lang="en-IN" sz="20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B. coagulance spores</a:t>
                      </a:r>
                    </a:p>
                    <a:p>
                      <a:r>
                        <a:rPr kumimoji="0" lang="en-IN" sz="20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Clostridium sporogenes spores</a:t>
                      </a:r>
                      <a:endParaRPr lang="en-IN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924446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2.</a:t>
                      </a:r>
                      <a:endParaRPr lang="en-IN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IN" sz="20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Dry heat</a:t>
                      </a:r>
                      <a:endParaRPr lang="en-IN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IN" sz="20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B. subtilis var. niger spores</a:t>
                      </a:r>
                    </a:p>
                    <a:p>
                      <a:r>
                        <a:rPr kumimoji="0" lang="en-IN" sz="20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B. subtilis, 5230 spores</a:t>
                      </a:r>
                      <a:endParaRPr lang="en-IN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535592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3.</a:t>
                      </a:r>
                      <a:endParaRPr lang="en-IN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IN" sz="20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Ethylene Oxide</a:t>
                      </a:r>
                      <a:endParaRPr lang="en-IN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IN" sz="20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B. subtilis var. niger spores</a:t>
                      </a:r>
                      <a:endParaRPr lang="en-IN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1320638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4.</a:t>
                      </a:r>
                      <a:endParaRPr lang="en-IN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IN" sz="20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Radiation</a:t>
                      </a:r>
                      <a:endParaRPr lang="en-IN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fr-FR" sz="20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B. pumilus spores</a:t>
                      </a:r>
                      <a:endParaRPr kumimoji="0" lang="en-IN" sz="2000" kern="1200" dirty="0" smtClean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r>
                        <a:rPr kumimoji="0" lang="fr-FR" sz="20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Micrococcus radiodurans vegetative cells</a:t>
                      </a:r>
                      <a:endParaRPr lang="en-IN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 bwMode="auto">
          <a:xfrm>
            <a:off x="1428750" y="-285750"/>
            <a:ext cx="7497763" cy="1143000"/>
          </a:xfrm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n-IN" sz="3600" b="1" smtClean="0">
                <a:effectLst/>
                <a:latin typeface="Times New Roman" pitchFamily="18" charset="0"/>
                <a:cs typeface="Times New Roman" pitchFamily="18" charset="0"/>
              </a:rPr>
              <a:t>C. Heat-Distribution Studies</a:t>
            </a:r>
            <a:endParaRPr lang="en-IN" sz="3600" smtClean="0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>
          <a:xfrm>
            <a:off x="928688" y="642938"/>
            <a:ext cx="8215312" cy="6215062"/>
          </a:xfrm>
        </p:spPr>
        <p:txBody>
          <a:bodyPr/>
          <a:lstStyle/>
          <a:p>
            <a:pPr algn="just" eaLnBrk="1" hangingPunct="1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3000" smtClean="0">
                <a:latin typeface="Times New Roman" pitchFamily="18" charset="0"/>
                <a:cs typeface="Times New Roman" pitchFamily="18" charset="0"/>
              </a:rPr>
              <a:t>Heat-distribution studies include two phases:</a:t>
            </a:r>
          </a:p>
          <a:p>
            <a:pPr algn="just" eaLnBrk="1" hangingPunct="1">
              <a:lnSpc>
                <a:spcPct val="150000"/>
              </a:lnSpc>
              <a:buFont typeface="Wingdings 2" pitchFamily="18" charset="2"/>
              <a:buNone/>
            </a:pPr>
            <a:r>
              <a:rPr lang="en-IN" sz="3000" smtClean="0">
                <a:latin typeface="Times New Roman" pitchFamily="18" charset="0"/>
                <a:cs typeface="Times New Roman" pitchFamily="18" charset="0"/>
              </a:rPr>
              <a:t>   1) Heat distribution in an empty autoclave chamber  </a:t>
            </a:r>
          </a:p>
          <a:p>
            <a:pPr algn="just" eaLnBrk="1" hangingPunct="1">
              <a:lnSpc>
                <a:spcPct val="150000"/>
              </a:lnSpc>
              <a:buFont typeface="Wingdings 2" pitchFamily="18" charset="2"/>
              <a:buNone/>
            </a:pPr>
            <a:r>
              <a:rPr lang="en-IN" sz="3000" smtClean="0">
                <a:latin typeface="Times New Roman" pitchFamily="18" charset="0"/>
                <a:cs typeface="Times New Roman" pitchFamily="18" charset="0"/>
              </a:rPr>
              <a:t>   2) Heat distribution in a loaded autoclave chamber. </a:t>
            </a: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3000" smtClean="0">
                <a:latin typeface="Times New Roman" pitchFamily="18" charset="0"/>
                <a:cs typeface="Times New Roman" pitchFamily="18" charset="0"/>
              </a:rPr>
              <a:t>The trips where the wires are soldered should not make contact with the autoclave interior walls or any metal surface.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IN" dirty="0" smtClean="0"/>
              <a:t>Equipment </a:t>
            </a:r>
            <a:endParaRPr lang="en-IN" dirty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711200" indent="-347663" algn="ctr" eaLnBrk="1" hangingPunct="1">
              <a:spcAft>
                <a:spcPct val="60000"/>
              </a:spcAft>
              <a:buFont typeface="Wingdings" pitchFamily="2" charset="2"/>
              <a:buNone/>
            </a:pPr>
            <a:r>
              <a:rPr lang="en-GB" b="1" smtClean="0"/>
              <a:t>Possible Issues</a:t>
            </a:r>
          </a:p>
          <a:p>
            <a:pPr marL="711200" indent="-347663" eaLnBrk="1" hangingPunct="1">
              <a:lnSpc>
                <a:spcPct val="70000"/>
              </a:lnSpc>
              <a:spcBef>
                <a:spcPct val="60000"/>
              </a:spcBef>
            </a:pPr>
            <a:r>
              <a:rPr lang="en-GB" sz="2400" smtClean="0"/>
              <a:t>Poor design</a:t>
            </a:r>
          </a:p>
          <a:p>
            <a:pPr marL="711200" indent="-347663" eaLnBrk="1" hangingPunct="1">
              <a:lnSpc>
                <a:spcPct val="70000"/>
              </a:lnSpc>
              <a:spcBef>
                <a:spcPct val="60000"/>
              </a:spcBef>
            </a:pPr>
            <a:r>
              <a:rPr lang="en-GB" sz="2400" smtClean="0"/>
              <a:t>Lack of safety</a:t>
            </a:r>
          </a:p>
          <a:p>
            <a:pPr marL="711200" indent="-347663" eaLnBrk="1" hangingPunct="1">
              <a:lnSpc>
                <a:spcPct val="70000"/>
              </a:lnSpc>
              <a:spcBef>
                <a:spcPct val="60000"/>
              </a:spcBef>
            </a:pPr>
            <a:r>
              <a:rPr lang="en-GB" sz="2400" smtClean="0"/>
              <a:t>Poor quality finishes</a:t>
            </a:r>
          </a:p>
          <a:p>
            <a:pPr marL="711200" indent="-347663" eaLnBrk="1" hangingPunct="1">
              <a:lnSpc>
                <a:spcPct val="70000"/>
              </a:lnSpc>
              <a:spcBef>
                <a:spcPct val="60000"/>
              </a:spcBef>
            </a:pPr>
            <a:r>
              <a:rPr lang="en-GB" sz="2400" smtClean="0"/>
              <a:t>Lack of cleaning</a:t>
            </a:r>
          </a:p>
          <a:p>
            <a:pPr marL="711200" indent="-347663" eaLnBrk="1" hangingPunct="1">
              <a:lnSpc>
                <a:spcPct val="70000"/>
              </a:lnSpc>
              <a:spcBef>
                <a:spcPct val="60000"/>
              </a:spcBef>
            </a:pPr>
            <a:r>
              <a:rPr lang="en-GB" sz="2400" smtClean="0"/>
              <a:t>Lack of maintenance</a:t>
            </a:r>
          </a:p>
          <a:p>
            <a:pPr marL="711200" indent="-347663" eaLnBrk="1" hangingPunct="1">
              <a:lnSpc>
                <a:spcPct val="70000"/>
              </a:lnSpc>
              <a:spcBef>
                <a:spcPct val="60000"/>
              </a:spcBef>
            </a:pPr>
            <a:r>
              <a:rPr lang="en-GB" sz="2400" smtClean="0"/>
              <a:t>No usage log or record</a:t>
            </a:r>
          </a:p>
          <a:p>
            <a:pPr marL="711200" indent="-347663" eaLnBrk="1" hangingPunct="1">
              <a:lnSpc>
                <a:spcPct val="70000"/>
              </a:lnSpc>
              <a:spcBef>
                <a:spcPct val="60000"/>
              </a:spcBef>
            </a:pPr>
            <a:r>
              <a:rPr lang="en-GB" sz="2400" smtClean="0"/>
              <a:t>Use of inappropriate weighing equipment</a:t>
            </a:r>
          </a:p>
          <a:p>
            <a:pPr marL="711200" indent="-347663" eaLnBrk="1" hangingPunct="1">
              <a:lnSpc>
                <a:spcPct val="70000"/>
              </a:lnSpc>
              <a:spcBef>
                <a:spcPct val="60000"/>
              </a:spcBef>
            </a:pPr>
            <a:r>
              <a:rPr lang="en-GB" sz="2400" smtClean="0"/>
              <a:t>Open-plan location of compressing machines  </a:t>
            </a:r>
            <a:r>
              <a:rPr lang="en-GB" smtClean="0"/>
              <a:t>                                                                                 </a:t>
            </a:r>
            <a:endParaRPr lang="en-GB" sz="1500" smtClean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 bwMode="auto">
          <a:xfrm>
            <a:off x="1214438" y="-214313"/>
            <a:ext cx="8286750" cy="1143001"/>
          </a:xfrm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IN" sz="3600" b="1" smtClean="0">
                <a:effectLst/>
                <a:latin typeface="Times New Roman" pitchFamily="18" charset="0"/>
                <a:cs typeface="Times New Roman" pitchFamily="18" charset="0"/>
              </a:rPr>
              <a:t>Cont..</a:t>
            </a:r>
            <a:endParaRPr lang="en-IN" sz="3600" smtClean="0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5813" y="714375"/>
            <a:ext cx="8358187" cy="6143625"/>
          </a:xfrm>
        </p:spPr>
        <p:txBody>
          <a:bodyPr>
            <a:normAutofit fontScale="85000" lnSpcReduction="10000"/>
          </a:bodyPr>
          <a:lstStyle/>
          <a:p>
            <a:pPr marL="365760" indent="-283464" algn="just" eaLnBrk="1" fontAlgn="auto" hangingPunct="1">
              <a:lnSpc>
                <a:spcPct val="150000"/>
              </a:lnSpc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Heat-distribution studies may employ  thermocouples as the cool spot in the chamber. </a:t>
            </a:r>
          </a:p>
          <a:p>
            <a:pPr marL="365760" indent="-283464" algn="just" eaLnBrk="1" fontAlgn="auto" hangingPunct="1">
              <a:lnSpc>
                <a:spcPct val="150000"/>
              </a:lnSpc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The principle is the location of the cool spot and the effect of the load size and/or configuration on the cool spot location.</a:t>
            </a:r>
          </a:p>
          <a:p>
            <a:pPr marL="365760" indent="-283464" algn="just" eaLnBrk="1" fontAlgn="auto" hangingPunct="1">
              <a:lnSpc>
                <a:spcPct val="150000"/>
              </a:lnSpc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The difference in temperature between the coolest spot and the mean chamber temperature should be not greater than 2.5°C . </a:t>
            </a:r>
          </a:p>
          <a:p>
            <a:pPr marL="365760" indent="-283464" algn="just" eaLnBrk="1" fontAlgn="auto" hangingPunct="1">
              <a:lnSpc>
                <a:spcPct val="150000"/>
              </a:lnSpc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Greater temperature differences may be indicative of equipment malfunction.</a:t>
            </a:r>
          </a:p>
          <a:p>
            <a:pPr marL="365760" indent="-283464" algn="just" eaLnBrk="1" fontAlgn="auto" hangingPunct="1">
              <a:lnSpc>
                <a:spcPct val="150000"/>
              </a:lnSpc>
              <a:spcAft>
                <a:spcPts val="0"/>
              </a:spcAft>
              <a:buFont typeface="Wingdings" pitchFamily="2" charset="2"/>
              <a:buChar char="Ø"/>
              <a:defRPr/>
            </a:pP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 bwMode="auto">
          <a:xfrm>
            <a:off x="1646238" y="-285750"/>
            <a:ext cx="7497762" cy="1143000"/>
          </a:xfrm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n-IN" sz="3600" b="1" smtClean="0">
                <a:effectLst/>
                <a:latin typeface="Times New Roman" pitchFamily="18" charset="0"/>
                <a:cs typeface="Times New Roman" pitchFamily="18" charset="0"/>
              </a:rPr>
              <a:t>D. Heat-Penetration Studies</a:t>
            </a:r>
            <a:endParaRPr lang="en-IN" sz="3600" smtClean="0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4375" y="857250"/>
            <a:ext cx="8429625" cy="6215063"/>
          </a:xfrm>
        </p:spPr>
        <p:txBody>
          <a:bodyPr>
            <a:normAutofit fontScale="92500" lnSpcReduction="10000"/>
          </a:bodyPr>
          <a:lstStyle/>
          <a:p>
            <a:pPr marL="365760" indent="-283464" algn="just" eaLnBrk="1" fontAlgn="auto" hangingPunct="1">
              <a:lnSpc>
                <a:spcPct val="150000"/>
              </a:lnSpc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This is the most critical component of the entire validation process. </a:t>
            </a:r>
          </a:p>
          <a:p>
            <a:pPr marL="365760" indent="-283464" algn="just" eaLnBrk="1" fontAlgn="auto" hangingPunct="1">
              <a:lnSpc>
                <a:spcPct val="150000"/>
              </a:lnSpc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The main purpose is  to determine the </a:t>
            </a:r>
            <a:r>
              <a:rPr lang="en-IN" i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0 value of the cold spot inside the commodity. </a:t>
            </a:r>
          </a:p>
          <a:p>
            <a:pPr marL="365760" indent="-283464" algn="just" eaLnBrk="1" fontAlgn="auto" hangingPunct="1">
              <a:lnSpc>
                <a:spcPct val="150000"/>
              </a:lnSpc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The container cold spot for containers ≥100 ml is determined using </a:t>
            </a: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container-mapping studies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65760" indent="-283464" algn="just" eaLnBrk="1" fontAlgn="auto" hangingPunct="1">
              <a:lnSpc>
                <a:spcPct val="150000"/>
              </a:lnSpc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Thermocouple probes are inserted within a container and repeat cycles are run to establish the point inside the container.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 bwMode="auto">
          <a:xfrm>
            <a:off x="928688" y="-285750"/>
            <a:ext cx="7994650" cy="1143000"/>
          </a:xfrm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IN" sz="3600" b="1" smtClean="0">
                <a:effectLst/>
                <a:latin typeface="Times New Roman" pitchFamily="18" charset="0"/>
                <a:cs typeface="Times New Roman" pitchFamily="18" charset="0"/>
              </a:rPr>
              <a:t>Cont..</a:t>
            </a:r>
            <a:endParaRPr lang="en-IN" sz="3600" smtClean="0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5813" y="571500"/>
            <a:ext cx="8358187" cy="6286500"/>
          </a:xfrm>
        </p:spPr>
        <p:txBody>
          <a:bodyPr>
            <a:normAutofit fontScale="92500" lnSpcReduction="10000"/>
          </a:bodyPr>
          <a:lstStyle/>
          <a:p>
            <a:pPr marL="365760" indent="-283464" algn="just" eaLnBrk="1" fontAlgn="auto" hangingPunct="1">
              <a:lnSpc>
                <a:spcPct val="150000"/>
              </a:lnSpc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Thermocouples will be placed both inside and outside the container at the cool spot location(s), in the steam exhaust line, and in constant-temperature baths outside the chamber. </a:t>
            </a:r>
          </a:p>
          <a:p>
            <a:pPr marL="365760" indent="-283464" algn="just" eaLnBrk="1" fontAlgn="auto" hangingPunct="1">
              <a:lnSpc>
                <a:spcPct val="150000"/>
              </a:lnSpc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IN" i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0 value will be calculated based on the temperature recorded by the thermocouple inside the container at the coolest area of the load. </a:t>
            </a:r>
          </a:p>
          <a:p>
            <a:pPr marL="365760" indent="-283464" algn="just" eaLnBrk="1" fontAlgn="auto" hangingPunct="1">
              <a:lnSpc>
                <a:spcPct val="150000"/>
              </a:lnSpc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IN" i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0 value will indicate whether the cycle is adequate or alterations are needed.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 bwMode="auto">
          <a:xfrm>
            <a:off x="1209675" y="-357188"/>
            <a:ext cx="7934325" cy="1143001"/>
          </a:xfrm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n-IN" sz="3600" b="1" smtClean="0">
                <a:effectLst/>
                <a:latin typeface="Times New Roman" pitchFamily="18" charset="0"/>
                <a:cs typeface="Times New Roman" pitchFamily="18" charset="0"/>
              </a:rPr>
              <a:t>Heat-Penetration Studies(Con..)</a:t>
            </a:r>
            <a:endParaRPr lang="en-IN" sz="3600" smtClean="0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7250" y="571500"/>
            <a:ext cx="8286750" cy="6286500"/>
          </a:xfrm>
        </p:spPr>
        <p:txBody>
          <a:bodyPr>
            <a:normAutofit lnSpcReduction="10000"/>
          </a:bodyPr>
          <a:lstStyle/>
          <a:p>
            <a:pPr marL="365760" indent="-283464" algn="just" eaLnBrk="1" fontAlgn="auto" hangingPunct="1">
              <a:spcAft>
                <a:spcPts val="0"/>
              </a:spcAft>
              <a:buFont typeface="Wingdings" pitchFamily="2" charset="2"/>
              <a:buChar char="q"/>
              <a:defRPr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Three critical parameter associated with all wet heat sterilization Processes:</a:t>
            </a:r>
          </a:p>
          <a:p>
            <a:pPr marL="596646" indent="-514350" algn="just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A minimum </a:t>
            </a:r>
            <a:r>
              <a:rPr lang="en-IN" i="1" dirty="0" smtClean="0"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value</a:t>
            </a:r>
          </a:p>
          <a:p>
            <a:pPr marL="596646" indent="-514350" algn="just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A design </a:t>
            </a:r>
            <a:r>
              <a:rPr lang="en-IN" i="1" dirty="0" smtClean="0"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value</a:t>
            </a:r>
          </a:p>
          <a:p>
            <a:pPr marL="596646" indent="-514350" algn="just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A sterilization process time</a:t>
            </a:r>
          </a:p>
          <a:p>
            <a:pPr marL="365760" indent="-283464" algn="just" eaLnBrk="1" fontAlgn="auto" hangingPunct="1">
              <a:spcAft>
                <a:spcPts val="0"/>
              </a:spcAft>
              <a:buFont typeface="Wingdings" pitchFamily="2" charset="2"/>
              <a:buChar char="q"/>
              <a:defRPr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Any changes in the load size, load configuration, or container characteristics must be accompanied; </a:t>
            </a:r>
          </a:p>
          <a:p>
            <a:pPr marL="365760" indent="-283464" algn="just" eaLnBrk="1" fontAlgn="auto" hangingPunct="1"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To prove that the cool spot location has not changed or, </a:t>
            </a:r>
          </a:p>
          <a:p>
            <a:pPr marL="365760" indent="-283464" algn="just" eaLnBrk="1" fontAlgn="auto" hangingPunct="1"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If it has, that it receives the design </a:t>
            </a:r>
            <a:r>
              <a:rPr lang="en-IN" i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0 time exposure from the sterilization cycle used.</a:t>
            </a:r>
          </a:p>
          <a:p>
            <a:pPr marL="596646" indent="-514350" algn="just"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 marL="365760" indent="-283464" algn="just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 bwMode="auto">
          <a:xfrm>
            <a:off x="1646238" y="-285750"/>
            <a:ext cx="7497762" cy="1143000"/>
          </a:xfrm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n-IN" sz="3600" b="1" smtClean="0">
                <a:effectLst/>
                <a:latin typeface="Times New Roman" pitchFamily="18" charset="0"/>
                <a:cs typeface="Times New Roman" pitchFamily="18" charset="0"/>
              </a:rPr>
              <a:t>E. Equipment Qualification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>
          <a:xfrm>
            <a:off x="714375" y="571500"/>
            <a:ext cx="8429625" cy="6286500"/>
          </a:xfrm>
        </p:spPr>
        <p:txBody>
          <a:bodyPr/>
          <a:lstStyle/>
          <a:p>
            <a:pPr algn="just" eaLnBrk="1" hangingPunct="1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800" smtClean="0">
                <a:latin typeface="Times New Roman" pitchFamily="18" charset="0"/>
                <a:cs typeface="Times New Roman" pitchFamily="18" charset="0"/>
              </a:rPr>
              <a:t>Prior to the initiation of process, it is important that the sterilizer be suitably qualified to perform its function. </a:t>
            </a: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800" smtClean="0">
                <a:latin typeface="Times New Roman" pitchFamily="18" charset="0"/>
                <a:cs typeface="Times New Roman" pitchFamily="18" charset="0"/>
              </a:rPr>
              <a:t>Typical critical requirements that are considered to affect the sterilization process (e.g.“quality” requirements)  are:</a:t>
            </a: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Char char="q"/>
            </a:pPr>
            <a:r>
              <a:rPr lang="en-IN" sz="2800" smtClean="0">
                <a:latin typeface="Times New Roman" pitchFamily="18" charset="0"/>
                <a:cs typeface="Times New Roman" pitchFamily="18" charset="0"/>
              </a:rPr>
              <a:t> Accurate temperature and pressure measurement</a:t>
            </a: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Char char="q"/>
            </a:pPr>
            <a:r>
              <a:rPr lang="en-IN" sz="2800" smtClean="0">
                <a:latin typeface="Times New Roman" pitchFamily="18" charset="0"/>
                <a:cs typeface="Times New Roman" pitchFamily="18" charset="0"/>
              </a:rPr>
              <a:t> Air removal to some predefined level of vacuum </a:t>
            </a: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Char char="q"/>
            </a:pPr>
            <a:r>
              <a:rPr lang="en-IN" sz="2800" smtClean="0">
                <a:latin typeface="Times New Roman" pitchFamily="18" charset="0"/>
                <a:cs typeface="Times New Roman" pitchFamily="18" charset="0"/>
              </a:rPr>
              <a:t>Temperature distribution and uniformity  in  the chamber.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7250" y="0"/>
            <a:ext cx="8286750" cy="6858000"/>
          </a:xfrm>
        </p:spPr>
        <p:txBody>
          <a:bodyPr>
            <a:normAutofit fontScale="92500" lnSpcReduction="20000"/>
          </a:bodyPr>
          <a:lstStyle/>
          <a:p>
            <a:pPr marL="365760" indent="-283464" algn="just" eaLnBrk="1" fontAlgn="auto" hangingPunct="1">
              <a:lnSpc>
                <a:spcPct val="150000"/>
              </a:lnSpc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The qualification of a sterilizer should include the following :</a:t>
            </a:r>
          </a:p>
          <a:p>
            <a:pPr marL="365760" indent="-283464" algn="just" eaLnBrk="1" fontAlgn="auto" hangingPunct="1">
              <a:lnSpc>
                <a:spcPct val="150000"/>
              </a:lnSpc>
              <a:spcAft>
                <a:spcPts val="0"/>
              </a:spcAft>
              <a:buFont typeface="Wingdings 2"/>
              <a:buNone/>
              <a:defRPr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1.Calibration of temperature and pressure sensors (traceable to national or international standard)</a:t>
            </a:r>
          </a:p>
          <a:p>
            <a:pPr marL="365760" indent="-283464" algn="just" eaLnBrk="1" fontAlgn="auto" hangingPunct="1">
              <a:lnSpc>
                <a:spcPct val="150000"/>
              </a:lnSpc>
              <a:spcAft>
                <a:spcPts val="0"/>
              </a:spcAft>
              <a:buFont typeface="Wingdings 2"/>
              <a:buNone/>
              <a:defRPr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2.Air removal (usually measured by vacuum level achieved vs. defined requirement)</a:t>
            </a:r>
          </a:p>
          <a:p>
            <a:pPr marL="365760" indent="-283464" algn="just" eaLnBrk="1" fontAlgn="auto" hangingPunct="1">
              <a:lnSpc>
                <a:spcPct val="150000"/>
              </a:lnSpc>
              <a:spcAft>
                <a:spcPts val="0"/>
              </a:spcAft>
              <a:buFont typeface="Wingdings 2"/>
              <a:buNone/>
              <a:defRPr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3.Demonstration of the sequence of operations,</a:t>
            </a:r>
          </a:p>
          <a:p>
            <a:pPr marL="365760" indent="-283464" algn="just" eaLnBrk="1" fontAlgn="auto" hangingPunct="1">
              <a:lnSpc>
                <a:spcPct val="150000"/>
              </a:lnSpc>
              <a:spcAft>
                <a:spcPts val="0"/>
              </a:spcAft>
              <a:buFont typeface="Wingdings 2"/>
              <a:buNone/>
              <a:defRPr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4.Confirmation of alarms and interlocks</a:t>
            </a:r>
          </a:p>
          <a:p>
            <a:pPr marL="365760" indent="-283464" algn="just" eaLnBrk="1" fontAlgn="auto" hangingPunct="1">
              <a:lnSpc>
                <a:spcPct val="150000"/>
              </a:lnSpc>
              <a:spcAft>
                <a:spcPts val="0"/>
              </a:spcAft>
              <a:buFont typeface="Wingdings 2"/>
              <a:buNone/>
              <a:defRPr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5.Precision of temperature control</a:t>
            </a:r>
          </a:p>
          <a:p>
            <a:pPr marL="365760" indent="-283464" algn="just" eaLnBrk="1" fontAlgn="auto" hangingPunct="1">
              <a:lnSpc>
                <a:spcPct val="150000"/>
              </a:lnSpc>
              <a:spcAft>
                <a:spcPts val="0"/>
              </a:spcAft>
              <a:buFont typeface="Wingdings 2"/>
              <a:buNone/>
              <a:defRPr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6.Temperature distribution and uniformity </a:t>
            </a:r>
          </a:p>
          <a:p>
            <a:pPr marL="365760" indent="-283464" algn="just" eaLnBrk="1" fontAlgn="auto" hangingPunct="1">
              <a:lnSpc>
                <a:spcPct val="150000"/>
              </a:lnSpc>
              <a:spcAft>
                <a:spcPts val="0"/>
              </a:spcAft>
              <a:buFont typeface="Wingdings 2"/>
              <a:buChar char=""/>
              <a:defRPr/>
            </a:pP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8688" y="0"/>
            <a:ext cx="8069262" cy="1143000"/>
          </a:xfrm>
        </p:spPr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IN" b="1" dirty="0" smtClean="0">
                <a:solidFill>
                  <a:schemeClr val="tx2">
                    <a:satMod val="13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F. Microbiological Challenge Studies</a:t>
            </a:r>
            <a:br>
              <a:rPr lang="en-IN" b="1" dirty="0" smtClean="0">
                <a:solidFill>
                  <a:schemeClr val="tx2">
                    <a:satMod val="13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endParaRPr lang="en-IN" b="1" dirty="0">
              <a:solidFill>
                <a:schemeClr val="tx2">
                  <a:satMod val="130000"/>
                </a:schemeClr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>
          <a:xfrm>
            <a:off x="857250" y="714375"/>
            <a:ext cx="8286750" cy="6143625"/>
          </a:xfrm>
        </p:spPr>
        <p:txBody>
          <a:bodyPr/>
          <a:lstStyle/>
          <a:p>
            <a:pPr algn="just" eaLnBrk="1" hangingPunct="1">
              <a:lnSpc>
                <a:spcPct val="160000"/>
              </a:lnSpc>
              <a:buFont typeface="Wingdings" pitchFamily="2" charset="2"/>
              <a:buChar char="Ø"/>
            </a:pPr>
            <a:r>
              <a:rPr lang="en-IN" sz="2800" smtClean="0">
                <a:latin typeface="Times New Roman" pitchFamily="18" charset="0"/>
                <a:cs typeface="Times New Roman" pitchFamily="18" charset="0"/>
              </a:rPr>
              <a:t>Microbiological challenges studies are employed to provide additional necessary assurance that adequate lethality has been delivered to all parts of the load. </a:t>
            </a:r>
          </a:p>
          <a:p>
            <a:pPr algn="just" eaLnBrk="1" hangingPunct="1">
              <a:lnSpc>
                <a:spcPct val="160000"/>
              </a:lnSpc>
              <a:buFont typeface="Wingdings" pitchFamily="2" charset="2"/>
              <a:buChar char="Ø"/>
            </a:pPr>
            <a:r>
              <a:rPr lang="en-IN" sz="2800" smtClean="0">
                <a:latin typeface="Times New Roman" pitchFamily="18" charset="0"/>
                <a:cs typeface="Times New Roman" pitchFamily="18" charset="0"/>
              </a:rPr>
              <a:t>Calibrated BIs used as bioburden models providing data that can be employed to calculate Fo.</a:t>
            </a:r>
          </a:p>
          <a:p>
            <a:pPr algn="just" eaLnBrk="1" hangingPunct="1">
              <a:lnSpc>
                <a:spcPct val="160000"/>
              </a:lnSpc>
              <a:buFont typeface="Wingdings" pitchFamily="2" charset="2"/>
              <a:buChar char="Ø"/>
            </a:pPr>
            <a:r>
              <a:rPr lang="en-IN" sz="2800" smtClean="0">
                <a:latin typeface="Times New Roman" pitchFamily="18" charset="0"/>
                <a:cs typeface="Times New Roman" pitchFamily="18" charset="0"/>
              </a:rPr>
              <a:t>The microorganisms  used to challenge moist heat sterilization cycles are </a:t>
            </a:r>
            <a:r>
              <a:rPr lang="en-IN" sz="2800" b="1" smtClean="0">
                <a:latin typeface="Times New Roman" pitchFamily="18" charset="0"/>
                <a:cs typeface="Times New Roman" pitchFamily="18" charset="0"/>
              </a:rPr>
              <a:t>G. stearothermophilus </a:t>
            </a:r>
            <a:r>
              <a:rPr lang="en-IN" sz="2800" smtClean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IN" sz="2800" b="1" smtClean="0">
                <a:latin typeface="Times New Roman" pitchFamily="18" charset="0"/>
                <a:cs typeface="Times New Roman" pitchFamily="18" charset="0"/>
              </a:rPr>
              <a:t>Clostridium  sporogenes</a:t>
            </a:r>
            <a:r>
              <a:rPr lang="en-IN" sz="280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 eaLnBrk="1" hangingPunct="1">
              <a:lnSpc>
                <a:spcPct val="160000"/>
              </a:lnSpc>
              <a:buFont typeface="Wingdings" pitchFamily="2" charset="2"/>
              <a:buChar char="Ø"/>
            </a:pPr>
            <a:endParaRPr lang="en-IN" sz="280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Content Placeholder 2"/>
          <p:cNvSpPr>
            <a:spLocks noGrp="1"/>
          </p:cNvSpPr>
          <p:nvPr>
            <p:ph idx="1"/>
          </p:nvPr>
        </p:nvSpPr>
        <p:spPr>
          <a:xfrm>
            <a:off x="928688" y="428625"/>
            <a:ext cx="8215312" cy="6643688"/>
          </a:xfrm>
        </p:spPr>
        <p:txBody>
          <a:bodyPr/>
          <a:lstStyle/>
          <a:p>
            <a:pPr algn="just" eaLnBrk="1" hangingPunct="1">
              <a:lnSpc>
                <a:spcPct val="150000"/>
              </a:lnSpc>
              <a:buFont typeface="Wingdings" pitchFamily="2" charset="2"/>
              <a:buChar char="Ø"/>
            </a:pPr>
            <a:r>
              <a:rPr lang="en-IN" smtClean="0">
                <a:latin typeface="Times New Roman" pitchFamily="18" charset="0"/>
                <a:cs typeface="Times New Roman" pitchFamily="18" charset="0"/>
              </a:rPr>
              <a:t>After the sterilization cycle is complete, the inoculated items or spore strips are recovered and subjected to microbiological test procedures. </a:t>
            </a: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Char char="Ø"/>
            </a:pPr>
            <a:r>
              <a:rPr lang="en-IN" smtClean="0">
                <a:latin typeface="Times New Roman" pitchFamily="18" charset="0"/>
                <a:cs typeface="Times New Roman" pitchFamily="18" charset="0"/>
              </a:rPr>
              <a:t>Strips are immersed in a suitable growth medium (soybean casein digest medium is typical) and incubated for up to seven days.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 bwMode="auto">
          <a:xfrm>
            <a:off x="1357313" y="214313"/>
            <a:ext cx="7497762" cy="1143000"/>
          </a:xfrm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  <a:normAutofit fontScale="90000"/>
          </a:bodyPr>
          <a:lstStyle/>
          <a:p>
            <a:pPr algn="ctr" eaLnBrk="1" hangingPunct="1">
              <a:defRPr/>
            </a:pPr>
            <a:r>
              <a:rPr lang="en-IN" sz="3600" b="1" smtClean="0">
                <a:effectLst/>
                <a:latin typeface="Times New Roman" pitchFamily="18" charset="0"/>
                <a:cs typeface="Times New Roman" pitchFamily="18" charset="0"/>
              </a:rPr>
              <a:t>G. Sterilizer Filter Evaluation</a:t>
            </a:r>
            <a:br>
              <a:rPr lang="en-IN" sz="3600" b="1" smtClean="0">
                <a:effectLst/>
                <a:latin typeface="Times New Roman" pitchFamily="18" charset="0"/>
                <a:cs typeface="Times New Roman" pitchFamily="18" charset="0"/>
              </a:rPr>
            </a:br>
            <a:endParaRPr lang="en-IN" sz="3600" b="1" smtClean="0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4375" y="642938"/>
            <a:ext cx="8429625" cy="6215062"/>
          </a:xfrm>
        </p:spPr>
        <p:txBody>
          <a:bodyPr>
            <a:normAutofit fontScale="92500" lnSpcReduction="20000"/>
          </a:bodyPr>
          <a:lstStyle/>
          <a:p>
            <a:pPr marL="365760" indent="-283464" algn="just" eaLnBrk="1" fontAlgn="auto" hangingPunct="1">
              <a:lnSpc>
                <a:spcPct val="200000"/>
              </a:lnSpc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Microbial filters are employed on most parts of sterilizers to ensure that loads are not contaminated by air used to vent the chamber as it cools or dries. </a:t>
            </a:r>
          </a:p>
          <a:p>
            <a:pPr marL="365760" indent="-283464" algn="just" eaLnBrk="1" fontAlgn="auto" hangingPunct="1">
              <a:lnSpc>
                <a:spcPct val="200000"/>
              </a:lnSpc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Product loads are protected from such contamination by their primary containers (vials, bags) and many nonproduct loads are protected by wraps to provide a microbial barrier. </a:t>
            </a:r>
          </a:p>
          <a:p>
            <a:pPr marL="365760" indent="-283464" algn="just" eaLnBrk="1" fontAlgn="auto" hangingPunct="1">
              <a:lnSpc>
                <a:spcPct val="200000"/>
              </a:lnSpc>
              <a:spcAft>
                <a:spcPts val="0"/>
              </a:spcAft>
              <a:buFont typeface="Wingdings 2"/>
              <a:buNone/>
              <a:defRPr/>
            </a:pPr>
            <a:endParaRPr lang="en-IN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7250" y="0"/>
            <a:ext cx="8286750" cy="6858000"/>
          </a:xfrm>
        </p:spPr>
        <p:txBody>
          <a:bodyPr>
            <a:normAutofit fontScale="92500" lnSpcReduction="10000"/>
          </a:bodyPr>
          <a:lstStyle/>
          <a:p>
            <a:pPr marL="365760" indent="-283464" algn="just" eaLnBrk="1" fontAlgn="auto" hangingPunct="1">
              <a:lnSpc>
                <a:spcPct val="150000"/>
              </a:lnSpc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For filters, two issues are of concern: </a:t>
            </a:r>
          </a:p>
          <a:p>
            <a:pPr marL="365760" indent="-283464" algn="just" eaLnBrk="1" fontAlgn="auto" hangingPunct="1">
              <a:lnSpc>
                <a:spcPct val="150000"/>
              </a:lnSpc>
              <a:spcAft>
                <a:spcPts val="0"/>
              </a:spcAft>
              <a:buFont typeface="Wingdings 2"/>
              <a:buNone/>
              <a:defRPr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Sterility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Integrity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marL="365760" indent="-283464" algn="just" eaLnBrk="1" fontAlgn="auto" hangingPunct="1">
              <a:lnSpc>
                <a:spcPct val="150000"/>
              </a:lnSpc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If the load will undergo a bioburden cycle, it may be necessary to sterilize the filter in a separate phase of the cycle.</a:t>
            </a:r>
          </a:p>
          <a:p>
            <a:pPr marL="365760" indent="-283464" algn="just" eaLnBrk="1" fontAlgn="auto" hangingPunct="1">
              <a:lnSpc>
                <a:spcPct val="150000"/>
              </a:lnSpc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To ensure that filters will remain functional under all expected conditions, the integrity tests should be done following the maximum cycle time and temperature.</a:t>
            </a:r>
          </a:p>
          <a:p>
            <a:pPr marL="365760" indent="-283464" algn="just" eaLnBrk="1" fontAlgn="auto" hangingPunct="1">
              <a:lnSpc>
                <a:spcPct val="150000"/>
              </a:lnSpc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Triplicate studies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are recommended. </a:t>
            </a:r>
          </a:p>
          <a:p>
            <a:pPr marL="365760" indent="-283464" algn="just" eaLnBrk="1" fontAlgn="auto" hangingPunct="1">
              <a:lnSpc>
                <a:spcPct val="150000"/>
              </a:lnSpc>
              <a:spcAft>
                <a:spcPts val="0"/>
              </a:spcAft>
              <a:buFont typeface="Wingdings" pitchFamily="2" charset="2"/>
              <a:buChar char="Ø"/>
              <a:defRPr/>
            </a:pP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2965450" y="476250"/>
            <a:ext cx="4438650" cy="5772150"/>
          </a:xfrm>
        </p:spPr>
      </p:pic>
      <p:sp>
        <p:nvSpPr>
          <p:cNvPr id="10243" name="Rectangle 7"/>
          <p:cNvSpPr>
            <a:spLocks noChangeArrowheads="1"/>
          </p:cNvSpPr>
          <p:nvPr/>
        </p:nvSpPr>
        <p:spPr bwMode="auto">
          <a:xfrm>
            <a:off x="3203575" y="6021388"/>
            <a:ext cx="35274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IN"/>
              <a:t>Prospective Validation Life Cycle</a:t>
            </a:r>
          </a:p>
        </p:txBody>
      </p:sp>
      <p:pic>
        <p:nvPicPr>
          <p:cNvPr id="1024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274638"/>
            <a:ext cx="8289925" cy="6348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5" name="Rectangle 9"/>
          <p:cNvSpPr>
            <a:spLocks noChangeArrowheads="1"/>
          </p:cNvSpPr>
          <p:nvPr/>
        </p:nvSpPr>
        <p:spPr bwMode="auto">
          <a:xfrm>
            <a:off x="2771775" y="6453188"/>
            <a:ext cx="482441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IN"/>
              <a:t>Prospective Validation Life Cycle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31870" y="928670"/>
            <a:ext cx="7797848" cy="34163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200" b="1" spc="200" dirty="0">
                <a:ln w="29210">
                  <a:solidFill>
                    <a:schemeClr val="accent3">
                      <a:tint val="10000"/>
                    </a:schemeClr>
                  </a:solidFill>
                </a:ln>
                <a:solidFill>
                  <a:schemeClr val="accent3">
                    <a:satMod val="200000"/>
                    <a:alpha val="50000"/>
                  </a:schemeClr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innerShdw blurRad="50800" dist="50800" dir="8100000">
                    <a:srgbClr val="7D7D7D">
                      <a:alpha val="73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Validation Protocols of Autoclave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endParaRPr lang="en-IN" dirty="0">
              <a:solidFill>
                <a:schemeClr val="tx2">
                  <a:satMod val="130000"/>
                </a:schemeClr>
              </a:solidFill>
            </a:endParaRPr>
          </a:p>
        </p:txBody>
      </p:sp>
      <p:pic>
        <p:nvPicPr>
          <p:cNvPr id="38915" name="BLOGGER_PHOTO_ID_5258533894338595762" descr="http://3.bp.blogspot.com/_v4wy60pEy5U/SPoQt0tnS7I/AAAAAAAAAD8/OX74C_ZvTxY/s320/untitled15.bmp">
            <a:hlinkClick r:id="rId2"/>
          </p:cNvPr>
          <p:cNvPicPr>
            <a:picLocks noGrp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1071563" y="0"/>
            <a:ext cx="7858125" cy="6858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endParaRPr lang="en-IN" dirty="0">
              <a:solidFill>
                <a:schemeClr val="tx2">
                  <a:satMod val="130000"/>
                </a:schemeClr>
              </a:solidFill>
            </a:endParaRPr>
          </a:p>
        </p:txBody>
      </p:sp>
      <p:pic>
        <p:nvPicPr>
          <p:cNvPr id="39939" name="BLOGGER_PHOTO_ID_5258534589325907970" descr="http://2.bp.blogspot.com/_v4wy60pEy5U/SPoRWRvgGAI/AAAAAAAAAEE/C0Bj5d53FxM/s320/untitled16.bmp">
            <a:hlinkClick r:id="rId2"/>
          </p:cNvPr>
          <p:cNvPicPr>
            <a:picLocks noGrp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1000125" y="0"/>
            <a:ext cx="8143875" cy="6858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endParaRPr lang="en-IN" dirty="0">
              <a:solidFill>
                <a:schemeClr val="tx2">
                  <a:satMod val="130000"/>
                </a:schemeClr>
              </a:solidFill>
            </a:endParaRPr>
          </a:p>
        </p:txBody>
      </p:sp>
      <p:pic>
        <p:nvPicPr>
          <p:cNvPr id="40963" name="BLOGGER_PHOTO_ID_5258535842741184098" descr="http://4.bp.blogspot.com/_v4wy60pEy5U/SPoSfPE_ZmI/AAAAAAAAAEM/eHr5-RBwIhw/s320/untitled17.bmp">
            <a:hlinkClick r:id="rId2"/>
          </p:cNvPr>
          <p:cNvPicPr>
            <a:picLocks noGrp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1000125" y="0"/>
            <a:ext cx="8143875" cy="671512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itle 1"/>
          <p:cNvSpPr>
            <a:spLocks noGrp="1"/>
          </p:cNvSpPr>
          <p:nvPr>
            <p:ph type="title"/>
          </p:nvPr>
        </p:nvSpPr>
        <p:spPr bwMode="auto">
          <a:xfrm>
            <a:off x="2000250" y="0"/>
            <a:ext cx="7497763" cy="1143000"/>
          </a:xfrm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  <a:normAutofit fontScale="90000"/>
          </a:bodyPr>
          <a:lstStyle/>
          <a:p>
            <a:pPr eaLnBrk="1" hangingPunct="1">
              <a:defRPr/>
            </a:pPr>
            <a:r>
              <a:rPr lang="en-IN" sz="3600" b="1" smtClean="0">
                <a:effectLst/>
                <a:latin typeface="Times New Roman" pitchFamily="18" charset="0"/>
                <a:cs typeface="Times New Roman" pitchFamily="18" charset="0"/>
              </a:rPr>
              <a:t>QUALIFICATION REPORT</a:t>
            </a:r>
            <a:br>
              <a:rPr lang="en-IN" sz="3600" b="1" smtClean="0">
                <a:effectLst/>
                <a:latin typeface="Times New Roman" pitchFamily="18" charset="0"/>
                <a:cs typeface="Times New Roman" pitchFamily="18" charset="0"/>
              </a:rPr>
            </a:br>
            <a:endParaRPr lang="en-IN" sz="3600" b="1" smtClean="0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7250" y="571500"/>
            <a:ext cx="8286750" cy="6286500"/>
          </a:xfrm>
        </p:spPr>
        <p:txBody>
          <a:bodyPr>
            <a:normAutofit fontScale="85000" lnSpcReduction="20000"/>
          </a:bodyPr>
          <a:lstStyle/>
          <a:p>
            <a:pPr marL="365760" indent="-283464" algn="just" eaLnBrk="1" fontAlgn="auto" hangingPunct="1">
              <a:lnSpc>
                <a:spcPct val="120000"/>
              </a:lnSpc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After the empty and loaded-chamber studies and bio-challenge studies have been completed, the data must be analyzed to ascertain that all testing requirements have been achieved. </a:t>
            </a:r>
          </a:p>
          <a:p>
            <a:pPr marL="365760" indent="-283464" algn="just" eaLnBrk="1" fontAlgn="auto" hangingPunct="1">
              <a:lnSpc>
                <a:spcPct val="120000"/>
              </a:lnSpc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The results of the biochallenge studies and F value computation must demonstrate the required degree of lethality  according to the protocol.</a:t>
            </a:r>
          </a:p>
          <a:p>
            <a:pPr marL="365760" indent="-283464" algn="just" eaLnBrk="1" fontAlgn="auto" hangingPunct="1">
              <a:lnSpc>
                <a:spcPct val="120000"/>
              </a:lnSpc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The following information should be provided in the process qualification validation report:</a:t>
            </a:r>
          </a:p>
          <a:p>
            <a:pPr marL="365760" indent="-283464" algn="just" eaLnBrk="1" fontAlgn="auto" hangingPunct="1">
              <a:lnSpc>
                <a:spcPct val="120000"/>
              </a:lnSpc>
              <a:spcAft>
                <a:spcPts val="0"/>
              </a:spcAft>
              <a:buFont typeface="Wingdings 2"/>
              <a:buNone/>
              <a:defRPr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1. Protocol achievement </a:t>
            </a:r>
          </a:p>
          <a:p>
            <a:pPr marL="365760" indent="-283464" algn="just" eaLnBrk="1" fontAlgn="auto" hangingPunct="1">
              <a:lnSpc>
                <a:spcPct val="120000"/>
              </a:lnSpc>
              <a:spcAft>
                <a:spcPts val="0"/>
              </a:spcAft>
              <a:buFont typeface="Wingdings 2"/>
              <a:buNone/>
              <a:defRPr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2. Summary of data</a:t>
            </a:r>
          </a:p>
          <a:p>
            <a:pPr marL="365760" indent="-283464" algn="just" eaLnBrk="1" fontAlgn="auto" hangingPunct="1">
              <a:lnSpc>
                <a:spcPct val="120000"/>
              </a:lnSpc>
              <a:spcAft>
                <a:spcPts val="0"/>
              </a:spcAft>
              <a:buFont typeface="Wingdings 2"/>
              <a:buNone/>
              <a:defRPr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3. Deviations</a:t>
            </a:r>
          </a:p>
          <a:p>
            <a:pPr marL="365760" indent="-283464" algn="just" eaLnBrk="1" fontAlgn="auto" hangingPunct="1">
              <a:lnSpc>
                <a:spcPct val="120000"/>
              </a:lnSpc>
              <a:spcAft>
                <a:spcPts val="0"/>
              </a:spcAft>
              <a:buFont typeface="Wingdings 2"/>
              <a:buNone/>
              <a:defRPr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4. Diagram</a:t>
            </a:r>
          </a:p>
          <a:p>
            <a:pPr marL="365760" indent="-283464" algn="just" eaLnBrk="1" fontAlgn="auto" hangingPunct="1">
              <a:lnSpc>
                <a:spcPct val="120000"/>
              </a:lnSpc>
              <a:spcAft>
                <a:spcPts val="0"/>
              </a:spcAft>
              <a:buFont typeface="Wingdings 2"/>
              <a:buChar char=""/>
              <a:defRPr/>
            </a:pP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 bwMode="auto">
          <a:xfrm>
            <a:off x="1214438" y="-214313"/>
            <a:ext cx="7497762" cy="1143001"/>
          </a:xfrm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n-US" sz="4000" b="1" smtClean="0">
                <a:effectLst/>
                <a:latin typeface="Times New Roman" pitchFamily="18" charset="0"/>
                <a:cs typeface="Times New Roman" pitchFamily="18" charset="0"/>
              </a:rPr>
              <a:t>References</a:t>
            </a:r>
            <a:endParaRPr lang="en-IN" sz="4000" b="1" smtClean="0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5813" y="714375"/>
            <a:ext cx="8358187" cy="6143625"/>
          </a:xfrm>
        </p:spPr>
        <p:txBody>
          <a:bodyPr>
            <a:normAutofit fontScale="85000" lnSpcReduction="20000"/>
          </a:bodyPr>
          <a:lstStyle/>
          <a:p>
            <a:pPr marL="365760" indent="-283464" algn="just" eaLnBrk="1" fontAlgn="auto" hangingPunct="1">
              <a:lnSpc>
                <a:spcPct val="150000"/>
              </a:lnSpc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Berry  I.R., and  Nash R.A., ”Pharmaceutical Process validation” second edition, revised and expanded; Marcel Dekker series; 83-110.</a:t>
            </a:r>
          </a:p>
          <a:p>
            <a:pPr marL="365760" indent="-283464" algn="just" eaLnBrk="1" fontAlgn="auto" hangingPunct="1">
              <a:lnSpc>
                <a:spcPct val="150000"/>
              </a:lnSpc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Agalloco J.A,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Carleton F.A, ”Validation of Pharmaceutical Process, Third Edition, 175,223.</a:t>
            </a:r>
          </a:p>
          <a:p>
            <a:pPr marL="365760" indent="-283464" algn="just" eaLnBrk="1" fontAlgn="auto" hangingPunct="1">
              <a:lnSpc>
                <a:spcPct val="150000"/>
              </a:lnSpc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www.fda.gov</a:t>
            </a: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 marL="365760" indent="-283464" algn="just" eaLnBrk="1" fontAlgn="auto" hangingPunct="1">
              <a:lnSpc>
                <a:spcPct val="150000"/>
              </a:lnSpc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Wood, R.T; Journal of Parental drug association; volume 34; 286-294</a:t>
            </a: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 marL="365760" indent="-283464" algn="just" eaLnBrk="1" fontAlgn="auto" hangingPunct="1">
              <a:lnSpc>
                <a:spcPct val="150000"/>
              </a:lnSpc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Groves, M.J.; Journal of Parental Technology; 2nd edition; 432</a:t>
            </a: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 marL="365760" indent="-283464" algn="just" eaLnBrk="1" fontAlgn="auto" hangingPunct="1">
              <a:lnSpc>
                <a:spcPct val="150000"/>
              </a:lnSpc>
              <a:spcAft>
                <a:spcPts val="0"/>
              </a:spcAft>
              <a:buFont typeface="Wingdings" pitchFamily="2" charset="2"/>
              <a:buChar char="Ø"/>
              <a:defRPr/>
            </a:pP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sz="4400" dirty="0" err="1" smtClean="0"/>
              <a:t>Operation</a:t>
            </a:r>
            <a:r>
              <a:rPr lang="fr-FR" sz="4400" smtClean="0"/>
              <a:t> Qualification</a:t>
            </a:r>
            <a:r>
              <a:rPr lang="fr-FR" sz="4400" dirty="0" smtClean="0"/>
              <a:t>:</a:t>
            </a:r>
            <a:endParaRPr lang="en-US" dirty="0"/>
          </a:p>
        </p:txBody>
      </p:sp>
      <p:sp>
        <p:nvSpPr>
          <p:cNvPr id="440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 2" pitchFamily="18" charset="2"/>
              <a:buNone/>
            </a:pPr>
            <a:r>
              <a:rPr lang="en-US" sz="2800" smtClean="0"/>
              <a:t>Following are the contents of equipment</a:t>
            </a:r>
          </a:p>
          <a:p>
            <a:pPr>
              <a:buFont typeface="Wingdings 2" pitchFamily="18" charset="2"/>
              <a:buNone/>
            </a:pPr>
            <a:r>
              <a:rPr lang="fr-FR" sz="2800" smtClean="0"/>
              <a:t>operation qualification: 1. Application S.O.P’s,</a:t>
            </a:r>
          </a:p>
          <a:p>
            <a:pPr>
              <a:buFont typeface="Wingdings 2" pitchFamily="18" charset="2"/>
              <a:buNone/>
            </a:pPr>
            <a:r>
              <a:rPr lang="en-US" sz="2800" smtClean="0"/>
              <a:t>2. Utilization List, 3. Process Description, 4.</a:t>
            </a:r>
          </a:p>
          <a:p>
            <a:pPr>
              <a:buFont typeface="Wingdings 2" pitchFamily="18" charset="2"/>
              <a:buNone/>
            </a:pPr>
            <a:r>
              <a:rPr lang="en-US" sz="2800" smtClean="0"/>
              <a:t>Test Instrument Utilized To Conduct Test, 5.</a:t>
            </a:r>
          </a:p>
          <a:p>
            <a:pPr>
              <a:buFont typeface="Wingdings 2" pitchFamily="18" charset="2"/>
              <a:buNone/>
            </a:pPr>
            <a:r>
              <a:rPr lang="en-US" sz="2800" smtClean="0"/>
              <a:t>Test Instrument Calibration, 6. Critical</a:t>
            </a:r>
          </a:p>
          <a:p>
            <a:pPr>
              <a:buFont typeface="Wingdings 2" pitchFamily="18" charset="2"/>
              <a:buNone/>
            </a:pPr>
            <a:r>
              <a:rPr lang="en-US" sz="2800" smtClean="0"/>
              <a:t>Parameters, 7. Test Function (List), 8. Test</a:t>
            </a:r>
          </a:p>
          <a:p>
            <a:pPr>
              <a:buFont typeface="Wingdings 2" pitchFamily="18" charset="2"/>
              <a:buNone/>
            </a:pPr>
            <a:r>
              <a:rPr lang="en-US" sz="2800" smtClean="0"/>
              <a:t>Function Summaries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 2" pitchFamily="18" charset="2"/>
              <a:buNone/>
            </a:pPr>
            <a:r>
              <a:rPr lang="en-US" sz="2800" b="1" smtClean="0"/>
              <a:t>RAPID MIXER GRANUALATOR</a:t>
            </a:r>
          </a:p>
          <a:p>
            <a:pPr algn="just">
              <a:buFont typeface="Wingdings 2" pitchFamily="18" charset="2"/>
              <a:buNone/>
            </a:pPr>
            <a:r>
              <a:rPr lang="en-US" sz="2800" smtClean="0"/>
              <a:t>1. Homogenous mixing of dry &amp; wet powders, deaglomeration of wet mass and fast dispersion of binding agent.</a:t>
            </a:r>
          </a:p>
          <a:p>
            <a:pPr algn="just">
              <a:buFont typeface="Wingdings 2" pitchFamily="18" charset="2"/>
              <a:buNone/>
            </a:pPr>
            <a:r>
              <a:rPr lang="en-US" sz="2800" smtClean="0"/>
              <a:t>2. Dust free, high free flowing dosing particles, high uniformity of granule size.</a:t>
            </a:r>
          </a:p>
          <a:p>
            <a:pPr algn="just">
              <a:buFont typeface="Wingdings 2" pitchFamily="18" charset="2"/>
              <a:buNone/>
            </a:pPr>
            <a:r>
              <a:rPr lang="en-US" sz="2800" smtClean="0"/>
              <a:t>3. Frequency control for bottom driven Impeller Mixer with 3 or 4 blades with exclusive scrape side design and Chopper positioned to make granules.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Content Placeholder 2"/>
          <p:cNvSpPr>
            <a:spLocks noGrp="1"/>
          </p:cNvSpPr>
          <p:nvPr>
            <p:ph idx="1"/>
          </p:nvPr>
        </p:nvSpPr>
        <p:spPr>
          <a:xfrm>
            <a:off x="1435100" y="1447800"/>
            <a:ext cx="7499350" cy="4052888"/>
          </a:xfrm>
        </p:spPr>
        <p:txBody>
          <a:bodyPr/>
          <a:lstStyle/>
          <a:p>
            <a:pPr algn="just">
              <a:buFont typeface="Wingdings 2" pitchFamily="18" charset="2"/>
              <a:buNone/>
            </a:pPr>
            <a:r>
              <a:rPr lang="en-US" b="1" smtClean="0"/>
              <a:t>Installation Qualification:</a:t>
            </a:r>
          </a:p>
          <a:p>
            <a:pPr algn="just">
              <a:buFont typeface="Wingdings 2" pitchFamily="18" charset="2"/>
              <a:buNone/>
            </a:pPr>
            <a:r>
              <a:rPr lang="en-US" smtClean="0"/>
              <a:t>• An IQ establishes confidence that the equipment is properly installed. The installation must meet the manufacturer's</a:t>
            </a:r>
          </a:p>
          <a:p>
            <a:pPr algn="just">
              <a:buFont typeface="Wingdings 2" pitchFamily="18" charset="2"/>
              <a:buNone/>
            </a:pPr>
            <a:r>
              <a:rPr lang="en-US" smtClean="0"/>
              <a:t>specified guidelines, along with design changes at installation. Also the supporting electrical utilities must meet all electrical codes.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71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 Equipment control functions:</a:t>
            </a:r>
          </a:p>
          <a:p>
            <a:r>
              <a:rPr lang="en-US" smtClean="0"/>
              <a:t> Impeller, timer, bowl on/off &amp; slow/fast</a:t>
            </a:r>
          </a:p>
          <a:p>
            <a:r>
              <a:rPr lang="en-US" smtClean="0"/>
              <a:t>buttons.</a:t>
            </a:r>
          </a:p>
          <a:p>
            <a:r>
              <a:rPr lang="en-US" smtClean="0"/>
              <a:t> Emergency, discharge port on/off</a:t>
            </a:r>
          </a:p>
          <a:p>
            <a:r>
              <a:rPr lang="en-US" smtClean="0"/>
              <a:t> Alarm, wash down walls on/off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2124075" y="981075"/>
            <a:ext cx="4906963" cy="5267325"/>
          </a:xfrm>
        </p:spPr>
      </p:pic>
      <p:sp>
        <p:nvSpPr>
          <p:cNvPr id="11267" name="Rectangle 6"/>
          <p:cNvSpPr>
            <a:spLocks noChangeArrowheads="1"/>
          </p:cNvSpPr>
          <p:nvPr/>
        </p:nvSpPr>
        <p:spPr bwMode="auto">
          <a:xfrm>
            <a:off x="2843213" y="6237288"/>
            <a:ext cx="47529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IN"/>
              <a:t>Retrospective Validation Life Cycle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Rapid mixer granulator</a:t>
            </a:r>
            <a:endParaRPr lang="en-US" dirty="0"/>
          </a:p>
        </p:txBody>
      </p:sp>
      <p:pic>
        <p:nvPicPr>
          <p:cNvPr id="48131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643063" y="2200275"/>
            <a:ext cx="5108575" cy="3295650"/>
          </a:xfrm>
          <a:noFill/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91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 2" pitchFamily="18" charset="2"/>
              <a:buNone/>
            </a:pPr>
            <a:r>
              <a:rPr lang="en-US" b="1" smtClean="0"/>
              <a:t>Equipment identification:</a:t>
            </a:r>
          </a:p>
          <a:p>
            <a:pPr>
              <a:buFont typeface="Wingdings 2" pitchFamily="18" charset="2"/>
              <a:buNone/>
            </a:pPr>
            <a:r>
              <a:rPr lang="en-US" smtClean="0"/>
              <a:t> Record the equipment identification</a:t>
            </a:r>
          </a:p>
          <a:p>
            <a:pPr>
              <a:buFont typeface="Wingdings 2" pitchFamily="18" charset="2"/>
              <a:buNone/>
            </a:pPr>
            <a:r>
              <a:rPr lang="en-US" smtClean="0"/>
              <a:t>number, with equipment manufacturer,</a:t>
            </a:r>
          </a:p>
          <a:p>
            <a:pPr>
              <a:buFont typeface="Wingdings 2" pitchFamily="18" charset="2"/>
              <a:buNone/>
            </a:pPr>
            <a:r>
              <a:rPr lang="en-US" smtClean="0"/>
              <a:t>purchase order, model number, and</a:t>
            </a:r>
          </a:p>
          <a:p>
            <a:pPr>
              <a:buFont typeface="Wingdings 2" pitchFamily="18" charset="2"/>
              <a:buNone/>
            </a:pPr>
            <a:r>
              <a:rPr lang="en-US" smtClean="0"/>
              <a:t>equipment number.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01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/>
              <a:t>Required Documentation:</a:t>
            </a:r>
          </a:p>
          <a:p>
            <a:r>
              <a:rPr lang="en-US" smtClean="0"/>
              <a:t>The manufacturers operation and maintenance</a:t>
            </a:r>
          </a:p>
          <a:p>
            <a:r>
              <a:rPr lang="en-US" smtClean="0"/>
              <a:t>manual and SOPs that cover the set up.</a:t>
            </a:r>
          </a:p>
          <a:p>
            <a:r>
              <a:rPr lang="en-US" smtClean="0"/>
              <a:t> Utility requirements</a:t>
            </a:r>
          </a:p>
          <a:p>
            <a:r>
              <a:rPr lang="en-US" smtClean="0"/>
              <a:t> Power</a:t>
            </a:r>
          </a:p>
          <a:p>
            <a:r>
              <a:rPr lang="en-US" smtClean="0"/>
              <a:t> Water</a:t>
            </a:r>
          </a:p>
          <a:p>
            <a:r>
              <a:rPr lang="en-US" smtClean="0"/>
              <a:t> Compressed air, spraying, impeller</a:t>
            </a:r>
          </a:p>
          <a:p>
            <a:r>
              <a:rPr lang="en-US" smtClean="0"/>
              <a:t>movement, pneumatic discharge port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Content Placeholder 2"/>
          <p:cNvSpPr>
            <a:spLocks noGrp="1"/>
          </p:cNvSpPr>
          <p:nvPr>
            <p:ph idx="1"/>
          </p:nvPr>
        </p:nvSpPr>
        <p:spPr>
          <a:xfrm>
            <a:off x="1435100" y="571500"/>
            <a:ext cx="7499350" cy="5676900"/>
          </a:xfrm>
        </p:spPr>
        <p:txBody>
          <a:bodyPr/>
          <a:lstStyle/>
          <a:p>
            <a:pPr>
              <a:buFont typeface="Wingdings 2" pitchFamily="18" charset="2"/>
              <a:buNone/>
            </a:pPr>
            <a:r>
              <a:rPr lang="en-US" sz="1600" b="1" smtClean="0"/>
              <a:t>Calibration Requirements:</a:t>
            </a:r>
          </a:p>
          <a:p>
            <a:pPr>
              <a:buFont typeface="Wingdings 2" pitchFamily="18" charset="2"/>
              <a:buNone/>
            </a:pPr>
            <a:r>
              <a:rPr lang="en-US" sz="1600" smtClean="0"/>
              <a:t> Ammeter</a:t>
            </a:r>
          </a:p>
          <a:p>
            <a:pPr>
              <a:buFont typeface="Wingdings 2" pitchFamily="18" charset="2"/>
              <a:buNone/>
            </a:pPr>
            <a:r>
              <a:rPr lang="en-US" sz="1600" smtClean="0"/>
              <a:t> Voltmeter</a:t>
            </a:r>
          </a:p>
          <a:p>
            <a:pPr>
              <a:buFont typeface="Wingdings 2" pitchFamily="18" charset="2"/>
              <a:buNone/>
            </a:pPr>
            <a:r>
              <a:rPr lang="en-US" sz="1600" smtClean="0"/>
              <a:t> Water pressure gauge</a:t>
            </a:r>
          </a:p>
          <a:p>
            <a:pPr>
              <a:buFont typeface="Wingdings 2" pitchFamily="18" charset="2"/>
              <a:buNone/>
            </a:pPr>
            <a:r>
              <a:rPr lang="en-US" sz="1600" smtClean="0"/>
              <a:t> Air pressure gauge</a:t>
            </a:r>
          </a:p>
          <a:p>
            <a:pPr>
              <a:buFont typeface="Wingdings 2" pitchFamily="18" charset="2"/>
              <a:buNone/>
            </a:pPr>
            <a:r>
              <a:rPr lang="en-US" sz="1600" smtClean="0"/>
              <a:t> Equipment major specifications:</a:t>
            </a:r>
          </a:p>
          <a:p>
            <a:pPr>
              <a:buFont typeface="Wingdings 2" pitchFamily="18" charset="2"/>
              <a:buNone/>
            </a:pPr>
            <a:r>
              <a:rPr lang="en-US" sz="1600" smtClean="0"/>
              <a:t> Mixing bowl material of contact, surface finishing, dimensions, capacity.</a:t>
            </a:r>
          </a:p>
          <a:p>
            <a:pPr>
              <a:buFont typeface="Wingdings 2" pitchFamily="18" charset="2"/>
              <a:buNone/>
            </a:pPr>
            <a:r>
              <a:rPr lang="en-US" sz="1600" smtClean="0"/>
              <a:t> Motors two are required</a:t>
            </a:r>
          </a:p>
          <a:p>
            <a:pPr>
              <a:buFont typeface="Wingdings 2" pitchFamily="18" charset="2"/>
              <a:buNone/>
            </a:pPr>
            <a:r>
              <a:rPr lang="en-US" sz="1600" smtClean="0"/>
              <a:t> Discharge port</a:t>
            </a:r>
          </a:p>
          <a:p>
            <a:pPr>
              <a:buFont typeface="Wingdings 2" pitchFamily="18" charset="2"/>
              <a:buNone/>
            </a:pPr>
            <a:r>
              <a:rPr lang="en-US" sz="1600" smtClean="0"/>
              <a:t> Lid</a:t>
            </a:r>
          </a:p>
          <a:p>
            <a:pPr>
              <a:buFont typeface="Wingdings 2" pitchFamily="18" charset="2"/>
              <a:buNone/>
            </a:pPr>
            <a:r>
              <a:rPr lang="en-US" sz="1600" smtClean="0"/>
              <a:t> Liquid air dispersing system</a:t>
            </a:r>
          </a:p>
          <a:p>
            <a:pPr>
              <a:buFont typeface="Wingdings 2" pitchFamily="18" charset="2"/>
              <a:buNone/>
            </a:pPr>
            <a:r>
              <a:rPr lang="en-US" sz="1600" smtClean="0"/>
              <a:t> Nozzle</a:t>
            </a:r>
          </a:p>
          <a:p>
            <a:pPr>
              <a:buFont typeface="Wingdings 2" pitchFamily="18" charset="2"/>
              <a:buNone/>
            </a:pPr>
            <a:r>
              <a:rPr lang="en-US" sz="1600" smtClean="0"/>
              <a:t> Components coming in contact with</a:t>
            </a:r>
          </a:p>
          <a:p>
            <a:pPr>
              <a:buFont typeface="Wingdings 2" pitchFamily="18" charset="2"/>
              <a:buNone/>
            </a:pPr>
            <a:r>
              <a:rPr lang="en-US" sz="1600" smtClean="0"/>
              <a:t>product</a:t>
            </a:r>
          </a:p>
          <a:p>
            <a:pPr>
              <a:buFont typeface="Wingdings 2" pitchFamily="18" charset="2"/>
              <a:buNone/>
            </a:pPr>
            <a:r>
              <a:rPr lang="en-US" sz="1600" smtClean="0"/>
              <a:t> Lubrication/ filter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Content Placeholder 2"/>
          <p:cNvSpPr>
            <a:spLocks noGrp="1"/>
          </p:cNvSpPr>
          <p:nvPr>
            <p:ph idx="1"/>
          </p:nvPr>
        </p:nvSpPr>
        <p:spPr>
          <a:xfrm>
            <a:off x="1435100" y="642938"/>
            <a:ext cx="7499350" cy="5605462"/>
          </a:xfrm>
        </p:spPr>
        <p:txBody>
          <a:bodyPr/>
          <a:lstStyle/>
          <a:p>
            <a:pPr>
              <a:buFont typeface="Wingdings 2" pitchFamily="18" charset="2"/>
              <a:buNone/>
            </a:pPr>
            <a:r>
              <a:rPr lang="en-US" smtClean="0">
                <a:solidFill>
                  <a:srgbClr val="FF0000"/>
                </a:solidFill>
              </a:rPr>
              <a:t>Equipment Safety Features:</a:t>
            </a:r>
          </a:p>
          <a:p>
            <a:pPr>
              <a:buFont typeface="Wingdings 2" pitchFamily="18" charset="2"/>
              <a:buNone/>
            </a:pPr>
            <a:r>
              <a:rPr lang="en-US" smtClean="0"/>
              <a:t> Emergency stop button, barrier guard,</a:t>
            </a:r>
          </a:p>
          <a:p>
            <a:pPr>
              <a:buFont typeface="Wingdings 2" pitchFamily="18" charset="2"/>
              <a:buNone/>
            </a:pPr>
            <a:r>
              <a:rPr lang="en-US" smtClean="0"/>
              <a:t>electrical inter locking system, alarms</a:t>
            </a:r>
          </a:p>
          <a:p>
            <a:pPr>
              <a:buFont typeface="Wingdings 2" pitchFamily="18" charset="2"/>
              <a:buNone/>
            </a:pPr>
            <a:r>
              <a:rPr lang="en-US" b="1" smtClean="0"/>
              <a:t>Control Functions:</a:t>
            </a:r>
          </a:p>
          <a:p>
            <a:pPr>
              <a:buFont typeface="Wingdings 2" pitchFamily="18" charset="2"/>
              <a:buNone/>
            </a:pPr>
            <a:r>
              <a:rPr lang="en-US" smtClean="0"/>
              <a:t> Regulators, discharge port opening,</a:t>
            </a:r>
          </a:p>
          <a:p>
            <a:pPr>
              <a:buFont typeface="Wingdings 2" pitchFamily="18" charset="2"/>
              <a:buNone/>
            </a:pPr>
            <a:r>
              <a:rPr lang="en-US" smtClean="0"/>
              <a:t>spraying button Operational Qualification:</a:t>
            </a:r>
          </a:p>
          <a:p>
            <a:pPr>
              <a:buFont typeface="Wingdings 2" pitchFamily="18" charset="2"/>
              <a:buNone/>
            </a:pPr>
            <a:r>
              <a:rPr lang="en-US" smtClean="0"/>
              <a:t> Calibration requirements for temp, timer,</a:t>
            </a:r>
          </a:p>
          <a:p>
            <a:pPr>
              <a:buFont typeface="Wingdings 2" pitchFamily="18" charset="2"/>
              <a:buNone/>
            </a:pPr>
            <a:r>
              <a:rPr lang="en-US" smtClean="0"/>
              <a:t>pressure gauges, ammeter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32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 2" pitchFamily="18" charset="2"/>
              <a:buNone/>
            </a:pPr>
            <a:r>
              <a:rPr lang="en-US" b="1" smtClean="0"/>
              <a:t>Equipment operation:</a:t>
            </a:r>
          </a:p>
          <a:p>
            <a:pPr>
              <a:buFont typeface="Wingdings 2" pitchFamily="18" charset="2"/>
              <a:buNone/>
            </a:pPr>
            <a:r>
              <a:rPr lang="en-US" smtClean="0"/>
              <a:t> On empty the impeller should run at low speed and also check direction and speed.</a:t>
            </a:r>
          </a:p>
          <a:p>
            <a:pPr>
              <a:buFont typeface="Wingdings 2" pitchFamily="18" charset="2"/>
              <a:buNone/>
            </a:pPr>
            <a:r>
              <a:rPr lang="en-US" b="1" smtClean="0"/>
              <a:t>Performance Qualification:</a:t>
            </a:r>
          </a:p>
          <a:p>
            <a:pPr>
              <a:buFont typeface="Wingdings 2" pitchFamily="18" charset="2"/>
              <a:buNone/>
            </a:pPr>
            <a:r>
              <a:rPr lang="en-US" smtClean="0"/>
              <a:t>By using placebo max/min conditions are</a:t>
            </a:r>
          </a:p>
          <a:p>
            <a:pPr>
              <a:buFont typeface="Wingdings 2" pitchFamily="18" charset="2"/>
              <a:buNone/>
            </a:pPr>
            <a:r>
              <a:rPr lang="en-US" smtClean="0"/>
              <a:t>verified</a:t>
            </a:r>
          </a:p>
          <a:p>
            <a:endParaRPr lang="en-US" smtClean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446DEA-0F0B-43A9-8F59-E416D4FA5DC9}" type="slidenum">
              <a:rPr lang="en-US"/>
              <a:pPr>
                <a:defRPr/>
              </a:pPr>
              <a:t>46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09800" y="1676400"/>
            <a:ext cx="5867400" cy="2554545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0" b="1" cap="all" dirty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6350" stA="55000" endA="50" endPos="85000" dist="29997" dir="5400000" sy="-100000" algn="bl" rotWithShape="0"/>
                </a:effectLst>
                <a:latin typeface="+mn-lt"/>
                <a:cs typeface="+mn-cs"/>
              </a:rPr>
              <a:t>Thank You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908175" y="404813"/>
            <a:ext cx="5543550" cy="5843587"/>
          </a:xfrm>
        </p:spPr>
      </p:pic>
      <p:sp>
        <p:nvSpPr>
          <p:cNvPr id="12291" name="Rectangle 4"/>
          <p:cNvSpPr>
            <a:spLocks noChangeArrowheads="1"/>
          </p:cNvSpPr>
          <p:nvPr/>
        </p:nvSpPr>
        <p:spPr bwMode="auto">
          <a:xfrm>
            <a:off x="1979613" y="6165850"/>
            <a:ext cx="518477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IN"/>
              <a:t>Concurrent Validation Life Cycle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 bwMode="auto">
          <a:xfrm>
            <a:off x="1435100" y="214313"/>
            <a:ext cx="7499350" cy="1203325"/>
          </a:xfrm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  <a:normAutofit fontScale="90000"/>
          </a:bodyPr>
          <a:lstStyle/>
          <a:p>
            <a:pPr algn="ctr" eaLnBrk="1" hangingPunct="1">
              <a:defRPr/>
            </a:pPr>
            <a:r>
              <a:rPr lang="en-IN" sz="4000" b="1" smtClean="0">
                <a:effectLst/>
                <a:latin typeface="Times New Roman" pitchFamily="18" charset="0"/>
                <a:cs typeface="Times New Roman" pitchFamily="18" charset="0"/>
              </a:rPr>
              <a:t>Who should do Equipment Validation?</a:t>
            </a:r>
            <a:r>
              <a:rPr lang="en-IN" sz="4000" smtClean="0">
                <a:effectLst/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sz="4000" smtClean="0">
                <a:effectLst/>
                <a:latin typeface="Times New Roman" pitchFamily="18" charset="0"/>
                <a:cs typeface="Times New Roman" pitchFamily="18" charset="0"/>
              </a:rPr>
            </a:br>
            <a:endParaRPr lang="en-IN" sz="4000" smtClean="0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7250" y="1071563"/>
            <a:ext cx="8286750" cy="5786437"/>
          </a:xfrm>
        </p:spPr>
        <p:txBody>
          <a:bodyPr>
            <a:normAutofit fontScale="77500" lnSpcReduction="20000"/>
          </a:bodyPr>
          <a:lstStyle/>
          <a:p>
            <a:pPr marL="365760" indent="-283464" algn="just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    The vendor or the user</a:t>
            </a: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 marL="365760" indent="-283464" algn="just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The user has the ultimate responsibility for the accuracy of the analysis results and also for equipment qualification. </a:t>
            </a:r>
          </a:p>
          <a:p>
            <a:pPr marL="365760" indent="-283464" algn="just"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 marL="365760" indent="-283464" algn="just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DQ should always be done by the user.</a:t>
            </a:r>
          </a:p>
          <a:p>
            <a:pPr marL="365760" indent="-283464" algn="just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 marL="365760" indent="-283464" algn="just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While IQ for a small and low cost instrument is usually done by the user, IQ for large, complex and high cost instruments should be done by the vendor. </a:t>
            </a:r>
          </a:p>
          <a:p>
            <a:pPr marL="365760" indent="-283464" algn="just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 marL="365760" indent="-283464" algn="just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OQ can be done by either the user or the vendor.</a:t>
            </a:r>
          </a:p>
          <a:p>
            <a:pPr marL="365760" indent="-283464" algn="just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 marL="365760" indent="-283464" algn="just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PQ should always be done by the user because it is very application specific, and the vendor may not be familiar with these. As PQ should be done on a daily basis, this practically limits this task to the user.</a:t>
            </a:r>
          </a:p>
          <a:p>
            <a:pPr marL="365760" indent="-283464" algn="just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46238" y="-285750"/>
            <a:ext cx="7497762" cy="1143000"/>
          </a:xfrm>
        </p:spPr>
        <p:txBody>
          <a:bodyPr vert="horz" wrap="square" lIns="80147" tIns="40074" rIns="80147" bIns="40074" numCol="1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n-US" altLang="en-GB" sz="3600" b="1" smtClean="0">
                <a:effectLst/>
                <a:latin typeface="Times New Roman" pitchFamily="18" charset="0"/>
                <a:cs typeface="Times New Roman" pitchFamily="18" charset="0"/>
              </a:rPr>
              <a:t>Validation</a:t>
            </a:r>
            <a:endParaRPr lang="en-GB" sz="3600" b="1" smtClean="0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339" name="Oval 5"/>
          <p:cNvSpPr>
            <a:spLocks noChangeArrowheads="1"/>
          </p:cNvSpPr>
          <p:nvPr/>
        </p:nvSpPr>
        <p:spPr bwMode="auto">
          <a:xfrm>
            <a:off x="630238" y="3201988"/>
            <a:ext cx="3430587" cy="1704975"/>
          </a:xfrm>
          <a:prstGeom prst="ellipse">
            <a:avLst/>
          </a:prstGeom>
          <a:solidFill>
            <a:srgbClr val="FFC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80147" tIns="40074" rIns="80147" bIns="40074" anchor="ctr"/>
          <a:lstStyle/>
          <a:p>
            <a:pPr algn="ctr" defTabSz="912813"/>
            <a:r>
              <a:rPr lang="en-GB" sz="3200">
                <a:solidFill>
                  <a:srgbClr val="4189DD"/>
                </a:solidFill>
                <a:latin typeface="Gill Sans MT" pitchFamily="34" charset="0"/>
              </a:rPr>
              <a:t>Requalification</a:t>
            </a:r>
            <a:endParaRPr lang="en-US" sz="3200">
              <a:solidFill>
                <a:srgbClr val="4189DD"/>
              </a:solidFill>
              <a:latin typeface="Gill Sans MT" pitchFamily="34" charset="0"/>
            </a:endParaRPr>
          </a:p>
        </p:txBody>
      </p:sp>
      <p:sp>
        <p:nvSpPr>
          <p:cNvPr id="14340" name="Rectangle 6"/>
          <p:cNvSpPr>
            <a:spLocks noChangeArrowheads="1"/>
          </p:cNvSpPr>
          <p:nvPr/>
        </p:nvSpPr>
        <p:spPr bwMode="auto">
          <a:xfrm>
            <a:off x="571500" y="1428750"/>
            <a:ext cx="2312988" cy="887413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0147" tIns="40074" rIns="80147" bIns="40074" anchor="ctr"/>
          <a:lstStyle/>
          <a:p>
            <a:pPr algn="ctr" defTabSz="912813"/>
            <a:r>
              <a:rPr lang="en-GB" sz="2100">
                <a:latin typeface="Gill Sans MT" pitchFamily="34" charset="0"/>
              </a:rPr>
              <a:t>Defined schedule</a:t>
            </a:r>
            <a:endParaRPr lang="en-US" sz="2100">
              <a:latin typeface="Gill Sans MT" pitchFamily="34" charset="0"/>
            </a:endParaRPr>
          </a:p>
        </p:txBody>
      </p:sp>
      <p:sp>
        <p:nvSpPr>
          <p:cNvPr id="14341" name="Rectangle 7"/>
          <p:cNvSpPr>
            <a:spLocks noChangeArrowheads="1"/>
          </p:cNvSpPr>
          <p:nvPr/>
        </p:nvSpPr>
        <p:spPr bwMode="auto">
          <a:xfrm>
            <a:off x="3203575" y="2051050"/>
            <a:ext cx="3355975" cy="839788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0147" tIns="40074" rIns="80147" bIns="40074" anchor="ctr"/>
          <a:lstStyle/>
          <a:p>
            <a:pPr algn="ctr" defTabSz="912813"/>
            <a:r>
              <a:rPr lang="en-GB" sz="1900">
                <a:latin typeface="Gill Sans MT" pitchFamily="34" charset="0"/>
              </a:rPr>
              <a:t>Frequency based on</a:t>
            </a:r>
          </a:p>
          <a:p>
            <a:pPr algn="ctr" defTabSz="912813"/>
            <a:r>
              <a:rPr lang="en-GB" sz="1900">
                <a:latin typeface="Gill Sans MT" pitchFamily="34" charset="0"/>
              </a:rPr>
              <a:t>Factors</a:t>
            </a:r>
            <a:endParaRPr lang="en-US" sz="1900">
              <a:latin typeface="Gill Sans MT" pitchFamily="34" charset="0"/>
            </a:endParaRPr>
          </a:p>
        </p:txBody>
      </p:sp>
      <p:sp>
        <p:nvSpPr>
          <p:cNvPr id="14342" name="Rectangle 8"/>
          <p:cNvSpPr>
            <a:spLocks noChangeArrowheads="1"/>
          </p:cNvSpPr>
          <p:nvPr/>
        </p:nvSpPr>
        <p:spPr bwMode="auto">
          <a:xfrm>
            <a:off x="6711950" y="1520825"/>
            <a:ext cx="2225675" cy="898525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0147" tIns="40074" rIns="80147" bIns="40074" anchor="ctr"/>
          <a:lstStyle/>
          <a:p>
            <a:pPr algn="ctr" defTabSz="912813"/>
            <a:r>
              <a:rPr lang="en-GB" sz="1600">
                <a:latin typeface="Gill Sans MT" pitchFamily="34" charset="0"/>
              </a:rPr>
              <a:t>Results of calibration</a:t>
            </a:r>
          </a:p>
          <a:p>
            <a:pPr algn="ctr" defTabSz="912813"/>
            <a:r>
              <a:rPr lang="en-GB" sz="1600">
                <a:latin typeface="Gill Sans MT" pitchFamily="34" charset="0"/>
              </a:rPr>
              <a:t>maintenance, </a:t>
            </a:r>
          </a:p>
          <a:p>
            <a:pPr algn="ctr" defTabSz="912813"/>
            <a:r>
              <a:rPr lang="en-GB" sz="1600">
                <a:latin typeface="Gill Sans MT" pitchFamily="34" charset="0"/>
              </a:rPr>
              <a:t>verification</a:t>
            </a:r>
            <a:endParaRPr lang="en-US" sz="1600">
              <a:latin typeface="Gill Sans MT" pitchFamily="34" charset="0"/>
            </a:endParaRPr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4778375" y="3017838"/>
            <a:ext cx="1520825" cy="611187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0147" tIns="40074" rIns="80147" bIns="40074" anchor="ctr"/>
          <a:lstStyle/>
          <a:p>
            <a:pPr algn="ctr" defTabSz="912813"/>
            <a:r>
              <a:rPr lang="en-GB" sz="2100">
                <a:latin typeface="Gill Sans MT" pitchFamily="34" charset="0"/>
              </a:rPr>
              <a:t>Periodic</a:t>
            </a:r>
            <a:endParaRPr lang="en-US" sz="2100">
              <a:latin typeface="Gill Sans MT" pitchFamily="34" charset="0"/>
            </a:endParaRPr>
          </a:p>
        </p:txBody>
      </p:sp>
      <p:sp>
        <p:nvSpPr>
          <p:cNvPr id="14344" name="Rectangle 10"/>
          <p:cNvSpPr>
            <a:spLocks noChangeArrowheads="1"/>
          </p:cNvSpPr>
          <p:nvPr/>
        </p:nvSpPr>
        <p:spPr bwMode="auto">
          <a:xfrm>
            <a:off x="4311650" y="3835400"/>
            <a:ext cx="2052638" cy="692150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0147" tIns="40074" rIns="80147" bIns="40074" anchor="ctr"/>
          <a:lstStyle/>
          <a:p>
            <a:pPr algn="ctr" defTabSz="912813"/>
            <a:r>
              <a:rPr lang="en-GB" sz="2100">
                <a:latin typeface="Gill Sans MT" pitchFamily="34" charset="0"/>
              </a:rPr>
              <a:t>After change</a:t>
            </a:r>
            <a:endParaRPr lang="en-US" sz="2100">
              <a:latin typeface="Gill Sans MT" pitchFamily="34" charset="0"/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4821238" y="5022850"/>
            <a:ext cx="2781300" cy="644525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0147" tIns="40074" rIns="80147" bIns="40074" anchor="ctr"/>
          <a:lstStyle/>
          <a:p>
            <a:pPr algn="ctr" defTabSz="912813"/>
            <a:r>
              <a:rPr lang="en-GB" sz="1600">
                <a:latin typeface="Gill Sans MT" pitchFamily="34" charset="0"/>
              </a:rPr>
              <a:t>Part of</a:t>
            </a:r>
          </a:p>
          <a:p>
            <a:pPr algn="ctr" defTabSz="912813"/>
            <a:r>
              <a:rPr lang="en-GB" sz="1600">
                <a:latin typeface="Gill Sans MT" pitchFamily="34" charset="0"/>
              </a:rPr>
              <a:t>Change control procedure</a:t>
            </a:r>
            <a:endParaRPr lang="en-US" sz="1600">
              <a:latin typeface="Gill Sans MT" pitchFamily="34" charset="0"/>
            </a:endParaRPr>
          </a:p>
        </p:txBody>
      </p:sp>
      <p:sp>
        <p:nvSpPr>
          <p:cNvPr id="14346" name="Rectangle 12"/>
          <p:cNvSpPr>
            <a:spLocks noChangeArrowheads="1"/>
          </p:cNvSpPr>
          <p:nvPr/>
        </p:nvSpPr>
        <p:spPr bwMode="auto">
          <a:xfrm>
            <a:off x="6938963" y="3870325"/>
            <a:ext cx="1955800" cy="644525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0147" tIns="40074" rIns="80147" bIns="40074" anchor="ctr"/>
          <a:lstStyle/>
          <a:p>
            <a:pPr algn="ctr" defTabSz="912813"/>
            <a:r>
              <a:rPr lang="en-GB" sz="1600">
                <a:latin typeface="Gill Sans MT" pitchFamily="34" charset="0"/>
              </a:rPr>
              <a:t>Extent based on</a:t>
            </a:r>
          </a:p>
          <a:p>
            <a:pPr algn="ctr" defTabSz="912813"/>
            <a:r>
              <a:rPr lang="en-GB" sz="1600">
                <a:latin typeface="Gill Sans MT" pitchFamily="34" charset="0"/>
              </a:rPr>
              <a:t>Risk assessment</a:t>
            </a:r>
            <a:endParaRPr lang="en-US" sz="1600">
              <a:latin typeface="Gill Sans MT" pitchFamily="34" charset="0"/>
            </a:endParaRPr>
          </a:p>
        </p:txBody>
      </p:sp>
      <p:sp>
        <p:nvSpPr>
          <p:cNvPr id="14347" name="Line 13"/>
          <p:cNvSpPr>
            <a:spLocks noChangeShapeType="1"/>
          </p:cNvSpPr>
          <p:nvPr/>
        </p:nvSpPr>
        <p:spPr bwMode="auto">
          <a:xfrm flipV="1">
            <a:off x="1639888" y="2419350"/>
            <a:ext cx="0" cy="8397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80147" tIns="40074" rIns="80147" bIns="40074"/>
          <a:lstStyle/>
          <a:p>
            <a:endParaRPr lang="en-US"/>
          </a:p>
        </p:txBody>
      </p:sp>
      <p:sp>
        <p:nvSpPr>
          <p:cNvPr id="14348" name="Line 14"/>
          <p:cNvSpPr>
            <a:spLocks noChangeShapeType="1"/>
          </p:cNvSpPr>
          <p:nvPr/>
        </p:nvSpPr>
        <p:spPr bwMode="auto">
          <a:xfrm>
            <a:off x="3225800" y="3294063"/>
            <a:ext cx="14874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80147" tIns="40074" rIns="80147" bIns="40074"/>
          <a:lstStyle/>
          <a:p>
            <a:endParaRPr lang="en-US"/>
          </a:p>
        </p:txBody>
      </p:sp>
      <p:sp>
        <p:nvSpPr>
          <p:cNvPr id="14349" name="Line 15"/>
          <p:cNvSpPr>
            <a:spLocks noChangeShapeType="1"/>
          </p:cNvSpPr>
          <p:nvPr/>
        </p:nvSpPr>
        <p:spPr bwMode="auto">
          <a:xfrm>
            <a:off x="4083050" y="4078288"/>
            <a:ext cx="1412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80147" tIns="40074" rIns="80147" bIns="40074"/>
          <a:lstStyle/>
          <a:p>
            <a:endParaRPr lang="en-US"/>
          </a:p>
        </p:txBody>
      </p:sp>
      <p:sp>
        <p:nvSpPr>
          <p:cNvPr id="14350" name="Line 16"/>
          <p:cNvSpPr>
            <a:spLocks noChangeShapeType="1"/>
          </p:cNvSpPr>
          <p:nvPr/>
        </p:nvSpPr>
        <p:spPr bwMode="auto">
          <a:xfrm>
            <a:off x="2909888" y="1739900"/>
            <a:ext cx="16954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80147" tIns="40074" rIns="80147" bIns="40074"/>
          <a:lstStyle/>
          <a:p>
            <a:endParaRPr lang="en-US"/>
          </a:p>
        </p:txBody>
      </p:sp>
      <p:sp>
        <p:nvSpPr>
          <p:cNvPr id="14351" name="Line 17"/>
          <p:cNvSpPr>
            <a:spLocks noChangeShapeType="1"/>
          </p:cNvSpPr>
          <p:nvPr/>
        </p:nvSpPr>
        <p:spPr bwMode="auto">
          <a:xfrm>
            <a:off x="4605338" y="1751013"/>
            <a:ext cx="0" cy="2079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80147" tIns="40074" rIns="80147" bIns="40074"/>
          <a:lstStyle/>
          <a:p>
            <a:endParaRPr lang="en-US"/>
          </a:p>
        </p:txBody>
      </p:sp>
      <p:sp>
        <p:nvSpPr>
          <p:cNvPr id="14352" name="Line 18"/>
          <p:cNvSpPr>
            <a:spLocks noChangeShapeType="1"/>
          </p:cNvSpPr>
          <p:nvPr/>
        </p:nvSpPr>
        <p:spPr bwMode="auto">
          <a:xfrm>
            <a:off x="6384925" y="4157663"/>
            <a:ext cx="4889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80147" tIns="40074" rIns="80147" bIns="40074"/>
          <a:lstStyle/>
          <a:p>
            <a:endParaRPr lang="en-US"/>
          </a:p>
        </p:txBody>
      </p:sp>
      <p:sp>
        <p:nvSpPr>
          <p:cNvPr id="14353" name="Line 19"/>
          <p:cNvSpPr>
            <a:spLocks noChangeShapeType="1"/>
          </p:cNvSpPr>
          <p:nvPr/>
        </p:nvSpPr>
        <p:spPr bwMode="auto">
          <a:xfrm>
            <a:off x="5462588" y="4538663"/>
            <a:ext cx="0" cy="4714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80147" tIns="40074" rIns="80147" bIns="40074"/>
          <a:lstStyle/>
          <a:p>
            <a:endParaRPr lang="en-US"/>
          </a:p>
        </p:txBody>
      </p:sp>
      <p:sp>
        <p:nvSpPr>
          <p:cNvPr id="14354" name="Line 20"/>
          <p:cNvSpPr>
            <a:spLocks noChangeShapeType="1"/>
          </p:cNvSpPr>
          <p:nvPr/>
        </p:nvSpPr>
        <p:spPr bwMode="auto">
          <a:xfrm>
            <a:off x="6570663" y="2684463"/>
            <a:ext cx="13033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80147" tIns="40074" rIns="80147" bIns="40074"/>
          <a:lstStyle/>
          <a:p>
            <a:endParaRPr lang="en-US"/>
          </a:p>
        </p:txBody>
      </p:sp>
      <p:sp>
        <p:nvSpPr>
          <p:cNvPr id="14355" name="Line 21"/>
          <p:cNvSpPr>
            <a:spLocks noChangeShapeType="1"/>
          </p:cNvSpPr>
          <p:nvPr/>
        </p:nvSpPr>
        <p:spPr bwMode="auto">
          <a:xfrm flipV="1">
            <a:off x="7851775" y="2476500"/>
            <a:ext cx="0" cy="2079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80147" tIns="40074" rIns="80147" bIns="40074"/>
          <a:lstStyle/>
          <a:p>
            <a:endParaRPr 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 bwMode="auto">
          <a:xfrm>
            <a:off x="1857375" y="-285750"/>
            <a:ext cx="7497763" cy="1143000"/>
          </a:xfrm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just" eaLnBrk="1" hangingPunct="1"/>
            <a:r>
              <a:rPr lang="en-US" b="1" smtClean="0">
                <a:effectLst/>
                <a:latin typeface="Times New Roman" pitchFamily="18" charset="0"/>
                <a:cs typeface="Times New Roman" pitchFamily="18" charset="0"/>
              </a:rPr>
              <a:t>Equipment qualification</a:t>
            </a:r>
            <a:endParaRPr lang="en-IN" b="1" smtClean="0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857250" y="928688"/>
            <a:ext cx="8286750" cy="6143625"/>
          </a:xfrm>
        </p:spPr>
        <p:txBody>
          <a:bodyPr/>
          <a:lstStyle/>
          <a:p>
            <a:pPr algn="just" eaLnBrk="1" hangingPunct="1">
              <a:lnSpc>
                <a:spcPct val="150000"/>
              </a:lnSpc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Equipment qualification / validation includes following things:</a:t>
            </a:r>
            <a:endParaRPr lang="fr-FR" smtClean="0"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Char char="Ø"/>
            </a:pPr>
            <a:r>
              <a:rPr lang="fr-FR" smtClean="0">
                <a:latin typeface="Times New Roman" pitchFamily="18" charset="0"/>
                <a:cs typeface="Times New Roman" pitchFamily="18" charset="0"/>
              </a:rPr>
              <a:t>Design qualification (DQ) </a:t>
            </a:r>
            <a:endParaRPr lang="en-IN" smtClean="0"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Char char="Ø"/>
            </a:pPr>
            <a:r>
              <a:rPr lang="fr-FR" smtClean="0">
                <a:latin typeface="Times New Roman" pitchFamily="18" charset="0"/>
                <a:cs typeface="Times New Roman" pitchFamily="18" charset="0"/>
              </a:rPr>
              <a:t>Installation qualification (IQ) </a:t>
            </a:r>
            <a:endParaRPr lang="en-IN" smtClean="0"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Char char="Ø"/>
            </a:pPr>
            <a:r>
              <a:rPr lang="fr-FR" smtClean="0">
                <a:latin typeface="Times New Roman" pitchFamily="18" charset="0"/>
                <a:cs typeface="Times New Roman" pitchFamily="18" charset="0"/>
              </a:rPr>
              <a:t>Operational qualification (OQ) </a:t>
            </a:r>
            <a:endParaRPr lang="en-IN" smtClean="0"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Char char="Ø"/>
            </a:pPr>
            <a:r>
              <a:rPr lang="fr-FR" smtClean="0">
                <a:latin typeface="Times New Roman" pitchFamily="18" charset="0"/>
                <a:cs typeface="Times New Roman" pitchFamily="18" charset="0"/>
              </a:rPr>
              <a:t>Performance qualification (PQ)</a:t>
            </a:r>
            <a:endParaRPr lang="en-IN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49834" y="1785926"/>
            <a:ext cx="5736876" cy="34163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200" b="1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+mn-lt"/>
                <a:cs typeface="+mn-cs"/>
              </a:rPr>
              <a:t>Validation of Autoclave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805</TotalTime>
  <Words>2006</Words>
  <Application>Microsoft Office PowerPoint</Application>
  <PresentationFormat>On-screen Show (4:3)</PresentationFormat>
  <Paragraphs>270</Paragraphs>
  <Slides>46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4" baseType="lpstr">
      <vt:lpstr>Arial</vt:lpstr>
      <vt:lpstr>Gill Sans MT</vt:lpstr>
      <vt:lpstr>Wingdings 2</vt:lpstr>
      <vt:lpstr>Verdana</vt:lpstr>
      <vt:lpstr>Calibri</vt:lpstr>
      <vt:lpstr>Times New Roman</vt:lpstr>
      <vt:lpstr>Wingdings</vt:lpstr>
      <vt:lpstr>Solstice</vt:lpstr>
      <vt:lpstr>Why Validation of Equipment? </vt:lpstr>
      <vt:lpstr>Equipment </vt:lpstr>
      <vt:lpstr>Slide 3</vt:lpstr>
      <vt:lpstr>Slide 4</vt:lpstr>
      <vt:lpstr>Slide 5</vt:lpstr>
      <vt:lpstr>Who should do Equipment Validation? </vt:lpstr>
      <vt:lpstr>Validation</vt:lpstr>
      <vt:lpstr>Equipment qualification</vt:lpstr>
      <vt:lpstr>Slide 9</vt:lpstr>
      <vt:lpstr>Slide 10</vt:lpstr>
      <vt:lpstr>A. Introduction</vt:lpstr>
      <vt:lpstr>Introduction(Con..)</vt:lpstr>
      <vt:lpstr>D value </vt:lpstr>
      <vt:lpstr>Slide 14</vt:lpstr>
      <vt:lpstr>Methods of Sterilization of Products </vt:lpstr>
      <vt:lpstr>B. Qualification and Calibration</vt:lpstr>
      <vt:lpstr>Slide 17</vt:lpstr>
      <vt:lpstr>3) Selection and Calibration of BI </vt:lpstr>
      <vt:lpstr>C. Heat-Distribution Studies</vt:lpstr>
      <vt:lpstr>Cont..</vt:lpstr>
      <vt:lpstr>D. Heat-Penetration Studies</vt:lpstr>
      <vt:lpstr>Cont..</vt:lpstr>
      <vt:lpstr>Heat-Penetration Studies(Con..)</vt:lpstr>
      <vt:lpstr>E. Equipment Qualification</vt:lpstr>
      <vt:lpstr>Slide 25</vt:lpstr>
      <vt:lpstr>F. Microbiological Challenge Studies </vt:lpstr>
      <vt:lpstr>Slide 27</vt:lpstr>
      <vt:lpstr>G. Sterilizer Filter Evaluation </vt:lpstr>
      <vt:lpstr>Slide 29</vt:lpstr>
      <vt:lpstr>Slide 30</vt:lpstr>
      <vt:lpstr>Slide 31</vt:lpstr>
      <vt:lpstr>Slide 32</vt:lpstr>
      <vt:lpstr>Slide 33</vt:lpstr>
      <vt:lpstr>QUALIFICATION REPORT </vt:lpstr>
      <vt:lpstr>References</vt:lpstr>
      <vt:lpstr>Operation Qualification:</vt:lpstr>
      <vt:lpstr>Slide 37</vt:lpstr>
      <vt:lpstr>Slide 38</vt:lpstr>
      <vt:lpstr>Slide 39</vt:lpstr>
      <vt:lpstr>Rapid mixer granulator</vt:lpstr>
      <vt:lpstr>Slide 41</vt:lpstr>
      <vt:lpstr>Slide 42</vt:lpstr>
      <vt:lpstr>Slide 43</vt:lpstr>
      <vt:lpstr>Slide 44</vt:lpstr>
      <vt:lpstr>Slide 45</vt:lpstr>
      <vt:lpstr>Slide 46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Validation</dc:title>
  <dc:creator>Mitendrasinh</dc:creator>
  <cp:lastModifiedBy>Admin</cp:lastModifiedBy>
  <cp:revision>141</cp:revision>
  <dcterms:created xsi:type="dcterms:W3CDTF">2010-08-06T07:39:00Z</dcterms:created>
  <dcterms:modified xsi:type="dcterms:W3CDTF">2017-02-16T04:04:58Z</dcterms:modified>
</cp:coreProperties>
</file>