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9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8" r:id="rId35"/>
    <p:sldId id="295" r:id="rId36"/>
    <p:sldId id="296" r:id="rId37"/>
    <p:sldId id="297" r:id="rId38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18" autoAdjust="0"/>
    <p:restoredTop sz="89520" autoAdjust="0"/>
  </p:normalViewPr>
  <p:slideViewPr>
    <p:cSldViewPr>
      <p:cViewPr varScale="1">
        <p:scale>
          <a:sx n="65" d="100"/>
          <a:sy n="65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BF5C3-DCB3-4DE2-B0EF-60A7AA7FFE6A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50715-DD16-41FC-9051-650A8BCAD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93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648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62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87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982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9921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42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522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048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438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6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113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6487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9179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236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669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1356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99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460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333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 rate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897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4891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67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7076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300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2983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wet material be static (e.g. handle different types of filter bags, tray) or fluid (e.g., fluid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1748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6455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6455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2461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330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51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86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750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330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338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3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0715-DD16-41FC-9051-650A8BCAD4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185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5CE35E-1B5B-42DB-A5E4-DA63C6DE1D2B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C45D10F-5672-4EE8-8ABC-95DCBF9D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37338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7030A0"/>
                </a:solidFill>
                <a:latin typeface="Algerian" pitchFamily="82" charset="0"/>
              </a:rPr>
              <a:t>  “Process validation”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      </a:t>
            </a:r>
            <a:r>
              <a:rPr lang="en-US" sz="2800" dirty="0" smtClean="0">
                <a:solidFill>
                  <a:srgbClr val="7030A0"/>
                </a:solidFill>
              </a:rPr>
              <a:t>“SOLID DOSAGE FORMS”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4093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        VALIDATION </a:t>
            </a:r>
            <a:r>
              <a:rPr lang="en-US" b="1" dirty="0"/>
              <a:t>OF RAW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8392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Validation </a:t>
            </a:r>
            <a:r>
              <a:rPr lang="en-US" b="1" u="sng" dirty="0" smtClean="0">
                <a:solidFill>
                  <a:srgbClr val="FF0000"/>
                </a:solidFill>
              </a:rPr>
              <a:t>begins</a:t>
            </a:r>
            <a:r>
              <a:rPr lang="en-US" dirty="0" smtClean="0"/>
              <a:t> with </a:t>
            </a:r>
            <a:r>
              <a:rPr lang="en-US" dirty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raw materials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b="1" dirty="0" smtClean="0">
                <a:solidFill>
                  <a:srgbClr val="002060"/>
                </a:solidFill>
              </a:rPr>
              <a:t>active </a:t>
            </a:r>
            <a:r>
              <a:rPr lang="en-US" b="1" dirty="0">
                <a:solidFill>
                  <a:srgbClr val="002060"/>
                </a:solidFill>
              </a:rPr>
              <a:t>pharmaceutical ingredients </a:t>
            </a:r>
            <a:r>
              <a:rPr lang="en-US" b="1" i="1" dirty="0">
                <a:solidFill>
                  <a:srgbClr val="FF0000"/>
                </a:solidFill>
              </a:rPr>
              <a:t>(APIs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b="1" dirty="0" smtClean="0">
                <a:solidFill>
                  <a:srgbClr val="002060"/>
                </a:solidFill>
              </a:rPr>
              <a:t>excipients</a:t>
            </a:r>
          </a:p>
          <a:p>
            <a:r>
              <a:rPr lang="en-US" b="1" dirty="0">
                <a:solidFill>
                  <a:srgbClr val="00B050"/>
                </a:solidFill>
              </a:rPr>
              <a:t>raw </a:t>
            </a:r>
            <a:r>
              <a:rPr lang="en-US" b="1" dirty="0" smtClean="0">
                <a:solidFill>
                  <a:srgbClr val="00B050"/>
                </a:solidFill>
              </a:rPr>
              <a:t>materials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FF0000"/>
                </a:solidFill>
              </a:rPr>
              <a:t>major </a:t>
            </a:r>
            <a:r>
              <a:rPr lang="en-US" b="1" u="sng" dirty="0">
                <a:solidFill>
                  <a:srgbClr val="FF0000"/>
                </a:solidFill>
              </a:rPr>
              <a:t>causes </a:t>
            </a:r>
            <a:r>
              <a:rPr lang="en-US" b="1" u="sng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of </a:t>
            </a:r>
            <a:r>
              <a:rPr lang="en-US" dirty="0"/>
              <a:t>product </a:t>
            </a:r>
            <a:r>
              <a:rPr lang="en-US" dirty="0">
                <a:solidFill>
                  <a:srgbClr val="002060"/>
                </a:solidFill>
              </a:rPr>
              <a:t>variation </a:t>
            </a:r>
            <a:r>
              <a:rPr lang="en-US" dirty="0" smtClean="0">
                <a:solidFill>
                  <a:srgbClr val="002060"/>
                </a:solidFill>
              </a:rPr>
              <a:t>or deviation </a:t>
            </a:r>
            <a:r>
              <a:rPr lang="en-US" dirty="0" smtClean="0"/>
              <a:t>from </a:t>
            </a:r>
            <a:r>
              <a:rPr lang="en-US" b="1" i="1" dirty="0" smtClean="0">
                <a:solidFill>
                  <a:srgbClr val="FF0000"/>
                </a:solidFill>
              </a:rPr>
              <a:t>specification</a:t>
            </a:r>
          </a:p>
          <a:p>
            <a:r>
              <a:rPr lang="en-US" dirty="0">
                <a:solidFill>
                  <a:srgbClr val="002060"/>
                </a:solidFill>
              </a:rPr>
              <a:t>API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most uncontrollable </a:t>
            </a:r>
            <a:r>
              <a:rPr lang="en-US" dirty="0" smtClean="0">
                <a:solidFill>
                  <a:srgbClr val="FF0000"/>
                </a:solidFill>
              </a:rPr>
              <a:t>component</a:t>
            </a:r>
            <a:r>
              <a:rPr lang="en-US" dirty="0" smtClean="0"/>
              <a:t> </a:t>
            </a:r>
            <a:r>
              <a:rPr lang="en-US" dirty="0"/>
              <a:t>in the complete </a:t>
            </a:r>
            <a:r>
              <a:rPr lang="en-US" b="1" dirty="0">
                <a:solidFill>
                  <a:srgbClr val="00B050"/>
                </a:solidFill>
              </a:rPr>
              <a:t>product/process </a:t>
            </a:r>
            <a:r>
              <a:rPr lang="en-US" b="1" dirty="0" smtClean="0">
                <a:solidFill>
                  <a:srgbClr val="00B050"/>
                </a:solidFill>
              </a:rPr>
              <a:t>validation </a:t>
            </a:r>
            <a:r>
              <a:rPr lang="en-US" dirty="0" smtClean="0"/>
              <a:t>scheme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                          because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           morphology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           particle </a:t>
            </a:r>
            <a:r>
              <a:rPr lang="en-US" b="1" dirty="0">
                <a:solidFill>
                  <a:srgbClr val="FF0000"/>
                </a:solidFill>
              </a:rPr>
              <a:t>size/surface </a:t>
            </a:r>
            <a:r>
              <a:rPr lang="en-US" b="1" dirty="0" smtClean="0">
                <a:solidFill>
                  <a:srgbClr val="FF0000"/>
                </a:solidFill>
              </a:rPr>
              <a:t>area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not</a:t>
            </a:r>
            <a:r>
              <a:rPr lang="en-US" dirty="0" smtClean="0"/>
              <a:t> </a:t>
            </a:r>
            <a:r>
              <a:rPr lang="en-US" dirty="0"/>
              <a:t>be </a:t>
            </a:r>
            <a:r>
              <a:rPr lang="en-US" b="1" i="1" u="sng" dirty="0" smtClean="0">
                <a:solidFill>
                  <a:srgbClr val="00B050"/>
                </a:solidFill>
              </a:rPr>
              <a:t>completely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defined </a:t>
            </a:r>
            <a:r>
              <a:rPr lang="en-US" b="1" dirty="0">
                <a:solidFill>
                  <a:srgbClr val="002060"/>
                </a:solidFill>
              </a:rPr>
              <a:t>this </a:t>
            </a:r>
            <a:r>
              <a:rPr lang="en-US" b="1" dirty="0" smtClean="0">
                <a:solidFill>
                  <a:srgbClr val="002060"/>
                </a:solidFill>
              </a:rPr>
              <a:t>early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synthesis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b="1" dirty="0" smtClean="0">
                <a:solidFill>
                  <a:schemeClr val="tx1"/>
                </a:solidFill>
              </a:rPr>
              <a:t>new API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finalized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701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raw  materials &amp; preformulation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24" y="1752600"/>
            <a:ext cx="8686800" cy="4525963"/>
          </a:xfrm>
        </p:spPr>
        <p:txBody>
          <a:bodyPr/>
          <a:lstStyle/>
          <a:p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early </a:t>
            </a:r>
            <a:r>
              <a:rPr lang="en-US" dirty="0">
                <a:solidFill>
                  <a:srgbClr val="FF0000"/>
                </a:solidFill>
              </a:rPr>
              <a:t>exploratory </a:t>
            </a:r>
            <a:r>
              <a:rPr lang="en-US" dirty="0" smtClean="0">
                <a:solidFill>
                  <a:srgbClr val="FF0000"/>
                </a:solidFill>
              </a:rPr>
              <a:t>phase </a:t>
            </a:r>
            <a:r>
              <a:rPr lang="en-US" b="1" i="1" u="sng" dirty="0" smtClean="0"/>
              <a:t>preformulation </a:t>
            </a:r>
            <a:r>
              <a:rPr lang="en-US" b="1" i="1" u="sng" dirty="0"/>
              <a:t>program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rarely </a:t>
            </a:r>
            <a:r>
              <a:rPr lang="en-US" b="1" dirty="0">
                <a:solidFill>
                  <a:srgbClr val="002060"/>
                </a:solidFill>
              </a:rPr>
              <a:t>considered part of </a:t>
            </a:r>
            <a:r>
              <a:rPr lang="en-US" b="1" dirty="0" smtClean="0">
                <a:solidFill>
                  <a:srgbClr val="002060"/>
                </a:solidFill>
              </a:rPr>
              <a:t>validation</a:t>
            </a:r>
          </a:p>
          <a:p>
            <a:pPr marL="0" indent="0">
              <a:buNone/>
            </a:pPr>
            <a:r>
              <a:rPr lang="en-US" dirty="0" smtClean="0"/>
              <a:t>                       but represents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critical </a:t>
            </a:r>
            <a:r>
              <a:rPr lang="en-US" b="1" dirty="0">
                <a:solidFill>
                  <a:srgbClr val="002060"/>
                </a:solidFill>
              </a:rPr>
              <a:t>steps in the development cycle</a:t>
            </a:r>
          </a:p>
        </p:txBody>
      </p:sp>
    </p:spTree>
    <p:extLst>
      <p:ext uri="{BB962C8B-B14F-4D97-AF65-F5344CB8AC3E}">
        <p14:creationId xmlns="" xmlns:p14="http://schemas.microsoft.com/office/powerpoint/2010/main" val="33947556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457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raw materials &amp; its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Chemical </a:t>
            </a:r>
            <a:r>
              <a:rPr lang="en-US" b="1" u="sng" dirty="0" smtClean="0">
                <a:solidFill>
                  <a:srgbClr val="FF0000"/>
                </a:solidFill>
              </a:rPr>
              <a:t>characteristics 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2060"/>
                </a:solidFill>
              </a:rPr>
              <a:t>drug impurities 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/>
              <a:t>can affect the </a:t>
            </a:r>
            <a:r>
              <a:rPr lang="en-US" b="1" dirty="0">
                <a:solidFill>
                  <a:srgbClr val="002060"/>
                </a:solidFill>
              </a:rPr>
              <a:t>stability 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Physical properties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drug </a:t>
            </a:r>
            <a:r>
              <a:rPr lang="en-US" b="1" dirty="0">
                <a:solidFill>
                  <a:srgbClr val="00B050"/>
                </a:solidFill>
              </a:rPr>
              <a:t>morphology, </a:t>
            </a:r>
            <a:r>
              <a:rPr lang="en-US" b="1" dirty="0" smtClean="0">
                <a:solidFill>
                  <a:srgbClr val="00B050"/>
                </a:solidFill>
              </a:rPr>
              <a:t>solubility </a:t>
            </a:r>
            <a:r>
              <a:rPr lang="en-US" dirty="0" smtClean="0"/>
              <a:t>&amp; </a:t>
            </a:r>
            <a:r>
              <a:rPr lang="en-US" b="1" dirty="0">
                <a:solidFill>
                  <a:srgbClr val="00B050"/>
                </a:solidFill>
              </a:rPr>
              <a:t>particle </a:t>
            </a:r>
            <a:r>
              <a:rPr lang="en-US" b="1" dirty="0" smtClean="0">
                <a:solidFill>
                  <a:srgbClr val="00B050"/>
                </a:solidFill>
              </a:rPr>
              <a:t>size/surface area </a:t>
            </a:r>
            <a:r>
              <a:rPr lang="en-US" dirty="0" smtClean="0"/>
              <a:t>may  </a:t>
            </a:r>
            <a:r>
              <a:rPr lang="en-US" dirty="0" smtClean="0"/>
              <a:t>affect </a:t>
            </a:r>
            <a:r>
              <a:rPr lang="en-US" b="1" dirty="0" smtClean="0">
                <a:solidFill>
                  <a:srgbClr val="FF0000"/>
                </a:solidFill>
              </a:rPr>
              <a:t>drug </a:t>
            </a:r>
            <a:r>
              <a:rPr lang="en-US" b="1" dirty="0" smtClean="0">
                <a:solidFill>
                  <a:srgbClr val="FF0000"/>
                </a:solidFill>
              </a:rPr>
              <a:t>bioavailability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particle size, </a:t>
            </a:r>
            <a:r>
              <a:rPr lang="en-US" b="1" dirty="0" smtClean="0">
                <a:solidFill>
                  <a:srgbClr val="002060"/>
                </a:solidFill>
              </a:rPr>
              <a:t>shape ,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>
                <a:solidFill>
                  <a:srgbClr val="002060"/>
                </a:solidFill>
              </a:rPr>
              <a:t>density </a:t>
            </a:r>
            <a:r>
              <a:rPr lang="en-US" dirty="0" smtClean="0"/>
              <a:t>can </a:t>
            </a:r>
            <a:r>
              <a:rPr lang="en-US" dirty="0"/>
              <a:t>affect material </a:t>
            </a:r>
            <a:r>
              <a:rPr lang="en-US" b="1" dirty="0">
                <a:solidFill>
                  <a:srgbClr val="00B050"/>
                </a:solidFill>
              </a:rPr>
              <a:t>flow and blend uniformity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hygroscopic </a:t>
            </a:r>
            <a:r>
              <a:rPr lang="en-US" b="1" dirty="0">
                <a:solidFill>
                  <a:srgbClr val="002060"/>
                </a:solidFill>
              </a:rPr>
              <a:t>drug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in handling </a:t>
            </a:r>
            <a:r>
              <a:rPr lang="en-US" b="1" dirty="0">
                <a:solidFill>
                  <a:srgbClr val="00B050"/>
                </a:solidFill>
              </a:rPr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material and </a:t>
            </a:r>
            <a:r>
              <a:rPr lang="en-US" b="1" dirty="0">
                <a:solidFill>
                  <a:srgbClr val="00B050"/>
                </a:solidFill>
              </a:rPr>
              <a:t>the reproducibility</a:t>
            </a:r>
            <a:r>
              <a:rPr lang="en-US" dirty="0"/>
              <a:t> of the manufacturing </a:t>
            </a:r>
            <a:r>
              <a:rPr lang="en-US" dirty="0">
                <a:solidFill>
                  <a:srgbClr val="00B050"/>
                </a:solidFill>
              </a:rPr>
              <a:t>process </a:t>
            </a:r>
          </a:p>
        </p:txBody>
      </p:sp>
    </p:spTree>
    <p:extLst>
      <p:ext uri="{BB962C8B-B14F-4D97-AF65-F5344CB8AC3E}">
        <p14:creationId xmlns="" xmlns:p14="http://schemas.microsoft.com/office/powerpoint/2010/main" val="3726848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b="1" dirty="0" smtClean="0"/>
              <a:t>Particle </a:t>
            </a:r>
            <a:r>
              <a:rPr lang="en-US" b="1" dirty="0"/>
              <a:t>size </a:t>
            </a:r>
            <a:r>
              <a:rPr lang="en-US" b="1" dirty="0" smtClean="0"/>
              <a:t>&amp; its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water-insoluble drug </a:t>
            </a:r>
            <a:r>
              <a:rPr lang="en-US" dirty="0" smtClean="0">
                <a:solidFill>
                  <a:srgbClr val="00B050"/>
                </a:solidFill>
              </a:rPr>
              <a:t>milled </a:t>
            </a:r>
            <a:r>
              <a:rPr lang="en-US" dirty="0">
                <a:solidFill>
                  <a:srgbClr val="00B050"/>
                </a:solidFill>
              </a:rPr>
              <a:t>or </a:t>
            </a:r>
            <a:r>
              <a:rPr lang="en-US" dirty="0" smtClean="0">
                <a:solidFill>
                  <a:srgbClr val="00B050"/>
                </a:solidFill>
              </a:rPr>
              <a:t>micronized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rapid </a:t>
            </a:r>
            <a:r>
              <a:rPr lang="en-US" dirty="0">
                <a:solidFill>
                  <a:srgbClr val="0070C0"/>
                </a:solidFill>
              </a:rPr>
              <a:t>dissolution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                     &amp;  in-vitro availability</a:t>
            </a:r>
          </a:p>
          <a:p>
            <a:r>
              <a:rPr lang="en-US" sz="2800" b="1" dirty="0"/>
              <a:t>Particle size </a:t>
            </a:r>
            <a:r>
              <a:rPr lang="en-US" sz="2800" dirty="0" smtClean="0"/>
              <a:t>directly </a:t>
            </a:r>
            <a:r>
              <a:rPr lang="en-US" sz="2800" dirty="0" smtClean="0">
                <a:solidFill>
                  <a:srgbClr val="0070C0"/>
                </a:solidFill>
              </a:rPr>
              <a:t>alter </a:t>
            </a:r>
            <a:r>
              <a:rPr lang="en-US" sz="2800" dirty="0"/>
              <a:t>processing variables. </a:t>
            </a:r>
            <a:r>
              <a:rPr lang="en-US" sz="2800" dirty="0" err="1" smtClean="0"/>
              <a:t>Eg</a:t>
            </a:r>
            <a:endParaRPr lang="en-US" sz="2800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flow,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blend </a:t>
            </a:r>
            <a:r>
              <a:rPr lang="en-US" dirty="0">
                <a:solidFill>
                  <a:srgbClr val="0070C0"/>
                </a:solidFill>
              </a:rPr>
              <a:t>uniformity,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granulation solution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binder </a:t>
            </a:r>
            <a:r>
              <a:rPr lang="en-US" dirty="0">
                <a:solidFill>
                  <a:srgbClr val="0070C0"/>
                </a:solidFill>
              </a:rPr>
              <a:t>uptake,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compressibility,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&amp; lubricant efficiency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random </a:t>
            </a:r>
            <a:r>
              <a:rPr lang="en-US" dirty="0" smtClean="0">
                <a:solidFill>
                  <a:srgbClr val="0070C0"/>
                </a:solidFill>
              </a:rPr>
              <a:t>distribution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Segregation or sedimentation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Stability  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657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  Wet granulation / direct compression process variables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Factors critical for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blending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or (reproducible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particle size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distribution)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or (content uniformity)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compatibility issues with others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particle size,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density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and shape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volume of granulating solution or </a:t>
            </a:r>
            <a:r>
              <a:rPr lang="en-US" dirty="0" smtClean="0">
                <a:solidFill>
                  <a:srgbClr val="0070C0"/>
                </a:solidFill>
              </a:rPr>
              <a:t>binder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fine </a:t>
            </a:r>
            <a:r>
              <a:rPr lang="en-US" b="1" dirty="0">
                <a:solidFill>
                  <a:srgbClr val="FF0000"/>
                </a:solidFill>
              </a:rPr>
              <a:t>particles </a:t>
            </a:r>
            <a:r>
              <a:rPr lang="en-US" b="1" dirty="0" smtClean="0">
                <a:solidFill>
                  <a:srgbClr val="FF0000"/>
                </a:solidFill>
              </a:rPr>
              <a:t>v/s coarser particles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particle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size/surface area </a:t>
            </a:r>
            <a:r>
              <a:rPr lang="en-US" dirty="0" smtClean="0"/>
              <a:t>ratio must be considered.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certification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validation</a:t>
            </a:r>
            <a:r>
              <a:rPr lang="en-US" dirty="0"/>
              <a:t> of </a:t>
            </a:r>
            <a:r>
              <a:rPr lang="en-US" b="1" dirty="0" smtClean="0">
                <a:solidFill>
                  <a:srgbClr val="FF0000"/>
                </a:solidFill>
              </a:rPr>
              <a:t>excipients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(1%or 99%) </a:t>
            </a:r>
            <a:r>
              <a:rPr lang="en-US" dirty="0" smtClean="0"/>
              <a:t>is extremely important.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b="1" dirty="0" smtClean="0"/>
              <a:t>and attributes Important are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(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the grade and source of the excipients, 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(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particle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and shape characteristics,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(3)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lot-to-lot variability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Magnesium stearate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(lubricant) </a:t>
            </a:r>
            <a:r>
              <a:rPr lang="en-US" dirty="0" smtClean="0"/>
              <a:t>causes </a:t>
            </a:r>
            <a:r>
              <a:rPr lang="en-US" b="1" dirty="0">
                <a:solidFill>
                  <a:schemeClr val="accent2"/>
                </a:solidFill>
              </a:rPr>
              <a:t>hydrophobic coating </a:t>
            </a:r>
            <a:r>
              <a:rPr lang="en-US" dirty="0" smtClean="0"/>
              <a:t>, so 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disintegration and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dissolution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hindered </a:t>
            </a:r>
          </a:p>
          <a:p>
            <a:r>
              <a:rPr lang="en-US" b="1" dirty="0">
                <a:solidFill>
                  <a:srgbClr val="00B0F0"/>
                </a:solidFill>
              </a:rPr>
              <a:t>aluminum lake </a:t>
            </a:r>
            <a:r>
              <a:rPr lang="en-US" dirty="0" smtClean="0"/>
              <a:t>in </a:t>
            </a:r>
            <a:r>
              <a:rPr lang="en-US" b="1" dirty="0" smtClean="0"/>
              <a:t>geometric </a:t>
            </a:r>
            <a:r>
              <a:rPr lang="en-US" b="1" dirty="0"/>
              <a:t>addition or </a:t>
            </a:r>
            <a:r>
              <a:rPr lang="en-US" b="1" dirty="0" err="1"/>
              <a:t>preblend</a:t>
            </a:r>
            <a:r>
              <a:rPr lang="en-US" b="1" dirty="0"/>
              <a:t> </a:t>
            </a:r>
            <a:r>
              <a:rPr lang="en-US" b="1" dirty="0" smtClean="0"/>
              <a:t>approach </a:t>
            </a:r>
            <a:r>
              <a:rPr lang="en-US" dirty="0" smtClean="0"/>
              <a:t>;if not as </a:t>
            </a:r>
            <a:r>
              <a:rPr lang="en-US" b="1" dirty="0" smtClean="0"/>
              <a:t>fine powder 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mottling defects </a:t>
            </a:r>
            <a:r>
              <a:rPr lang="en-US" dirty="0" smtClean="0"/>
              <a:t>common there  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42090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281886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for raw materials </a:t>
            </a:r>
            <a:r>
              <a:rPr lang="en-US" i="1" u="sng" dirty="0" smtClean="0"/>
              <a:t>validation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:CGMPs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formal written </a:t>
            </a:r>
            <a:r>
              <a:rPr lang="en-US" dirty="0" smtClean="0">
                <a:solidFill>
                  <a:srgbClr val="00B050"/>
                </a:solidFill>
              </a:rPr>
              <a:t>documentation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raw material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validated </a:t>
            </a:r>
            <a:r>
              <a:rPr lang="en-US" dirty="0" smtClean="0"/>
              <a:t>by testing at </a:t>
            </a:r>
            <a:r>
              <a:rPr lang="en-US" dirty="0"/>
              <a:t>least </a:t>
            </a:r>
            <a:r>
              <a:rPr lang="en-US" b="1" dirty="0" smtClean="0">
                <a:solidFill>
                  <a:srgbClr val="FF0000"/>
                </a:solidFill>
              </a:rPr>
              <a:t>3 batches </a:t>
            </a:r>
            <a:r>
              <a:rPr lang="en-US" dirty="0"/>
              <a:t>from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primary &amp; alternate supplier </a:t>
            </a:r>
            <a:r>
              <a:rPr lang="en-US" dirty="0" smtClean="0"/>
              <a:t>; representing the ranges, </a:t>
            </a:r>
            <a:r>
              <a:rPr lang="en-US" dirty="0"/>
              <a:t>both </a:t>
            </a:r>
            <a:r>
              <a:rPr lang="en-US" b="1" dirty="0">
                <a:solidFill>
                  <a:srgbClr val="FF0000"/>
                </a:solidFill>
              </a:rPr>
              <a:t>high and low</a:t>
            </a:r>
            <a:r>
              <a:rPr lang="en-US" dirty="0" smtClean="0"/>
              <a:t>.</a:t>
            </a:r>
          </a:p>
          <a:p>
            <a:r>
              <a:rPr lang="en-US" dirty="0"/>
              <a:t>Depending on the susceptibility </a:t>
            </a:r>
            <a:r>
              <a:rPr lang="en-US" b="1" i="1" dirty="0" smtClean="0">
                <a:solidFill>
                  <a:srgbClr val="00B050"/>
                </a:solidFill>
              </a:rPr>
              <a:t>aging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  <a:r>
              <a:rPr lang="en-US" b="1" i="1" dirty="0" smtClean="0">
                <a:solidFill>
                  <a:srgbClr val="00B050"/>
                </a:solidFill>
              </a:rPr>
              <a:t>physical, chemical</a:t>
            </a:r>
            <a:r>
              <a:rPr lang="en-US" b="1" i="1" dirty="0">
                <a:solidFill>
                  <a:srgbClr val="00B050"/>
                </a:solidFill>
              </a:rPr>
              <a:t>, and/or microbiological stability</a:t>
            </a:r>
            <a:r>
              <a:rPr lang="en-US" dirty="0"/>
              <a:t> should be </a:t>
            </a:r>
            <a:r>
              <a:rPr lang="en-US" dirty="0" smtClean="0"/>
              <a:t>assessed</a:t>
            </a:r>
          </a:p>
          <a:p>
            <a:r>
              <a:rPr lang="en-US" dirty="0" smtClean="0"/>
              <a:t>If under </a:t>
            </a:r>
            <a:r>
              <a:rPr lang="en-US" b="1" dirty="0" smtClean="0">
                <a:solidFill>
                  <a:srgbClr val="FF0000"/>
                </a:solidFill>
              </a:rPr>
              <a:t>acceptable range</a:t>
            </a:r>
            <a:r>
              <a:rPr lang="en-US" dirty="0" smtClean="0"/>
              <a:t>, especially for materials </a:t>
            </a:r>
            <a:r>
              <a:rPr lang="en-US" i="1" dirty="0" smtClean="0">
                <a:solidFill>
                  <a:srgbClr val="FF0000"/>
                </a:solidFill>
              </a:rPr>
              <a:t>sensitive </a:t>
            </a:r>
            <a:r>
              <a:rPr lang="en-US" i="1" dirty="0">
                <a:solidFill>
                  <a:srgbClr val="FF0000"/>
                </a:solidFill>
              </a:rPr>
              <a:t>to small </a:t>
            </a:r>
            <a:r>
              <a:rPr lang="en-US" i="1" dirty="0" smtClean="0">
                <a:solidFill>
                  <a:srgbClr val="FF0000"/>
                </a:solidFill>
              </a:rPr>
              <a:t>changes; </a:t>
            </a:r>
            <a:r>
              <a:rPr lang="en-US" dirty="0" smtClean="0"/>
              <a:t>then appropriate </a:t>
            </a:r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FF0000"/>
                </a:solidFill>
              </a:rPr>
              <a:t>several </a:t>
            </a:r>
            <a:r>
              <a:rPr lang="en-US" b="1" i="1" dirty="0">
                <a:solidFill>
                  <a:srgbClr val="FF0000"/>
                </a:solidFill>
              </a:rPr>
              <a:t>lots of raw material </a:t>
            </a:r>
            <a:r>
              <a:rPr lang="en-US" dirty="0" smtClean="0"/>
              <a:t>with </a:t>
            </a:r>
            <a:r>
              <a:rPr lang="en-US" b="1" u="sng" dirty="0">
                <a:solidFill>
                  <a:srgbClr val="FF0000"/>
                </a:solidFill>
              </a:rPr>
              <a:t>low and high ends </a:t>
            </a:r>
            <a:r>
              <a:rPr lang="en-US" dirty="0"/>
              <a:t>of the </a:t>
            </a:r>
            <a:r>
              <a:rPr lang="en-US" dirty="0" smtClean="0">
                <a:solidFill>
                  <a:srgbClr val="FF0000"/>
                </a:solidFill>
              </a:rPr>
              <a:t>specification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final step</a:t>
            </a:r>
            <a:r>
              <a:rPr lang="en-US" dirty="0"/>
              <a:t> of </a:t>
            </a:r>
            <a:r>
              <a:rPr lang="en-US" b="1" i="1" dirty="0"/>
              <a:t>raw material validation </a:t>
            </a:r>
            <a:r>
              <a:rPr lang="en-US" dirty="0"/>
              <a:t>should involve an </a:t>
            </a:r>
            <a:r>
              <a:rPr lang="en-US" b="1" dirty="0">
                <a:solidFill>
                  <a:srgbClr val="FF0000"/>
                </a:solidFill>
              </a:rPr>
              <a:t>on-site </a:t>
            </a:r>
            <a:r>
              <a:rPr lang="en-US" b="1" dirty="0" smtClean="0">
                <a:solidFill>
                  <a:srgbClr val="FF0000"/>
                </a:solidFill>
              </a:rPr>
              <a:t>inspection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vendors </a:t>
            </a:r>
            <a:r>
              <a:rPr lang="en-US" dirty="0" smtClean="0"/>
              <a:t>to </a:t>
            </a:r>
            <a:r>
              <a:rPr lang="en-US" b="1" u="sng" dirty="0">
                <a:solidFill>
                  <a:srgbClr val="FF0000"/>
                </a:solidFill>
              </a:rPr>
              <a:t>review</a:t>
            </a:r>
            <a:r>
              <a:rPr lang="en-US" dirty="0"/>
              <a:t> the </a:t>
            </a:r>
            <a:r>
              <a:rPr lang="en-US" b="1" dirty="0" smtClean="0">
                <a:solidFill>
                  <a:srgbClr val="00B0F0"/>
                </a:solidFill>
              </a:rPr>
              <a:t>manufacturing operations, controlling &amp; conforming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regulatory</a:t>
            </a:r>
            <a:r>
              <a:rPr lang="en-US" dirty="0"/>
              <a:t> </a:t>
            </a:r>
            <a:r>
              <a:rPr lang="en-US" dirty="0" smtClean="0"/>
              <a:t>requirements.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067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838200"/>
          </a:xfrm>
        </p:spPr>
        <p:txBody>
          <a:bodyPr/>
          <a:lstStyle/>
          <a:p>
            <a:r>
              <a:rPr lang="en-US" dirty="0" smtClean="0"/>
              <a:t>Analytical </a:t>
            </a:r>
            <a:r>
              <a:rPr lang="en-US" dirty="0" smtClean="0"/>
              <a:t>method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Prior </a:t>
            </a:r>
            <a:r>
              <a:rPr lang="en-US" dirty="0" smtClean="0"/>
              <a:t>to any </a:t>
            </a:r>
            <a:r>
              <a:rPr lang="en-US" dirty="0"/>
              <a:t>validation program </a:t>
            </a:r>
            <a:r>
              <a:rPr lang="en-US" b="1" dirty="0" smtClean="0"/>
              <a:t>analytical </a:t>
            </a:r>
            <a:r>
              <a:rPr lang="en-US" b="1" dirty="0"/>
              <a:t>criteria </a:t>
            </a:r>
            <a:r>
              <a:rPr lang="en-US" dirty="0"/>
              <a:t>must be </a:t>
            </a:r>
            <a:r>
              <a:rPr lang="en-US" dirty="0" smtClean="0"/>
              <a:t>assessed are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Accuracy of </a:t>
            </a:r>
            <a:r>
              <a:rPr lang="en-US" b="1" i="1" dirty="0" smtClean="0">
                <a:solidFill>
                  <a:srgbClr val="00B0F0"/>
                </a:solidFill>
              </a:rPr>
              <a:t>method: </a:t>
            </a:r>
            <a:r>
              <a:rPr lang="en-US" b="1" dirty="0" smtClean="0"/>
              <a:t>true </a:t>
            </a:r>
            <a:r>
              <a:rPr lang="en-US" dirty="0" smtClean="0"/>
              <a:t>value</a:t>
            </a:r>
            <a:endParaRPr lang="en-US" b="1" i="1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Precision of </a:t>
            </a:r>
            <a:r>
              <a:rPr lang="en-US" b="1" i="1" dirty="0" smtClean="0">
                <a:solidFill>
                  <a:srgbClr val="00B0F0"/>
                </a:solidFill>
              </a:rPr>
              <a:t>method: </a:t>
            </a:r>
            <a:r>
              <a:rPr lang="en-US" dirty="0"/>
              <a:t>estimate </a:t>
            </a:r>
            <a:r>
              <a:rPr lang="en-US" b="1" dirty="0"/>
              <a:t>reproducibility</a:t>
            </a:r>
            <a:endParaRPr lang="en-US" b="1" i="1" dirty="0" smtClean="0">
              <a:solidFill>
                <a:srgbClr val="00B0F0"/>
              </a:solidFill>
            </a:endParaRPr>
          </a:p>
          <a:p>
            <a:r>
              <a:rPr lang="en-US" b="1" i="1" dirty="0" smtClean="0">
                <a:solidFill>
                  <a:srgbClr val="00B0F0"/>
                </a:solidFill>
              </a:rPr>
              <a:t>Specificity: </a:t>
            </a: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accurately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measure </a:t>
            </a:r>
            <a:r>
              <a:rPr lang="en-US" dirty="0" smtClean="0"/>
              <a:t>a SPECIFIC </a:t>
            </a:r>
            <a:r>
              <a:rPr lang="en-US" b="1" dirty="0" err="1"/>
              <a:t>analyte</a:t>
            </a:r>
            <a:r>
              <a:rPr lang="en-US" b="1" dirty="0"/>
              <a:t> </a:t>
            </a:r>
            <a:r>
              <a:rPr lang="en-US" dirty="0"/>
              <a:t>in the </a:t>
            </a:r>
            <a:r>
              <a:rPr lang="en-US" b="1" dirty="0" smtClean="0"/>
              <a:t>presence</a:t>
            </a:r>
            <a:r>
              <a:rPr lang="en-US" dirty="0" smtClean="0"/>
              <a:t> of </a:t>
            </a:r>
            <a:r>
              <a:rPr lang="en-US" b="1" dirty="0"/>
              <a:t>other components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B0F0"/>
                </a:solidFill>
              </a:rPr>
              <a:t>In</a:t>
            </a:r>
            <a:r>
              <a:rPr lang="en-US" b="1" dirty="0" smtClean="0">
                <a:solidFill>
                  <a:srgbClr val="00B0F0"/>
                </a:solidFill>
              </a:rPr>
              <a:t>-</a:t>
            </a:r>
            <a:r>
              <a:rPr lang="en-US" b="1" i="1" dirty="0" smtClean="0">
                <a:solidFill>
                  <a:srgbClr val="00B0F0"/>
                </a:solidFill>
              </a:rPr>
              <a:t>day/out</a:t>
            </a:r>
            <a:r>
              <a:rPr lang="en-US" b="1" dirty="0" smtClean="0">
                <a:solidFill>
                  <a:srgbClr val="00B0F0"/>
                </a:solidFill>
              </a:rPr>
              <a:t>-</a:t>
            </a:r>
            <a:r>
              <a:rPr lang="en-US" b="1" i="1" dirty="0" smtClean="0">
                <a:solidFill>
                  <a:srgbClr val="00B0F0"/>
                </a:solidFill>
              </a:rPr>
              <a:t>of</a:t>
            </a:r>
            <a:r>
              <a:rPr lang="en-US" b="1" dirty="0" smtClean="0">
                <a:solidFill>
                  <a:srgbClr val="00B0F0"/>
                </a:solidFill>
              </a:rPr>
              <a:t>-</a:t>
            </a:r>
            <a:r>
              <a:rPr lang="en-US" b="1" i="1" dirty="0" smtClean="0">
                <a:solidFill>
                  <a:srgbClr val="00B0F0"/>
                </a:solidFill>
              </a:rPr>
              <a:t>day variation:</a:t>
            </a:r>
          </a:p>
          <a:p>
            <a:pPr>
              <a:buFont typeface="Arial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Between</a:t>
            </a:r>
            <a:r>
              <a:rPr lang="en-US" b="1" dirty="0">
                <a:solidFill>
                  <a:srgbClr val="00B0F0"/>
                </a:solidFill>
              </a:rPr>
              <a:t>-</a:t>
            </a:r>
            <a:r>
              <a:rPr lang="en-US" b="1" i="1" dirty="0">
                <a:solidFill>
                  <a:srgbClr val="00B0F0"/>
                </a:solidFill>
              </a:rPr>
              <a:t>operator </a:t>
            </a:r>
            <a:r>
              <a:rPr lang="en-US" b="1" i="1" dirty="0" smtClean="0">
                <a:solidFill>
                  <a:srgbClr val="00B0F0"/>
                </a:solidFill>
              </a:rPr>
              <a:t>variation</a:t>
            </a:r>
          </a:p>
          <a:p>
            <a:pPr>
              <a:buFont typeface="Arial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Between</a:t>
            </a:r>
            <a:r>
              <a:rPr lang="en-US" b="1" dirty="0">
                <a:solidFill>
                  <a:srgbClr val="00B0F0"/>
                </a:solidFill>
              </a:rPr>
              <a:t>-</a:t>
            </a:r>
            <a:r>
              <a:rPr lang="en-US" b="1" i="1" dirty="0">
                <a:solidFill>
                  <a:srgbClr val="00B0F0"/>
                </a:solidFill>
              </a:rPr>
              <a:t>instrument </a:t>
            </a:r>
            <a:r>
              <a:rPr lang="en-US" b="1" i="1" dirty="0" smtClean="0">
                <a:solidFill>
                  <a:srgbClr val="00B0F0"/>
                </a:solidFill>
              </a:rPr>
              <a:t>variation</a:t>
            </a:r>
          </a:p>
          <a:p>
            <a:pPr>
              <a:buFont typeface="Arial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Between</a:t>
            </a:r>
            <a:r>
              <a:rPr lang="en-US" b="1" dirty="0">
                <a:solidFill>
                  <a:srgbClr val="00B0F0"/>
                </a:solidFill>
              </a:rPr>
              <a:t>-</a:t>
            </a:r>
            <a:r>
              <a:rPr lang="en-US" b="1" i="1" dirty="0">
                <a:solidFill>
                  <a:srgbClr val="00B0F0"/>
                </a:solidFill>
              </a:rPr>
              <a:t>laboratory variation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9482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CONTROL </a:t>
            </a:r>
            <a:r>
              <a:rPr lang="en-US" dirty="0"/>
              <a:t>OF PROCESS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Process validation </a:t>
            </a:r>
            <a:r>
              <a:rPr lang="en-US" dirty="0" smtClean="0"/>
              <a:t>:is </a:t>
            </a:r>
            <a:r>
              <a:rPr lang="en-US" b="1" dirty="0" smtClean="0">
                <a:solidFill>
                  <a:srgbClr val="0070C0"/>
                </a:solidFill>
              </a:rPr>
              <a:t>for consistent Production</a:t>
            </a:r>
            <a:r>
              <a:rPr lang="en-US" dirty="0" smtClean="0"/>
              <a:t> ;by </a:t>
            </a:r>
            <a:r>
              <a:rPr lang="en-US" b="1" dirty="0" smtClean="0">
                <a:solidFill>
                  <a:srgbClr val="00B050"/>
                </a:solidFill>
              </a:rPr>
              <a:t>challenging </a:t>
            </a:r>
            <a:r>
              <a:rPr lang="en-US" b="1" dirty="0">
                <a:solidFill>
                  <a:srgbClr val="00B050"/>
                </a:solidFill>
              </a:rPr>
              <a:t>a process </a:t>
            </a:r>
            <a:r>
              <a:rPr lang="en-US" dirty="0" smtClean="0"/>
              <a:t>during </a:t>
            </a:r>
            <a:r>
              <a:rPr lang="en-US" b="1" dirty="0" smtClean="0">
                <a:solidFill>
                  <a:srgbClr val="00B0F0"/>
                </a:solidFill>
              </a:rPr>
              <a:t>development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determine </a:t>
            </a:r>
            <a:r>
              <a:rPr lang="en-US" b="1" dirty="0">
                <a:solidFill>
                  <a:srgbClr val="00B0F0"/>
                </a:solidFill>
              </a:rPr>
              <a:t>variables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to </a:t>
            </a:r>
            <a:r>
              <a:rPr lang="en-US" b="1" dirty="0">
                <a:solidFill>
                  <a:srgbClr val="00B050"/>
                </a:solidFill>
              </a:rPr>
              <a:t>be </a:t>
            </a:r>
            <a:r>
              <a:rPr lang="en-US" b="1" dirty="0" smtClean="0">
                <a:solidFill>
                  <a:srgbClr val="FF0000"/>
                </a:solidFill>
              </a:rPr>
              <a:t>controlled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(for as </a:t>
            </a:r>
            <a:r>
              <a:rPr lang="en-US" b="1" dirty="0" smtClean="0">
                <a:solidFill>
                  <a:srgbClr val="FF0000"/>
                </a:solidFill>
              </a:rPr>
              <a:t>quality</a:t>
            </a:r>
            <a:r>
              <a:rPr lang="en-US" dirty="0" smtClean="0"/>
              <a:t> means &amp; </a:t>
            </a:r>
            <a:r>
              <a:rPr lang="en-US" b="1" dirty="0" smtClean="0">
                <a:solidFill>
                  <a:srgbClr val="FF0000"/>
                </a:solidFill>
              </a:rPr>
              <a:t>specification compliance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>
                <a:solidFill>
                  <a:srgbClr val="FF0000"/>
                </a:solidFill>
              </a:rPr>
              <a:t>credible </a:t>
            </a:r>
            <a:r>
              <a:rPr lang="en-US" b="1" i="1" dirty="0" smtClean="0">
                <a:solidFill>
                  <a:srgbClr val="FF0000"/>
                </a:solidFill>
              </a:rPr>
              <a:t>data (</a:t>
            </a:r>
            <a:r>
              <a:rPr lang="en-US" b="1" dirty="0">
                <a:solidFill>
                  <a:srgbClr val="00B0F0"/>
                </a:solidFill>
              </a:rPr>
              <a:t>Pertinent </a:t>
            </a:r>
            <a:r>
              <a:rPr lang="en-US" b="1" dirty="0" smtClean="0">
                <a:solidFill>
                  <a:srgbClr val="00B0F0"/>
                </a:solidFill>
              </a:rPr>
              <a:t>data </a:t>
            </a:r>
            <a:r>
              <a:rPr lang="en-US" dirty="0" smtClean="0"/>
              <a:t>from </a:t>
            </a:r>
            <a:r>
              <a:rPr lang="en-US" b="1" dirty="0">
                <a:solidFill>
                  <a:srgbClr val="00B050"/>
                </a:solidFill>
              </a:rPr>
              <a:t>preformulation</a:t>
            </a:r>
            <a:r>
              <a:rPr lang="en-US" dirty="0"/>
              <a:t> </a:t>
            </a:r>
            <a:r>
              <a:rPr lang="en-US" dirty="0" smtClean="0"/>
              <a:t>stage &amp; </a:t>
            </a:r>
            <a:r>
              <a:rPr lang="en-US" b="1" i="1" dirty="0">
                <a:solidFill>
                  <a:srgbClr val="00B0F0"/>
                </a:solidFill>
              </a:rPr>
              <a:t>additional </a:t>
            </a:r>
            <a:r>
              <a:rPr lang="en-US" b="1" i="1" dirty="0" smtClean="0">
                <a:solidFill>
                  <a:srgbClr val="00B0F0"/>
                </a:solidFill>
              </a:rPr>
              <a:t>inputs </a:t>
            </a:r>
            <a:r>
              <a:rPr lang="en-US" dirty="0"/>
              <a:t>during </a:t>
            </a:r>
            <a:r>
              <a:rPr lang="en-US" b="1" dirty="0" smtClean="0">
                <a:solidFill>
                  <a:srgbClr val="00B050"/>
                </a:solidFill>
              </a:rPr>
              <a:t>formulation ,evaluation</a:t>
            </a:r>
            <a:r>
              <a:rPr lang="en-US" b="1" dirty="0">
                <a:solidFill>
                  <a:srgbClr val="00B050"/>
                </a:solidFill>
              </a:rPr>
              <a:t>, process development</a:t>
            </a:r>
            <a:r>
              <a:rPr lang="en-US" dirty="0"/>
              <a:t>, and full-scale </a:t>
            </a:r>
            <a:r>
              <a:rPr lang="en-US" b="1" dirty="0">
                <a:solidFill>
                  <a:srgbClr val="00B050"/>
                </a:solidFill>
              </a:rPr>
              <a:t>manufacture</a:t>
            </a:r>
            <a:r>
              <a:rPr lang="en-US" dirty="0" smtClean="0"/>
              <a:t>) of the </a:t>
            </a:r>
            <a:r>
              <a:rPr lang="en-US" dirty="0"/>
              <a:t>testing </a:t>
            </a:r>
            <a:r>
              <a:rPr lang="en-US" dirty="0" smtClean="0"/>
              <a:t>programs are </a:t>
            </a:r>
            <a:r>
              <a:rPr lang="en-US" b="1" dirty="0" smtClean="0">
                <a:solidFill>
                  <a:srgbClr val="00B0F0"/>
                </a:solidFill>
              </a:rPr>
              <a:t>evaluated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 smtClean="0">
                <a:solidFill>
                  <a:srgbClr val="00B0F0"/>
                </a:solidFill>
              </a:rPr>
              <a:t>consistence</a:t>
            </a:r>
            <a:r>
              <a:rPr lang="en-US" dirty="0" smtClean="0"/>
              <a:t> as </a:t>
            </a:r>
            <a:r>
              <a:rPr lang="en-US" dirty="0"/>
              <a:t>well as </a:t>
            </a:r>
            <a:r>
              <a:rPr lang="en-US" b="1" dirty="0" smtClean="0">
                <a:solidFill>
                  <a:srgbClr val="00B0F0"/>
                </a:solidFill>
              </a:rPr>
              <a:t>relevance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        (process pre-optimized)</a:t>
            </a:r>
          </a:p>
          <a:p>
            <a:r>
              <a:rPr lang="en-US" dirty="0" smtClean="0"/>
              <a:t>all four stages 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informations</a:t>
            </a:r>
            <a:r>
              <a:rPr lang="en-US" b="1" dirty="0" smtClean="0">
                <a:solidFill>
                  <a:srgbClr val="00B0F0"/>
                </a:solidFill>
              </a:rPr>
              <a:t> i.e. </a:t>
            </a:r>
            <a:r>
              <a:rPr lang="en-US" b="1" dirty="0">
                <a:solidFill>
                  <a:srgbClr val="00B0F0"/>
                </a:solidFill>
              </a:rPr>
              <a:t>parameters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evaluated</a:t>
            </a:r>
            <a:r>
              <a:rPr lang="en-US" dirty="0"/>
              <a:t> </a:t>
            </a:r>
            <a:r>
              <a:rPr lang="en-US" dirty="0" smtClean="0"/>
              <a:t>for its use as </a:t>
            </a:r>
            <a:r>
              <a:rPr lang="en-US" b="1" dirty="0" smtClean="0">
                <a:solidFill>
                  <a:srgbClr val="0070C0"/>
                </a:solidFill>
              </a:rPr>
              <a:t>possible </a:t>
            </a:r>
            <a:r>
              <a:rPr lang="en-US" b="1" dirty="0">
                <a:solidFill>
                  <a:srgbClr val="0070C0"/>
                </a:solidFill>
              </a:rPr>
              <a:t>tools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dirty="0">
                <a:solidFill>
                  <a:srgbClr val="FF0000"/>
                </a:solidFill>
              </a:rPr>
              <a:t>ensuring</a:t>
            </a:r>
            <a:r>
              <a:rPr lang="en-US" dirty="0"/>
              <a:t>  </a:t>
            </a:r>
            <a:r>
              <a:rPr lang="en-US" b="1" dirty="0" smtClean="0"/>
              <a:t>product </a:t>
            </a:r>
            <a:r>
              <a:rPr lang="en-US" dirty="0" smtClean="0"/>
              <a:t>is under </a:t>
            </a:r>
            <a:r>
              <a:rPr lang="en-US" b="1" dirty="0" smtClean="0">
                <a:solidFill>
                  <a:srgbClr val="FF0000"/>
                </a:solidFill>
              </a:rPr>
              <a:t>control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4063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major </a:t>
            </a:r>
            <a:r>
              <a:rPr lang="en-US" sz="2400" dirty="0"/>
              <a:t>steps in the </a:t>
            </a:r>
            <a:r>
              <a:rPr lang="en-US" sz="2400" dirty="0" smtClean="0"/>
              <a:t>development of </a:t>
            </a:r>
            <a:r>
              <a:rPr lang="en-US" sz="2400" dirty="0"/>
              <a:t>a validation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8991600" cy="5380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From using  </a:t>
            </a:r>
            <a:r>
              <a:rPr lang="en-US" b="1" dirty="0" smtClean="0"/>
              <a:t>test data </a:t>
            </a:r>
          </a:p>
          <a:p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numerical range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parameter 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tablet </a:t>
            </a:r>
            <a:r>
              <a:rPr lang="en-US" sz="2400" b="1" dirty="0" smtClean="0">
                <a:solidFill>
                  <a:srgbClr val="0070C0"/>
                </a:solidFill>
              </a:rPr>
              <a:t>hardness </a:t>
            </a:r>
            <a:r>
              <a:rPr lang="en-US" sz="2400" dirty="0" smtClean="0"/>
              <a:t>of batches achieved </a:t>
            </a:r>
            <a:r>
              <a:rPr lang="en-US" sz="2400" dirty="0"/>
              <a:t>an </a:t>
            </a:r>
            <a:r>
              <a:rPr lang="en-US" sz="2400" b="1" dirty="0" smtClean="0">
                <a:solidFill>
                  <a:srgbClr val="92D050"/>
                </a:solidFill>
              </a:rPr>
              <a:t>acceptable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friability, disintegration, and dissolution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a </a:t>
            </a:r>
            <a:r>
              <a:rPr lang="en-US" sz="2400" b="1" dirty="0">
                <a:solidFill>
                  <a:srgbClr val="FF0000"/>
                </a:solidFill>
              </a:rPr>
              <a:t>given parameter </a:t>
            </a:r>
            <a:r>
              <a:rPr lang="en-US" sz="2400" b="1" dirty="0" smtClean="0">
                <a:solidFill>
                  <a:srgbClr val="FF0000"/>
                </a:solidFill>
              </a:rPr>
              <a:t> ; </a:t>
            </a:r>
            <a:r>
              <a:rPr lang="en-US" sz="2400" dirty="0" smtClean="0"/>
              <a:t>Establishing </a:t>
            </a:r>
            <a:r>
              <a:rPr lang="en-US" sz="2400" b="1" dirty="0">
                <a:solidFill>
                  <a:srgbClr val="002060"/>
                </a:solidFill>
              </a:rPr>
              <a:t>specification </a:t>
            </a:r>
            <a:r>
              <a:rPr lang="en-US" sz="2400" b="1" dirty="0" smtClean="0">
                <a:solidFill>
                  <a:srgbClr val="002060"/>
                </a:solidFill>
              </a:rPr>
              <a:t>limits</a:t>
            </a:r>
            <a:r>
              <a:rPr lang="en-US" sz="2400" dirty="0"/>
              <a:t>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extremes </a:t>
            </a:r>
            <a:r>
              <a:rPr lang="en-US" sz="2400" b="1" dirty="0">
                <a:solidFill>
                  <a:srgbClr val="002060"/>
                </a:solidFill>
              </a:rPr>
              <a:t>of acceptable hardness </a:t>
            </a:r>
            <a:r>
              <a:rPr lang="en-US" sz="2400" dirty="0"/>
              <a:t>(high and </a:t>
            </a:r>
            <a:r>
              <a:rPr lang="en-US" sz="2400" dirty="0" smtClean="0"/>
              <a:t>low) provide </a:t>
            </a:r>
            <a:r>
              <a:rPr lang="en-US" sz="2400" b="1" dirty="0">
                <a:solidFill>
                  <a:srgbClr val="002060"/>
                </a:solidFill>
              </a:rPr>
              <a:t>95% assurance</a:t>
            </a:r>
            <a:r>
              <a:rPr lang="en-US" sz="2400" dirty="0"/>
              <a:t> </a:t>
            </a:r>
            <a:r>
              <a:rPr lang="en-US" sz="2400" dirty="0" smtClean="0"/>
              <a:t>for the </a:t>
            </a:r>
            <a:r>
              <a:rPr lang="en-US" sz="2400" b="1" dirty="0">
                <a:solidFill>
                  <a:srgbClr val="002060"/>
                </a:solidFill>
              </a:rPr>
              <a:t>friability, </a:t>
            </a:r>
            <a:r>
              <a:rPr lang="en-US" sz="2400" b="1" dirty="0" smtClean="0">
                <a:solidFill>
                  <a:srgbClr val="002060"/>
                </a:solidFill>
              </a:rPr>
              <a:t>disintegration, and </a:t>
            </a:r>
            <a:r>
              <a:rPr lang="en-US" sz="2400" b="1" dirty="0">
                <a:solidFill>
                  <a:srgbClr val="002060"/>
                </a:solidFill>
              </a:rPr>
              <a:t>dissolution specifications </a:t>
            </a:r>
            <a:r>
              <a:rPr lang="en-US" sz="2400" dirty="0"/>
              <a:t>would be </a:t>
            </a:r>
            <a:r>
              <a:rPr lang="en-US" sz="2400" dirty="0" smtClean="0"/>
              <a:t>met.</a:t>
            </a:r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b="1" dirty="0" smtClean="0">
                <a:solidFill>
                  <a:srgbClr val="002060"/>
                </a:solidFill>
              </a:rPr>
              <a:t>challenging</a:t>
            </a:r>
            <a:r>
              <a:rPr lang="en-US" sz="2400" dirty="0" smtClean="0"/>
              <a:t>  the </a:t>
            </a:r>
            <a:r>
              <a:rPr lang="en-US" sz="2400" dirty="0" smtClean="0">
                <a:solidFill>
                  <a:srgbClr val="002060"/>
                </a:solidFill>
              </a:rPr>
              <a:t>process</a:t>
            </a:r>
            <a:r>
              <a:rPr lang="en-US" sz="2400" dirty="0" smtClean="0"/>
              <a:t> at </a:t>
            </a:r>
            <a:r>
              <a:rPr lang="en-US" sz="2400" b="1" dirty="0" smtClean="0">
                <a:solidFill>
                  <a:srgbClr val="002060"/>
                </a:solidFill>
              </a:rPr>
              <a:t>extreme </a:t>
            </a:r>
            <a:r>
              <a:rPr lang="en-US" sz="2400" dirty="0" smtClean="0"/>
              <a:t>of the </a:t>
            </a:r>
            <a:r>
              <a:rPr lang="en-US" sz="2400" b="1" dirty="0">
                <a:solidFill>
                  <a:srgbClr val="FF0000"/>
                </a:solidFill>
              </a:rPr>
              <a:t>specification limit  </a:t>
            </a:r>
            <a:r>
              <a:rPr lang="en-US" sz="2400" dirty="0" smtClean="0"/>
              <a:t>determination of </a:t>
            </a:r>
            <a:r>
              <a:rPr lang="en-US" sz="2400" dirty="0" smtClean="0">
                <a:solidFill>
                  <a:srgbClr val="FF0000"/>
                </a:solidFill>
              </a:rPr>
              <a:t>how well </a:t>
            </a:r>
            <a:r>
              <a:rPr lang="en-US" sz="2400" b="1" dirty="0" smtClean="0">
                <a:solidFill>
                  <a:srgbClr val="0070C0"/>
                </a:solidFill>
              </a:rPr>
              <a:t>specification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control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process.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Certifying </a:t>
            </a:r>
            <a:r>
              <a:rPr lang="en-US" sz="2400" dirty="0" smtClean="0">
                <a:solidFill>
                  <a:srgbClr val="FF0000"/>
                </a:solidFill>
              </a:rPr>
              <a:t>testing equipment &amp; Ensuring operating </a:t>
            </a:r>
            <a:r>
              <a:rPr lang="en-US" sz="2400" dirty="0">
                <a:solidFill>
                  <a:srgbClr val="FF0000"/>
                </a:solidFill>
              </a:rPr>
              <a:t>conditions </a:t>
            </a:r>
            <a:r>
              <a:rPr lang="en-US" sz="2400" dirty="0"/>
              <a:t>(e.g.,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rpm</a:t>
            </a:r>
            <a:r>
              <a:rPr lang="en-US" sz="2400" b="1" dirty="0">
                <a:solidFill>
                  <a:srgbClr val="0070C0"/>
                </a:solidFill>
              </a:rPr>
              <a:t>, temperature, power utilization</a:t>
            </a:r>
            <a:r>
              <a:rPr lang="en-US" sz="2400" dirty="0"/>
              <a:t>) are </a:t>
            </a:r>
            <a:r>
              <a:rPr lang="en-US" sz="2400" b="1" dirty="0">
                <a:solidFill>
                  <a:srgbClr val="FF0000"/>
                </a:solidFill>
              </a:rPr>
              <a:t>within specification limits</a:t>
            </a:r>
          </a:p>
          <a:p>
            <a:pPr marL="0" indent="0">
              <a:buNone/>
            </a:pPr>
            <a:r>
              <a:rPr lang="en-US" sz="2400" dirty="0" smtClean="0"/>
              <a:t>      under </a:t>
            </a:r>
            <a:r>
              <a:rPr lang="en-US" sz="2400" dirty="0"/>
              <a:t>variations of </a:t>
            </a:r>
            <a:r>
              <a:rPr lang="en-US" sz="2400" b="1" dirty="0">
                <a:solidFill>
                  <a:srgbClr val="FF0000"/>
                </a:solidFill>
              </a:rPr>
              <a:t>product </a:t>
            </a:r>
            <a:r>
              <a:rPr lang="en-US" sz="2400" b="1" dirty="0" smtClean="0">
                <a:solidFill>
                  <a:srgbClr val="FF0000"/>
                </a:solidFill>
              </a:rPr>
              <a:t>load.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After this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samples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are tested </a:t>
            </a:r>
          </a:p>
          <a:p>
            <a:pPr marL="0" indent="0"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during the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manufacture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(in-process tests) </a:t>
            </a:r>
            <a:endParaRPr lang="en-US" sz="3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or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 the finished product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(finished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product tests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073447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dirty="0"/>
              <a:t>In-Process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1.Moisture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content of “dried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granulation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                      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usually less than 2% moisture)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2.Granulation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particle size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distribution: </a:t>
            </a:r>
            <a:r>
              <a:rPr lang="en-US" sz="2200" b="1" i="1" dirty="0" smtClean="0">
                <a:solidFill>
                  <a:schemeClr val="tx2">
                    <a:lumMod val="50000"/>
                  </a:schemeClr>
                </a:solidFill>
              </a:rPr>
              <a:t>content uniformity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3.Blend uniformity: 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content uniformity</a:t>
            </a:r>
            <a:endParaRPr lang="en-US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4.Individual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tablet/capsule 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</a:rPr>
              <a:t>weight:</a:t>
            </a:r>
            <a:r>
              <a:rPr lang="en-US" sz="3000" dirty="0" err="1" smtClean="0"/>
              <a:t>content</a:t>
            </a:r>
            <a:r>
              <a:rPr lang="en-US" sz="3000" dirty="0" smtClean="0"/>
              <a:t> &amp;hardness</a:t>
            </a:r>
            <a:endParaRPr lang="en-US" sz="30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5.Tablet hardness: </a:t>
            </a:r>
            <a:r>
              <a:rPr lang="en-US" dirty="0"/>
              <a:t>dissolution</a:t>
            </a:r>
            <a:endParaRPr lang="en-US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6.Tablet thickness: </a:t>
            </a:r>
            <a:r>
              <a:rPr lang="en-US" sz="2600" dirty="0" smtClean="0"/>
              <a:t>hardness, uniform content </a:t>
            </a:r>
            <a:r>
              <a:rPr lang="en-US" sz="2600" dirty="0"/>
              <a:t>&amp; dissolution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7.Disintegration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smtClean="0"/>
              <a:t>hardness &amp; </a:t>
            </a:r>
            <a:r>
              <a:rPr lang="en-US" dirty="0"/>
              <a:t>dissolution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4421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                  Process validation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943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of </a:t>
            </a: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specific </a:t>
            </a:r>
            <a:r>
              <a:rPr lang="en-US" sz="3200" b="1" dirty="0">
                <a:solidFill>
                  <a:srgbClr val="002060"/>
                </a:solidFill>
              </a:rPr>
              <a:t>process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Established </a:t>
            </a:r>
            <a:r>
              <a:rPr lang="en-US" sz="3200" b="1" dirty="0">
                <a:solidFill>
                  <a:srgbClr val="00B0F0"/>
                </a:solidFill>
              </a:rPr>
              <a:t>documented</a:t>
            </a:r>
            <a:r>
              <a:rPr lang="en-US" sz="3200" dirty="0">
                <a:solidFill>
                  <a:srgbClr val="002060"/>
                </a:solidFill>
              </a:rPr>
              <a:t> evidence </a:t>
            </a:r>
            <a:endParaRPr lang="en-US" sz="3200" dirty="0" smtClean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Which give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high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degree of </a:t>
            </a:r>
            <a:r>
              <a:rPr lang="en-US" sz="3200" dirty="0" smtClean="0">
                <a:solidFill>
                  <a:srgbClr val="002060"/>
                </a:solidFill>
              </a:rPr>
              <a:t>assurance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of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Consistently</a:t>
            </a:r>
          </a:p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&amp; 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quality characteristics</a:t>
            </a:r>
          </a:p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(At </a:t>
            </a:r>
            <a:r>
              <a:rPr lang="en-US" sz="3200" b="1" dirty="0" smtClean="0">
                <a:solidFill>
                  <a:srgbClr val="00B0F0"/>
                </a:solidFill>
              </a:rPr>
              <a:t>Pre-determined </a:t>
            </a:r>
            <a:r>
              <a:rPr lang="en-US" sz="3200" b="1" dirty="0">
                <a:solidFill>
                  <a:srgbClr val="00B0F0"/>
                </a:solidFill>
              </a:rPr>
              <a:t>S</a:t>
            </a:r>
            <a:r>
              <a:rPr lang="en-US" sz="3200" b="1" dirty="0" smtClean="0">
                <a:solidFill>
                  <a:srgbClr val="00B0F0"/>
                </a:solidFill>
              </a:rPr>
              <a:t>pecifications 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66177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Finished Product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Appearance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rgbClr val="00B0F0"/>
                </a:solidFill>
              </a:rPr>
              <a:t>Assay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rgbClr val="00B0F0"/>
                </a:solidFill>
              </a:rPr>
              <a:t>Content </a:t>
            </a:r>
            <a:r>
              <a:rPr lang="en-US" b="1" i="1" dirty="0" smtClean="0">
                <a:solidFill>
                  <a:srgbClr val="00B0F0"/>
                </a:solidFill>
              </a:rPr>
              <a:t>uniformity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Tablet </a:t>
            </a:r>
            <a:r>
              <a:rPr lang="en-US" b="1" dirty="0" smtClean="0">
                <a:solidFill>
                  <a:srgbClr val="00B0F0"/>
                </a:solidFill>
              </a:rPr>
              <a:t>hardness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Tablet friability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F0"/>
                </a:solidFill>
              </a:rPr>
              <a:t>Dissolution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key test parameters </a:t>
            </a:r>
            <a:r>
              <a:rPr lang="en-US" dirty="0" smtClean="0"/>
              <a:t>which are the major </a:t>
            </a:r>
            <a:r>
              <a:rPr lang="en-US" dirty="0"/>
              <a:t>processing </a:t>
            </a:r>
            <a:r>
              <a:rPr lang="en-US" dirty="0" smtClean="0"/>
              <a:t>variables in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solid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       </a:t>
            </a:r>
            <a:r>
              <a:rPr lang="en-US" dirty="0" smtClean="0"/>
              <a:t>dosage </a:t>
            </a:r>
            <a:r>
              <a:rPr lang="en-US" dirty="0"/>
              <a:t>forms are </a:t>
            </a:r>
            <a:r>
              <a:rPr lang="en-US" dirty="0" smtClean="0"/>
              <a:t>evaluated------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Mixing time and speed in blenders and granulators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Solvent addition rates in granulators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Time, temperature, and airflow conditions in dryers and coaters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Screen size, feed rate, and milling speed in </a:t>
            </a:r>
            <a:r>
              <a:rPr lang="en-US" b="1" dirty="0" smtClean="0">
                <a:solidFill>
                  <a:srgbClr val="00B050"/>
                </a:solidFill>
              </a:rPr>
              <a:t>mills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Machine speed and compression force in tablet presses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Machine speed and fill volume in </a:t>
            </a:r>
            <a:r>
              <a:rPr lang="en-US" b="1" dirty="0" err="1">
                <a:solidFill>
                  <a:srgbClr val="00B050"/>
                </a:solidFill>
              </a:rPr>
              <a:t>encapsulators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4126350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GUIDELINES FOR PROCESS VALIDATION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      </a:t>
            </a:r>
            <a:r>
              <a:rPr lang="en-US" sz="3100" b="1" dirty="0" smtClean="0">
                <a:solidFill>
                  <a:srgbClr val="FFC000"/>
                </a:solidFill>
              </a:rPr>
              <a:t> </a:t>
            </a:r>
            <a:r>
              <a:rPr lang="en-US" sz="3100" b="1" dirty="0" smtClean="0">
                <a:solidFill>
                  <a:srgbClr val="FF0000"/>
                </a:solidFill>
              </a:rPr>
              <a:t>: SOLID DOSAGE FORMS (TABLETS</a:t>
            </a:r>
            <a:r>
              <a:rPr lang="en-US" sz="3100" dirty="0" smtClean="0">
                <a:solidFill>
                  <a:srgbClr val="FF0000"/>
                </a:solidFill>
              </a:rPr>
              <a:t>)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Tablet </a:t>
            </a:r>
            <a:r>
              <a:rPr lang="en-US" b="1" dirty="0" smtClean="0"/>
              <a:t>Composition: Reason for each one with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Solubility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physiological pH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range: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Particle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distribution and surface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area: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Morphology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and bulk density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and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compressibility:</a:t>
            </a:r>
          </a:p>
          <a:p>
            <a:pPr marL="0" indent="0">
              <a:buNone/>
            </a:pP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Hygroscopicity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Melting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21667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785794"/>
          </a:xfrm>
        </p:spPr>
        <p:txBody>
          <a:bodyPr>
            <a:noAutofit/>
          </a:bodyPr>
          <a:lstStyle/>
          <a:p>
            <a:r>
              <a:rPr lang="en-US" sz="2400" dirty="0"/>
              <a:t>Validation of new processes.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                                        (AstraZeneca </a:t>
            </a:r>
            <a:r>
              <a:rPr lang="en-US" sz="1600" dirty="0">
                <a:solidFill>
                  <a:srgbClr val="FF0000"/>
                </a:solidFill>
              </a:rPr>
              <a:t>Pharmaceuticals </a:t>
            </a:r>
            <a:r>
              <a:rPr lang="en-US" sz="1600" dirty="0" smtClean="0">
                <a:solidFill>
                  <a:srgbClr val="FF0000"/>
                </a:solidFill>
              </a:rPr>
              <a:t>LP, Wilmington</a:t>
            </a:r>
            <a:r>
              <a:rPr lang="en-US" sz="1600" dirty="0">
                <a:solidFill>
                  <a:srgbClr val="FF0000"/>
                </a:solidFill>
              </a:rPr>
              <a:t>, Delaware.)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9077"/>
            <a:ext cx="8896935" cy="6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6974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dirty="0"/>
              <a:t>Validation of existing processes. 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5918" y="1000108"/>
            <a:ext cx="5586014" cy="577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18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Evaluation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554162"/>
            <a:ext cx="9067800" cy="53038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Mixing </a:t>
            </a:r>
            <a:r>
              <a:rPr lang="en-US" dirty="0"/>
              <a:t>or </a:t>
            </a:r>
            <a:r>
              <a:rPr lang="en-US" dirty="0" smtClean="0"/>
              <a:t>Blending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b="1" dirty="0" smtClean="0">
                <a:solidFill>
                  <a:srgbClr val="0070C0"/>
                </a:solidFill>
              </a:rPr>
              <a:t>physical </a:t>
            </a:r>
            <a:r>
              <a:rPr lang="en-US" sz="2000" b="1" dirty="0">
                <a:solidFill>
                  <a:srgbClr val="0070C0"/>
                </a:solidFill>
              </a:rPr>
              <a:t>properties </a:t>
            </a:r>
            <a:r>
              <a:rPr lang="en-US" sz="2000" b="1" dirty="0" smtClean="0"/>
              <a:t>which are factors in </a:t>
            </a:r>
            <a:r>
              <a:rPr lang="en-US" sz="2000" b="1" dirty="0"/>
              <a:t>creating a </a:t>
            </a:r>
            <a:r>
              <a:rPr lang="en-US" sz="2000" b="1" dirty="0">
                <a:solidFill>
                  <a:srgbClr val="00B0F0"/>
                </a:solidFill>
              </a:rPr>
              <a:t>uniform mix or </a:t>
            </a:r>
            <a:r>
              <a:rPr lang="en-US" sz="2000" b="1" dirty="0" smtClean="0">
                <a:solidFill>
                  <a:srgbClr val="00B0F0"/>
                </a:solidFill>
              </a:rPr>
              <a:t>blend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</a:t>
            </a:r>
            <a:r>
              <a:rPr lang="en-US" sz="2000" b="1" dirty="0">
                <a:solidFill>
                  <a:srgbClr val="00B050"/>
                </a:solidFill>
              </a:rPr>
              <a:t>Bulk density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                              Particle </a:t>
            </a:r>
            <a:r>
              <a:rPr lang="en-US" sz="2000" b="1" dirty="0">
                <a:solidFill>
                  <a:srgbClr val="00B050"/>
                </a:solidFill>
              </a:rPr>
              <a:t>shape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                              Particle </a:t>
            </a:r>
            <a:r>
              <a:rPr lang="en-US" sz="2000" b="1" dirty="0">
                <a:solidFill>
                  <a:srgbClr val="00B050"/>
                </a:solidFill>
              </a:rPr>
              <a:t>size distribution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                               Surface area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                      </a:t>
            </a:r>
            <a:r>
              <a:rPr lang="en-US" sz="2000" b="1" i="1" dirty="0" smtClean="0">
                <a:solidFill>
                  <a:srgbClr val="0070C0"/>
                </a:solidFill>
              </a:rPr>
              <a:t>Mixing </a:t>
            </a:r>
            <a:r>
              <a:rPr lang="en-US" sz="2000" b="1" i="1" dirty="0">
                <a:solidFill>
                  <a:srgbClr val="0070C0"/>
                </a:solidFill>
              </a:rPr>
              <a:t>or blending </a:t>
            </a:r>
            <a:r>
              <a:rPr lang="en-US" sz="2000" b="1" i="1" dirty="0" smtClean="0">
                <a:solidFill>
                  <a:srgbClr val="0070C0"/>
                </a:solidFill>
              </a:rPr>
              <a:t>technique</a:t>
            </a:r>
          </a:p>
          <a:p>
            <a:pPr marL="0" indent="0" algn="ctr">
              <a:buNone/>
            </a:pPr>
            <a:r>
              <a:rPr lang="en-US" sz="2000" i="1" dirty="0" smtClean="0"/>
              <a:t>          </a:t>
            </a:r>
            <a:r>
              <a:rPr lang="en-US" sz="2000" dirty="0" smtClean="0">
                <a:solidFill>
                  <a:srgbClr val="00B050"/>
                </a:solidFill>
              </a:rPr>
              <a:t>Diffusion (tumble)                                  ,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        convection 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planetary or </a:t>
            </a:r>
            <a:r>
              <a:rPr lang="en-US" sz="2000" dirty="0">
                <a:solidFill>
                  <a:srgbClr val="00B050"/>
                </a:solidFill>
              </a:rPr>
              <a:t>high intensity</a:t>
            </a:r>
            <a:r>
              <a:rPr lang="en-US" sz="2000" dirty="0" smtClean="0">
                <a:solidFill>
                  <a:srgbClr val="00B050"/>
                </a:solidFill>
              </a:rPr>
              <a:t>),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        or </a:t>
            </a:r>
            <a:r>
              <a:rPr lang="en-US" sz="2000" dirty="0">
                <a:solidFill>
                  <a:srgbClr val="00B050"/>
                </a:solidFill>
              </a:rPr>
              <a:t>pneumatic (fluid bed) </a:t>
            </a:r>
            <a:r>
              <a:rPr lang="en-US" sz="2000" dirty="0" smtClean="0">
                <a:solidFill>
                  <a:srgbClr val="00B050"/>
                </a:solidFill>
              </a:rPr>
              <a:t>techniques   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i="1" dirty="0" smtClean="0"/>
              <a:t>                      </a:t>
            </a:r>
            <a:r>
              <a:rPr lang="en-US" sz="2000" b="1" i="1" dirty="0" smtClean="0">
                <a:solidFill>
                  <a:srgbClr val="0070C0"/>
                </a:solidFill>
              </a:rPr>
              <a:t>Mixing </a:t>
            </a:r>
            <a:r>
              <a:rPr lang="en-US" sz="2000" b="1" i="1" dirty="0">
                <a:solidFill>
                  <a:srgbClr val="0070C0"/>
                </a:solidFill>
              </a:rPr>
              <a:t>or blending speed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                      Mixing </a:t>
            </a:r>
            <a:r>
              <a:rPr lang="en-US" sz="2000" b="1" i="1" dirty="0">
                <a:solidFill>
                  <a:srgbClr val="0070C0"/>
                </a:solidFill>
              </a:rPr>
              <a:t>or blending time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                      Equipment </a:t>
            </a:r>
            <a:r>
              <a:rPr lang="en-US" sz="2000" b="1" i="1" dirty="0">
                <a:solidFill>
                  <a:srgbClr val="0070C0"/>
                </a:solidFill>
              </a:rPr>
              <a:t>capacity/load</a:t>
            </a:r>
            <a:r>
              <a:rPr lang="en-US" sz="20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                     Drug </a:t>
            </a:r>
            <a:r>
              <a:rPr lang="en-US" sz="2000" b="1" i="1" dirty="0">
                <a:solidFill>
                  <a:srgbClr val="0070C0"/>
                </a:solidFill>
              </a:rPr>
              <a:t>uniformity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                     Excipient uniformity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(color &amp; lubricant):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5820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Wet Granulation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Binder addition</a:t>
            </a:r>
            <a:r>
              <a:rPr lang="en-US" sz="2400" b="1" dirty="0" smtClean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Binder </a:t>
            </a:r>
            <a:r>
              <a:rPr lang="en-US" sz="2400" b="1" dirty="0" smtClean="0">
                <a:solidFill>
                  <a:srgbClr val="0070C0"/>
                </a:solidFill>
              </a:rPr>
              <a:t>concentration: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Amount of binder solution/granulating </a:t>
            </a:r>
            <a:r>
              <a:rPr lang="en-US" sz="2400" b="1" i="1" dirty="0" smtClean="0">
                <a:solidFill>
                  <a:srgbClr val="0070C0"/>
                </a:solidFill>
              </a:rPr>
              <a:t>solvent: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Binder solution/granulating solvent addition rate</a:t>
            </a:r>
            <a:r>
              <a:rPr lang="en-US" sz="2400" b="1" dirty="0" smtClean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Mixing time</a:t>
            </a:r>
            <a:r>
              <a:rPr lang="en-US" sz="2400" b="1" dirty="0" smtClean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Granulation end point</a:t>
            </a:r>
            <a:r>
              <a:rPr lang="en-US" sz="24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dirty="0" smtClean="0"/>
              <a:t>3</a:t>
            </a:r>
            <a:r>
              <a:rPr lang="en-US" sz="3600" b="1" dirty="0"/>
              <a:t>. Wet Milling</a:t>
            </a:r>
            <a:endParaRPr lang="en-US" sz="3600" b="1" i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70C0"/>
                </a:solidFill>
              </a:rPr>
              <a:t>Equipment </a:t>
            </a:r>
            <a:r>
              <a:rPr lang="en-US" b="1" i="1" dirty="0">
                <a:solidFill>
                  <a:srgbClr val="0070C0"/>
                </a:solidFill>
              </a:rPr>
              <a:t>size and capacity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Screen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Mill speed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Feed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1226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Various drying technique used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</a:t>
            </a:r>
            <a:r>
              <a:rPr lang="en-US" sz="2400" b="1" dirty="0" smtClean="0">
                <a:solidFill>
                  <a:srgbClr val="0070C0"/>
                </a:solidFill>
              </a:rPr>
              <a:t>tray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      fluid </a:t>
            </a:r>
            <a:r>
              <a:rPr lang="en-US" sz="2400" b="1" dirty="0">
                <a:solidFill>
                  <a:srgbClr val="0070C0"/>
                </a:solidFill>
              </a:rPr>
              <a:t>bed,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      </a:t>
            </a:r>
            <a:r>
              <a:rPr lang="en-US" sz="2400" b="1" dirty="0" err="1" smtClean="0">
                <a:solidFill>
                  <a:srgbClr val="0070C0"/>
                </a:solidFill>
              </a:rPr>
              <a:t>microwaver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800" dirty="0"/>
              <a:t>Moisture </a:t>
            </a:r>
            <a:r>
              <a:rPr lang="en-US" sz="2800" dirty="0" smtClean="0"/>
              <a:t>content</a:t>
            </a:r>
            <a:r>
              <a:rPr lang="en-US" dirty="0" smtClean="0"/>
              <a:t> </a:t>
            </a:r>
            <a:r>
              <a:rPr lang="en-US" sz="2800" dirty="0" smtClean="0"/>
              <a:t>by:     </a:t>
            </a:r>
            <a:r>
              <a:rPr lang="en-US" sz="1600" b="1" dirty="0" smtClean="0"/>
              <a:t>loss-on-drying techniques </a:t>
            </a:r>
          </a:p>
          <a:p>
            <a:pPr marL="0" indent="0">
              <a:buNone/>
            </a:pPr>
            <a:r>
              <a:rPr lang="en-US" sz="1600" b="1" dirty="0" smtClean="0"/>
              <a:t>                                                                            near </a:t>
            </a:r>
            <a:r>
              <a:rPr lang="en-US" sz="1600" b="1" dirty="0"/>
              <a:t>infrared (NIR) </a:t>
            </a:r>
            <a:r>
              <a:rPr lang="en-US" sz="1600" b="1" dirty="0" smtClean="0"/>
              <a:t>spectroscopy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Parameters affecting drying: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Inlet/outlet </a:t>
            </a:r>
            <a:r>
              <a:rPr lang="en-US" sz="3600" i="1" dirty="0" smtClean="0"/>
              <a:t>temperature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Airflow</a:t>
            </a:r>
            <a:r>
              <a:rPr lang="en-US" sz="3600" dirty="0" smtClean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Moisture </a:t>
            </a:r>
            <a:r>
              <a:rPr lang="en-US" sz="3600" i="1" dirty="0" smtClean="0"/>
              <a:t>uniformity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Equipment capability/capacity</a:t>
            </a:r>
            <a:r>
              <a:rPr lang="en-US" sz="3600" dirty="0"/>
              <a:t>:</a:t>
            </a:r>
            <a:endParaRPr lang="en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323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1.Mill </a:t>
            </a:r>
            <a:r>
              <a:rPr lang="en-US" i="1" dirty="0"/>
              <a:t>type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            impact </a:t>
            </a:r>
            <a:r>
              <a:rPr lang="en-US" dirty="0"/>
              <a:t>or </a:t>
            </a:r>
            <a:r>
              <a:rPr lang="en-US" dirty="0" smtClean="0"/>
              <a:t>screen</a:t>
            </a:r>
          </a:p>
          <a:p>
            <a:r>
              <a:rPr lang="en-US" i="1" dirty="0" smtClean="0"/>
              <a:t>2.Screen </a:t>
            </a:r>
            <a:r>
              <a:rPr lang="en-US" i="1" dirty="0"/>
              <a:t>size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3.Mill </a:t>
            </a:r>
            <a:r>
              <a:rPr lang="en-US" i="1" dirty="0"/>
              <a:t>speed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4.Feed </a:t>
            </a:r>
            <a:r>
              <a:rPr lang="en-US" i="1" dirty="0"/>
              <a:t>rate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1715414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Tablet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Tooling</a:t>
            </a:r>
            <a:r>
              <a:rPr lang="en-US" dirty="0" smtClean="0"/>
              <a:t>:</a:t>
            </a:r>
          </a:p>
          <a:p>
            <a:r>
              <a:rPr lang="en-US" dirty="0"/>
              <a:t>Compression speed</a:t>
            </a:r>
            <a:r>
              <a:rPr lang="en-US" dirty="0" smtClean="0"/>
              <a:t>:</a:t>
            </a:r>
          </a:p>
          <a:p>
            <a:r>
              <a:rPr lang="en-US" i="1" dirty="0"/>
              <a:t>Compression/ejection force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in-process </a:t>
            </a:r>
            <a:r>
              <a:rPr 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Appearance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Tablet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 uniformity</a:t>
            </a:r>
            <a:endParaRPr 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4624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Tablet Coating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coting improves the---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Stability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Taste masking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Controlled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Aesthetics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Safety–material </a:t>
            </a:r>
            <a:r>
              <a:rPr lang="en-US" dirty="0" smtClean="0"/>
              <a:t>handling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may used</a:t>
            </a:r>
          </a:p>
          <a:p>
            <a:pPr marL="0" indent="0">
              <a:buNone/>
            </a:pPr>
            <a:r>
              <a:rPr lang="en-US" dirty="0" smtClean="0"/>
              <a:t>sugar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film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7994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systematic     approach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8991600" cy="53038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identifying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measuring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evaluating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Documenting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re-evaluating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a </a:t>
            </a:r>
            <a:r>
              <a:rPr lang="en-US" dirty="0"/>
              <a:t>series of </a:t>
            </a:r>
            <a:r>
              <a:rPr lang="en-US" b="1" dirty="0">
                <a:solidFill>
                  <a:srgbClr val="FF0000"/>
                </a:solidFill>
              </a:rPr>
              <a:t>critical </a:t>
            </a:r>
            <a:r>
              <a:rPr lang="en-US" b="1" dirty="0" smtClean="0">
                <a:solidFill>
                  <a:srgbClr val="FF0000"/>
                </a:solidFill>
              </a:rPr>
              <a:t>steps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FF0000"/>
                </a:solidFill>
              </a:rPr>
              <a:t>manufacturing process </a:t>
            </a:r>
            <a:r>
              <a:rPr lang="en-US" dirty="0"/>
              <a:t>that </a:t>
            </a:r>
            <a:r>
              <a:rPr lang="en-US" b="1" dirty="0">
                <a:solidFill>
                  <a:srgbClr val="FF0000"/>
                </a:solidFill>
              </a:rPr>
              <a:t>require </a:t>
            </a:r>
            <a:r>
              <a:rPr lang="en-US" b="1" dirty="0" smtClean="0">
                <a:solidFill>
                  <a:srgbClr val="002060"/>
                </a:solidFill>
              </a:rPr>
              <a:t>contro</a:t>
            </a:r>
            <a:r>
              <a:rPr lang="en-US" dirty="0" smtClean="0">
                <a:solidFill>
                  <a:srgbClr val="002060"/>
                </a:solidFill>
              </a:rPr>
              <a:t>l</a:t>
            </a:r>
          </a:p>
          <a:p>
            <a:pPr marL="0" indent="0">
              <a:buNone/>
            </a:pPr>
            <a:r>
              <a:rPr lang="en-US" dirty="0" smtClean="0"/>
              <a:t>                               to </a:t>
            </a:r>
            <a:r>
              <a:rPr lang="en-US" b="1" u="sng" dirty="0" smtClean="0">
                <a:solidFill>
                  <a:srgbClr val="002060"/>
                </a:solidFill>
              </a:rPr>
              <a:t>ensure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n-US" b="1" dirty="0">
                <a:solidFill>
                  <a:srgbClr val="FF0000"/>
                </a:solidFill>
              </a:rPr>
              <a:t>reproducible </a:t>
            </a:r>
            <a:r>
              <a:rPr lang="en-US" dirty="0"/>
              <a:t>final 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1690538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2"/>
            <a:ext cx="8686800" cy="635795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 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Equipment type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Coater 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 speed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Spray guns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Application/spray rate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 flow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Inlet/outlet temperature and airflow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Coating solution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Coating weight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solvent level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Appearance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of coating: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Cracking or peeling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Intagliation fill-in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Surface roughness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uniformity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09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b="1" dirty="0"/>
              <a:t>Equipment </a:t>
            </a:r>
            <a:r>
              <a:rPr lang="en-US" b="1" dirty="0" smtClean="0"/>
              <a:t>Evaluation: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" y="685800"/>
            <a:ext cx="9115425" cy="6162675"/>
          </a:xfr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                  formulation,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                  safety requirements,?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                  handling/production </a:t>
            </a:r>
            <a:r>
              <a:rPr lang="en-US" sz="2000" dirty="0"/>
              <a:t>efficiencies, and 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                   commercial demands.?</a:t>
            </a:r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Mixer/granulator: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</a:rPr>
              <a:t>                       types </a:t>
            </a:r>
            <a:r>
              <a:rPr lang="en-US" sz="2000" b="1" dirty="0" smtClean="0"/>
              <a:t> ?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</a:rPr>
              <a:t>                       method </a:t>
            </a:r>
            <a:r>
              <a:rPr lang="en-US" sz="2000" b="1" dirty="0">
                <a:solidFill>
                  <a:srgbClr val="00B0F0"/>
                </a:solidFill>
              </a:rPr>
              <a:t>of </a:t>
            </a:r>
            <a:r>
              <a:rPr lang="en-US" sz="2000" b="1" dirty="0" smtClean="0">
                <a:solidFill>
                  <a:srgbClr val="00B0F0"/>
                </a:solidFill>
              </a:rPr>
              <a:t>mixing?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</a:rPr>
              <a:t>                      capable </a:t>
            </a:r>
            <a:r>
              <a:rPr lang="en-US" sz="2000" b="1" dirty="0">
                <a:solidFill>
                  <a:srgbClr val="00B0F0"/>
                </a:solidFill>
              </a:rPr>
              <a:t>of providing low and/or high </a:t>
            </a:r>
            <a:r>
              <a:rPr lang="en-US" sz="2000" b="1" dirty="0" smtClean="0">
                <a:solidFill>
                  <a:srgbClr val="00B0F0"/>
                </a:solidFill>
              </a:rPr>
              <a:t>shear?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                     </a:t>
            </a:r>
            <a:r>
              <a:rPr lang="en-US" sz="2000" b="1" dirty="0">
                <a:solidFill>
                  <a:srgbClr val="00B0F0"/>
                </a:solidFill>
              </a:rPr>
              <a:t>mixing </a:t>
            </a:r>
            <a:r>
              <a:rPr lang="en-US" sz="2000" b="1" dirty="0" smtClean="0">
                <a:solidFill>
                  <a:srgbClr val="00B0F0"/>
                </a:solidFill>
              </a:rPr>
              <a:t>rate </a:t>
            </a:r>
            <a:r>
              <a:rPr lang="en-US" sz="2000" b="1" dirty="0" err="1" smtClean="0">
                <a:solidFill>
                  <a:srgbClr val="00B0F0"/>
                </a:solidFill>
              </a:rPr>
              <a:t>controle</a:t>
            </a:r>
            <a:r>
              <a:rPr lang="en-US" sz="2000" b="1" dirty="0" smtClean="0">
                <a:solidFill>
                  <a:srgbClr val="00B0F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                     monitoring system?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</a:rPr>
              <a:t>                      working </a:t>
            </a:r>
            <a:r>
              <a:rPr lang="en-US" sz="2000" b="1" dirty="0">
                <a:solidFill>
                  <a:srgbClr val="00B0F0"/>
                </a:solidFill>
              </a:rPr>
              <a:t>load range and </a:t>
            </a:r>
            <a:r>
              <a:rPr lang="en-US" sz="2000" b="1" dirty="0" smtClean="0">
                <a:solidFill>
                  <a:srgbClr val="00B0F0"/>
                </a:solidFill>
              </a:rPr>
              <a:t>capacity?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</a:rPr>
              <a:t>                      Way </a:t>
            </a:r>
            <a:r>
              <a:rPr lang="en-US" sz="2000" b="1" dirty="0">
                <a:solidFill>
                  <a:srgbClr val="00B0F0"/>
                </a:solidFill>
              </a:rPr>
              <a:t>material charged and </a:t>
            </a:r>
            <a:r>
              <a:rPr lang="en-US" sz="2000" b="1" dirty="0" smtClean="0">
                <a:solidFill>
                  <a:srgbClr val="00B0F0"/>
                </a:solidFill>
              </a:rPr>
              <a:t>discharged?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</a:rPr>
              <a:t>                      granulating fluid introduction facility?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2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Blender: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                  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positioning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axis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rotation (slant or horizontal)?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working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range and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Features automation , charging, discharging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Sampling ease?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dead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spots (inefficient mixing areas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easily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cleaned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heat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powder blend if needed?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60035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6705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3. Dryer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operating principle?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wet material be static (e.g., tray) or fluid (e.g., fluid bed)?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working load range and capacity?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heating range and airflow </a:t>
            </a:r>
            <a:r>
              <a:rPr lang="en-US" sz="2800" dirty="0" err="1" smtClean="0">
                <a:solidFill>
                  <a:srgbClr val="0070C0"/>
                </a:solidFill>
              </a:rPr>
              <a:t>capabil?ities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heat distribution?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pulling a vacuum?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handling different types of </a:t>
            </a:r>
            <a:r>
              <a:rPr lang="en-US" sz="2800" dirty="0">
                <a:solidFill>
                  <a:srgbClr val="0070C0"/>
                </a:solidFill>
              </a:rPr>
              <a:t>filter bags</a:t>
            </a:r>
            <a:r>
              <a:rPr lang="en-US" sz="2800" dirty="0" smtClean="0">
                <a:solidFill>
                  <a:srgbClr val="0070C0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filter bag </a:t>
            </a:r>
            <a:r>
              <a:rPr lang="en-US" sz="2800" dirty="0">
                <a:solidFill>
                  <a:srgbClr val="0070C0"/>
                </a:solidFill>
              </a:rPr>
              <a:t>shaking mechanism</a:t>
            </a:r>
            <a:r>
              <a:rPr lang="en-US" sz="2800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4. Mills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mill type (e.g., impact or screen)?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configuration of the mill?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or size hammers or pin/disc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impeller </a:t>
            </a:r>
            <a:r>
              <a:rPr lang="en-US" dirty="0" smtClean="0"/>
              <a:t>position?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size screens or </a:t>
            </a:r>
            <a:r>
              <a:rPr lang="en-US" dirty="0" smtClean="0"/>
              <a:t>plates?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speed on the impeller/screen </a:t>
            </a:r>
            <a:r>
              <a:rPr lang="en-US" dirty="0" smtClean="0"/>
              <a:t>variable?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throughput </a:t>
            </a:r>
            <a:r>
              <a:rPr lang="en-US" dirty="0" smtClean="0"/>
              <a:t>range?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of feed </a:t>
            </a:r>
            <a:r>
              <a:rPr lang="en-US" dirty="0" smtClean="0"/>
              <a:t>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wet- and/or dry-mill materials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a significant amount of </a:t>
            </a:r>
            <a:r>
              <a:rPr lang="en-US" dirty="0" smtClean="0"/>
              <a:t>heat?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portable?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4691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220200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Tablet 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compressor: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compression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stations no.?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operating range (rpm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output range of the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compressor?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powder feeding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capabilities?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compression force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range?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monitoring compression and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ejection force?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Pre compression </a:t>
            </a: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capabilities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without routine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maintenance running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turnaround time for complete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cleaning?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automated weight control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capability?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require specialized tooling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,?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perform a specialized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function addition of?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protect the operator </a:t>
            </a:r>
            <a:r>
              <a:rPr lang="en-US" sz="2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and environment?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1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86213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220200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Tablet 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Coater: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coater type (e.g., pan or fluid bed</a:t>
            </a:r>
            <a:r>
              <a:rPr lang="en-US" sz="2500" dirty="0" smtClean="0"/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pan perforated</a:t>
            </a:r>
            <a:r>
              <a:rPr lang="en-US" sz="25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accommodate different size pans</a:t>
            </a:r>
            <a:r>
              <a:rPr lang="en-US" sz="25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working capacity range of the </a:t>
            </a:r>
            <a:r>
              <a:rPr lang="en-US" sz="2500" dirty="0" smtClean="0"/>
              <a:t>coater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“variable drive” capability</a:t>
            </a:r>
            <a:r>
              <a:rPr lang="en-US" sz="2500" dirty="0" smtClean="0"/>
              <a:t>? </a:t>
            </a:r>
            <a:r>
              <a:rPr lang="en-US" sz="2500" dirty="0"/>
              <a:t>achieve proper tablet </a:t>
            </a:r>
            <a:r>
              <a:rPr lang="en-US" sz="2500" dirty="0" smtClean="0"/>
              <a:t>mixing?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angle of the pan’s </a:t>
            </a:r>
            <a:r>
              <a:rPr lang="en-US" sz="2500" dirty="0" smtClean="0"/>
              <a:t>pitch?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air input (volume and temperature) and </a:t>
            </a:r>
            <a:r>
              <a:rPr lang="en-US" sz="2500" dirty="0" smtClean="0"/>
              <a:t>vacuum drag-off?</a:t>
            </a:r>
            <a:endParaRPr lang="en-US" sz="25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70C0"/>
                </a:solidFill>
              </a:rPr>
              <a:t>                    spray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utilize the equipment for </a:t>
            </a:r>
            <a:r>
              <a:rPr lang="en-US" sz="2500" dirty="0" smtClean="0"/>
              <a:t>various coating?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modify the pan with the installation of baffles</a:t>
            </a:r>
            <a:r>
              <a:rPr lang="en-US" sz="25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various solvents (ethanol</a:t>
            </a:r>
            <a:r>
              <a:rPr lang="en-US" sz="25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require a specialized room condition (</a:t>
            </a:r>
            <a:r>
              <a:rPr lang="en-US" sz="2500" dirty="0" err="1"/>
              <a:t>e.g</a:t>
            </a:r>
            <a:r>
              <a:rPr lang="en-US" sz="2500" dirty="0" err="1" smtClean="0"/>
              <a:t>.,being</a:t>
            </a:r>
            <a:r>
              <a:rPr lang="en-US" sz="2500" dirty="0" smtClean="0"/>
              <a:t> </a:t>
            </a:r>
            <a:r>
              <a:rPr lang="en-US" sz="2500" dirty="0"/>
              <a:t>explosion-proof)?</a:t>
            </a:r>
            <a:endParaRPr lang="en-US" sz="2500" dirty="0" smtClean="0"/>
          </a:p>
          <a:p>
            <a:pPr marL="0" indent="0">
              <a:buNone/>
            </a:pPr>
            <a:endParaRPr lang="en-US" sz="21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86213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CAPSULES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Capsule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Composition: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Capsule </a:t>
            </a:r>
            <a:r>
              <a:rPr lang="en-US" b="1" dirty="0" smtClean="0"/>
              <a:t>Shell:</a:t>
            </a:r>
          </a:p>
          <a:p>
            <a:r>
              <a:rPr lang="en-US" dirty="0"/>
              <a:t> reason for the presence of each </a:t>
            </a:r>
            <a:r>
              <a:rPr lang="en-US" dirty="0" smtClean="0"/>
              <a:t>ingredient</a:t>
            </a:r>
          </a:p>
          <a:p>
            <a:r>
              <a:rPr lang="en-US" dirty="0"/>
              <a:t>Justify the level and grade of each ingredient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selection </a:t>
            </a:r>
            <a:r>
              <a:rPr lang="en-US" dirty="0"/>
              <a:t>of the capsule size and shape.</a:t>
            </a:r>
          </a:p>
          <a:p>
            <a:r>
              <a:rPr lang="en-US" sz="2800" dirty="0" smtClean="0"/>
              <a:t>need </a:t>
            </a:r>
            <a:r>
              <a:rPr lang="en-US" sz="2800" dirty="0"/>
              <a:t>for capsule identification (e.g., color or imprinting).</a:t>
            </a:r>
            <a:endParaRPr lang="en-US" sz="2800" dirty="0" smtClean="0"/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Capsule Shell </a:t>
            </a:r>
            <a:r>
              <a:rPr lang="en-US" b="1" dirty="0" smtClean="0"/>
              <a:t>Contents:</a:t>
            </a:r>
          </a:p>
          <a:p>
            <a:pPr marL="0" indent="0">
              <a:buNone/>
            </a:pPr>
            <a:r>
              <a:rPr lang="en-US" dirty="0" smtClean="0"/>
              <a:t>Compatibility</a:t>
            </a:r>
          </a:p>
          <a:p>
            <a:pPr marL="0" indent="0">
              <a:buNone/>
            </a:pPr>
            <a:r>
              <a:rPr lang="en-US" dirty="0"/>
              <a:t>hygroscopic nature of the capsule </a:t>
            </a:r>
            <a:r>
              <a:rPr lang="en-US" dirty="0" smtClean="0"/>
              <a:t>formulation</a:t>
            </a:r>
          </a:p>
          <a:p>
            <a:pPr marL="0" indent="0">
              <a:buNone/>
            </a:pPr>
            <a:r>
              <a:rPr lang="en-US" dirty="0" smtClean="0"/>
              <a:t>B.</a:t>
            </a:r>
            <a:r>
              <a:rPr lang="en-US" b="1" dirty="0"/>
              <a:t> Process Evaluation and </a:t>
            </a:r>
            <a:r>
              <a:rPr lang="en-US" b="1" dirty="0" smtClean="0"/>
              <a:t>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8926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C. Encapsulation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encapsulated </a:t>
            </a:r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have to be </a:t>
            </a:r>
            <a:r>
              <a:rPr lang="en-US" b="1" i="1" dirty="0">
                <a:solidFill>
                  <a:srgbClr val="00B050"/>
                </a:solidFill>
              </a:rPr>
              <a:t>good flow </a:t>
            </a:r>
            <a:r>
              <a:rPr lang="en-US" dirty="0" smtClean="0"/>
              <a:t>properties, </a:t>
            </a:r>
            <a:r>
              <a:rPr lang="en-US" b="1" dirty="0">
                <a:solidFill>
                  <a:srgbClr val="00B050"/>
                </a:solidFill>
              </a:rPr>
              <a:t>compressible</a:t>
            </a:r>
            <a:r>
              <a:rPr lang="en-US" dirty="0" smtClean="0"/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rgbClr val="00B050"/>
                </a:solidFill>
              </a:rPr>
              <a:t>consistent density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</a:t>
            </a:r>
          </a:p>
          <a:p>
            <a:pPr marL="0" indent="0">
              <a:buNone/>
            </a:pPr>
            <a:r>
              <a:rPr lang="en-US" sz="1800" b="1" dirty="0"/>
              <a:t>Encapsulation </a:t>
            </a:r>
            <a:r>
              <a:rPr lang="en-US" sz="1800" b="1" dirty="0" smtClean="0"/>
              <a:t>type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Auger</a:t>
            </a:r>
            <a:r>
              <a:rPr lang="en-US" sz="1600" dirty="0"/>
              <a:t>: </a:t>
            </a:r>
            <a:r>
              <a:rPr lang="en-US" sz="1600" dirty="0" err="1"/>
              <a:t>Capsugel</a:t>
            </a:r>
            <a:r>
              <a:rPr lang="en-US" sz="1600" dirty="0"/>
              <a:t> Type B or </a:t>
            </a:r>
            <a:r>
              <a:rPr lang="en-US" sz="1600" dirty="0" err="1"/>
              <a:t>Elanco</a:t>
            </a:r>
            <a:r>
              <a:rPr lang="en-US" sz="1600" dirty="0"/>
              <a:t> No. 8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Vacuum</a:t>
            </a:r>
            <a:r>
              <a:rPr lang="en-US" sz="1600" dirty="0"/>
              <a:t>: Perry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Vibratory</a:t>
            </a:r>
            <a:r>
              <a:rPr lang="en-US" sz="1600" dirty="0"/>
              <a:t>: Osaka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Dosing </a:t>
            </a:r>
            <a:r>
              <a:rPr lang="en-US" sz="1600" dirty="0"/>
              <a:t>disk: H&amp;K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</a:t>
            </a:r>
            <a:r>
              <a:rPr lang="en-US" sz="1600" dirty="0" err="1" smtClean="0"/>
              <a:t>Dosator</a:t>
            </a:r>
            <a:r>
              <a:rPr lang="en-US" sz="1600" dirty="0"/>
              <a:t>: MG2 or </a:t>
            </a:r>
            <a:r>
              <a:rPr lang="en-US" sz="1600" dirty="0" err="1" smtClean="0"/>
              <a:t>Zanasi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b="1" dirty="0"/>
              <a:t>type of </a:t>
            </a:r>
            <a:r>
              <a:rPr lang="en-US" sz="1800" b="1" dirty="0" smtClean="0"/>
              <a:t>technique</a:t>
            </a:r>
          </a:p>
          <a:p>
            <a:pPr marL="0" indent="0">
              <a:buNone/>
            </a:pPr>
            <a:r>
              <a:rPr lang="en-US" sz="1800" b="1" dirty="0"/>
              <a:t>Encapsulation speed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        </a:t>
            </a:r>
            <a:r>
              <a:rPr lang="en-US" sz="1800" b="1" dirty="0">
                <a:solidFill>
                  <a:srgbClr val="FF0000"/>
                </a:solidFill>
              </a:rPr>
              <a:t>in-process </a:t>
            </a:r>
            <a:r>
              <a:rPr lang="en-US" sz="1800" b="1" dirty="0" smtClean="0">
                <a:solidFill>
                  <a:srgbClr val="FF0000"/>
                </a:solidFill>
              </a:rPr>
              <a:t>tests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Appearance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Capsule weight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Disintegration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Weight uniformity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288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        </a:t>
            </a:r>
            <a:r>
              <a:rPr lang="en-US" sz="2400" dirty="0" smtClean="0"/>
              <a:t>Equipment Evaluation of encapsulation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13325"/>
          </a:xfrm>
          <a:solidFill>
            <a:schemeClr val="bg2">
              <a:lumMod val="90000"/>
            </a:schemeClr>
          </a:solidFill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encapsulation mechanism (e.g., auger, dosing disk, </a:t>
            </a:r>
            <a:r>
              <a:rPr lang="en-US" sz="2600" b="1" dirty="0" err="1">
                <a:solidFill>
                  <a:srgbClr val="0070C0"/>
                </a:solidFill>
              </a:rPr>
              <a:t>dosator</a:t>
            </a:r>
            <a:r>
              <a:rPr lang="en-US" sz="2600" b="1" dirty="0" smtClean="0">
                <a:solidFill>
                  <a:srgbClr val="0070C0"/>
                </a:solidFill>
              </a:rPr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encapsulation </a:t>
            </a:r>
            <a:r>
              <a:rPr lang="en-US" sz="2600" b="1" dirty="0" smtClean="0">
                <a:solidFill>
                  <a:srgbClr val="0070C0"/>
                </a:solidFill>
              </a:rPr>
              <a:t>stations?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operating range of the unit</a:t>
            </a:r>
            <a:r>
              <a:rPr lang="en-US" sz="2600" b="1" dirty="0" smtClean="0">
                <a:solidFill>
                  <a:srgbClr val="0070C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output range of the </a:t>
            </a:r>
            <a:r>
              <a:rPr lang="en-US" sz="2600" b="1" dirty="0" err="1">
                <a:solidFill>
                  <a:srgbClr val="0070C0"/>
                </a:solidFill>
              </a:rPr>
              <a:t>encapsulator</a:t>
            </a:r>
            <a:r>
              <a:rPr lang="en-US" sz="2600" b="1" dirty="0">
                <a:solidFill>
                  <a:srgbClr val="0070C0"/>
                </a:solidFill>
              </a:rPr>
              <a:t> (i.e., capsules per min</a:t>
            </a:r>
            <a:r>
              <a:rPr lang="en-US" sz="2600" b="1" dirty="0" smtClean="0">
                <a:solidFill>
                  <a:srgbClr val="0070C0"/>
                </a:solidFill>
              </a:rPr>
              <a:t>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powder feeding </a:t>
            </a:r>
            <a:r>
              <a:rPr lang="en-US" sz="2600" b="1" dirty="0" smtClean="0">
                <a:solidFill>
                  <a:srgbClr val="0070C0"/>
                </a:solidFill>
              </a:rPr>
              <a:t>capabilities?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>
                <a:solidFill>
                  <a:srgbClr val="0070C0"/>
                </a:solidFill>
              </a:rPr>
              <a:t>pecialized</a:t>
            </a:r>
            <a:r>
              <a:rPr lang="en-US" sz="2600" b="1" dirty="0">
                <a:solidFill>
                  <a:srgbClr val="0070C0"/>
                </a:solidFill>
              </a:rPr>
              <a:t> function in </a:t>
            </a:r>
            <a:r>
              <a:rPr lang="en-US" sz="2600" b="1" dirty="0" smtClean="0">
                <a:solidFill>
                  <a:srgbClr val="0070C0"/>
                </a:solidFill>
              </a:rPr>
              <a:t>ad</a:t>
            </a:r>
            <a:r>
              <a:rPr lang="en-US" sz="2600" b="1" dirty="0">
                <a:solidFill>
                  <a:srgbClr val="0070C0"/>
                </a:solidFill>
              </a:rPr>
              <a:t> </a:t>
            </a:r>
            <a:r>
              <a:rPr lang="en-US" sz="2600" b="1" dirty="0" err="1">
                <a:solidFill>
                  <a:srgbClr val="0070C0"/>
                </a:solidFill>
              </a:rPr>
              <a:t>dition</a:t>
            </a:r>
            <a:r>
              <a:rPr lang="en-US" sz="2600" b="1" dirty="0">
                <a:solidFill>
                  <a:srgbClr val="0070C0"/>
                </a:solidFill>
              </a:rPr>
              <a:t> to basic encapsulation  </a:t>
            </a:r>
            <a:r>
              <a:rPr lang="en-US" sz="2600" b="1" dirty="0" smtClean="0">
                <a:solidFill>
                  <a:srgbClr val="0070C0"/>
                </a:solidFill>
              </a:rPr>
              <a:t>           .                      (</a:t>
            </a:r>
            <a:r>
              <a:rPr lang="en-US" sz="2600" b="1" dirty="0">
                <a:solidFill>
                  <a:srgbClr val="0070C0"/>
                </a:solidFill>
              </a:rPr>
              <a:t>e.g., </a:t>
            </a:r>
            <a:r>
              <a:rPr lang="en-US" sz="2600" b="1" dirty="0" smtClean="0">
                <a:solidFill>
                  <a:srgbClr val="0070C0"/>
                </a:solidFill>
              </a:rPr>
              <a:t>tablet </a:t>
            </a:r>
            <a:r>
              <a:rPr lang="en-US" sz="2600" b="1" dirty="0">
                <a:solidFill>
                  <a:srgbClr val="0070C0"/>
                </a:solidFill>
              </a:rPr>
              <a:t>in capsules with excipient backfill</a:t>
            </a:r>
            <a:r>
              <a:rPr lang="en-US" sz="2600" b="1" dirty="0" smtClean="0">
                <a:solidFill>
                  <a:srgbClr val="0070C0"/>
                </a:solidFill>
              </a:rPr>
              <a:t>)?</a:t>
            </a:r>
            <a:endParaRPr lang="en-US" sz="2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equipment operate without routine maintenance?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>
                <a:solidFill>
                  <a:srgbClr val="0070C0"/>
                </a:solidFill>
              </a:rPr>
              <a:t>turnaround </a:t>
            </a:r>
            <a:r>
              <a:rPr lang="en-US" sz="2600" b="1" dirty="0">
                <a:solidFill>
                  <a:srgbClr val="0070C0"/>
                </a:solidFill>
              </a:rPr>
              <a:t>time for complete cleaning</a:t>
            </a:r>
            <a:r>
              <a:rPr lang="en-US" sz="2600" b="1" dirty="0" smtClean="0">
                <a:solidFill>
                  <a:srgbClr val="0070C0"/>
                </a:solidFill>
              </a:rPr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>
                <a:solidFill>
                  <a:srgbClr val="0070C0"/>
                </a:solidFill>
              </a:rPr>
              <a:t>protect </a:t>
            </a:r>
            <a:r>
              <a:rPr lang="en-US" sz="2600" b="1" dirty="0">
                <a:solidFill>
                  <a:srgbClr val="0070C0"/>
                </a:solidFill>
              </a:rPr>
              <a:t>the operator </a:t>
            </a:r>
            <a:r>
              <a:rPr lang="en-US" sz="2600" b="1" dirty="0" smtClean="0">
                <a:solidFill>
                  <a:srgbClr val="0070C0"/>
                </a:solidFill>
              </a:rPr>
              <a:t>and environment?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automated weight control capability?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83402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basics: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assurance</a:t>
            </a:r>
            <a:r>
              <a:rPr lang="en-US" dirty="0" smtClean="0"/>
              <a:t> </a:t>
            </a:r>
            <a:r>
              <a:rPr lang="en-US" dirty="0"/>
              <a:t>of product </a:t>
            </a:r>
            <a:r>
              <a:rPr lang="en-US" dirty="0" smtClean="0">
                <a:solidFill>
                  <a:srgbClr val="FF0000"/>
                </a:solidFill>
              </a:rPr>
              <a:t>quality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Selection</a:t>
            </a:r>
            <a:r>
              <a:rPr lang="en-US" dirty="0" smtClean="0"/>
              <a:t> of </a:t>
            </a:r>
            <a:r>
              <a:rPr lang="en-US" dirty="0"/>
              <a:t>quality components and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 </a:t>
            </a:r>
            <a:r>
              <a:rPr lang="en-US" dirty="0"/>
              <a:t>adequate </a:t>
            </a:r>
            <a:r>
              <a:rPr lang="en-US" dirty="0">
                <a:solidFill>
                  <a:srgbClr val="FF0000"/>
                </a:solidFill>
              </a:rPr>
              <a:t>product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process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control </a:t>
            </a:r>
            <a:r>
              <a:rPr lang="en-US" dirty="0"/>
              <a:t>(statistical)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process </a:t>
            </a:r>
            <a:r>
              <a:rPr lang="en-US" dirty="0" smtClean="0"/>
              <a:t>                                                          </a:t>
            </a:r>
          </a:p>
          <a:p>
            <a:pPr algn="r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in-process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testing.. </a:t>
            </a:r>
            <a:endParaRPr lang="en-US" dirty="0"/>
          </a:p>
          <a:p>
            <a:pPr algn="r"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</a:rPr>
              <a:t> end-product </a:t>
            </a:r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23351667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                       FDA’s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          </a:t>
            </a:r>
            <a:r>
              <a:rPr lang="en-US" sz="2700" dirty="0" smtClean="0">
                <a:solidFill>
                  <a:srgbClr val="92D050"/>
                </a:solidFill>
              </a:rPr>
              <a:t>Current </a:t>
            </a:r>
            <a:r>
              <a:rPr lang="en-US" sz="2700" dirty="0">
                <a:solidFill>
                  <a:srgbClr val="92D050"/>
                </a:solidFill>
              </a:rPr>
              <a:t>Good </a:t>
            </a:r>
            <a:r>
              <a:rPr lang="en-US" sz="2700" dirty="0" smtClean="0">
                <a:solidFill>
                  <a:srgbClr val="92D050"/>
                </a:solidFill>
              </a:rPr>
              <a:t>Manufacturing Practices  </a:t>
            </a:r>
            <a:r>
              <a:rPr lang="en-US" sz="2700" dirty="0">
                <a:solidFill>
                  <a:srgbClr val="92D050"/>
                </a:solidFill>
              </a:rPr>
              <a:t>(CGMPs)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2700" dirty="0" smtClean="0">
                <a:solidFill>
                  <a:srgbClr val="92D050"/>
                </a:solidFill>
              </a:rPr>
              <a:t>                                                                                       21CFR </a:t>
            </a:r>
            <a:r>
              <a:rPr lang="en-US" sz="2700" dirty="0">
                <a:solidFill>
                  <a:srgbClr val="92D050"/>
                </a:solidFill>
              </a:rPr>
              <a:t>211.110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/>
                </a:solidFill>
              </a:rPr>
              <a:t>avoiding Variability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Controlling of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monitor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output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i="1" dirty="0" smtClean="0"/>
              <a:t>validating </a:t>
            </a:r>
          </a:p>
          <a:p>
            <a:pPr marL="0" indent="0">
              <a:buNone/>
            </a:pPr>
            <a:r>
              <a:rPr lang="en-US" i="1" dirty="0" smtClean="0"/>
              <a:t>                  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process performance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023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quality control </a:t>
            </a:r>
            <a:r>
              <a:rPr lang="en-US" sz="2800" dirty="0" smtClean="0"/>
              <a:t>procedures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                           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                  steps : </a:t>
            </a:r>
            <a:r>
              <a:rPr lang="en-US" sz="2800" dirty="0"/>
              <a:t>finished product </a:t>
            </a:r>
            <a:r>
              <a:rPr lang="en-US" sz="2800" dirty="0" smtClean="0"/>
              <a:t>testing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1.Establishment </a:t>
            </a:r>
            <a:r>
              <a:rPr lang="en-US" dirty="0"/>
              <a:t>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*</a:t>
            </a:r>
            <a:r>
              <a:rPr lang="en-US" dirty="0" smtClean="0">
                <a:solidFill>
                  <a:srgbClr val="FF0000"/>
                </a:solidFill>
              </a:rPr>
              <a:t>specifications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*performance characteristics</a:t>
            </a:r>
          </a:p>
          <a:p>
            <a:r>
              <a:rPr lang="en-US" dirty="0" smtClean="0"/>
              <a:t>2. For Specifications </a:t>
            </a:r>
            <a:r>
              <a:rPr lang="en-US" dirty="0"/>
              <a:t>testing</a:t>
            </a:r>
          </a:p>
          <a:p>
            <a:pPr marL="0" indent="0">
              <a:buNone/>
            </a:pPr>
            <a:r>
              <a:rPr lang="en-US" dirty="0" smtClean="0"/>
              <a:t>                      Selection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of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methodology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Equipment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instrumentation</a:t>
            </a:r>
          </a:p>
          <a:p>
            <a:r>
              <a:rPr lang="en-US" dirty="0" smtClean="0"/>
              <a:t>3</a:t>
            </a:r>
            <a:r>
              <a:rPr lang="en-US" dirty="0"/>
              <a:t> </a:t>
            </a:r>
            <a:r>
              <a:rPr lang="en-US" dirty="0" smtClean="0"/>
              <a:t>final product testing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using  validated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analytical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    testing methods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7260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new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/>
              <a:t> Qualification 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solidFill>
                  <a:srgbClr val="FF0000"/>
                </a:solidFill>
              </a:rPr>
              <a:t>processing </a:t>
            </a:r>
            <a:r>
              <a:rPr lang="en-US" dirty="0">
                <a:solidFill>
                  <a:srgbClr val="FF0000"/>
                </a:solidFill>
              </a:rPr>
              <a:t>facility and its </a:t>
            </a:r>
            <a:r>
              <a:rPr lang="en-US" dirty="0" smtClean="0">
                <a:solidFill>
                  <a:srgbClr val="FF0000"/>
                </a:solidFill>
              </a:rPr>
              <a:t>equipment</a:t>
            </a:r>
          </a:p>
          <a:p>
            <a:r>
              <a:rPr lang="en-US" dirty="0" smtClean="0"/>
              <a:t>5</a:t>
            </a:r>
            <a:r>
              <a:rPr lang="en-US" dirty="0"/>
              <a:t> Qualification and validation 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FF0000"/>
                </a:solidFill>
              </a:rPr>
              <a:t>manufacturing process</a:t>
            </a:r>
          </a:p>
          <a:p>
            <a:r>
              <a:rPr lang="en-US" dirty="0" smtClean="0"/>
              <a:t>6 </a:t>
            </a:r>
            <a:r>
              <a:rPr lang="en-US" dirty="0"/>
              <a:t>Auditing, monitoring, sampling, or </a:t>
            </a:r>
            <a:r>
              <a:rPr lang="en-US" dirty="0" smtClean="0"/>
              <a:t>challenging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the key for conformation of specification</a:t>
            </a:r>
          </a:p>
          <a:p>
            <a:r>
              <a:rPr lang="en-US" dirty="0" smtClean="0"/>
              <a:t>7 Revalidation </a:t>
            </a:r>
            <a:r>
              <a:rPr lang="en-US" dirty="0" smtClean="0">
                <a:solidFill>
                  <a:srgbClr val="FF0000"/>
                </a:solidFill>
              </a:rPr>
              <a:t>if significant change </a:t>
            </a:r>
            <a:r>
              <a:rPr lang="en-US" dirty="0" smtClean="0"/>
              <a:t>in process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7806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dirty="0" smtClean="0"/>
              <a:t>four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839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 Definition</a:t>
            </a:r>
            <a:r>
              <a:rPr lang="en-US" dirty="0" smtClean="0"/>
              <a:t>-</a:t>
            </a:r>
            <a:r>
              <a:rPr lang="en-US" b="1" dirty="0" smtClean="0"/>
              <a:t>--desirable </a:t>
            </a:r>
            <a:r>
              <a:rPr lang="en-US" b="1" dirty="0"/>
              <a:t>attributes </a:t>
            </a:r>
            <a:r>
              <a:rPr lang="en-US" b="1" dirty="0" smtClean="0"/>
              <a:t>&amp; undesired</a:t>
            </a:r>
            <a:endParaRPr lang="en-US" b="1" dirty="0"/>
          </a:p>
          <a:p>
            <a:r>
              <a:rPr lang="en-US" b="1" dirty="0">
                <a:solidFill>
                  <a:srgbClr val="002060"/>
                </a:solidFill>
              </a:rPr>
              <a:t> 2 </a:t>
            </a:r>
            <a:r>
              <a:rPr lang="en-US" dirty="0" smtClean="0"/>
              <a:t>. </a:t>
            </a:r>
            <a:r>
              <a:rPr lang="en-US" dirty="0"/>
              <a:t>Establishment of </a:t>
            </a:r>
            <a:r>
              <a:rPr lang="en-US" b="1" dirty="0">
                <a:solidFill>
                  <a:srgbClr val="002060"/>
                </a:solidFill>
              </a:rPr>
              <a:t>limitations or constraints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                                attributes</a:t>
            </a:r>
            <a:endParaRPr lang="en-US" b="1" dirty="0"/>
          </a:p>
          <a:p>
            <a:r>
              <a:rPr lang="en-US" b="1" dirty="0">
                <a:solidFill>
                  <a:srgbClr val="002060"/>
                </a:solidFill>
              </a:rPr>
              <a:t>3</a:t>
            </a:r>
            <a:r>
              <a:rPr lang="en-US" dirty="0" smtClean="0"/>
              <a:t>. </a:t>
            </a:r>
            <a:r>
              <a:rPr lang="en-US" dirty="0"/>
              <a:t>Determination of </a:t>
            </a: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controls or testing parameters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used for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measuring  or testing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4.</a:t>
            </a:r>
            <a:r>
              <a:rPr lang="en-US" dirty="0" smtClean="0"/>
              <a:t>Initiation </a:t>
            </a:r>
            <a:r>
              <a:rPr lang="en-US" dirty="0"/>
              <a:t>of studies to establish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control </a:t>
            </a:r>
            <a:r>
              <a:rPr lang="en-US" b="1" dirty="0">
                <a:solidFill>
                  <a:srgbClr val="FF0000"/>
                </a:solidFill>
              </a:rPr>
              <a:t>or boundary limits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for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key</a:t>
            </a:r>
            <a:r>
              <a:rPr lang="en-US" dirty="0" smtClean="0">
                <a:solidFill>
                  <a:srgbClr val="00B050"/>
                </a:solidFill>
              </a:rPr>
              <a:t> attributes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/>
              <a:t>that </a:t>
            </a:r>
            <a:r>
              <a:rPr lang="en-US" b="1" dirty="0" smtClean="0">
                <a:solidFill>
                  <a:srgbClr val="FF0000"/>
                </a:solidFill>
              </a:rPr>
              <a:t>influence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product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process,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quality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performance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5133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validation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to conform to </a:t>
            </a:r>
            <a:r>
              <a:rPr lang="en-US" b="1" dirty="0">
                <a:solidFill>
                  <a:srgbClr val="FF0000"/>
                </a:solidFill>
              </a:rPr>
              <a:t>CGMP </a:t>
            </a:r>
            <a:r>
              <a:rPr lang="en-US" b="1" dirty="0" smtClean="0">
                <a:solidFill>
                  <a:srgbClr val="FF0000"/>
                </a:solidFill>
              </a:rPr>
              <a:t>regulations</a:t>
            </a:r>
          </a:p>
          <a:p>
            <a:r>
              <a:rPr lang="en-US" dirty="0"/>
              <a:t>good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business </a:t>
            </a:r>
            <a:r>
              <a:rPr lang="en-US" b="1" dirty="0" smtClean="0">
                <a:solidFill>
                  <a:srgbClr val="00B0F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rejected or recalled </a:t>
            </a:r>
            <a:r>
              <a:rPr lang="en-US" b="1" dirty="0" smtClean="0">
                <a:solidFill>
                  <a:srgbClr val="00B0F0"/>
                </a:solidFill>
              </a:rPr>
              <a:t>batches)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ensuring</a:t>
            </a:r>
            <a:r>
              <a:rPr lang="en-US" dirty="0" smtClean="0"/>
              <a:t> product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b="1" dirty="0">
                <a:solidFill>
                  <a:srgbClr val="00B050"/>
                </a:solidFill>
              </a:rPr>
              <a:t>uniformity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              reproducibility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              </a:t>
            </a:r>
            <a:r>
              <a:rPr lang="en-US" b="1" dirty="0">
                <a:solidFill>
                  <a:srgbClr val="00B050"/>
                </a:solidFill>
              </a:rPr>
              <a:t>quality</a:t>
            </a:r>
          </a:p>
        </p:txBody>
      </p:sp>
    </p:spTree>
    <p:extLst>
      <p:ext uri="{BB962C8B-B14F-4D97-AF65-F5344CB8AC3E}">
        <p14:creationId xmlns="" xmlns:p14="http://schemas.microsoft.com/office/powerpoint/2010/main" val="4288376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1042</TotalTime>
  <Words>2209</Words>
  <Application>Microsoft Office PowerPoint</Application>
  <PresentationFormat>On-screen Show (4:3)</PresentationFormat>
  <Paragraphs>450</Paragraphs>
  <Slides>37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Trek</vt:lpstr>
      <vt:lpstr>             “Process validation”                  “SOLID DOSAGE FORMS”</vt:lpstr>
      <vt:lpstr>                  Process validation</vt:lpstr>
      <vt:lpstr>                           systematic     approach : </vt:lpstr>
      <vt:lpstr>                 basics:</vt:lpstr>
      <vt:lpstr>                                      FDA’s            Current Good Manufacturing Practices  (CGMPs)                                                                                        21CFR 211.110</vt:lpstr>
      <vt:lpstr>quality control procedures                                                                          steps : finished product testing </vt:lpstr>
      <vt:lpstr>                                       new addition</vt:lpstr>
      <vt:lpstr>            four keys</vt:lpstr>
      <vt:lpstr>Reasons for validation programming</vt:lpstr>
      <vt:lpstr>                           VALIDATION OF RAW MATERIALS</vt:lpstr>
      <vt:lpstr>                raw  materials &amp; preformulation</vt:lpstr>
      <vt:lpstr>                   raw materials &amp; its importance</vt:lpstr>
      <vt:lpstr>                 Particle size &amp; its effects</vt:lpstr>
      <vt:lpstr>  Wet granulation / direct compression process variables</vt:lpstr>
      <vt:lpstr>steps for raw materials validation               :CGMPs formal written documentation</vt:lpstr>
      <vt:lpstr>Analytical method validation</vt:lpstr>
      <vt:lpstr>              CONTROL OF PROCESS VARIABLES</vt:lpstr>
      <vt:lpstr>major steps in the development of a validation program</vt:lpstr>
      <vt:lpstr>                 In-Process Tests</vt:lpstr>
      <vt:lpstr>Finished Product Tests</vt:lpstr>
      <vt:lpstr>GUIDELINES FOR PROCESS VALIDATION :                        : SOLID DOSAGE FORMS (TABLETS)</vt:lpstr>
      <vt:lpstr>Validation of new processes.                                          (AstraZeneca Pharmaceuticals LP, Wilmington, Delaware.)</vt:lpstr>
      <vt:lpstr>Validation of existing processes.  </vt:lpstr>
      <vt:lpstr>Process Evaluation and Selection</vt:lpstr>
      <vt:lpstr>2. Wet Granulation</vt:lpstr>
      <vt:lpstr>4. Drying</vt:lpstr>
      <vt:lpstr>5. Milling</vt:lpstr>
      <vt:lpstr>6. Tablet Compression</vt:lpstr>
      <vt:lpstr>7. Tablet Coating</vt:lpstr>
      <vt:lpstr>Slide 30</vt:lpstr>
      <vt:lpstr>Equipment Evaluation:</vt:lpstr>
      <vt:lpstr>Slide 32</vt:lpstr>
      <vt:lpstr>Slide 33</vt:lpstr>
      <vt:lpstr>Slide 34</vt:lpstr>
      <vt:lpstr>CAPSULES</vt:lpstr>
      <vt:lpstr>C. Encapsulation </vt:lpstr>
      <vt:lpstr>        Equipment Evaluation of encapsulation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validation</dc:title>
  <dc:creator>ASAIMONAT.N.JAVED</dc:creator>
  <cp:lastModifiedBy>Nalini Kurup</cp:lastModifiedBy>
  <cp:revision>87</cp:revision>
  <dcterms:created xsi:type="dcterms:W3CDTF">2011-09-27T08:10:44Z</dcterms:created>
  <dcterms:modified xsi:type="dcterms:W3CDTF">2016-01-21T04:23:19Z</dcterms:modified>
</cp:coreProperties>
</file>