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317" r:id="rId3"/>
    <p:sldId id="262" r:id="rId4"/>
    <p:sldId id="263" r:id="rId5"/>
    <p:sldId id="264" r:id="rId6"/>
    <p:sldId id="318" r:id="rId7"/>
    <p:sldId id="322" r:id="rId8"/>
    <p:sldId id="319" r:id="rId9"/>
    <p:sldId id="268" r:id="rId10"/>
    <p:sldId id="269" r:id="rId11"/>
    <p:sldId id="324" r:id="rId12"/>
    <p:sldId id="325" r:id="rId13"/>
    <p:sldId id="270" r:id="rId14"/>
    <p:sldId id="271" r:id="rId15"/>
    <p:sldId id="272" r:id="rId16"/>
    <p:sldId id="273" r:id="rId17"/>
    <p:sldId id="274" r:id="rId18"/>
    <p:sldId id="275" r:id="rId19"/>
    <p:sldId id="323"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FE948-D6FE-4BB7-9192-EE30E3581925}" type="datetimeFigureOut">
              <a:rPr lang="en-US" smtClean="0"/>
              <a:pPr/>
              <a:t>2/17/2017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FF30A1-11D8-4A16-9667-2494A38DBBCC}" type="slidenum">
              <a:rPr lang="en-US" smtClean="0"/>
              <a:pPr/>
              <a:t>‹#›</a:t>
            </a:fld>
            <a:endParaRPr lang="en-US"/>
          </a:p>
        </p:txBody>
      </p:sp>
    </p:spTree>
    <p:extLst>
      <p:ext uri="{BB962C8B-B14F-4D97-AF65-F5344CB8AC3E}">
        <p14:creationId xmlns:p14="http://schemas.microsoft.com/office/powerpoint/2010/main" xmlns="" val="384261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4403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965CDF74-3EEA-4CD4-9807-A25A90B10903}"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4403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8400F9A2-F088-4E08-9C6A-328CE50D37EF}" type="slidenum">
              <a:rPr lang="en-GB" altLang="en-US" sz="1200" b="0">
                <a:solidFill>
                  <a:schemeClr val="tx1"/>
                </a:solidFill>
              </a:rPr>
              <a:pPr eaLnBrk="1" hangingPunct="1"/>
              <a:t>1</a:t>
            </a:fld>
            <a:endParaRPr lang="en-GB" altLang="en-US" sz="1200" b="0">
              <a:solidFill>
                <a:schemeClr val="tx1"/>
              </a:solidFill>
            </a:endParaRPr>
          </a:p>
        </p:txBody>
      </p:sp>
      <p:sp>
        <p:nvSpPr>
          <p:cNvPr id="4403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44038" name="Rectangle 3"/>
          <p:cNvSpPr>
            <a:spLocks noGrp="1" noChangeArrowheads="1"/>
          </p:cNvSpPr>
          <p:nvPr>
            <p:ph type="body" idx="1"/>
          </p:nvPr>
        </p:nvSpPr>
        <p:spPr>
          <a:xfrm>
            <a:off x="915054" y="4347608"/>
            <a:ext cx="5027893" cy="3940157"/>
          </a:xfrm>
          <a:noFill/>
        </p:spPr>
        <p:txBody>
          <a:bodyPr/>
          <a:lstStyle/>
          <a:p>
            <a:pPr algn="l" rtl="0" eaLnBrk="1" hangingPunct="1"/>
            <a:r>
              <a:rPr lang="en-GB" altLang="en-US" dirty="0" smtClean="0"/>
              <a:t>In this supplementary training module, we will be looking at the recommendations by WHO, on Validation and qualification.</a:t>
            </a:r>
          </a:p>
          <a:p>
            <a:pPr algn="l" rtl="0" eaLnBrk="1" hangingPunct="1"/>
            <a:r>
              <a:rPr lang="en-GB" altLang="en-US" dirty="0" smtClean="0"/>
              <a:t>The module consists of 7 parts:</a:t>
            </a:r>
          </a:p>
          <a:p>
            <a:pPr algn="l" rtl="0" eaLnBrk="1" hangingPunct="1">
              <a:lnSpc>
                <a:spcPct val="5000"/>
              </a:lnSpc>
            </a:pPr>
            <a:endParaRPr lang="en-GB" altLang="en-US" sz="1400" b="1" dirty="0" smtClean="0"/>
          </a:p>
          <a:p>
            <a:pPr algn="l" rtl="0" eaLnBrk="1" hangingPunct="1"/>
            <a:r>
              <a:rPr lang="en-GB" altLang="en-US" dirty="0" smtClean="0"/>
              <a:t> </a:t>
            </a:r>
            <a:r>
              <a:rPr lang="en-GB" altLang="en-US" dirty="0" smtClean="0">
                <a:solidFill>
                  <a:schemeClr val="hlink"/>
                </a:solidFill>
              </a:rPr>
              <a:t>Part 1. General overview on qualification and validation</a:t>
            </a:r>
          </a:p>
          <a:p>
            <a:pPr algn="l" rtl="0" eaLnBrk="1" hangingPunct="1"/>
            <a:r>
              <a:rPr lang="en-GB" altLang="en-US" dirty="0" smtClean="0"/>
              <a:t> Part 2. Qualification of HVAC and water systems</a:t>
            </a:r>
          </a:p>
          <a:p>
            <a:pPr algn="l" rtl="0" eaLnBrk="1" hangingPunct="1"/>
            <a:r>
              <a:rPr lang="en-GB" altLang="en-US" dirty="0" smtClean="0"/>
              <a:t> Part 3. Cleaning validation</a:t>
            </a:r>
          </a:p>
          <a:p>
            <a:pPr algn="l" rtl="0" eaLnBrk="1" hangingPunct="1"/>
            <a:r>
              <a:rPr lang="en-GB" altLang="en-US" dirty="0" smtClean="0"/>
              <a:t> Part 4. Analytical method validation</a:t>
            </a:r>
          </a:p>
          <a:p>
            <a:pPr algn="l" rtl="0" eaLnBrk="1" hangingPunct="1"/>
            <a:r>
              <a:rPr lang="en-GB" altLang="en-US" dirty="0" smtClean="0"/>
              <a:t> Part 5. Computerized system validation</a:t>
            </a:r>
          </a:p>
          <a:p>
            <a:pPr algn="l" rtl="0" eaLnBrk="1" hangingPunct="1"/>
            <a:r>
              <a:rPr lang="en-GB" altLang="en-US" dirty="0" smtClean="0"/>
              <a:t> Part 6. Qualification of systems and equipment</a:t>
            </a:r>
          </a:p>
          <a:p>
            <a:pPr algn="l" rtl="0" eaLnBrk="1" hangingPunct="1"/>
            <a:r>
              <a:rPr lang="en-GB" altLang="en-US" dirty="0" smtClean="0"/>
              <a:t> Part 7. Non sterile product process validation</a:t>
            </a:r>
          </a:p>
          <a:p>
            <a:pPr algn="l" rtl="0" eaLnBrk="1" hangingPunct="1"/>
            <a:endParaRPr lang="en-GB" altLang="en-US" dirty="0" smtClean="0"/>
          </a:p>
          <a:p>
            <a:pPr algn="l" rtl="0" eaLnBrk="1" hangingPunct="1"/>
            <a:r>
              <a:rPr lang="en-GB" altLang="en-US" dirty="0" smtClean="0"/>
              <a:t>Each part deals with a specific topic, and each part can be presented in about one to one and a half hours time. Presenters should know the topics and add practical examples to the texts taken from the WHO guideline.</a:t>
            </a:r>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939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204D8A81-C578-47EE-84CC-6C263B973426}"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939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133AA691-16B9-49C6-B27F-ACF77E810089}" type="slidenum">
              <a:rPr lang="en-GB" altLang="en-US" sz="1200" b="0">
                <a:solidFill>
                  <a:schemeClr val="tx1"/>
                </a:solidFill>
              </a:rPr>
              <a:pPr eaLnBrk="1" hangingPunct="1"/>
              <a:t>16</a:t>
            </a:fld>
            <a:endParaRPr lang="en-GB" altLang="en-US" sz="1200" b="0">
              <a:solidFill>
                <a:schemeClr val="tx1"/>
              </a:solidFill>
            </a:endParaRPr>
          </a:p>
        </p:txBody>
      </p:sp>
      <p:sp>
        <p:nvSpPr>
          <p:cNvPr id="5939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9398"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z="1000" smtClean="0"/>
              <a:t>5.2.8 There should be a clear distinction between in-process controls and</a:t>
            </a:r>
          </a:p>
          <a:p>
            <a:pPr marL="228600" indent="-228600" algn="l" eaLnBrk="1" hangingPunct="1"/>
            <a:r>
              <a:rPr lang="en-US" altLang="en-US" sz="1000" smtClean="0"/>
              <a:t>validation. In-process tests are performed during the manufacture of each</a:t>
            </a:r>
          </a:p>
          <a:p>
            <a:pPr marL="228600" indent="-228600" algn="l" eaLnBrk="1" hangingPunct="1"/>
            <a:r>
              <a:rPr lang="en-US" altLang="en-US" sz="1000" smtClean="0"/>
              <a:t>batch according to specifi cations and methods devised during the development</a:t>
            </a:r>
          </a:p>
          <a:p>
            <a:pPr marL="228600" indent="-228600" algn="l" eaLnBrk="1" hangingPunct="1"/>
            <a:r>
              <a:rPr lang="en-US" altLang="en-US" sz="1000" smtClean="0"/>
              <a:t>phase. Their objective is to monitor the process continuously.</a:t>
            </a:r>
          </a:p>
          <a:p>
            <a:pPr marL="228600" indent="-228600" algn="l" eaLnBrk="1" hangingPunct="1"/>
            <a:r>
              <a:rPr lang="en-US" altLang="en-US" sz="1000" smtClean="0"/>
              <a:t>5.2.9 When a new manufacturing formula or method is adopted, steps</a:t>
            </a:r>
          </a:p>
          <a:p>
            <a:pPr marL="228600" indent="-228600" algn="l" eaLnBrk="1" hangingPunct="1"/>
            <a:r>
              <a:rPr lang="en-US" altLang="en-US" sz="1000" smtClean="0"/>
              <a:t>should be taken to demonstrate its suitability for routine processing. The</a:t>
            </a:r>
          </a:p>
          <a:p>
            <a:pPr marL="228600" indent="-228600" algn="l" eaLnBrk="1" hangingPunct="1"/>
            <a:r>
              <a:rPr lang="en-US" altLang="en-US" sz="1000" smtClean="0"/>
              <a:t>defi ned process, using the materials and equipment specifi ed, should</a:t>
            </a:r>
          </a:p>
          <a:p>
            <a:pPr marL="228600" indent="-228600" algn="l" eaLnBrk="1" hangingPunct="1"/>
            <a:r>
              <a:rPr lang="en-US" altLang="en-US" sz="1000" smtClean="0"/>
              <a:t>be shown to result in the consistent yield of a product of the required</a:t>
            </a:r>
          </a:p>
          <a:p>
            <a:pPr marL="228600" indent="-228600" algn="l" eaLnBrk="1" hangingPunct="1"/>
            <a:r>
              <a:rPr lang="en-US" altLang="en-US" sz="1000" smtClean="0"/>
              <a:t>quality.</a:t>
            </a:r>
          </a:p>
          <a:p>
            <a:pPr marL="228600" indent="-228600" algn="l" eaLnBrk="1" hangingPunct="1"/>
            <a:r>
              <a:rPr lang="en-US" altLang="en-US" sz="1000" smtClean="0"/>
              <a:t>5.2.10 Manufacturers should identify what validation work is needed to</a:t>
            </a:r>
          </a:p>
          <a:p>
            <a:pPr marL="228600" indent="-228600" algn="l" eaLnBrk="1" hangingPunct="1"/>
            <a:r>
              <a:rPr lang="en-US" altLang="en-US" sz="1000" smtClean="0"/>
              <a:t>prove that critical aspects of their operations are appropriately controlled.</a:t>
            </a:r>
          </a:p>
          <a:p>
            <a:pPr marL="228600" indent="-228600" algn="l" eaLnBrk="1" hangingPunct="1"/>
            <a:r>
              <a:rPr lang="en-US" altLang="en-US" sz="1000" smtClean="0"/>
              <a:t>Signifi cant changes to the facilities or the equipment, and processes that</a:t>
            </a:r>
          </a:p>
          <a:p>
            <a:pPr marL="228600" indent="-228600" algn="l" eaLnBrk="1" hangingPunct="1"/>
            <a:r>
              <a:rPr lang="en-US" altLang="en-US" sz="1000" smtClean="0"/>
              <a:t>may affect the quality of the product should be validated. A risk assessment</a:t>
            </a:r>
          </a:p>
          <a:p>
            <a:pPr marL="228600" indent="-228600" algn="l" eaLnBrk="1" hangingPunct="1"/>
            <a:r>
              <a:rPr lang="en-US" altLang="en-US" sz="1000" smtClean="0"/>
              <a:t>approach should be used to determine the scope and extent of validation</a:t>
            </a:r>
          </a:p>
          <a:p>
            <a:pPr marL="228600" indent="-228600" algn="l" eaLnBrk="1" hangingPunct="1"/>
            <a:r>
              <a:rPr lang="en-US" altLang="en-US" sz="1000" smtClean="0"/>
              <a:t>required.</a:t>
            </a:r>
          </a:p>
          <a:p>
            <a:pPr marL="228600" indent="-228600" algn="l" eaLnBrk="1" hangingPunct="1"/>
            <a:endParaRPr lang="en-US" altLang="en-US" sz="1000" smtClean="0"/>
          </a:p>
          <a:p>
            <a:pPr marL="228600" indent="-228600" algn="l" eaLnBrk="1" hangingPunct="1"/>
            <a:endParaRPr lang="en-US" altLang="en-US" sz="10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0419"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18E2E56F-D4D3-44A4-A3E9-C24D62411FE2}"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0420"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B2480A95-0D80-44E9-924B-4856D786A87E}" type="slidenum">
              <a:rPr lang="en-GB" altLang="en-US" sz="1200" b="0">
                <a:solidFill>
                  <a:schemeClr val="tx1"/>
                </a:solidFill>
              </a:rPr>
              <a:pPr eaLnBrk="1" hangingPunct="1"/>
              <a:t>17</a:t>
            </a:fld>
            <a:endParaRPr lang="en-GB" altLang="en-US" sz="1200" b="0">
              <a:solidFill>
                <a:schemeClr val="tx1"/>
              </a:solidFill>
            </a:endParaRPr>
          </a:p>
        </p:txBody>
      </p:sp>
      <p:sp>
        <p:nvSpPr>
          <p:cNvPr id="60421"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0422"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6. </a:t>
            </a:r>
            <a:r>
              <a:rPr lang="en-US" altLang="en-US" b="1" smtClean="0"/>
              <a:t>qualification</a:t>
            </a:r>
            <a:endParaRPr lang="en-US" altLang="en-US" smtClean="0"/>
          </a:p>
          <a:p>
            <a:pPr marL="228600" indent="-228600" algn="l" eaLnBrk="1" hangingPunct="1"/>
            <a:r>
              <a:rPr lang="en-US" altLang="en-US" smtClean="0"/>
              <a:t>6.1 qualification should be completed before process validation is performed.</a:t>
            </a:r>
          </a:p>
          <a:p>
            <a:pPr marL="228600" indent="-228600" algn="l" eaLnBrk="1" hangingPunct="1"/>
            <a:r>
              <a:rPr lang="en-US" altLang="en-US" smtClean="0"/>
              <a:t>The process of qualification should be a logical, systematic process</a:t>
            </a:r>
          </a:p>
          <a:p>
            <a:pPr marL="228600" indent="-228600" algn="l" eaLnBrk="1" hangingPunct="1"/>
            <a:r>
              <a:rPr lang="en-US" altLang="en-US" smtClean="0"/>
              <a:t>and should start from the design phase of the premises, equipment, utilities</a:t>
            </a:r>
          </a:p>
          <a:p>
            <a:pPr marL="228600" indent="-228600" algn="l" eaLnBrk="1" hangingPunct="1"/>
            <a:r>
              <a:rPr lang="en-US" altLang="en-US" smtClean="0"/>
              <a:t>and equipment.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1443"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9F5E5A68-12B9-4F41-B8B9-65364C314C65}"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1444"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F44F52E8-30CA-43AE-BAB1-6C7CFF169D1D}" type="slidenum">
              <a:rPr lang="en-GB" altLang="en-US" sz="1200" b="0">
                <a:solidFill>
                  <a:schemeClr val="tx1"/>
                </a:solidFill>
              </a:rPr>
              <a:pPr eaLnBrk="1" hangingPunct="1"/>
              <a:t>18</a:t>
            </a:fld>
            <a:endParaRPr lang="en-GB" altLang="en-US" sz="1200" b="0">
              <a:solidFill>
                <a:schemeClr val="tx1"/>
              </a:solidFill>
            </a:endParaRPr>
          </a:p>
        </p:txBody>
      </p:sp>
      <p:sp>
        <p:nvSpPr>
          <p:cNvPr id="61445"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1446"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6.2 Depending on the function and operation of the equipment, utility</a:t>
            </a:r>
          </a:p>
          <a:p>
            <a:pPr marL="228600" indent="-228600" algn="l" eaLnBrk="1" hangingPunct="1"/>
            <a:r>
              <a:rPr lang="en-US" altLang="en-US" smtClean="0"/>
              <a:t>or system, only installation qualification (IQ) and operational qualification</a:t>
            </a:r>
          </a:p>
          <a:p>
            <a:pPr marL="228600" indent="-228600" algn="l" eaLnBrk="1" hangingPunct="1"/>
            <a:r>
              <a:rPr lang="en-US" altLang="en-US" smtClean="0"/>
              <a:t>(OQ) may be required, as the correct operation of the equipment, utility or</a:t>
            </a:r>
          </a:p>
          <a:p>
            <a:pPr marL="228600" indent="-228600" algn="l" eaLnBrk="1" hangingPunct="1"/>
            <a:r>
              <a:rPr lang="en-US" altLang="en-US" smtClean="0"/>
              <a:t>system could be considered to be a suffi cient indicator of its performance</a:t>
            </a:r>
          </a:p>
          <a:p>
            <a:pPr marL="228600" indent="-228600" algn="l" eaLnBrk="1" hangingPunct="1"/>
            <a:r>
              <a:rPr lang="en-US" altLang="en-US" smtClean="0"/>
              <a:t>(refer to Section 11 for IQ, OQ and performance qualification (PQ)). (The</a:t>
            </a:r>
          </a:p>
          <a:p>
            <a:pPr marL="228600" indent="-228600" algn="l" eaLnBrk="1" hangingPunct="1"/>
            <a:r>
              <a:rPr lang="en-US" altLang="en-US" smtClean="0"/>
              <a:t>equipment, utility and system should then be maintained, monitored and</a:t>
            </a:r>
          </a:p>
          <a:p>
            <a:pPr marL="228600" indent="-228600" algn="l" eaLnBrk="1" hangingPunct="1"/>
            <a:r>
              <a:rPr lang="en-US" altLang="en-US" smtClean="0"/>
              <a:t>calibrated according to a regular schedule.)</a:t>
            </a:r>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3251"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BBB5C0A3-E078-46F3-9EA1-96908D99E775}"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3252"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F44CB702-6B07-4E41-9F74-9DCA4F6FA42E}" type="slidenum">
              <a:rPr lang="en-GB" altLang="en-US" sz="1200" b="0">
                <a:solidFill>
                  <a:schemeClr val="tx1"/>
                </a:solidFill>
              </a:rPr>
              <a:pPr eaLnBrk="1" hangingPunct="1"/>
              <a:t>19</a:t>
            </a:fld>
            <a:endParaRPr lang="en-GB" altLang="en-US" sz="1200" b="0">
              <a:solidFill>
                <a:schemeClr val="tx1"/>
              </a:solidFill>
            </a:endParaRPr>
          </a:p>
        </p:txBody>
      </p:sp>
      <p:sp>
        <p:nvSpPr>
          <p:cNvPr id="53253"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3254"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GB" altLang="en-US" smtClean="0"/>
              <a:t>It is important that you read the guidelines and familiarize yourself with the terms and definitions in the Glossary part. You should know what the terms mean, and also the differences between different concepts including calibration and qualification. </a:t>
            </a:r>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2467"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5D575E07-0FE8-4167-AEAF-7ACB1A411371}"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2468"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459BB869-5430-4703-B057-028F4AAB4826}" type="slidenum">
              <a:rPr lang="en-GB" altLang="en-US" sz="1200" b="0">
                <a:solidFill>
                  <a:schemeClr val="tx1"/>
                </a:solidFill>
              </a:rPr>
              <a:pPr eaLnBrk="1" hangingPunct="1"/>
              <a:t>20</a:t>
            </a:fld>
            <a:endParaRPr lang="en-GB" altLang="en-US" sz="1200" b="0">
              <a:solidFill>
                <a:schemeClr val="tx1"/>
              </a:solidFill>
            </a:endParaRPr>
          </a:p>
        </p:txBody>
      </p:sp>
      <p:sp>
        <p:nvSpPr>
          <p:cNvPr id="62469"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2470"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7. </a:t>
            </a:r>
            <a:r>
              <a:rPr lang="en-US" altLang="en-US" b="1" smtClean="0"/>
              <a:t>Calibration and verifi cation</a:t>
            </a:r>
            <a:endParaRPr lang="en-US" altLang="en-US" smtClean="0"/>
          </a:p>
          <a:p>
            <a:pPr marL="228600" indent="-228600" algn="l" eaLnBrk="1" hangingPunct="1"/>
            <a:r>
              <a:rPr lang="en-US" altLang="en-US" smtClean="0"/>
              <a:t>7.1 Calibration and verifi cation of equipment, instruments and other</a:t>
            </a:r>
          </a:p>
          <a:p>
            <a:pPr marL="228600" indent="-228600" algn="l" eaLnBrk="1" hangingPunct="1"/>
            <a:r>
              <a:rPr lang="en-US" altLang="en-US" smtClean="0"/>
              <a:t>devices, as applicable, used in production and quality control, should be</a:t>
            </a:r>
          </a:p>
          <a:p>
            <a:pPr marL="228600" indent="-228600" algn="l" eaLnBrk="1" hangingPunct="1"/>
            <a:r>
              <a:rPr lang="en-US" altLang="en-US" smtClean="0"/>
              <a:t>performed at regular intervals.</a:t>
            </a:r>
          </a:p>
          <a:p>
            <a:pPr marL="228600" indent="-228600" algn="l" eaLnBrk="1" hangingPunct="1"/>
            <a:r>
              <a:rPr lang="en-US" altLang="en-US" smtClean="0"/>
              <a:t>7.2 Personnel who carry out calibration and preventive maintenance</a:t>
            </a:r>
          </a:p>
          <a:p>
            <a:pPr marL="228600" indent="-228600" algn="l" eaLnBrk="1" hangingPunct="1"/>
            <a:r>
              <a:rPr lang="en-US" altLang="en-US" smtClean="0"/>
              <a:t>should have appropriate qualifications and training.</a:t>
            </a:r>
          </a:p>
          <a:p>
            <a:pPr marL="228600" indent="-228600" algn="l" eaLnBrk="1" hangingPunct="1"/>
            <a:r>
              <a:rPr lang="en-US" altLang="en-US" smtClean="0"/>
              <a:t>7.3 A calibration programme should be available and should provide information</a:t>
            </a:r>
          </a:p>
          <a:p>
            <a:pPr marL="228600" indent="-228600" algn="l" eaLnBrk="1" hangingPunct="1"/>
            <a:r>
              <a:rPr lang="en-US" altLang="en-US" smtClean="0"/>
              <a:t>such as calibration standards and limits, responsible persons, calibration</a:t>
            </a:r>
          </a:p>
          <a:p>
            <a:pPr marL="228600" indent="-228600" algn="l" eaLnBrk="1" hangingPunct="1"/>
            <a:r>
              <a:rPr lang="en-US" altLang="en-US" smtClean="0"/>
              <a:t>intervals, records and actions to be taken when problems are identifi 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3491"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29322B32-62FA-44D3-B7A1-C8570411A98E}"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3492"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6C24EEE1-F243-4BA5-9594-2961E014A48B}" type="slidenum">
              <a:rPr lang="en-GB" altLang="en-US" sz="1200" b="0">
                <a:solidFill>
                  <a:schemeClr val="tx1"/>
                </a:solidFill>
              </a:rPr>
              <a:pPr eaLnBrk="1" hangingPunct="1"/>
              <a:t>21</a:t>
            </a:fld>
            <a:endParaRPr lang="en-GB" altLang="en-US" sz="1200" b="0">
              <a:solidFill>
                <a:schemeClr val="tx1"/>
              </a:solidFill>
            </a:endParaRPr>
          </a:p>
        </p:txBody>
      </p:sp>
      <p:sp>
        <p:nvSpPr>
          <p:cNvPr id="63493"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3494"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7.4 There should be traceability to standards (e.g. national, regional or</a:t>
            </a:r>
          </a:p>
          <a:p>
            <a:pPr marL="228600" indent="-228600" algn="l" eaLnBrk="1" hangingPunct="1"/>
            <a:r>
              <a:rPr lang="en-US" altLang="en-US" smtClean="0"/>
              <a:t>international standards) used in the calibration.</a:t>
            </a:r>
          </a:p>
          <a:p>
            <a:pPr marL="228600" indent="-228600" algn="l" eaLnBrk="1" hangingPunct="1"/>
            <a:r>
              <a:rPr lang="en-US" altLang="en-US" smtClean="0"/>
              <a:t>7.5 Calibrated equipment, instruments and other devices should be labelled,</a:t>
            </a:r>
          </a:p>
          <a:p>
            <a:pPr marL="228600" indent="-228600" algn="l" eaLnBrk="1" hangingPunct="1"/>
            <a:r>
              <a:rPr lang="en-US" altLang="en-US" smtClean="0"/>
              <a:t>coded or otherwise identifi ed to indicate the status of calibration and</a:t>
            </a:r>
          </a:p>
          <a:p>
            <a:pPr marL="228600" indent="-228600" algn="l" eaLnBrk="1" hangingPunct="1"/>
            <a:r>
              <a:rPr lang="en-US" altLang="en-US" smtClean="0"/>
              <a:t>the date on which recalibration is due.</a:t>
            </a:r>
          </a:p>
          <a:p>
            <a:pPr marL="228600" indent="-228600" algn="l" eaLnBrk="1" hangingPunct="1"/>
            <a:r>
              <a:rPr lang="en-US" altLang="en-US" smtClean="0"/>
              <a:t>7.6 When the equipment, instruments and other devices have not been</a:t>
            </a:r>
          </a:p>
          <a:p>
            <a:pPr marL="228600" indent="-228600" algn="l" eaLnBrk="1" hangingPunct="1"/>
            <a:r>
              <a:rPr lang="en-US" altLang="en-US" smtClean="0"/>
              <a:t>used for a certain period of time, their function and calibration status should</a:t>
            </a:r>
          </a:p>
          <a:p>
            <a:pPr marL="228600" indent="-228600" algn="l" eaLnBrk="1" hangingPunct="1"/>
            <a:r>
              <a:rPr lang="en-US" altLang="en-US" smtClean="0"/>
              <a:t>be verifi ed and shown to be satisfactory before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451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81EC7778-BB39-47ED-964A-C597D089FCF5}"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451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347C73D9-4D0C-4F9C-B660-4ED0BDE46A5D}" type="slidenum">
              <a:rPr lang="en-GB" altLang="en-US" sz="1200" b="0">
                <a:solidFill>
                  <a:schemeClr val="tx1"/>
                </a:solidFill>
              </a:rPr>
              <a:pPr eaLnBrk="1" hangingPunct="1"/>
              <a:t>23</a:t>
            </a:fld>
            <a:endParaRPr lang="en-GB" altLang="en-US" sz="1200" b="0">
              <a:solidFill>
                <a:schemeClr val="tx1"/>
              </a:solidFill>
            </a:endParaRPr>
          </a:p>
        </p:txBody>
      </p:sp>
      <p:sp>
        <p:nvSpPr>
          <p:cNvPr id="6451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4518"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GB" altLang="en-US" smtClean="0"/>
              <a:t>The trainer should explain briefly which types of documents are associated or needed as part of a validation/qualification exercise. Explain that some of these will be discussed in detail in the following slides</a:t>
            </a:r>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5539"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9040A217-B749-4C70-8456-4029A3997B3F}"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5540"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1D48C3C9-5D54-4B8F-8EA8-AB2F1AB893B5}" type="slidenum">
              <a:rPr lang="en-GB" altLang="en-US" sz="1200" b="0">
                <a:solidFill>
                  <a:schemeClr val="tx1"/>
                </a:solidFill>
              </a:rPr>
              <a:pPr eaLnBrk="1" hangingPunct="1"/>
              <a:t>24</a:t>
            </a:fld>
            <a:endParaRPr lang="en-GB" altLang="en-US" sz="1200" b="0">
              <a:solidFill>
                <a:schemeClr val="tx1"/>
              </a:solidFill>
            </a:endParaRPr>
          </a:p>
        </p:txBody>
      </p:sp>
      <p:sp>
        <p:nvSpPr>
          <p:cNvPr id="65541"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5542"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8. </a:t>
            </a:r>
            <a:r>
              <a:rPr lang="en-US" altLang="en-US" b="1" smtClean="0"/>
              <a:t>Validation master plan</a:t>
            </a:r>
            <a:endParaRPr lang="en-US" altLang="en-US" smtClean="0"/>
          </a:p>
          <a:p>
            <a:pPr marL="228600" indent="-228600" algn="l" eaLnBrk="1" hangingPunct="1"/>
            <a:r>
              <a:rPr lang="en-US" altLang="en-US" smtClean="0"/>
              <a:t>The validation master plan (VMP) should refl ect the key elements of the</a:t>
            </a:r>
          </a:p>
          <a:p>
            <a:pPr marL="228600" indent="-228600" algn="l" eaLnBrk="1" hangingPunct="1"/>
            <a:r>
              <a:rPr lang="en-US" altLang="en-US" smtClean="0"/>
              <a:t>validation programme. It should be concise and clear and contain at least</a:t>
            </a:r>
          </a:p>
          <a:p>
            <a:pPr marL="228600" indent="-228600" algn="l" eaLnBrk="1" hangingPunct="1"/>
            <a:r>
              <a:rPr lang="en-US" altLang="en-US" smtClean="0"/>
              <a:t>the following:</a:t>
            </a:r>
          </a:p>
          <a:p>
            <a:pPr marL="228600" indent="-228600" algn="l" eaLnBrk="1" hangingPunct="1"/>
            <a:r>
              <a:rPr lang="en-US" altLang="en-US" smtClean="0"/>
              <a:t>— a validation policy</a:t>
            </a:r>
          </a:p>
          <a:p>
            <a:pPr marL="228600" indent="-228600" algn="l" eaLnBrk="1" hangingPunct="1"/>
            <a:r>
              <a:rPr lang="en-US" altLang="en-US" smtClean="0"/>
              <a:t>— organizational structure of validation activities</a:t>
            </a:r>
          </a:p>
          <a:p>
            <a:pPr marL="228600" indent="-228600" algn="l" eaLnBrk="1" hangingPunct="1"/>
            <a:r>
              <a:rPr lang="en-US" altLang="en-US" smtClean="0"/>
              <a:t>— summary of facilities, systems, equipment and processes validated and</a:t>
            </a:r>
          </a:p>
          <a:p>
            <a:pPr marL="228600" indent="-228600" algn="l" eaLnBrk="1" hangingPunct="1"/>
            <a:r>
              <a:rPr lang="en-US" altLang="en-US" smtClean="0"/>
              <a:t>to be validated</a:t>
            </a:r>
          </a:p>
          <a:p>
            <a:pPr marL="228600" indent="-228600" algn="l" eaLnBrk="1" hangingPunct="1"/>
            <a:r>
              <a:rPr lang="en-US" altLang="en-US" smtClean="0"/>
              <a:t>— documentation format (e.g. protocol and report format)</a:t>
            </a:r>
          </a:p>
          <a:p>
            <a:pPr marL="228600" indent="-228600" algn="l" eaLnBrk="1" hangingPunct="1"/>
            <a:r>
              <a:rPr lang="en-US" altLang="en-US" smtClean="0"/>
              <a:t>— planning and scheduling</a:t>
            </a:r>
          </a:p>
          <a:p>
            <a:pPr marL="228600" indent="-228600" algn="l" eaLnBrk="1" hangingPunct="1"/>
            <a:r>
              <a:rPr lang="en-US" altLang="en-US" smtClean="0"/>
              <a:t>— change control</a:t>
            </a:r>
          </a:p>
          <a:p>
            <a:pPr marL="228600" indent="-228600" algn="l" eaLnBrk="1" hangingPunct="1"/>
            <a:r>
              <a:rPr lang="en-US" altLang="en-US" smtClean="0"/>
              <a:t>— references to existing documents.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6563"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B73B09A0-325A-4EDF-81BA-3C7EFCFF6353}"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6564"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CDC53012-F351-413C-ABB6-BBDB42FB698F}" type="slidenum">
              <a:rPr lang="en-GB" altLang="en-US" sz="1200" b="0">
                <a:solidFill>
                  <a:schemeClr val="tx1"/>
                </a:solidFill>
              </a:rPr>
              <a:pPr eaLnBrk="1" hangingPunct="1"/>
              <a:t>25</a:t>
            </a:fld>
            <a:endParaRPr lang="en-GB" altLang="en-US" sz="1200" b="0">
              <a:solidFill>
                <a:schemeClr val="tx1"/>
              </a:solidFill>
            </a:endParaRPr>
          </a:p>
        </p:txBody>
      </p:sp>
      <p:sp>
        <p:nvSpPr>
          <p:cNvPr id="66565"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6566"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smtClean="0"/>
              <a:t>9. </a:t>
            </a:r>
            <a:r>
              <a:rPr lang="en-US" altLang="en-US" b="1" smtClean="0"/>
              <a:t>qualification and validation protocols</a:t>
            </a:r>
            <a:endParaRPr lang="en-US" altLang="en-US" smtClean="0"/>
          </a:p>
          <a:p>
            <a:pPr marL="228600" indent="-228600" algn="l" rtl="0" eaLnBrk="1" hangingPunct="1"/>
            <a:r>
              <a:rPr lang="en-US" altLang="en-US" smtClean="0"/>
              <a:t>9.1 There should be qualification and validation protocols describing</a:t>
            </a:r>
          </a:p>
          <a:p>
            <a:pPr marL="228600" indent="-228600" algn="l" rtl="0" eaLnBrk="1" hangingPunct="1"/>
            <a:r>
              <a:rPr lang="en-US" altLang="en-US" smtClean="0"/>
              <a:t>the qualification and validation study to be performed.</a:t>
            </a:r>
          </a:p>
          <a:p>
            <a:pPr marL="228600" indent="-228600" algn="l" rtl="0" eaLnBrk="1" hangingPunct="1"/>
            <a:r>
              <a:rPr lang="en-US" altLang="en-US" smtClean="0"/>
              <a:t>9.2 As a minimum the protocols should include the following signifi cant</a:t>
            </a:r>
          </a:p>
          <a:p>
            <a:pPr marL="228600" indent="-228600" algn="l" rtl="0" eaLnBrk="1" hangingPunct="1"/>
            <a:r>
              <a:rPr lang="en-US" altLang="en-US" smtClean="0"/>
              <a:t>background information:</a:t>
            </a:r>
          </a:p>
          <a:p>
            <a:pPr marL="228600" indent="-228600" algn="l" rtl="0" eaLnBrk="1" hangingPunct="1"/>
            <a:r>
              <a:rPr lang="en-US" altLang="en-US" smtClean="0"/>
              <a:t>— the objectives of the study</a:t>
            </a:r>
          </a:p>
          <a:p>
            <a:pPr marL="228600" indent="-228600" algn="l" rtl="0" eaLnBrk="1" hangingPunct="1"/>
            <a:r>
              <a:rPr lang="en-US" altLang="en-US" smtClean="0"/>
              <a:t>— the site of the study</a:t>
            </a:r>
          </a:p>
          <a:p>
            <a:pPr marL="228600" indent="-228600" algn="l" rtl="0" eaLnBrk="1" hangingPunct="1"/>
            <a:r>
              <a:rPr lang="en-US" altLang="en-US" smtClean="0"/>
              <a:t>— the responsible personnel</a:t>
            </a:r>
          </a:p>
          <a:p>
            <a:pPr marL="228600" indent="-228600" algn="l" rtl="0" eaLnBrk="1" hangingPunct="1"/>
            <a:r>
              <a:rPr lang="en-US" altLang="en-US" smtClean="0"/>
              <a:t>— description of SOPs to be followed</a:t>
            </a:r>
          </a:p>
          <a:p>
            <a:pPr marL="228600" indent="-228600" algn="l" rtl="0" eaLnBrk="1" hangingPunct="1"/>
            <a:r>
              <a:rPr lang="en-US" altLang="en-US" smtClean="0"/>
              <a:t>— equipment to be used; standards and criteria for the relevant products</a:t>
            </a:r>
          </a:p>
          <a:p>
            <a:pPr marL="228600" indent="-228600" algn="l" rtl="0" eaLnBrk="1" hangingPunct="1"/>
            <a:r>
              <a:rPr lang="en-US" altLang="en-US" smtClean="0"/>
              <a:t>and processes</a:t>
            </a:r>
          </a:p>
          <a:p>
            <a:pPr marL="228600" indent="-228600" algn="l" rtl="0" eaLnBrk="1" hangingPunct="1"/>
            <a:r>
              <a:rPr lang="en-US" altLang="en-US" smtClean="0"/>
              <a:t>— the type of validation</a:t>
            </a:r>
          </a:p>
          <a:p>
            <a:pPr marL="228600" indent="-228600" algn="l" rtl="0" eaLnBrk="1" hangingPunct="1"/>
            <a:r>
              <a:rPr lang="en-US" altLang="en-US" smtClean="0"/>
              <a:t>— the processes and/or parameters</a:t>
            </a:r>
          </a:p>
          <a:p>
            <a:pPr marL="228600" indent="-228600" algn="l" rtl="0" eaLnBrk="1" hangingPunct="1"/>
            <a:r>
              <a:rPr lang="en-US" altLang="en-US" smtClean="0"/>
              <a:t>— sampling, testing and monitoring requirements</a:t>
            </a:r>
          </a:p>
          <a:p>
            <a:pPr marL="228600" indent="-228600" algn="l" rtl="0" eaLnBrk="1" hangingPunct="1"/>
            <a:r>
              <a:rPr lang="en-US" altLang="en-US" smtClean="0"/>
              <a:t>— predetermined acceptance criteria for drawing conclusions.</a:t>
            </a:r>
          </a:p>
          <a:p>
            <a:pPr marL="228600" indent="-228600" algn="l" rtl="0" eaLnBrk="1" hangingPunct="1"/>
            <a:r>
              <a:rPr lang="en-US" altLang="en-US" smtClean="0"/>
              <a:t>9.3 There should be a description of the way in which the results will be</a:t>
            </a:r>
          </a:p>
          <a:p>
            <a:pPr marL="228600" indent="-228600" algn="l" rtl="0" eaLnBrk="1" hangingPunct="1"/>
            <a:r>
              <a:rPr lang="en-US" altLang="en-US" smtClean="0"/>
              <a:t>analysed.</a:t>
            </a:r>
          </a:p>
          <a:p>
            <a:pPr marL="228600" indent="-228600" algn="l" rtl="0" eaLnBrk="1" hangingPunct="1"/>
            <a:r>
              <a:rPr lang="en-US" altLang="en-US" smtClean="0"/>
              <a:t>9.4 The protocol should be approved prior to use. Any changes to a protocol</a:t>
            </a:r>
          </a:p>
          <a:p>
            <a:pPr marL="228600" indent="-228600" algn="l" rtl="0" eaLnBrk="1" hangingPunct="1"/>
            <a:r>
              <a:rPr lang="en-US" altLang="en-US" smtClean="0"/>
              <a:t>should be approved prior to implementation of the change.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7587"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7F094C8C-2CA7-49ED-9C14-91C29E1CFF85}"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7588"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52378F0D-0E08-4828-8806-9D6C85F4941A}" type="slidenum">
              <a:rPr lang="en-GB" altLang="en-US" sz="1200" b="0">
                <a:solidFill>
                  <a:schemeClr val="tx1"/>
                </a:solidFill>
              </a:rPr>
              <a:pPr eaLnBrk="1" hangingPunct="1"/>
              <a:t>26</a:t>
            </a:fld>
            <a:endParaRPr lang="en-GB" altLang="en-US" sz="1200" b="0">
              <a:solidFill>
                <a:schemeClr val="tx1"/>
              </a:solidFill>
            </a:endParaRPr>
          </a:p>
        </p:txBody>
      </p:sp>
      <p:sp>
        <p:nvSpPr>
          <p:cNvPr id="67589"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7590"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smtClean="0"/>
              <a:t>9.2 As a minimum the protocols should include the following signifi cant</a:t>
            </a:r>
          </a:p>
          <a:p>
            <a:pPr marL="228600" indent="-228600" algn="l" rtl="0" eaLnBrk="1" hangingPunct="1"/>
            <a:r>
              <a:rPr lang="en-US" altLang="en-US" smtClean="0"/>
              <a:t>background information:</a:t>
            </a:r>
          </a:p>
          <a:p>
            <a:pPr marL="228600" indent="-228600" algn="l" rtl="0" eaLnBrk="1" hangingPunct="1"/>
            <a:r>
              <a:rPr lang="en-US" altLang="en-US" smtClean="0"/>
              <a:t>— the processes and/or parameters</a:t>
            </a:r>
          </a:p>
          <a:p>
            <a:pPr marL="228600" indent="-228600" algn="l" rtl="0" eaLnBrk="1" hangingPunct="1"/>
            <a:r>
              <a:rPr lang="en-US" altLang="en-US" smtClean="0"/>
              <a:t>— sampling, testing and monitoring requirements</a:t>
            </a:r>
          </a:p>
          <a:p>
            <a:pPr marL="228600" indent="-228600" algn="l" rtl="0" eaLnBrk="1" hangingPunct="1"/>
            <a:r>
              <a:rPr lang="en-US" altLang="en-US" smtClean="0"/>
              <a:t>— predetermined acceptance criteria for drawing conclusions.</a:t>
            </a:r>
          </a:p>
          <a:p>
            <a:pPr marL="228600" indent="-228600" algn="l" rtl="0" eaLnBrk="1" hangingPunct="1"/>
            <a:r>
              <a:rPr lang="en-US" altLang="en-US" smtClean="0"/>
              <a:t>9.3 There should be a description of the way in which the results will be</a:t>
            </a:r>
          </a:p>
          <a:p>
            <a:pPr marL="228600" indent="-228600" algn="l" rtl="0" eaLnBrk="1" hangingPunct="1"/>
            <a:r>
              <a:rPr lang="en-US" altLang="en-US" smtClean="0"/>
              <a:t>analysed.</a:t>
            </a:r>
          </a:p>
          <a:p>
            <a:pPr marL="228600" indent="-228600" algn="l" rtl="0" eaLnBrk="1" hangingPunct="1"/>
            <a:r>
              <a:rPr lang="en-US" altLang="en-US" smtClean="0"/>
              <a:t>9.4 The protocol should be approved prior to use. Any changes to a protocol</a:t>
            </a:r>
          </a:p>
          <a:p>
            <a:pPr marL="228600" indent="-228600" algn="l" rtl="0" eaLnBrk="1" hangingPunct="1"/>
            <a:r>
              <a:rPr lang="en-US" altLang="en-US" smtClean="0"/>
              <a:t>should be approved prior to implementation of the change.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48131"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54E10D0A-B1ED-4603-A2D8-C94477A4B7E6}"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48132"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A834096F-01C1-4385-B1C3-6EC7C463F34E}" type="slidenum">
              <a:rPr lang="en-GB" altLang="en-US" sz="1200" b="0">
                <a:solidFill>
                  <a:schemeClr val="tx1"/>
                </a:solidFill>
              </a:rPr>
              <a:pPr eaLnBrk="1" hangingPunct="1"/>
              <a:t>3</a:t>
            </a:fld>
            <a:endParaRPr lang="en-GB" altLang="en-US" sz="1200" b="0">
              <a:solidFill>
                <a:schemeClr val="tx1"/>
              </a:solidFill>
            </a:endParaRPr>
          </a:p>
        </p:txBody>
      </p:sp>
      <p:sp>
        <p:nvSpPr>
          <p:cNvPr id="48133"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48134"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1. </a:t>
            </a:r>
            <a:r>
              <a:rPr lang="en-US" altLang="en-US" b="1" smtClean="0"/>
              <a:t>Introduction</a:t>
            </a:r>
            <a:endParaRPr lang="en-US" altLang="en-US" smtClean="0"/>
          </a:p>
          <a:p>
            <a:pPr marL="228600" indent="-228600" algn="l" eaLnBrk="1" hangingPunct="1"/>
            <a:r>
              <a:rPr lang="en-US" altLang="en-US" smtClean="0"/>
              <a:t>Validation is an essential part of good manufacturing practices (GMP). It is,</a:t>
            </a:r>
          </a:p>
          <a:p>
            <a:pPr marL="228600" indent="-228600" algn="l" eaLnBrk="1" hangingPunct="1"/>
            <a:r>
              <a:rPr lang="en-US" altLang="en-US" smtClean="0"/>
              <a:t>therefore, an element of the quality assurance programme associated with a</a:t>
            </a:r>
          </a:p>
          <a:p>
            <a:pPr marL="228600" indent="-228600" algn="l" eaLnBrk="1" hangingPunct="1"/>
            <a:r>
              <a:rPr lang="en-US" altLang="en-US" smtClean="0"/>
              <a:t>particular product or process. The basic principles of quality assurance have</a:t>
            </a:r>
          </a:p>
          <a:p>
            <a:pPr marL="228600" indent="-228600" algn="l" eaLnBrk="1" hangingPunct="1"/>
            <a:r>
              <a:rPr lang="en-US" altLang="en-US" smtClean="0"/>
              <a:t>as their goal the production of products that are fi t for their intended use.</a:t>
            </a:r>
          </a:p>
          <a:p>
            <a:pPr marL="228600" indent="-228600" algn="l" eaLnBrk="1" hangingPunct="1"/>
            <a:r>
              <a:rPr lang="en-US" altLang="en-US" smtClean="0"/>
              <a:t>These principles are as follows:</a:t>
            </a:r>
          </a:p>
          <a:p>
            <a:pPr marL="228600" indent="-228600" algn="l" eaLnBrk="1" hangingPunct="1"/>
            <a:r>
              <a:rPr lang="en-US" altLang="en-US" smtClean="0"/>
              <a:t>• Quality, safety and effi cacy must be designed and built into the product.</a:t>
            </a:r>
          </a:p>
          <a:p>
            <a:pPr marL="228600" indent="-228600" algn="l" eaLnBrk="1" hangingPunct="1"/>
            <a:r>
              <a:rPr lang="en-US" altLang="en-US" smtClean="0"/>
              <a:t>• Quality cannot be inspected or tested into the product.</a:t>
            </a:r>
          </a:p>
          <a:p>
            <a:pPr marL="228600" indent="-228600" algn="l" eaLnBrk="1" hangingPunct="1"/>
            <a:r>
              <a:rPr lang="en-US" altLang="en-US" smtClean="0"/>
              <a:t>• Each critical step of the manufacturing process must be validated. Other</a:t>
            </a:r>
          </a:p>
          <a:p>
            <a:pPr marL="228600" indent="-228600" algn="l" eaLnBrk="1" hangingPunct="1"/>
            <a:r>
              <a:rPr lang="en-US" altLang="en-US" smtClean="0"/>
              <a:t>steps in the process must be under control to maximize the probability</a:t>
            </a:r>
          </a:p>
          <a:p>
            <a:pPr marL="228600" indent="-228600" algn="l" eaLnBrk="1" hangingPunct="1"/>
            <a:r>
              <a:rPr lang="en-US" altLang="en-US" smtClean="0"/>
              <a:t>that the fi nished product consistently and predictably meets all quality</a:t>
            </a:r>
          </a:p>
          <a:p>
            <a:pPr marL="228600" indent="-228600" algn="l" eaLnBrk="1" hangingPunct="1"/>
            <a:r>
              <a:rPr lang="en-US" altLang="en-US" smtClean="0"/>
              <a:t>and design specifi cations.</a:t>
            </a:r>
          </a:p>
          <a:p>
            <a:pPr marL="228600" indent="-228600" algn="l" eaLnBrk="1" hangingPunct="1"/>
            <a:r>
              <a:rPr lang="en-US" altLang="en-US" smtClean="0"/>
              <a:t>Validation of processes and systems is fundamental to achieving these goals.</a:t>
            </a:r>
          </a:p>
          <a:p>
            <a:pPr marL="228600" indent="-228600" algn="l" eaLnBrk="1" hangingPunct="1"/>
            <a:r>
              <a:rPr lang="en-US" altLang="en-US" smtClean="0"/>
              <a:t>It is by design and validation that a manufacturer can establish confi dence that</a:t>
            </a:r>
          </a:p>
          <a:p>
            <a:pPr marL="228600" indent="-228600" algn="l" eaLnBrk="1" hangingPunct="1"/>
            <a:r>
              <a:rPr lang="en-US" altLang="en-US" smtClean="0"/>
              <a:t>the manufactured products will consistently meet their product specifi 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8611"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44A6B79A-7ED2-424B-B1E8-65D2EC9C4368}"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8612"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34236933-5B8A-4BC8-B38B-10F4A91CC4D5}" type="slidenum">
              <a:rPr lang="en-GB" altLang="en-US" sz="1200" b="0">
                <a:solidFill>
                  <a:schemeClr val="tx1"/>
                </a:solidFill>
              </a:rPr>
              <a:pPr eaLnBrk="1" hangingPunct="1"/>
              <a:t>27</a:t>
            </a:fld>
            <a:endParaRPr lang="en-GB" altLang="en-US" sz="1200" b="0">
              <a:solidFill>
                <a:schemeClr val="tx1"/>
              </a:solidFill>
            </a:endParaRPr>
          </a:p>
        </p:txBody>
      </p:sp>
      <p:sp>
        <p:nvSpPr>
          <p:cNvPr id="68613"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8614"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smtClean="0"/>
              <a:t>10. </a:t>
            </a:r>
            <a:r>
              <a:rPr lang="en-US" altLang="en-US" b="1" smtClean="0"/>
              <a:t>Qualification and validation reports</a:t>
            </a:r>
            <a:endParaRPr lang="en-US" altLang="en-US" smtClean="0"/>
          </a:p>
          <a:p>
            <a:pPr marL="228600" indent="-228600" algn="l" rtl="0" eaLnBrk="1" hangingPunct="1"/>
            <a:r>
              <a:rPr lang="en-US" altLang="en-US" smtClean="0"/>
              <a:t>10.1 There should be written reports on the qualification and validation</a:t>
            </a:r>
          </a:p>
          <a:p>
            <a:pPr marL="228600" indent="-228600" algn="l" rtl="0" eaLnBrk="1" hangingPunct="1"/>
            <a:r>
              <a:rPr lang="en-US" altLang="en-US" smtClean="0"/>
              <a:t>performed.</a:t>
            </a:r>
          </a:p>
          <a:p>
            <a:pPr marL="228600" indent="-228600" algn="l" rtl="0" eaLnBrk="1" hangingPunct="1"/>
            <a:r>
              <a:rPr lang="en-US" altLang="en-US" smtClean="0"/>
              <a:t>10.2 Reports should refl ect the protocols followed and include at least the</a:t>
            </a:r>
          </a:p>
          <a:p>
            <a:pPr marL="228600" indent="-228600" algn="l" rtl="0" eaLnBrk="1" hangingPunct="1"/>
            <a:r>
              <a:rPr lang="en-US" altLang="en-US" smtClean="0"/>
              <a:t>title and objective of the study; reference to the protocol; details of material,</a:t>
            </a:r>
          </a:p>
          <a:p>
            <a:pPr marL="228600" indent="-228600" algn="l" rtl="0" eaLnBrk="1" hangingPunct="1"/>
            <a:r>
              <a:rPr lang="en-US" altLang="en-US" smtClean="0"/>
              <a:t>equipment, programmes and cycles used; procedures and test methods.</a:t>
            </a:r>
          </a:p>
          <a:p>
            <a:pPr marL="228600" indent="-228600" algn="l" rtl="0" eaLnBrk="1" hangingPunct="1"/>
            <a:r>
              <a:rPr lang="en-US" altLang="en-US" smtClean="0"/>
              <a:t>10.3 The results should be evaluated, analysed and compared against the</a:t>
            </a:r>
          </a:p>
          <a:p>
            <a:pPr marL="228600" indent="-228600" algn="l" rtl="0" eaLnBrk="1" hangingPunct="1"/>
            <a:r>
              <a:rPr lang="en-US" altLang="en-US" smtClean="0"/>
              <a:t>pre-determined acceptance criteria. The results should meet the acceptance</a:t>
            </a:r>
          </a:p>
          <a:p>
            <a:pPr marL="228600" indent="-228600" algn="l" rtl="0" eaLnBrk="1" hangingPunct="1"/>
            <a:r>
              <a:rPr lang="en-US" altLang="en-US" smtClean="0"/>
              <a:t>criteria; deviations and out-of-limit results should be investigated. If these</a:t>
            </a:r>
          </a:p>
          <a:p>
            <a:pPr marL="228600" indent="-228600" algn="l" rtl="0" eaLnBrk="1" hangingPunct="1"/>
            <a:r>
              <a:rPr lang="en-US" altLang="en-US" smtClean="0"/>
              <a:t>deviations are accepted, this should be justifi ed. Where necessary further</a:t>
            </a:r>
          </a:p>
          <a:p>
            <a:pPr marL="228600" indent="-228600" algn="l" rtl="0" eaLnBrk="1" hangingPunct="1"/>
            <a:r>
              <a:rPr lang="en-US" altLang="en-US" smtClean="0"/>
              <a:t>studies should be performed.</a:t>
            </a:r>
          </a:p>
          <a:p>
            <a:pPr marL="228600" indent="-228600" algn="l" rtl="0" eaLnBrk="1" hangingPunct="1"/>
            <a:r>
              <a:rPr lang="en-US" altLang="en-US" smtClean="0"/>
              <a:t>10.4 The departments responsible for the qualification and validation</a:t>
            </a:r>
          </a:p>
          <a:p>
            <a:pPr marL="228600" indent="-228600" algn="l" rtl="0" eaLnBrk="1" hangingPunct="1"/>
            <a:r>
              <a:rPr lang="en-US" altLang="en-US" smtClean="0"/>
              <a:t>work should approve the completed report.</a:t>
            </a:r>
          </a:p>
          <a:p>
            <a:pPr marL="228600" indent="-228600" algn="l" rtl="0" eaLnBrk="1" hangingPunct="1"/>
            <a:r>
              <a:rPr lang="en-US" altLang="en-US" smtClean="0"/>
              <a:t>10.5 The conclusion of the report should state whether or not the outcome</a:t>
            </a:r>
          </a:p>
          <a:p>
            <a:pPr marL="228600" indent="-228600" algn="l" rtl="0" eaLnBrk="1" hangingPunct="1"/>
            <a:r>
              <a:rPr lang="en-US" altLang="en-US" smtClean="0"/>
              <a:t>of the qualification and/or validation was considered successful.</a:t>
            </a:r>
            <a:endParaRPr lang="en-US" altLang="en-US" b="1" smtClean="0"/>
          </a:p>
          <a:p>
            <a:pPr marL="228600" indent="-228600" algn="l" rtl="0" eaLnBrk="1" hangingPunct="1"/>
            <a:r>
              <a:rPr lang="en-US" altLang="en-US" b="1" smtClean="0"/>
              <a:t>116</a:t>
            </a:r>
            <a:endParaRPr lang="en-US" altLang="en-US" smtClean="0"/>
          </a:p>
          <a:p>
            <a:pPr marL="228600" indent="-228600" algn="l" rtl="0" eaLnBrk="1" hangingPunct="1"/>
            <a:r>
              <a:rPr lang="en-US" altLang="en-US" smtClean="0"/>
              <a:t>10.6 The quality assurance department should approve the report after</a:t>
            </a:r>
          </a:p>
          <a:p>
            <a:pPr marL="228600" indent="-228600" algn="l" rtl="0" eaLnBrk="1" hangingPunct="1"/>
            <a:r>
              <a:rPr lang="en-US" altLang="en-US" smtClean="0"/>
              <a:t>the fi nal review. The criteria for approval should be in accordance with the</a:t>
            </a:r>
          </a:p>
          <a:p>
            <a:pPr marL="228600" indent="-228600" algn="l" rtl="0" eaLnBrk="1" hangingPunct="1"/>
            <a:r>
              <a:rPr lang="en-US" altLang="en-US" smtClean="0"/>
              <a:t>company’s quality assurance system.</a:t>
            </a:r>
          </a:p>
          <a:p>
            <a:pPr marL="228600" indent="-228600" algn="l" rtl="0" eaLnBrk="1" hangingPunct="1"/>
            <a:r>
              <a:rPr lang="en-US" altLang="en-US" smtClean="0"/>
              <a:t>10.7 Any deviations found during the validation process should be acted</a:t>
            </a:r>
          </a:p>
          <a:p>
            <a:pPr marL="228600" indent="-228600" algn="l" rtl="0" eaLnBrk="1" hangingPunct="1"/>
            <a:r>
              <a:rPr lang="en-US" altLang="en-US" smtClean="0"/>
              <a:t>upon and documented as such. Corrective actions may be required.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6963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32EF693E-6858-48A9-A188-BE2B16B0FD60}"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6963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B1498B86-26A3-4355-A829-483D660CAACB}" type="slidenum">
              <a:rPr lang="en-GB" altLang="en-US" sz="1200" b="0">
                <a:solidFill>
                  <a:schemeClr val="tx1"/>
                </a:solidFill>
              </a:rPr>
              <a:pPr eaLnBrk="1" hangingPunct="1"/>
              <a:t>28</a:t>
            </a:fld>
            <a:endParaRPr lang="en-GB" altLang="en-US" sz="1200" b="0">
              <a:solidFill>
                <a:schemeClr val="tx1"/>
              </a:solidFill>
            </a:endParaRPr>
          </a:p>
        </p:txBody>
      </p:sp>
      <p:sp>
        <p:nvSpPr>
          <p:cNvPr id="6963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69638"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smtClean="0"/>
              <a:t>10.3 The results should be evaluated, analysed and compared against the</a:t>
            </a:r>
          </a:p>
          <a:p>
            <a:pPr marL="228600" indent="-228600" algn="l" rtl="0" eaLnBrk="1" hangingPunct="1"/>
            <a:r>
              <a:rPr lang="en-US" altLang="en-US" smtClean="0"/>
              <a:t>pre-determined acceptance criteria. The results should meet the acceptance</a:t>
            </a:r>
          </a:p>
          <a:p>
            <a:pPr marL="228600" indent="-228600" algn="l" rtl="0" eaLnBrk="1" hangingPunct="1"/>
            <a:r>
              <a:rPr lang="en-US" altLang="en-US" smtClean="0"/>
              <a:t>criteria; deviations and out-of-limit results should be investigated. If these</a:t>
            </a:r>
          </a:p>
          <a:p>
            <a:pPr marL="228600" indent="-228600" algn="l" rtl="0" eaLnBrk="1" hangingPunct="1"/>
            <a:r>
              <a:rPr lang="en-US" altLang="en-US" smtClean="0"/>
              <a:t>deviations are accepted, this should be justifi ed. Where necessary further</a:t>
            </a:r>
          </a:p>
          <a:p>
            <a:pPr marL="228600" indent="-228600" algn="l" rtl="0" eaLnBrk="1" hangingPunct="1"/>
            <a:r>
              <a:rPr lang="en-US" altLang="en-US" smtClean="0"/>
              <a:t>studies should be performed.</a:t>
            </a:r>
          </a:p>
          <a:p>
            <a:pPr marL="228600" indent="-228600" algn="l" rtl="0" eaLnBrk="1" hangingPunct="1"/>
            <a:r>
              <a:rPr lang="en-US" altLang="en-US" smtClean="0"/>
              <a:t>10.4 The departments responsible for the qualification and validation</a:t>
            </a:r>
          </a:p>
          <a:p>
            <a:pPr marL="228600" indent="-228600" algn="l" rtl="0" eaLnBrk="1" hangingPunct="1"/>
            <a:r>
              <a:rPr lang="en-US" altLang="en-US" smtClean="0"/>
              <a:t>work should approve the completed report.</a:t>
            </a:r>
          </a:p>
          <a:p>
            <a:pPr marL="228600" indent="-228600" algn="l" rtl="0" eaLnBrk="1" hangingPunct="1"/>
            <a:r>
              <a:rPr lang="en-US" altLang="en-US" smtClean="0"/>
              <a:t>10.5 The conclusion of the report should state whether or not the outcome</a:t>
            </a:r>
          </a:p>
          <a:p>
            <a:pPr marL="228600" indent="-228600" algn="l" rtl="0" eaLnBrk="1" hangingPunct="1"/>
            <a:r>
              <a:rPr lang="en-US" altLang="en-US" smtClean="0"/>
              <a:t>of the qualification and/or validation was considered successful.</a:t>
            </a:r>
            <a:endParaRPr lang="en-US" altLang="en-US" b="1" smtClean="0"/>
          </a:p>
          <a:p>
            <a:pPr marL="228600" indent="-228600" algn="l" rtl="0" eaLnBrk="1" hangingPunct="1"/>
            <a:r>
              <a:rPr lang="en-US" altLang="en-US" b="1" smtClean="0"/>
              <a:t>116</a:t>
            </a:r>
            <a:endParaRPr lang="en-US" altLang="en-US" smtClean="0"/>
          </a:p>
          <a:p>
            <a:pPr marL="228600" indent="-228600" algn="l" rtl="0" eaLnBrk="1" hangingPunct="1"/>
            <a:r>
              <a:rPr lang="en-US" altLang="en-US" smtClean="0"/>
              <a:t>10.6 The quality assurance department should approve the report after</a:t>
            </a:r>
          </a:p>
          <a:p>
            <a:pPr marL="228600" indent="-228600" algn="l" rtl="0" eaLnBrk="1" hangingPunct="1"/>
            <a:r>
              <a:rPr lang="en-US" altLang="en-US" smtClean="0"/>
              <a:t>the fi nal review. The criteria for approval should be in accordance with the</a:t>
            </a:r>
          </a:p>
          <a:p>
            <a:pPr marL="228600" indent="-228600" algn="l" rtl="0" eaLnBrk="1" hangingPunct="1"/>
            <a:r>
              <a:rPr lang="en-US" altLang="en-US" smtClean="0"/>
              <a:t>company’s quality assurance system.</a:t>
            </a:r>
          </a:p>
          <a:p>
            <a:pPr marL="228600" indent="-228600" algn="l" rtl="0" eaLnBrk="1" hangingPunct="1"/>
            <a:r>
              <a:rPr lang="en-US" altLang="en-US" smtClean="0"/>
              <a:t>10.7 Any deviations found during the validation process should be acted</a:t>
            </a:r>
          </a:p>
          <a:p>
            <a:pPr marL="228600" indent="-228600" algn="l" rtl="0" eaLnBrk="1" hangingPunct="1"/>
            <a:r>
              <a:rPr lang="en-US" altLang="en-US" smtClean="0"/>
              <a:t>upon and documented as such. Corrective actions may be required.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0659"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D0D92FF5-695E-480B-B467-1474977A64C1}"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0660"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CB1E33CF-B897-4156-A7B6-95FECF5243D2}" type="slidenum">
              <a:rPr lang="en-GB" altLang="en-US" sz="1200" b="0">
                <a:solidFill>
                  <a:schemeClr val="tx1"/>
                </a:solidFill>
              </a:rPr>
              <a:pPr eaLnBrk="1" hangingPunct="1"/>
              <a:t>29</a:t>
            </a:fld>
            <a:endParaRPr lang="en-GB" altLang="en-US" sz="1200" b="0">
              <a:solidFill>
                <a:schemeClr val="tx1"/>
              </a:solidFill>
            </a:endParaRPr>
          </a:p>
        </p:txBody>
      </p:sp>
      <p:sp>
        <p:nvSpPr>
          <p:cNvPr id="70661"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0662"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smtClean="0"/>
              <a:t>11. </a:t>
            </a:r>
            <a:r>
              <a:rPr lang="en-US" altLang="en-US" b="1" smtClean="0"/>
              <a:t>qualification stages</a:t>
            </a:r>
            <a:endParaRPr lang="en-US" altLang="en-US" smtClean="0"/>
          </a:p>
          <a:p>
            <a:pPr marL="228600" indent="-228600" algn="l" rtl="0" eaLnBrk="1" hangingPunct="1"/>
            <a:r>
              <a:rPr lang="en-US" altLang="en-US" smtClean="0"/>
              <a:t>11.1 There are four stages of qualification:</a:t>
            </a:r>
            <a:endParaRPr lang="fr-FR" altLang="en-US" smtClean="0"/>
          </a:p>
          <a:p>
            <a:pPr marL="228600" indent="-228600" algn="l" rtl="0" eaLnBrk="1" hangingPunct="1"/>
            <a:r>
              <a:rPr lang="fr-FR" altLang="en-US" smtClean="0"/>
              <a:t>— design qualification (DQ);</a:t>
            </a:r>
          </a:p>
          <a:p>
            <a:pPr marL="228600" indent="-228600" algn="l" rtl="0" eaLnBrk="1" hangingPunct="1"/>
            <a:r>
              <a:rPr lang="fr-FR" altLang="en-US" smtClean="0"/>
              <a:t>— installation qualification (IQ);</a:t>
            </a:r>
            <a:endParaRPr lang="en-US" altLang="en-US" smtClean="0"/>
          </a:p>
          <a:p>
            <a:pPr marL="228600" indent="-228600" algn="l" rtl="0" eaLnBrk="1" hangingPunct="1"/>
            <a:r>
              <a:rPr lang="en-US" altLang="en-US" smtClean="0"/>
              <a:t>— operational qualification (OQ); and</a:t>
            </a:r>
          </a:p>
          <a:p>
            <a:pPr marL="228600" indent="-228600" algn="l" rtl="0" eaLnBrk="1" hangingPunct="1"/>
            <a:r>
              <a:rPr lang="en-US" altLang="en-US" smtClean="0"/>
              <a:t>— performance qualification (PQ).</a:t>
            </a:r>
          </a:p>
          <a:p>
            <a:pPr marL="228600" indent="-228600" algn="l" rtl="0" eaLnBrk="1" hangingPunct="1"/>
            <a:r>
              <a:rPr lang="en-US" altLang="en-US" smtClean="0"/>
              <a:t>11.2 All SOPs for operation, maintenance and calibration should be</a:t>
            </a:r>
          </a:p>
          <a:p>
            <a:pPr marL="228600" indent="-228600" algn="l" rtl="0" eaLnBrk="1" hangingPunct="1"/>
            <a:r>
              <a:rPr lang="en-US" altLang="en-US" smtClean="0"/>
              <a:t>prepared during qualification.</a:t>
            </a:r>
          </a:p>
          <a:p>
            <a:pPr marL="228600" indent="-228600" algn="l" rtl="0" eaLnBrk="1" hangingPunct="1"/>
            <a:r>
              <a:rPr lang="en-US" altLang="en-US" smtClean="0"/>
              <a:t>11.3. Training should be provided to operators and training records should</a:t>
            </a:r>
          </a:p>
          <a:p>
            <a:pPr marL="228600" indent="-228600" algn="l" rtl="0" eaLnBrk="1" hangingPunct="1"/>
            <a:r>
              <a:rPr lang="en-US" altLang="en-US" smtClean="0"/>
              <a:t>be maintained.</a:t>
            </a:r>
            <a:endParaRPr lang="en-US" altLang="en-US" b="1"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1683"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2F2785E2-8D2E-4C20-9D67-BEC3477D1556}"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1684"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FDCF1CC7-20F2-4B28-B9EB-E0A9494C9D9F}" type="slidenum">
              <a:rPr lang="en-GB" altLang="en-US" sz="1200" b="0">
                <a:solidFill>
                  <a:schemeClr val="tx1"/>
                </a:solidFill>
              </a:rPr>
              <a:pPr eaLnBrk="1" hangingPunct="1"/>
              <a:t>30</a:t>
            </a:fld>
            <a:endParaRPr lang="en-GB" altLang="en-US" sz="1200" b="0">
              <a:solidFill>
                <a:schemeClr val="tx1"/>
              </a:solidFill>
            </a:endParaRPr>
          </a:p>
        </p:txBody>
      </p:sp>
      <p:sp>
        <p:nvSpPr>
          <p:cNvPr id="71685"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1686"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Design qualification</a:t>
            </a:r>
            <a:endParaRPr lang="en-US" altLang="en-US" smtClean="0"/>
          </a:p>
          <a:p>
            <a:pPr marL="228600" indent="-228600" algn="l" rtl="0" eaLnBrk="1" hangingPunct="1"/>
            <a:r>
              <a:rPr lang="en-US" altLang="en-US" smtClean="0"/>
              <a:t>11.4 Design qualification should provide documented evidence that the</a:t>
            </a:r>
          </a:p>
          <a:p>
            <a:pPr marL="228600" indent="-228600" algn="l" rtl="0" eaLnBrk="1" hangingPunct="1"/>
            <a:r>
              <a:rPr lang="en-US" altLang="en-US" smtClean="0"/>
              <a:t>design specifi cations were met.</a:t>
            </a:r>
            <a:endParaRPr lang="en-US" altLang="en-US" b="1" smtClean="0"/>
          </a:p>
          <a:p>
            <a:pPr marL="228600" indent="-228600" algn="l" rtl="0" eaLnBrk="1" hangingPunct="1"/>
            <a:r>
              <a:rPr lang="en-US" altLang="en-US" b="1" smtClean="0"/>
              <a:t>Installation qualification</a:t>
            </a:r>
            <a:endParaRPr lang="en-US" altLang="en-US" smtClean="0"/>
          </a:p>
          <a:p>
            <a:pPr marL="228600" indent="-228600" algn="l" rtl="0" eaLnBrk="1" hangingPunct="1"/>
            <a:r>
              <a:rPr lang="en-US" altLang="en-US" smtClean="0"/>
              <a:t>11.5 Installation qualification should provide documented evidence that</a:t>
            </a:r>
          </a:p>
          <a:p>
            <a:pPr marL="228600" indent="-228600" algn="l" rtl="0" eaLnBrk="1" hangingPunct="1"/>
            <a:r>
              <a:rPr lang="en-US" altLang="en-US" smtClean="0"/>
              <a:t>the installation was complete and satisfactory.</a:t>
            </a:r>
          </a:p>
          <a:p>
            <a:pPr marL="228600" indent="-228600" algn="l" rtl="0" eaLnBrk="1" hangingPunct="1"/>
            <a:r>
              <a:rPr lang="en-US" altLang="en-US" smtClean="0"/>
              <a:t>11.6 The purchase specifi cations, drawings, manuals, spare parts lists and</a:t>
            </a:r>
          </a:p>
          <a:p>
            <a:pPr marL="228600" indent="-228600" algn="l" rtl="0" eaLnBrk="1" hangingPunct="1"/>
            <a:r>
              <a:rPr lang="en-US" altLang="en-US" smtClean="0"/>
              <a:t>vendor details should be verifi ed during installation qualification.</a:t>
            </a:r>
          </a:p>
          <a:p>
            <a:pPr marL="228600" indent="-228600" algn="l" rtl="0" eaLnBrk="1" hangingPunct="1"/>
            <a:r>
              <a:rPr lang="en-US" altLang="en-US" smtClean="0"/>
              <a:t>11.7 Control and measuring devices should be calibrated.</a:t>
            </a:r>
            <a:endParaRPr lang="en-US" altLang="en-US" b="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2707"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9F6260BD-B9BA-4B86-A94E-BCFAB14ADA41}"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2708"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53A3113D-C35A-4723-88C7-2327B8AE77B1}" type="slidenum">
              <a:rPr lang="en-GB" altLang="en-US" sz="1200" b="0">
                <a:solidFill>
                  <a:schemeClr val="tx1"/>
                </a:solidFill>
              </a:rPr>
              <a:pPr eaLnBrk="1" hangingPunct="1"/>
              <a:t>31</a:t>
            </a:fld>
            <a:endParaRPr lang="en-GB" altLang="en-US" sz="1200" b="0">
              <a:solidFill>
                <a:schemeClr val="tx1"/>
              </a:solidFill>
            </a:endParaRPr>
          </a:p>
        </p:txBody>
      </p:sp>
      <p:sp>
        <p:nvSpPr>
          <p:cNvPr id="72709"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2710"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Operational qualification</a:t>
            </a:r>
            <a:endParaRPr lang="en-US" altLang="en-US" smtClean="0"/>
          </a:p>
          <a:p>
            <a:pPr marL="228600" indent="-228600" algn="l" rtl="0" eaLnBrk="1" hangingPunct="1"/>
            <a:r>
              <a:rPr lang="en-US" altLang="en-US" smtClean="0"/>
              <a:t>11.8 Operational qualification should provide documented evidence that</a:t>
            </a:r>
          </a:p>
          <a:p>
            <a:pPr marL="228600" indent="-228600" algn="l" rtl="0" eaLnBrk="1" hangingPunct="1"/>
            <a:r>
              <a:rPr lang="en-US" altLang="en-US" smtClean="0"/>
              <a:t>utilities, systems or equipment and all its components operate in accordance</a:t>
            </a:r>
          </a:p>
          <a:p>
            <a:pPr marL="228600" indent="-228600" algn="l" rtl="0" eaLnBrk="1" hangingPunct="1"/>
            <a:r>
              <a:rPr lang="en-US" altLang="en-US" smtClean="0"/>
              <a:t>with operational specifi cations.</a:t>
            </a:r>
          </a:p>
          <a:p>
            <a:pPr marL="228600" indent="-228600" algn="l" rtl="0" eaLnBrk="1" hangingPunct="1"/>
            <a:r>
              <a:rPr lang="en-US" altLang="en-US" smtClean="0"/>
              <a:t>11.9 Tests should be designed to demonstrate satisfactory operation over</a:t>
            </a:r>
          </a:p>
          <a:p>
            <a:pPr marL="228600" indent="-228600" algn="l" rtl="0" eaLnBrk="1" hangingPunct="1"/>
            <a:r>
              <a:rPr lang="en-US" altLang="en-US" smtClean="0"/>
              <a:t>the normal operating range as well as at the limits of its operating conditions</a:t>
            </a:r>
          </a:p>
          <a:p>
            <a:pPr marL="228600" indent="-228600" algn="l" rtl="0" eaLnBrk="1" hangingPunct="1"/>
            <a:r>
              <a:rPr lang="en-US" altLang="en-US" smtClean="0"/>
              <a:t>(including worst case conditions).</a:t>
            </a:r>
          </a:p>
          <a:p>
            <a:pPr marL="228600" indent="-228600" algn="l" rtl="0" eaLnBrk="1" hangingPunct="1"/>
            <a:r>
              <a:rPr lang="en-US" altLang="en-US" smtClean="0"/>
              <a:t>11.10 Operation controls, alarms, switches, displays and other operational</a:t>
            </a:r>
          </a:p>
          <a:p>
            <a:pPr marL="228600" indent="-228600" algn="l" rtl="0" eaLnBrk="1" hangingPunct="1"/>
            <a:r>
              <a:rPr lang="en-US" altLang="en-US" smtClean="0"/>
              <a:t>components should be tested.</a:t>
            </a:r>
            <a:endParaRPr lang="en-US" altLang="en-US" b="1" smtClean="0"/>
          </a:p>
          <a:p>
            <a:pPr marL="228600" indent="-228600" algn="l" rtl="0" eaLnBrk="1" hangingPunct="1"/>
            <a:endParaRPr lang="en-US" altLang="en-US" smtClean="0"/>
          </a:p>
          <a:p>
            <a:pPr marL="228600" indent="-228600" algn="l" rtl="0" eaLnBrk="1" hangingPunct="1"/>
            <a:r>
              <a:rPr lang="en-US" altLang="en-US" smtClean="0"/>
              <a:t>11.11 Measurements made in accordance with a statistical approach should</a:t>
            </a:r>
          </a:p>
          <a:p>
            <a:pPr marL="228600" indent="-228600" algn="l" rtl="0" eaLnBrk="1" hangingPunct="1"/>
            <a:r>
              <a:rPr lang="en-US" altLang="en-US" smtClean="0"/>
              <a:t>be fully described.</a:t>
            </a:r>
            <a:endParaRPr lang="en-US" altLang="en-US" b="1"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3731"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D7DD0D2E-89EF-4789-8937-B5FCCC278C53}"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3732"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F9A9F750-4781-4C0D-BA87-CC406C841780}" type="slidenum">
              <a:rPr lang="en-GB" altLang="en-US" sz="1200" b="0">
                <a:solidFill>
                  <a:schemeClr val="tx1"/>
                </a:solidFill>
              </a:rPr>
              <a:pPr eaLnBrk="1" hangingPunct="1"/>
              <a:t>32</a:t>
            </a:fld>
            <a:endParaRPr lang="en-GB" altLang="en-US" sz="1200" b="0">
              <a:solidFill>
                <a:schemeClr val="tx1"/>
              </a:solidFill>
            </a:endParaRPr>
          </a:p>
        </p:txBody>
      </p:sp>
      <p:sp>
        <p:nvSpPr>
          <p:cNvPr id="73733"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3734"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Performance qualification</a:t>
            </a:r>
            <a:endParaRPr lang="en-US" altLang="en-US" smtClean="0"/>
          </a:p>
          <a:p>
            <a:pPr marL="228600" indent="-228600" algn="l" rtl="0" eaLnBrk="1" hangingPunct="1"/>
            <a:r>
              <a:rPr lang="en-US" altLang="en-US" smtClean="0"/>
              <a:t>11.12 Performance qualification should provide documented evidence that</a:t>
            </a:r>
          </a:p>
          <a:p>
            <a:pPr marL="228600" indent="-228600" algn="l" rtl="0" eaLnBrk="1" hangingPunct="1"/>
            <a:r>
              <a:rPr lang="en-US" altLang="en-US" smtClean="0"/>
              <a:t>utilities, systems or equipment and all its components can consistently perform</a:t>
            </a:r>
          </a:p>
          <a:p>
            <a:pPr marL="228600" indent="-228600" algn="l" rtl="0" eaLnBrk="1" hangingPunct="1"/>
            <a:r>
              <a:rPr lang="en-US" altLang="en-US" smtClean="0"/>
              <a:t>in accordance with the specifi cations under routine use.</a:t>
            </a:r>
          </a:p>
          <a:p>
            <a:pPr marL="228600" indent="-228600" algn="l" rtl="0" eaLnBrk="1" hangingPunct="1"/>
            <a:r>
              <a:rPr lang="en-US" altLang="en-US" smtClean="0"/>
              <a:t>11.13 Test results should be collected over a suitable period of time to</a:t>
            </a:r>
          </a:p>
          <a:p>
            <a:pPr marL="228600" indent="-228600" algn="l" rtl="0" eaLnBrk="1" hangingPunct="1"/>
            <a:r>
              <a:rPr lang="en-US" altLang="en-US" smtClean="0"/>
              <a:t>prove consistency.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475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6246C649-06AE-469F-AC9C-ABE6C9DB2F4F}"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475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537A1F0B-F471-4866-A251-9EB5A27BB037}" type="slidenum">
              <a:rPr lang="en-GB" altLang="en-US" sz="1200" b="0">
                <a:solidFill>
                  <a:schemeClr val="tx1"/>
                </a:solidFill>
              </a:rPr>
              <a:pPr eaLnBrk="1" hangingPunct="1"/>
              <a:t>33</a:t>
            </a:fld>
            <a:endParaRPr lang="en-GB" altLang="en-US" sz="1200" b="0">
              <a:solidFill>
                <a:schemeClr val="tx1"/>
              </a:solidFill>
            </a:endParaRPr>
          </a:p>
        </p:txBody>
      </p:sp>
      <p:sp>
        <p:nvSpPr>
          <p:cNvPr id="7475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4758"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requalification</a:t>
            </a:r>
            <a:endParaRPr lang="en-US" altLang="en-US" smtClean="0"/>
          </a:p>
          <a:p>
            <a:pPr marL="228600" indent="-228600" algn="l" rtl="0" eaLnBrk="1" hangingPunct="1"/>
            <a:r>
              <a:rPr lang="en-US" altLang="en-US" smtClean="0"/>
              <a:t>11.14 requalification should be done in accordance with a defi ned schedule.</a:t>
            </a:r>
          </a:p>
          <a:p>
            <a:pPr marL="228600" indent="-228600" algn="l" rtl="0" eaLnBrk="1" hangingPunct="1"/>
            <a:r>
              <a:rPr lang="en-US" altLang="en-US" smtClean="0"/>
              <a:t>The frequency of requalification may be determined on the basis of factors such</a:t>
            </a:r>
          </a:p>
          <a:p>
            <a:pPr marL="228600" indent="-228600" algn="l" rtl="0" eaLnBrk="1" hangingPunct="1"/>
            <a:r>
              <a:rPr lang="en-US" altLang="en-US" smtClean="0"/>
              <a:t>as the analysis of results relating to calibration, verifi cation and maintenance.</a:t>
            </a:r>
          </a:p>
          <a:p>
            <a:pPr marL="228600" indent="-228600" algn="l" rtl="0" eaLnBrk="1" hangingPunct="1"/>
            <a:r>
              <a:rPr lang="en-US" altLang="en-US" smtClean="0"/>
              <a:t>11.15 There should be periodic requalification, as well as requalification</a:t>
            </a:r>
          </a:p>
          <a:p>
            <a:pPr marL="228600" indent="-228600" algn="l" rtl="0" eaLnBrk="1" hangingPunct="1"/>
            <a:r>
              <a:rPr lang="en-US" altLang="en-US" smtClean="0"/>
              <a:t>after changes (such as changes to utilities, systems, equipment; maintenance</a:t>
            </a:r>
          </a:p>
          <a:p>
            <a:pPr marL="228600" indent="-228600" algn="l" rtl="0" eaLnBrk="1" hangingPunct="1"/>
            <a:r>
              <a:rPr lang="en-US" altLang="en-US" smtClean="0"/>
              <a:t>work; and movement). (See also point 5.2.5 above and section 12 below.)</a:t>
            </a:r>
          </a:p>
          <a:p>
            <a:pPr marL="228600" indent="-228600" algn="l" rtl="0" eaLnBrk="1" hangingPunct="1"/>
            <a:r>
              <a:rPr lang="en-US" altLang="en-US" smtClean="0"/>
              <a:t>11.16 requalification should be considered as part of the change control</a:t>
            </a:r>
          </a:p>
          <a:p>
            <a:pPr marL="228600" indent="-228600" algn="l" rtl="0" eaLnBrk="1" hangingPunct="1"/>
            <a:r>
              <a:rPr lang="en-US" altLang="en-US" smtClean="0"/>
              <a:t>procedure.</a:t>
            </a:r>
            <a:endParaRPr lang="en-US" altLang="en-US" b="1" smtClean="0"/>
          </a:p>
          <a:p>
            <a:pPr marL="228600" indent="-228600" algn="l" rtl="0" eaLnBrk="1" hangingPunct="1"/>
            <a:r>
              <a:rPr lang="en-US" altLang="en-US" b="1" smtClean="0"/>
              <a:t>Revalidation</a:t>
            </a:r>
            <a:endParaRPr lang="en-US" altLang="en-US" smtClean="0"/>
          </a:p>
          <a:p>
            <a:pPr marL="228600" indent="-228600" algn="l" rtl="0" eaLnBrk="1" hangingPunct="1"/>
            <a:r>
              <a:rPr lang="en-US" altLang="en-US" smtClean="0"/>
              <a:t>11.17 Processes and procedures should be revalidated to ensure that they</a:t>
            </a:r>
          </a:p>
          <a:p>
            <a:pPr marL="228600" indent="-228600" algn="l" rtl="0" eaLnBrk="1" hangingPunct="1"/>
            <a:r>
              <a:rPr lang="en-US" altLang="en-US" smtClean="0"/>
              <a:t>remain capable of achieving the intended results.</a:t>
            </a:r>
          </a:p>
          <a:p>
            <a:pPr marL="228600" indent="-228600" algn="l" rtl="0" eaLnBrk="1" hangingPunct="1"/>
            <a:r>
              <a:rPr lang="en-US" altLang="en-US" smtClean="0"/>
              <a:t>11.18 There should be periodic revalidation, as well as revalidation after</a:t>
            </a:r>
          </a:p>
          <a:p>
            <a:pPr marL="228600" indent="-228600" algn="l" rtl="0" eaLnBrk="1" hangingPunct="1"/>
            <a:r>
              <a:rPr lang="en-US" altLang="en-US" smtClean="0"/>
              <a:t>changes. (See also points 5.2.5 above, point 11.21 below and section 12 below.)</a:t>
            </a:r>
          </a:p>
          <a:p>
            <a:pPr marL="228600" indent="-228600" algn="l" rtl="0" eaLnBrk="1" hangingPunct="1"/>
            <a:r>
              <a:rPr lang="en-US" altLang="en-US" smtClean="0"/>
              <a:t>11.19 Revalidation should be done in accordance with a defi ned schedule.</a:t>
            </a:r>
          </a:p>
          <a:p>
            <a:pPr marL="228600" indent="-228600" algn="l" rtl="0" eaLnBrk="1" hangingPunct="1"/>
            <a:r>
              <a:rPr lang="en-US" altLang="en-US" smtClean="0"/>
              <a:t>11.20 The frequency and extent of revalidation should be determined</a:t>
            </a:r>
          </a:p>
          <a:p>
            <a:pPr marL="228600" indent="-228600" algn="l" rtl="0" eaLnBrk="1" hangingPunct="1"/>
            <a:r>
              <a:rPr lang="en-US" altLang="en-US" smtClean="0"/>
              <a:t>using a risk-based approach together with a review of historical data.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5779"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E67A952A-7B71-4DAD-88C5-8E7034CB1390}"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5780"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286F0A1D-3913-4876-8D12-20A834458ED1}" type="slidenum">
              <a:rPr lang="en-GB" altLang="en-US" sz="1200" b="0">
                <a:solidFill>
                  <a:schemeClr val="tx1"/>
                </a:solidFill>
              </a:rPr>
              <a:pPr eaLnBrk="1" hangingPunct="1"/>
              <a:t>34</a:t>
            </a:fld>
            <a:endParaRPr lang="en-GB" altLang="en-US" sz="1200" b="0">
              <a:solidFill>
                <a:schemeClr val="tx1"/>
              </a:solidFill>
            </a:endParaRPr>
          </a:p>
        </p:txBody>
      </p:sp>
      <p:sp>
        <p:nvSpPr>
          <p:cNvPr id="75781"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5782"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Revalidation</a:t>
            </a:r>
            <a:endParaRPr lang="en-US" altLang="en-US" smtClean="0"/>
          </a:p>
          <a:p>
            <a:pPr marL="228600" indent="-228600" algn="l" rtl="0" eaLnBrk="1" hangingPunct="1"/>
            <a:r>
              <a:rPr lang="en-US" altLang="en-US" smtClean="0"/>
              <a:t>11.17 Processes and procedures should be revalidated to ensure that they</a:t>
            </a:r>
          </a:p>
          <a:p>
            <a:pPr marL="228600" indent="-228600" algn="l" rtl="0" eaLnBrk="1" hangingPunct="1"/>
            <a:r>
              <a:rPr lang="en-US" altLang="en-US" smtClean="0"/>
              <a:t>remain capable of achieving the intended results.</a:t>
            </a:r>
          </a:p>
          <a:p>
            <a:pPr marL="228600" indent="-228600" algn="l" rtl="0" eaLnBrk="1" hangingPunct="1"/>
            <a:r>
              <a:rPr lang="en-US" altLang="en-US" smtClean="0"/>
              <a:t>11.18 There should be periodic revalidation, as well as revalidation after</a:t>
            </a:r>
          </a:p>
          <a:p>
            <a:pPr marL="228600" indent="-228600" algn="l" rtl="0" eaLnBrk="1" hangingPunct="1"/>
            <a:r>
              <a:rPr lang="en-US" altLang="en-US" smtClean="0"/>
              <a:t>changes. (See also points 5.2.5 above, point 11.21 below and section 12 below.)</a:t>
            </a:r>
          </a:p>
          <a:p>
            <a:pPr marL="228600" indent="-228600" algn="l" rtl="0" eaLnBrk="1" hangingPunct="1"/>
            <a:r>
              <a:rPr lang="en-US" altLang="en-US" smtClean="0"/>
              <a:t>11.19 Revalidation should be done in accordance with a defi ned schedule.</a:t>
            </a:r>
          </a:p>
          <a:p>
            <a:pPr marL="228600" indent="-228600" algn="l" rtl="0" eaLnBrk="1" hangingPunct="1"/>
            <a:r>
              <a:rPr lang="en-US" altLang="en-US" smtClean="0"/>
              <a:t>11.20 The frequency and extent of revalidation should be determined</a:t>
            </a:r>
          </a:p>
          <a:p>
            <a:pPr marL="228600" indent="-228600" algn="l" rtl="0" eaLnBrk="1" hangingPunct="1"/>
            <a:r>
              <a:rPr lang="en-US" altLang="en-US" smtClean="0"/>
              <a:t>using a risk-based approach together with a review of historical data.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6803"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1F4A33F8-DBDA-472B-951F-A096E6642A2C}"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6804"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ADC38728-F9BD-4C60-AF22-17D8F29A7849}" type="slidenum">
              <a:rPr lang="en-GB" altLang="en-US" sz="1200" b="0">
                <a:solidFill>
                  <a:schemeClr val="tx1"/>
                </a:solidFill>
              </a:rPr>
              <a:pPr eaLnBrk="1" hangingPunct="1"/>
              <a:t>35</a:t>
            </a:fld>
            <a:endParaRPr lang="en-GB" altLang="en-US" sz="1200" b="0">
              <a:solidFill>
                <a:schemeClr val="tx1"/>
              </a:solidFill>
            </a:endParaRPr>
          </a:p>
        </p:txBody>
      </p:sp>
      <p:sp>
        <p:nvSpPr>
          <p:cNvPr id="76805"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6806"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Periodic revalidation</a:t>
            </a:r>
            <a:endParaRPr lang="en-US" altLang="en-US" smtClean="0"/>
          </a:p>
          <a:p>
            <a:pPr marL="228600" indent="-228600" algn="l" rtl="0" eaLnBrk="1" hangingPunct="1"/>
            <a:r>
              <a:rPr lang="en-US" altLang="en-US" smtClean="0"/>
              <a:t>11.21 Periodic revalidation should be performed to assess process changes that</a:t>
            </a:r>
          </a:p>
          <a:p>
            <a:pPr marL="228600" indent="-228600" algn="l" rtl="0" eaLnBrk="1" hangingPunct="1"/>
            <a:r>
              <a:rPr lang="en-US" altLang="en-US" smtClean="0"/>
              <a:t>may occur gradually over a period of time, or because of wear of equipment.</a:t>
            </a:r>
          </a:p>
          <a:p>
            <a:pPr marL="228600" indent="-228600" algn="l" rtl="0" eaLnBrk="1" hangingPunct="1"/>
            <a:r>
              <a:rPr lang="en-US" altLang="en-US" smtClean="0"/>
              <a:t>11.22 The following should be considered when periodic revalidation is</a:t>
            </a:r>
          </a:p>
          <a:p>
            <a:pPr marL="228600" indent="-228600" algn="l" rtl="0" eaLnBrk="1" hangingPunct="1"/>
            <a:r>
              <a:rPr lang="en-US" altLang="en-US" smtClean="0"/>
              <a:t>performed:</a:t>
            </a:r>
          </a:p>
          <a:p>
            <a:pPr marL="228600" indent="-228600" algn="l" rtl="0" eaLnBrk="1" hangingPunct="1"/>
            <a:r>
              <a:rPr lang="en-US" altLang="en-US" smtClean="0"/>
              <a:t>— master formulae and specifi cations;</a:t>
            </a:r>
          </a:p>
          <a:p>
            <a:pPr marL="228600" indent="-228600" algn="l" rtl="0" eaLnBrk="1" hangingPunct="1"/>
            <a:r>
              <a:rPr lang="en-US" altLang="en-US" smtClean="0"/>
              <a:t>— SOPs;</a:t>
            </a:r>
          </a:p>
          <a:p>
            <a:pPr marL="228600" indent="-228600" algn="l" rtl="0" eaLnBrk="1" hangingPunct="1"/>
            <a:r>
              <a:rPr lang="en-US" altLang="en-US" smtClean="0"/>
              <a:t>— records (e.g. of calibration, maintenance and cleaning); and</a:t>
            </a:r>
          </a:p>
          <a:p>
            <a:pPr marL="228600" indent="-228600" algn="l" rtl="0" eaLnBrk="1" hangingPunct="1"/>
            <a:r>
              <a:rPr lang="en-US" altLang="en-US" smtClean="0"/>
              <a:t>— analytical methods.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7827"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198589F8-8A56-469D-AC00-952674140977}"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7828"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DE07DCFF-828B-4912-8402-DC01EEAD1452}" type="slidenum">
              <a:rPr lang="en-GB" altLang="en-US" sz="1200" b="0">
                <a:solidFill>
                  <a:schemeClr val="tx1"/>
                </a:solidFill>
              </a:rPr>
              <a:pPr eaLnBrk="1" hangingPunct="1"/>
              <a:t>36</a:t>
            </a:fld>
            <a:endParaRPr lang="en-GB" altLang="en-US" sz="1200" b="0">
              <a:solidFill>
                <a:schemeClr val="tx1"/>
              </a:solidFill>
            </a:endParaRPr>
          </a:p>
        </p:txBody>
      </p:sp>
      <p:sp>
        <p:nvSpPr>
          <p:cNvPr id="77829"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7830"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Revalidation after change</a:t>
            </a:r>
            <a:endParaRPr lang="en-US" altLang="en-US" smtClean="0"/>
          </a:p>
          <a:p>
            <a:pPr marL="228600" indent="-228600" algn="l" rtl="0" eaLnBrk="1" hangingPunct="1"/>
            <a:r>
              <a:rPr lang="en-US" altLang="en-US" smtClean="0"/>
              <a:t>11.23 Revalidation should be performed following a change that could</a:t>
            </a:r>
          </a:p>
          <a:p>
            <a:pPr marL="228600" indent="-228600" algn="l" rtl="0" eaLnBrk="1" hangingPunct="1"/>
            <a:r>
              <a:rPr lang="en-US" altLang="en-US" smtClean="0"/>
              <a:t>have an effect on the process, procedure, quality of the product and/or the</a:t>
            </a:r>
          </a:p>
          <a:p>
            <a:pPr marL="228600" indent="-228600" algn="l" rtl="0" eaLnBrk="1" hangingPunct="1"/>
            <a:r>
              <a:rPr lang="en-US" altLang="en-US" smtClean="0"/>
              <a:t>product characteristics. Revalidation should be considered as part of the</a:t>
            </a:r>
          </a:p>
          <a:p>
            <a:pPr marL="228600" indent="-228600" algn="l" rtl="0" eaLnBrk="1" hangingPunct="1"/>
            <a:r>
              <a:rPr lang="en-US" altLang="en-US" smtClean="0"/>
              <a:t>change control procedure.</a:t>
            </a:r>
          </a:p>
          <a:p>
            <a:pPr marL="228600" indent="-228600" algn="l" rtl="0" eaLnBrk="1" hangingPunct="1"/>
            <a:r>
              <a:rPr lang="en-US" altLang="en-US" smtClean="0"/>
              <a:t>11.24 The extent of revalidation will depend on the nature and signifi cance</a:t>
            </a:r>
          </a:p>
          <a:p>
            <a:pPr marL="228600" indent="-228600" algn="l" rtl="0" eaLnBrk="1" hangingPunct="1"/>
            <a:r>
              <a:rPr lang="en-US" altLang="en-US" smtClean="0"/>
              <a:t>of the change(s).</a:t>
            </a:r>
          </a:p>
          <a:p>
            <a:pPr marL="228600" indent="-228600" algn="l" rtl="0" eaLnBrk="1" hangingPunct="1"/>
            <a:r>
              <a:rPr lang="en-US" altLang="en-US" smtClean="0"/>
              <a:t>11.25 Changes should not adversely affect product quality or process</a:t>
            </a:r>
          </a:p>
          <a:p>
            <a:pPr marL="228600" indent="-228600" algn="l" rtl="0" eaLnBrk="1" hangingPunct="1"/>
            <a:r>
              <a:rPr lang="en-US" altLang="en-US" smtClean="0"/>
              <a:t>characteristics.</a:t>
            </a:r>
          </a:p>
          <a:p>
            <a:pPr marL="228600" indent="-228600" algn="l" rtl="0" eaLnBrk="1" hangingPunct="1"/>
            <a:r>
              <a:rPr lang="en-US" altLang="en-US" smtClean="0"/>
              <a:t>11.26 Changes requiring revalidation should be defi ned in the validation</a:t>
            </a:r>
          </a:p>
          <a:p>
            <a:pPr marL="228600" indent="-228600" algn="l" rtl="0" eaLnBrk="1" hangingPunct="1"/>
            <a:r>
              <a:rPr lang="en-US" altLang="en-US" smtClean="0"/>
              <a:t>plan and may include:</a:t>
            </a:r>
          </a:p>
          <a:p>
            <a:pPr marL="228600" indent="-228600" algn="l" rtl="0" eaLnBrk="1" hangingPunct="1"/>
            <a:r>
              <a:rPr lang="en-US" altLang="en-US" smtClean="0"/>
              <a:t>• changes in starting materials (including physical properties, such as density,</a:t>
            </a:r>
          </a:p>
          <a:p>
            <a:pPr marL="228600" indent="-228600" algn="l" rtl="0" eaLnBrk="1" hangingPunct="1"/>
            <a:r>
              <a:rPr lang="en-US" altLang="en-US" smtClean="0"/>
              <a:t>viscosity or particle size distribution that may affect the process or product);</a:t>
            </a:r>
          </a:p>
          <a:p>
            <a:pPr marL="228600" indent="-228600" algn="l" rtl="0" eaLnBrk="1" hangingPunct="1"/>
            <a:r>
              <a:rPr lang="en-US" altLang="en-US" smtClean="0"/>
              <a:t>• change of starting material manufacturer;</a:t>
            </a:r>
          </a:p>
          <a:p>
            <a:pPr marL="228600" indent="-228600" algn="l" rtl="0" eaLnBrk="1" hangingPunct="1"/>
            <a:r>
              <a:rPr lang="en-US" altLang="en-US" smtClean="0"/>
              <a:t>• transfer of processes to a different site (including change of facilities and</a:t>
            </a:r>
          </a:p>
          <a:p>
            <a:pPr marL="228600" indent="-228600" algn="l" rtl="0" eaLnBrk="1" hangingPunct="1"/>
            <a:r>
              <a:rPr lang="en-US" altLang="en-US" smtClean="0"/>
              <a:t>installations which infl uence the process);</a:t>
            </a:r>
          </a:p>
          <a:p>
            <a:pPr marL="228600" indent="-228600" algn="l" rtl="0" eaLnBrk="1" hangingPunct="1"/>
            <a:r>
              <a:rPr lang="en-US" altLang="en-US" smtClean="0"/>
              <a:t>• changes of primary packaging material (e.g. substituting plastic for glass);</a:t>
            </a:r>
          </a:p>
          <a:p>
            <a:pPr marL="228600" indent="-228600" algn="l" rtl="0" eaLnBrk="1" hangingPunct="1"/>
            <a:r>
              <a:rPr lang="en-US" altLang="en-US" smtClean="0"/>
              <a:t>• changes in the manufacturing process (e.g. mixing times or drying temperatures);</a:t>
            </a:r>
          </a:p>
          <a:p>
            <a:pPr marL="228600" indent="-228600" algn="l" rtl="0" eaLnBrk="1" hangingPunct="1"/>
            <a:r>
              <a:rPr lang="en-US" altLang="en-US" smtClean="0"/>
              <a:t>• changes in the equipment (e.g. addition of automatic detection systems,</a:t>
            </a:r>
          </a:p>
          <a:p>
            <a:pPr marL="228600" indent="-228600" algn="l" rtl="0" eaLnBrk="1" hangingPunct="1"/>
            <a:r>
              <a:rPr lang="en-US" altLang="en-US" smtClean="0"/>
              <a:t>installation of new equipment, major revisions to machinery or apparatus</a:t>
            </a:r>
          </a:p>
          <a:p>
            <a:pPr marL="228600" indent="-228600" algn="l" rtl="0" eaLnBrk="1" hangingPunct="1"/>
            <a:r>
              <a:rPr lang="en-US" altLang="en-US" smtClean="0"/>
              <a:t>and breakdowns);</a:t>
            </a:r>
          </a:p>
          <a:p>
            <a:pPr marL="228600" indent="-228600" algn="l" rtl="0" eaLnBrk="1" hangingPunct="1"/>
            <a:r>
              <a:rPr lang="en-US" altLang="en-US" smtClean="0"/>
              <a:t>• production area and support system changes (e.g. rearrangement of areas,</a:t>
            </a:r>
          </a:p>
          <a:p>
            <a:pPr marL="228600" indent="-228600" algn="l" rtl="0" eaLnBrk="1" hangingPunct="1"/>
            <a:r>
              <a:rPr lang="en-US" altLang="en-US" smtClean="0"/>
              <a:t>or a new water treatment method);</a:t>
            </a:r>
          </a:p>
          <a:p>
            <a:pPr marL="228600" indent="-228600" algn="l" rtl="0" eaLnBrk="1" hangingPunct="1"/>
            <a:r>
              <a:rPr lang="en-US" altLang="en-US" smtClean="0"/>
              <a:t>• appearance of negative quality trends;</a:t>
            </a:r>
          </a:p>
          <a:p>
            <a:pPr marL="228600" indent="-228600" algn="l" rtl="0" eaLnBrk="1" hangingPunct="1"/>
            <a:r>
              <a:rPr lang="en-US" altLang="en-US" smtClean="0"/>
              <a:t>• appearance of new fi ndings based on current knowledge, e.g. new technology;</a:t>
            </a:r>
          </a:p>
          <a:p>
            <a:pPr marL="228600" indent="-228600" algn="l" rtl="0" eaLnBrk="1" hangingPunct="1"/>
            <a:r>
              <a:rPr lang="en-US" altLang="en-US" smtClean="0"/>
              <a:t>• support system changes.</a:t>
            </a:r>
          </a:p>
          <a:p>
            <a:pPr marL="228600" indent="-228600" algn="l" rtl="0" eaLnBrk="1" hangingPunct="1"/>
            <a:r>
              <a:rPr lang="en-US" altLang="en-US" smtClean="0"/>
              <a:t>Changes of equipment which involve the replacement of equipment on a</a:t>
            </a:r>
          </a:p>
          <a:p>
            <a:pPr marL="228600" indent="-228600" algn="l" rtl="0" eaLnBrk="1" hangingPunct="1"/>
            <a:r>
              <a:rPr lang="en-US" altLang="en-US" smtClean="0"/>
              <a:t>“like-for-like” basis would not normally require a revalidation. For example,</a:t>
            </a:r>
          </a:p>
          <a:p>
            <a:pPr marL="228600" indent="-228600" algn="l" rtl="0" eaLnBrk="1" hangingPunct="1"/>
            <a:r>
              <a:rPr lang="en-US" altLang="en-US" smtClean="0"/>
              <a:t>installation of a new centrifugal pump to replace an older model would</a:t>
            </a:r>
            <a:endParaRPr lang="en-US" altLang="zh-CN" smtClean="0"/>
          </a:p>
          <a:p>
            <a:pPr marL="228600" indent="-228600" algn="l" rtl="0" eaLnBrk="1" hangingPunct="1"/>
            <a:r>
              <a:rPr lang="en-US" altLang="zh-CN" smtClean="0"/>
              <a:t>not necessarily require revalidation. </a:t>
            </a: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4915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7AA4BD90-8CF7-48AD-B043-EA573A5C5E2B}"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4915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AFE4A4C7-4170-4670-B631-FE92E7AF9599}" type="slidenum">
              <a:rPr lang="en-GB" altLang="en-US" sz="1200" b="0">
                <a:solidFill>
                  <a:schemeClr val="tx1"/>
                </a:solidFill>
              </a:rPr>
              <a:pPr eaLnBrk="1" hangingPunct="1"/>
              <a:t>4</a:t>
            </a:fld>
            <a:endParaRPr lang="en-GB" altLang="en-US" sz="1200" b="0">
              <a:solidFill>
                <a:schemeClr val="tx1"/>
              </a:solidFill>
            </a:endParaRPr>
          </a:p>
        </p:txBody>
      </p:sp>
      <p:sp>
        <p:nvSpPr>
          <p:cNvPr id="4915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49158"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Documentation associated with validation includes:</a:t>
            </a:r>
          </a:p>
          <a:p>
            <a:pPr marL="228600" indent="-228600" algn="l" eaLnBrk="1" hangingPunct="1"/>
            <a:r>
              <a:rPr lang="en-US" altLang="en-US" smtClean="0"/>
              <a:t>— standard operating procedures (SOPs)</a:t>
            </a:r>
          </a:p>
          <a:p>
            <a:pPr marL="228600" indent="-228600" algn="l" eaLnBrk="1" hangingPunct="1"/>
            <a:r>
              <a:rPr lang="en-US" altLang="en-US" smtClean="0"/>
              <a:t>— Specifications</a:t>
            </a:r>
          </a:p>
          <a:p>
            <a:pPr marL="228600" indent="-228600" algn="l" eaLnBrk="1" hangingPunct="1"/>
            <a:r>
              <a:rPr lang="en-US" altLang="en-US" smtClean="0"/>
              <a:t>— Validation master plan (VMP)</a:t>
            </a:r>
          </a:p>
          <a:p>
            <a:pPr marL="228600" indent="-228600" algn="l" eaLnBrk="1" hangingPunct="1"/>
            <a:r>
              <a:rPr lang="en-US" altLang="en-US" smtClean="0"/>
              <a:t>— Qualification protocols and reports</a:t>
            </a:r>
          </a:p>
          <a:p>
            <a:pPr marL="228600" indent="-228600" algn="l" eaLnBrk="1" hangingPunct="1"/>
            <a:r>
              <a:rPr lang="en-US" altLang="en-US" smtClean="0"/>
              <a:t>— Validation protocols and reports.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8851"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19886287-F31A-46D9-A376-C933FE65957A}"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8852"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9E0DF3D3-0D49-4909-8535-B4758F9F6C34}" type="slidenum">
              <a:rPr lang="en-GB" altLang="en-US" sz="1200" b="0">
                <a:solidFill>
                  <a:schemeClr val="tx1"/>
                </a:solidFill>
              </a:rPr>
              <a:pPr eaLnBrk="1" hangingPunct="1"/>
              <a:t>37</a:t>
            </a:fld>
            <a:endParaRPr lang="en-GB" altLang="en-US" sz="1200" b="0">
              <a:solidFill>
                <a:schemeClr val="tx1"/>
              </a:solidFill>
            </a:endParaRPr>
          </a:p>
        </p:txBody>
      </p:sp>
      <p:sp>
        <p:nvSpPr>
          <p:cNvPr id="78853" name="Rectangle 2"/>
          <p:cNvSpPr>
            <a:spLocks noGrp="1" noRot="1" noChangeAspect="1" noChangeArrowheads="1" noTextEdit="1"/>
          </p:cNvSpPr>
          <p:nvPr>
            <p:ph type="sldImg"/>
          </p:nvPr>
        </p:nvSpPr>
        <p:spPr>
          <a:xfrm>
            <a:off x="1143000" y="685800"/>
            <a:ext cx="4572000" cy="3429000"/>
          </a:xfrm>
          <a:ln/>
        </p:spPr>
      </p:sp>
      <p:sp>
        <p:nvSpPr>
          <p:cNvPr id="78854" name="Rectangle 3"/>
          <p:cNvSpPr>
            <a:spLocks noGrp="1" noChangeArrowheads="1"/>
          </p:cNvSpPr>
          <p:nvPr>
            <p:ph type="body" idx="1"/>
          </p:nvPr>
        </p:nvSpPr>
        <p:spPr>
          <a:noFill/>
        </p:spPr>
        <p:txBody>
          <a:bodyPr/>
          <a:lstStyle/>
          <a:p>
            <a:pPr algn="l" rtl="0" eaLnBrk="1" hangingPunct="1">
              <a:lnSpc>
                <a:spcPct val="80000"/>
              </a:lnSpc>
            </a:pPr>
            <a:r>
              <a:rPr lang="en-US" altLang="en-US" sz="1000" b="1" smtClean="0"/>
              <a:t>Revalidation after change</a:t>
            </a:r>
            <a:endParaRPr lang="en-US" altLang="en-US" sz="1000" smtClean="0"/>
          </a:p>
          <a:p>
            <a:pPr algn="l" rtl="0" eaLnBrk="1" hangingPunct="1">
              <a:lnSpc>
                <a:spcPct val="80000"/>
              </a:lnSpc>
            </a:pPr>
            <a:r>
              <a:rPr lang="en-US" altLang="en-US" sz="1000" smtClean="0"/>
              <a:t>11.23 Revalidation should be performed following a change that could</a:t>
            </a:r>
          </a:p>
          <a:p>
            <a:pPr algn="l" rtl="0" eaLnBrk="1" hangingPunct="1">
              <a:lnSpc>
                <a:spcPct val="80000"/>
              </a:lnSpc>
            </a:pPr>
            <a:r>
              <a:rPr lang="en-US" altLang="en-US" sz="1000" smtClean="0"/>
              <a:t>have an effect on the process, procedure, quality of the product and/or the</a:t>
            </a:r>
          </a:p>
          <a:p>
            <a:pPr algn="l" rtl="0" eaLnBrk="1" hangingPunct="1">
              <a:lnSpc>
                <a:spcPct val="80000"/>
              </a:lnSpc>
            </a:pPr>
            <a:r>
              <a:rPr lang="en-US" altLang="en-US" sz="1000" smtClean="0"/>
              <a:t>product characteristics. Revalidation should be considered as part of the</a:t>
            </a:r>
          </a:p>
          <a:p>
            <a:pPr algn="l" rtl="0" eaLnBrk="1" hangingPunct="1">
              <a:lnSpc>
                <a:spcPct val="80000"/>
              </a:lnSpc>
            </a:pPr>
            <a:r>
              <a:rPr lang="en-US" altLang="en-US" sz="1000" smtClean="0"/>
              <a:t>change control procedure.</a:t>
            </a:r>
          </a:p>
          <a:p>
            <a:pPr algn="l" rtl="0" eaLnBrk="1" hangingPunct="1">
              <a:lnSpc>
                <a:spcPct val="80000"/>
              </a:lnSpc>
            </a:pPr>
            <a:r>
              <a:rPr lang="en-US" altLang="en-US" sz="1000" smtClean="0"/>
              <a:t>11.24 The extent of revalidation will depend on the nature and signifi cance</a:t>
            </a:r>
          </a:p>
          <a:p>
            <a:pPr algn="l" rtl="0" eaLnBrk="1" hangingPunct="1">
              <a:lnSpc>
                <a:spcPct val="80000"/>
              </a:lnSpc>
            </a:pPr>
            <a:r>
              <a:rPr lang="en-US" altLang="en-US" sz="1000" smtClean="0"/>
              <a:t>of the change(s).</a:t>
            </a:r>
          </a:p>
          <a:p>
            <a:pPr algn="l" rtl="0" eaLnBrk="1" hangingPunct="1">
              <a:lnSpc>
                <a:spcPct val="80000"/>
              </a:lnSpc>
            </a:pPr>
            <a:r>
              <a:rPr lang="en-US" altLang="en-US" sz="1000" smtClean="0"/>
              <a:t>11.25 Changes should not adversely affect product quality or process</a:t>
            </a:r>
          </a:p>
          <a:p>
            <a:pPr algn="l" rtl="0" eaLnBrk="1" hangingPunct="1">
              <a:lnSpc>
                <a:spcPct val="80000"/>
              </a:lnSpc>
            </a:pPr>
            <a:r>
              <a:rPr lang="en-US" altLang="en-US" sz="1000" smtClean="0"/>
              <a:t>characteristics.</a:t>
            </a:r>
          </a:p>
          <a:p>
            <a:pPr algn="l" rtl="0" eaLnBrk="1" hangingPunct="1">
              <a:lnSpc>
                <a:spcPct val="80000"/>
              </a:lnSpc>
            </a:pPr>
            <a:r>
              <a:rPr lang="en-US" altLang="en-US" sz="1000" smtClean="0"/>
              <a:t>11.26 Changes requiring revalidation should be defi ned in the validation</a:t>
            </a:r>
          </a:p>
          <a:p>
            <a:pPr algn="l" rtl="0" eaLnBrk="1" hangingPunct="1">
              <a:lnSpc>
                <a:spcPct val="80000"/>
              </a:lnSpc>
            </a:pPr>
            <a:r>
              <a:rPr lang="en-US" altLang="en-US" sz="1000" smtClean="0"/>
              <a:t>plan and may include:</a:t>
            </a:r>
          </a:p>
          <a:p>
            <a:pPr algn="l" rtl="0" eaLnBrk="1" hangingPunct="1">
              <a:lnSpc>
                <a:spcPct val="80000"/>
              </a:lnSpc>
            </a:pPr>
            <a:r>
              <a:rPr lang="en-US" altLang="en-US" sz="1000" smtClean="0"/>
              <a:t>• changes in starting materials (including physical properties, such as density,</a:t>
            </a:r>
          </a:p>
          <a:p>
            <a:pPr algn="l" rtl="0" eaLnBrk="1" hangingPunct="1">
              <a:lnSpc>
                <a:spcPct val="80000"/>
              </a:lnSpc>
            </a:pPr>
            <a:r>
              <a:rPr lang="en-US" altLang="en-US" sz="1000" smtClean="0"/>
              <a:t>viscosity or particle size distribution that may affect the process or product);</a:t>
            </a:r>
          </a:p>
          <a:p>
            <a:pPr algn="l" rtl="0" eaLnBrk="1" hangingPunct="1">
              <a:lnSpc>
                <a:spcPct val="80000"/>
              </a:lnSpc>
            </a:pPr>
            <a:r>
              <a:rPr lang="en-US" altLang="en-US" sz="1000" smtClean="0"/>
              <a:t>• change of starting material manufacturer;</a:t>
            </a:r>
          </a:p>
          <a:p>
            <a:pPr algn="l" rtl="0" eaLnBrk="1" hangingPunct="1">
              <a:lnSpc>
                <a:spcPct val="80000"/>
              </a:lnSpc>
            </a:pPr>
            <a:r>
              <a:rPr lang="en-US" altLang="en-US" sz="1000" smtClean="0"/>
              <a:t>• transfer of processes to a different site (including change of facilities and</a:t>
            </a:r>
          </a:p>
          <a:p>
            <a:pPr algn="l" rtl="0" eaLnBrk="1" hangingPunct="1">
              <a:lnSpc>
                <a:spcPct val="80000"/>
              </a:lnSpc>
            </a:pPr>
            <a:r>
              <a:rPr lang="en-US" altLang="en-US" sz="1000" smtClean="0"/>
              <a:t>installations which infl uence the process);</a:t>
            </a:r>
          </a:p>
          <a:p>
            <a:pPr algn="l" rtl="0" eaLnBrk="1" hangingPunct="1">
              <a:lnSpc>
                <a:spcPct val="80000"/>
              </a:lnSpc>
            </a:pPr>
            <a:r>
              <a:rPr lang="en-US" altLang="en-US" sz="1000" smtClean="0"/>
              <a:t>• changes of primary packaging material (e.g. substituting plastic for glass);</a:t>
            </a:r>
          </a:p>
          <a:p>
            <a:pPr algn="l" rtl="0" eaLnBrk="1" hangingPunct="1">
              <a:lnSpc>
                <a:spcPct val="80000"/>
              </a:lnSpc>
            </a:pPr>
            <a:r>
              <a:rPr lang="en-US" altLang="en-US" sz="1000" smtClean="0"/>
              <a:t>• changes in the manufacturing process (e.g. mixing times or drying temperatures);</a:t>
            </a:r>
          </a:p>
          <a:p>
            <a:pPr algn="l" rtl="0" eaLnBrk="1" hangingPunct="1">
              <a:lnSpc>
                <a:spcPct val="80000"/>
              </a:lnSpc>
            </a:pPr>
            <a:r>
              <a:rPr lang="en-US" altLang="en-US" sz="1000" smtClean="0"/>
              <a:t>• changes in the equipment (e.g. addition of automatic detection systems,</a:t>
            </a:r>
          </a:p>
          <a:p>
            <a:pPr algn="l" rtl="0" eaLnBrk="1" hangingPunct="1">
              <a:lnSpc>
                <a:spcPct val="80000"/>
              </a:lnSpc>
            </a:pPr>
            <a:r>
              <a:rPr lang="en-US" altLang="en-US" sz="1000" smtClean="0"/>
              <a:t>installation of new equipment, major revisions to machinery or apparatus</a:t>
            </a:r>
          </a:p>
          <a:p>
            <a:pPr algn="l" rtl="0" eaLnBrk="1" hangingPunct="1">
              <a:lnSpc>
                <a:spcPct val="80000"/>
              </a:lnSpc>
            </a:pPr>
            <a:r>
              <a:rPr lang="en-US" altLang="en-US" sz="1000" smtClean="0"/>
              <a:t>and breakdowns);</a:t>
            </a:r>
          </a:p>
          <a:p>
            <a:pPr algn="l" rtl="0" eaLnBrk="1" hangingPunct="1">
              <a:lnSpc>
                <a:spcPct val="80000"/>
              </a:lnSpc>
            </a:pPr>
            <a:r>
              <a:rPr lang="en-US" altLang="en-US" sz="1000" smtClean="0"/>
              <a:t>• production area and support system changes (e.g. rearrangement of areas,</a:t>
            </a:r>
          </a:p>
          <a:p>
            <a:pPr algn="l" rtl="0" eaLnBrk="1" hangingPunct="1">
              <a:lnSpc>
                <a:spcPct val="80000"/>
              </a:lnSpc>
            </a:pPr>
            <a:r>
              <a:rPr lang="en-US" altLang="en-US" sz="1000" smtClean="0"/>
              <a:t>or a new water treatment method);</a:t>
            </a:r>
          </a:p>
          <a:p>
            <a:pPr algn="l" rtl="0" eaLnBrk="1" hangingPunct="1">
              <a:lnSpc>
                <a:spcPct val="80000"/>
              </a:lnSpc>
            </a:pPr>
            <a:r>
              <a:rPr lang="en-US" altLang="en-US" sz="1000" smtClean="0"/>
              <a:t>• appearance of negative quality trends;</a:t>
            </a:r>
          </a:p>
          <a:p>
            <a:pPr algn="l" rtl="0" eaLnBrk="1" hangingPunct="1">
              <a:lnSpc>
                <a:spcPct val="80000"/>
              </a:lnSpc>
            </a:pPr>
            <a:r>
              <a:rPr lang="en-US" altLang="en-US" sz="1000" smtClean="0"/>
              <a:t>• appearance of new fi ndings based on current knowledge, e.g. new technology;</a:t>
            </a:r>
          </a:p>
          <a:p>
            <a:pPr algn="l" rtl="0" eaLnBrk="1" hangingPunct="1">
              <a:lnSpc>
                <a:spcPct val="80000"/>
              </a:lnSpc>
            </a:pPr>
            <a:r>
              <a:rPr lang="en-US" altLang="en-US" sz="1000" smtClean="0"/>
              <a:t>• support system changes.</a:t>
            </a:r>
          </a:p>
          <a:p>
            <a:pPr eaLnBrk="1" hangingPunct="1">
              <a:lnSpc>
                <a:spcPct val="80000"/>
              </a:lnSpc>
            </a:pPr>
            <a:endParaRPr lang="en-US" altLang="en-US" sz="10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7987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7C7A6489-9361-4F70-8757-C7EE95509069}"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7987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BFC18CF3-BC48-489B-8E27-0BE34A787A78}" type="slidenum">
              <a:rPr lang="en-GB" altLang="en-US" sz="1200" b="0">
                <a:solidFill>
                  <a:schemeClr val="tx1"/>
                </a:solidFill>
              </a:rPr>
              <a:pPr eaLnBrk="1" hangingPunct="1"/>
              <a:t>38</a:t>
            </a:fld>
            <a:endParaRPr lang="en-GB" altLang="en-US" sz="1200" b="0">
              <a:solidFill>
                <a:schemeClr val="tx1"/>
              </a:solidFill>
            </a:endParaRPr>
          </a:p>
        </p:txBody>
      </p:sp>
      <p:sp>
        <p:nvSpPr>
          <p:cNvPr id="7987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79878"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b="1" smtClean="0"/>
              <a:t>Revalidation after change</a:t>
            </a:r>
            <a:endParaRPr lang="en-US" altLang="en-US" smtClean="0"/>
          </a:p>
          <a:p>
            <a:pPr marL="228600" indent="-228600" algn="l" rtl="0" eaLnBrk="1" hangingPunct="1"/>
            <a:r>
              <a:rPr lang="en-US" altLang="en-US" smtClean="0"/>
              <a:t>11.23 Revalidation should be performed following a change that could</a:t>
            </a:r>
          </a:p>
          <a:p>
            <a:pPr marL="228600" indent="-228600" algn="l" rtl="0" eaLnBrk="1" hangingPunct="1"/>
            <a:r>
              <a:rPr lang="en-US" altLang="en-US" smtClean="0"/>
              <a:t>have an effect on the process, procedure, quality of the product and/or the</a:t>
            </a:r>
          </a:p>
          <a:p>
            <a:pPr marL="228600" indent="-228600" algn="l" rtl="0" eaLnBrk="1" hangingPunct="1"/>
            <a:r>
              <a:rPr lang="en-US" altLang="en-US" smtClean="0"/>
              <a:t>product characteristics. Revalidation should be considered as part of the</a:t>
            </a:r>
          </a:p>
          <a:p>
            <a:pPr marL="228600" indent="-228600" algn="l" rtl="0" eaLnBrk="1" hangingPunct="1"/>
            <a:r>
              <a:rPr lang="en-US" altLang="en-US" smtClean="0"/>
              <a:t>change control procedure.</a:t>
            </a:r>
          </a:p>
          <a:p>
            <a:pPr marL="228600" indent="-228600" algn="l" rtl="0" eaLnBrk="1" hangingPunct="1"/>
            <a:r>
              <a:rPr lang="en-US" altLang="en-US" smtClean="0"/>
              <a:t>11.24 The extent of revalidation will depend on the nature and signifi cance</a:t>
            </a:r>
          </a:p>
          <a:p>
            <a:pPr marL="228600" indent="-228600" algn="l" rtl="0" eaLnBrk="1" hangingPunct="1"/>
            <a:r>
              <a:rPr lang="en-US" altLang="en-US" smtClean="0"/>
              <a:t>of the change(s).</a:t>
            </a:r>
          </a:p>
          <a:p>
            <a:pPr marL="228600" indent="-228600" algn="l" rtl="0" eaLnBrk="1" hangingPunct="1"/>
            <a:r>
              <a:rPr lang="en-US" altLang="en-US" smtClean="0"/>
              <a:t>11.25 Changes should not adversely affect product quality or process</a:t>
            </a:r>
          </a:p>
          <a:p>
            <a:pPr marL="228600" indent="-228600" algn="l" rtl="0" eaLnBrk="1" hangingPunct="1"/>
            <a:r>
              <a:rPr lang="en-US" altLang="en-US" smtClean="0"/>
              <a:t>characteristics.</a:t>
            </a:r>
          </a:p>
          <a:p>
            <a:pPr marL="228600" indent="-228600" algn="l" rtl="0" eaLnBrk="1" hangingPunct="1"/>
            <a:r>
              <a:rPr lang="en-US" altLang="en-US" smtClean="0"/>
              <a:t>11.26 Changes requiring revalidation should be defi ned in the validation</a:t>
            </a:r>
          </a:p>
          <a:p>
            <a:pPr marL="228600" indent="-228600" algn="l" rtl="0" eaLnBrk="1" hangingPunct="1"/>
            <a:r>
              <a:rPr lang="en-US" altLang="en-US" smtClean="0"/>
              <a:t>plan and may include:</a:t>
            </a:r>
          </a:p>
          <a:p>
            <a:pPr marL="228600" indent="-228600" algn="l" rtl="0" eaLnBrk="1" hangingPunct="1"/>
            <a:r>
              <a:rPr lang="en-US" altLang="en-US" smtClean="0"/>
              <a:t>• changes in starting materials (including physical properties, such as density,</a:t>
            </a:r>
          </a:p>
          <a:p>
            <a:pPr marL="228600" indent="-228600" algn="l" rtl="0" eaLnBrk="1" hangingPunct="1"/>
            <a:r>
              <a:rPr lang="en-US" altLang="en-US" smtClean="0"/>
              <a:t>viscosity or particle size distribution that may affect the process or product);</a:t>
            </a:r>
          </a:p>
          <a:p>
            <a:pPr marL="228600" indent="-228600" algn="l" rtl="0" eaLnBrk="1" hangingPunct="1"/>
            <a:r>
              <a:rPr lang="en-US" altLang="en-US" smtClean="0"/>
              <a:t>• change of starting material manufacturer;</a:t>
            </a:r>
          </a:p>
          <a:p>
            <a:pPr marL="228600" indent="-228600" algn="l" rtl="0" eaLnBrk="1" hangingPunct="1"/>
            <a:r>
              <a:rPr lang="en-US" altLang="en-US" smtClean="0"/>
              <a:t>• transfer of processes to a different site (including change of facilities and</a:t>
            </a:r>
          </a:p>
          <a:p>
            <a:pPr marL="228600" indent="-228600" algn="l" rtl="0" eaLnBrk="1" hangingPunct="1"/>
            <a:r>
              <a:rPr lang="en-US" altLang="en-US" smtClean="0"/>
              <a:t>installations which infl uence the process);</a:t>
            </a:r>
          </a:p>
          <a:p>
            <a:pPr marL="228600" indent="-228600" algn="l" rtl="0" eaLnBrk="1" hangingPunct="1"/>
            <a:r>
              <a:rPr lang="en-US" altLang="en-US" smtClean="0"/>
              <a:t>• changes of primary packaging material (e.g. substituting plastic for glass);</a:t>
            </a:r>
          </a:p>
          <a:p>
            <a:pPr marL="228600" indent="-228600" algn="l" rtl="0" eaLnBrk="1" hangingPunct="1"/>
            <a:r>
              <a:rPr lang="en-US" altLang="en-US" smtClean="0"/>
              <a:t>• changes in the manufacturing process (e.g. mixing times or drying temperatures);</a:t>
            </a:r>
          </a:p>
          <a:p>
            <a:pPr marL="228600" indent="-228600" algn="l" rtl="0" eaLnBrk="1" hangingPunct="1"/>
            <a:r>
              <a:rPr lang="en-US" altLang="en-US" smtClean="0"/>
              <a:t>• changes in the equipment (e.g. addition of automatic detection systems,</a:t>
            </a:r>
          </a:p>
          <a:p>
            <a:pPr marL="228600" indent="-228600" algn="l" rtl="0" eaLnBrk="1" hangingPunct="1"/>
            <a:r>
              <a:rPr lang="en-US" altLang="en-US" smtClean="0"/>
              <a:t>installation of new equipment, major revisions to machinery or apparatus</a:t>
            </a:r>
          </a:p>
          <a:p>
            <a:pPr marL="228600" indent="-228600" algn="l" rtl="0" eaLnBrk="1" hangingPunct="1"/>
            <a:r>
              <a:rPr lang="en-US" altLang="en-US" smtClean="0"/>
              <a:t>and breakdowns);</a:t>
            </a:r>
          </a:p>
          <a:p>
            <a:pPr marL="228600" indent="-228600" algn="l" rtl="0" eaLnBrk="1" hangingPunct="1"/>
            <a:r>
              <a:rPr lang="en-US" altLang="en-US" smtClean="0"/>
              <a:t>• production area and support system changes (e.g. rearrangement of areas,</a:t>
            </a:r>
          </a:p>
          <a:p>
            <a:pPr marL="228600" indent="-228600" algn="l" rtl="0" eaLnBrk="1" hangingPunct="1"/>
            <a:r>
              <a:rPr lang="en-US" altLang="en-US" smtClean="0"/>
              <a:t>or a new water treatment method);</a:t>
            </a:r>
          </a:p>
          <a:p>
            <a:pPr marL="228600" indent="-228600" algn="l" rtl="0" eaLnBrk="1" hangingPunct="1"/>
            <a:r>
              <a:rPr lang="en-US" altLang="en-US" smtClean="0"/>
              <a:t>• appearance of negative quality trends;</a:t>
            </a:r>
          </a:p>
          <a:p>
            <a:pPr marL="228600" indent="-228600" algn="l" rtl="0" eaLnBrk="1" hangingPunct="1"/>
            <a:r>
              <a:rPr lang="en-US" altLang="en-US" smtClean="0"/>
              <a:t>• appearance of new fi ndings based on current knowledge, e.g. new technology;</a:t>
            </a:r>
          </a:p>
          <a:p>
            <a:pPr marL="228600" indent="-228600" algn="l" rtl="0" eaLnBrk="1" hangingPunct="1"/>
            <a:r>
              <a:rPr lang="en-US" altLang="en-US" smtClean="0"/>
              <a:t>• support system changes.</a:t>
            </a:r>
          </a:p>
          <a:p>
            <a:pPr marL="228600" indent="-228600" algn="l" rtl="0" eaLnBrk="1" hangingPunct="1"/>
            <a:r>
              <a:rPr lang="en-US" altLang="en-US" smtClean="0"/>
              <a:t>Changes of equipment which involve the replacement of equipment on a</a:t>
            </a:r>
          </a:p>
          <a:p>
            <a:pPr marL="228600" indent="-228600" algn="l" rtl="0" eaLnBrk="1" hangingPunct="1"/>
            <a:r>
              <a:rPr lang="en-US" altLang="en-US" smtClean="0"/>
              <a:t>“like-for-like” basis would not normally require a revalidation. For example,</a:t>
            </a:r>
          </a:p>
          <a:p>
            <a:pPr marL="228600" indent="-228600" algn="l" rtl="0" eaLnBrk="1" hangingPunct="1"/>
            <a:r>
              <a:rPr lang="en-US" altLang="en-US" smtClean="0"/>
              <a:t>installation of a new centrifugal pump to replace an older model would</a:t>
            </a:r>
            <a:endParaRPr lang="en-US" altLang="zh-CN" smtClean="0"/>
          </a:p>
          <a:p>
            <a:pPr marL="228600" indent="-228600" algn="l" rtl="0" eaLnBrk="1" hangingPunct="1"/>
            <a:r>
              <a:rPr lang="en-US" altLang="zh-CN" smtClean="0"/>
              <a:t>not necessarily require revalidation. </a:t>
            </a:r>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80899"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81774E28-B00C-49F9-8BE7-E59006582EB1}"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80900"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8B1F7EE3-F887-4FDF-933B-95A5D6B02CE9}" type="slidenum">
              <a:rPr lang="en-GB" altLang="en-US" sz="1200" b="0">
                <a:solidFill>
                  <a:schemeClr val="tx1"/>
                </a:solidFill>
              </a:rPr>
              <a:pPr eaLnBrk="1" hangingPunct="1"/>
              <a:t>39</a:t>
            </a:fld>
            <a:endParaRPr lang="en-GB" altLang="en-US" sz="1200" b="0">
              <a:solidFill>
                <a:schemeClr val="tx1"/>
              </a:solidFill>
            </a:endParaRPr>
          </a:p>
        </p:txBody>
      </p:sp>
      <p:sp>
        <p:nvSpPr>
          <p:cNvPr id="80901"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80902"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smtClean="0"/>
              <a:t>12. </a:t>
            </a:r>
            <a:r>
              <a:rPr lang="en-US" altLang="en-US" b="1" smtClean="0"/>
              <a:t>Change control</a:t>
            </a:r>
            <a:endParaRPr lang="en-US" altLang="en-US" smtClean="0"/>
          </a:p>
          <a:p>
            <a:pPr marL="228600" indent="-228600" algn="l" rtl="0" eaLnBrk="1" hangingPunct="1"/>
            <a:r>
              <a:rPr lang="en-US" altLang="en-US" smtClean="0"/>
              <a:t>12.1 Changes should be controlled in accordance with a SOP as changes</a:t>
            </a:r>
          </a:p>
          <a:p>
            <a:pPr marL="228600" indent="-228600" algn="l" rtl="0" eaLnBrk="1" hangingPunct="1"/>
            <a:r>
              <a:rPr lang="en-US" altLang="en-US" smtClean="0"/>
              <a:t>may have an impact on a qualifi ed utility, system or piece of equipment, and</a:t>
            </a:r>
          </a:p>
          <a:p>
            <a:pPr marL="228600" indent="-228600" algn="l" rtl="0" eaLnBrk="1" hangingPunct="1"/>
            <a:r>
              <a:rPr lang="en-US" altLang="en-US" smtClean="0"/>
              <a:t>a validated process and/or procedure.</a:t>
            </a:r>
          </a:p>
          <a:p>
            <a:pPr marL="228600" indent="-228600" algn="l" rtl="0" eaLnBrk="1" hangingPunct="1"/>
            <a:r>
              <a:rPr lang="en-US" altLang="en-US" smtClean="0"/>
              <a:t>12.2 The procedure should describe the actions to be taken, including the</a:t>
            </a:r>
          </a:p>
          <a:p>
            <a:pPr marL="228600" indent="-228600" algn="l" rtl="0" eaLnBrk="1" hangingPunct="1"/>
            <a:r>
              <a:rPr lang="en-US" altLang="en-US" smtClean="0"/>
              <a:t>need for and extent of qualifi cation or validation to be done.</a:t>
            </a:r>
            <a:endParaRPr lang="en-US" altLang="en-US" b="1" smtClean="0"/>
          </a:p>
          <a:p>
            <a:pPr marL="228600" indent="-228600" algn="l" rtl="0" eaLnBrk="1" hangingPunct="1"/>
            <a:r>
              <a:rPr lang="en-US" altLang="en-US" smtClean="0"/>
              <a:t>12.3 Changes should be formally requested, documented and approved</a:t>
            </a:r>
          </a:p>
          <a:p>
            <a:pPr marL="228600" indent="-228600" algn="l" rtl="0" eaLnBrk="1" hangingPunct="1"/>
            <a:r>
              <a:rPr lang="en-US" altLang="en-US" smtClean="0"/>
              <a:t>before implementation. Records should be maintained.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81923"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7BF48921-650F-4966-98A4-7FD61950F97A}"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81924"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4A17DE61-29DA-491E-AAF4-CDC1E060F608}" type="slidenum">
              <a:rPr lang="en-GB" altLang="en-US" sz="1200" b="0">
                <a:solidFill>
                  <a:schemeClr val="tx1"/>
                </a:solidFill>
              </a:rPr>
              <a:pPr eaLnBrk="1" hangingPunct="1"/>
              <a:t>40</a:t>
            </a:fld>
            <a:endParaRPr lang="en-GB" altLang="en-US" sz="1200" b="0">
              <a:solidFill>
                <a:schemeClr val="tx1"/>
              </a:solidFill>
            </a:endParaRPr>
          </a:p>
        </p:txBody>
      </p:sp>
      <p:sp>
        <p:nvSpPr>
          <p:cNvPr id="81925"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81926" name="Rectangle 3"/>
          <p:cNvSpPr>
            <a:spLocks noGrp="1" noChangeArrowheads="1"/>
          </p:cNvSpPr>
          <p:nvPr>
            <p:ph type="body" idx="1"/>
          </p:nvPr>
        </p:nvSpPr>
        <p:spPr>
          <a:xfrm>
            <a:off x="915054" y="4347608"/>
            <a:ext cx="5027893" cy="3963777"/>
          </a:xfrm>
          <a:noFill/>
        </p:spPr>
        <p:txBody>
          <a:bodyPr/>
          <a:lstStyle/>
          <a:p>
            <a:pPr marL="228600" indent="-228600" algn="l" rtl="0" eaLnBrk="1" hangingPunct="1"/>
            <a:r>
              <a:rPr lang="en-US" altLang="en-US" smtClean="0"/>
              <a:t>13. </a:t>
            </a:r>
            <a:r>
              <a:rPr lang="en-US" altLang="en-US" b="1" smtClean="0"/>
              <a:t>Personnel</a:t>
            </a:r>
            <a:endParaRPr lang="en-US" altLang="en-US" smtClean="0"/>
          </a:p>
          <a:p>
            <a:pPr marL="228600" indent="-228600" algn="l" rtl="0" eaLnBrk="1" hangingPunct="1"/>
            <a:r>
              <a:rPr lang="en-US" altLang="en-US" smtClean="0"/>
              <a:t>13.1 Personnel should demonstrate that they are appropriately qualifi ed,</a:t>
            </a:r>
          </a:p>
          <a:p>
            <a:pPr marL="228600" indent="-228600" algn="l" rtl="0" eaLnBrk="1" hangingPunct="1"/>
            <a:r>
              <a:rPr lang="en-US" altLang="en-US" smtClean="0"/>
              <a:t>where relevant.</a:t>
            </a:r>
          </a:p>
          <a:p>
            <a:pPr marL="228600" indent="-228600" algn="l" rtl="0" eaLnBrk="1" hangingPunct="1"/>
            <a:r>
              <a:rPr lang="en-US" altLang="en-US" smtClean="0"/>
              <a:t>13.2 Personnel requiring qualifi cation include, for example:</a:t>
            </a:r>
          </a:p>
          <a:p>
            <a:pPr marL="228600" indent="-228600" algn="l" rtl="0" eaLnBrk="1" hangingPunct="1"/>
            <a:r>
              <a:rPr lang="en-US" altLang="en-US" smtClean="0"/>
              <a:t>— laboratory analysts;</a:t>
            </a:r>
          </a:p>
          <a:p>
            <a:pPr marL="228600" indent="-228600" algn="l" rtl="0" eaLnBrk="1" hangingPunct="1"/>
            <a:r>
              <a:rPr lang="en-US" altLang="en-US" smtClean="0"/>
              <a:t>— personnel following critical procedures;</a:t>
            </a:r>
          </a:p>
          <a:p>
            <a:pPr marL="228600" indent="-228600" algn="l" rtl="0" eaLnBrk="1" hangingPunct="1"/>
            <a:r>
              <a:rPr lang="en-US" altLang="en-US" smtClean="0"/>
              <a:t>— personnel doing data entry in computerized systems; and</a:t>
            </a:r>
          </a:p>
          <a:p>
            <a:pPr marL="228600" indent="-228600" algn="l" rtl="0" eaLnBrk="1" hangingPunct="1"/>
            <a:r>
              <a:rPr lang="en-US" altLang="en-US" smtClean="0"/>
              <a:t>— risk assessors.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0179"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7F44F859-3FF5-4F9D-AE79-A25C1FE9F728}"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0180"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60A51C3D-A508-4C78-9A6E-F8538D16D61F}" type="slidenum">
              <a:rPr lang="en-GB" altLang="en-US" sz="1200" b="0">
                <a:solidFill>
                  <a:schemeClr val="tx1"/>
                </a:solidFill>
              </a:rPr>
              <a:pPr eaLnBrk="1" hangingPunct="1"/>
              <a:t>5</a:t>
            </a:fld>
            <a:endParaRPr lang="en-GB" altLang="en-US" sz="1200" b="0">
              <a:solidFill>
                <a:schemeClr val="tx1"/>
              </a:solidFill>
            </a:endParaRPr>
          </a:p>
        </p:txBody>
      </p:sp>
      <p:sp>
        <p:nvSpPr>
          <p:cNvPr id="50181"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0182"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The implementation of validation work requires considerable resources such as:</a:t>
            </a:r>
          </a:p>
          <a:p>
            <a:pPr marL="228600" indent="-228600" algn="l" eaLnBrk="1" hangingPunct="1"/>
            <a:r>
              <a:rPr lang="en-US" altLang="en-US" smtClean="0"/>
              <a:t>• </a:t>
            </a:r>
            <a:r>
              <a:rPr lang="en-US" altLang="en-US" i="1" smtClean="0"/>
              <a:t>Time: </a:t>
            </a:r>
            <a:r>
              <a:rPr lang="en-US" altLang="en-US" smtClean="0"/>
              <a:t>generally validation work is subject to rigorous time schedules.</a:t>
            </a:r>
          </a:p>
          <a:p>
            <a:pPr marL="228600" indent="-228600" algn="l" eaLnBrk="1" hangingPunct="1"/>
            <a:r>
              <a:rPr lang="en-US" altLang="en-US" smtClean="0"/>
              <a:t>• </a:t>
            </a:r>
            <a:r>
              <a:rPr lang="en-US" altLang="en-US" i="1" smtClean="0"/>
              <a:t>Financial: </a:t>
            </a:r>
            <a:r>
              <a:rPr lang="en-US" altLang="en-US" smtClean="0"/>
              <a:t>validation often requires the time of specialized personnel and</a:t>
            </a:r>
          </a:p>
          <a:p>
            <a:pPr marL="228600" indent="-228600" algn="l" eaLnBrk="1" hangingPunct="1"/>
            <a:r>
              <a:rPr lang="en-US" altLang="en-US" smtClean="0"/>
              <a:t>expensive technology.</a:t>
            </a:r>
          </a:p>
          <a:p>
            <a:pPr marL="228600" indent="-228600" algn="l" eaLnBrk="1" hangingPunct="1"/>
            <a:r>
              <a:rPr lang="en-US" altLang="en-US" smtClean="0"/>
              <a:t>• </a:t>
            </a:r>
            <a:r>
              <a:rPr lang="en-US" altLang="en-US" i="1" smtClean="0"/>
              <a:t>Human: </a:t>
            </a:r>
            <a:r>
              <a:rPr lang="en-US" altLang="en-US" smtClean="0"/>
              <a:t>validation requires the collaboration of experts from various disciplines</a:t>
            </a:r>
          </a:p>
          <a:p>
            <a:pPr marL="228600" indent="-228600" algn="l" eaLnBrk="1" hangingPunct="1"/>
            <a:r>
              <a:rPr lang="en-US" altLang="en-US" smtClean="0"/>
              <a:t>(e.g. a multidisciplinary team, comprising quality assurance, engineering,</a:t>
            </a:r>
          </a:p>
          <a:p>
            <a:pPr marL="228600" indent="-228600" algn="l" eaLnBrk="1" hangingPunct="1"/>
            <a:r>
              <a:rPr lang="en-US" altLang="en-US" smtClean="0"/>
              <a:t>manufacturing and other disciplines, depending on the product</a:t>
            </a:r>
          </a:p>
          <a:p>
            <a:pPr marL="228600" indent="-228600" algn="l" eaLnBrk="1" hangingPunct="1"/>
            <a:r>
              <a:rPr lang="en-US" altLang="en-US" smtClean="0"/>
              <a:t>and process to be validated).</a:t>
            </a:r>
          </a:p>
          <a:p>
            <a:pPr marL="228600" indent="-228600" algn="l" eaLnBrk="1" hangingPunct="1"/>
            <a:endParaRPr lang="en-US" altLang="en-US" smtClean="0"/>
          </a:p>
          <a:p>
            <a:pPr marL="228600" indent="-228600" algn="l"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4275"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01692D03-8A95-493C-B2E5-3A74315422C9}"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4276"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E98BC83A-9F1A-4FB7-941D-FDB710D4495B}" type="slidenum">
              <a:rPr lang="en-GB" altLang="en-US" sz="1200" b="0">
                <a:solidFill>
                  <a:schemeClr val="tx1"/>
                </a:solidFill>
              </a:rPr>
              <a:pPr eaLnBrk="1" hangingPunct="1"/>
              <a:t>9</a:t>
            </a:fld>
            <a:endParaRPr lang="en-GB" altLang="en-US" sz="1200" b="0">
              <a:solidFill>
                <a:schemeClr val="tx1"/>
              </a:solidFill>
            </a:endParaRPr>
          </a:p>
        </p:txBody>
      </p:sp>
      <p:sp>
        <p:nvSpPr>
          <p:cNvPr id="54277"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4278"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4. </a:t>
            </a:r>
            <a:r>
              <a:rPr lang="en-US" altLang="en-US" b="1" smtClean="0"/>
              <a:t>Relationship between validation and qualification</a:t>
            </a:r>
            <a:endParaRPr lang="en-US" altLang="en-US" smtClean="0"/>
          </a:p>
          <a:p>
            <a:pPr marL="228600" indent="-228600" algn="l" eaLnBrk="1" hangingPunct="1"/>
            <a:r>
              <a:rPr lang="en-US" altLang="en-US" smtClean="0"/>
              <a:t>Validation and qualification are essentially components of the same concept.</a:t>
            </a:r>
          </a:p>
          <a:p>
            <a:pPr marL="228600" indent="-228600" algn="l" eaLnBrk="1" hangingPunct="1"/>
            <a:r>
              <a:rPr lang="en-US" altLang="en-US" smtClean="0"/>
              <a:t>The term qualification is normally used for equipment, utilities and systems,</a:t>
            </a:r>
          </a:p>
          <a:p>
            <a:pPr marL="228600" indent="-228600" algn="l" eaLnBrk="1" hangingPunct="1"/>
            <a:r>
              <a:rPr lang="en-US" altLang="en-US" smtClean="0"/>
              <a:t>and validation for processes. In this sense, qualification is part of validation.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5299"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A1269B17-CDD7-4EAB-AF24-E580EAB7AE87}"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5300"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92EBE58F-EAF0-41C6-87D4-479D5C944465}" type="slidenum">
              <a:rPr lang="en-GB" altLang="en-US" sz="1200" b="0">
                <a:solidFill>
                  <a:schemeClr val="tx1"/>
                </a:solidFill>
              </a:rPr>
              <a:pPr eaLnBrk="1" hangingPunct="1"/>
              <a:t>10</a:t>
            </a:fld>
            <a:endParaRPr lang="en-GB" altLang="en-US" sz="1200" b="0">
              <a:solidFill>
                <a:schemeClr val="tx1"/>
              </a:solidFill>
            </a:endParaRPr>
          </a:p>
        </p:txBody>
      </p:sp>
      <p:sp>
        <p:nvSpPr>
          <p:cNvPr id="55301"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5302"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5. </a:t>
            </a:r>
            <a:r>
              <a:rPr lang="en-US" altLang="en-US" b="1" smtClean="0"/>
              <a:t>Validation</a:t>
            </a:r>
            <a:endParaRPr lang="en-US" altLang="en-US" smtClean="0"/>
          </a:p>
          <a:p>
            <a:pPr marL="228600" indent="-228600" algn="l" eaLnBrk="1" hangingPunct="1"/>
            <a:r>
              <a:rPr lang="en-US" altLang="en-US" smtClean="0"/>
              <a:t>5.1 </a:t>
            </a:r>
            <a:r>
              <a:rPr lang="en-US" altLang="en-US" b="1" smtClean="0"/>
              <a:t>Approaches to validation</a:t>
            </a:r>
            <a:endParaRPr lang="en-US" altLang="en-US" smtClean="0"/>
          </a:p>
          <a:p>
            <a:pPr marL="228600" indent="-228600" algn="l" eaLnBrk="1" hangingPunct="1"/>
            <a:r>
              <a:rPr lang="en-US" altLang="en-US" smtClean="0"/>
              <a:t>5.1.1 There are two basic approaches to validation — one based on evidence</a:t>
            </a:r>
          </a:p>
          <a:p>
            <a:pPr marL="228600" indent="-228600" algn="l" eaLnBrk="1" hangingPunct="1"/>
            <a:r>
              <a:rPr lang="en-US" altLang="en-US" smtClean="0"/>
              <a:t>obtained through testing (prospective and concurrent validation), and</a:t>
            </a:r>
          </a:p>
          <a:p>
            <a:pPr marL="228600" indent="-228600" algn="l" eaLnBrk="1" hangingPunct="1"/>
            <a:r>
              <a:rPr lang="en-US" altLang="en-US" smtClean="0"/>
              <a:t>one based on the analysis of accumulated (historical) data (retrospective</a:t>
            </a:r>
          </a:p>
          <a:p>
            <a:pPr marL="228600" indent="-228600" algn="l" eaLnBrk="1" hangingPunct="1"/>
            <a:r>
              <a:rPr lang="en-US" altLang="en-US" smtClean="0"/>
              <a:t>validation). Whenever possible, prospective validation is preferred. Retrospective</a:t>
            </a:r>
          </a:p>
          <a:p>
            <a:pPr marL="228600" indent="-228600" algn="l" eaLnBrk="1" hangingPunct="1"/>
            <a:r>
              <a:rPr lang="en-US" altLang="en-US" smtClean="0"/>
              <a:t>validation is no longer encouraged and is, in any case, not applicable</a:t>
            </a:r>
          </a:p>
          <a:p>
            <a:pPr marL="228600" indent="-228600" algn="l" eaLnBrk="1" hangingPunct="1"/>
            <a:r>
              <a:rPr lang="en-US" altLang="en-US" smtClean="0"/>
              <a:t>to the manufacturing of sterile products.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6323"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EB952AE7-AE5D-419C-8EA9-D6F58A63FF9C}"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6324"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5BB618BF-C62E-4264-8CC1-8DA8F7D71A3E}" type="slidenum">
              <a:rPr lang="en-GB" altLang="en-US" sz="1200" b="0">
                <a:solidFill>
                  <a:schemeClr val="tx1"/>
                </a:solidFill>
              </a:rPr>
              <a:pPr eaLnBrk="1" hangingPunct="1"/>
              <a:t>13</a:t>
            </a:fld>
            <a:endParaRPr lang="en-GB" altLang="en-US" sz="1200" b="0">
              <a:solidFill>
                <a:schemeClr val="tx1"/>
              </a:solidFill>
            </a:endParaRPr>
          </a:p>
        </p:txBody>
      </p:sp>
      <p:sp>
        <p:nvSpPr>
          <p:cNvPr id="56325"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6326"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5.1.2 Both prospective and concurrent validation, may include:</a:t>
            </a:r>
          </a:p>
          <a:p>
            <a:pPr marL="228600" indent="-228600" algn="l" eaLnBrk="1" hangingPunct="1"/>
            <a:r>
              <a:rPr lang="en-US" altLang="en-US" smtClean="0"/>
              <a:t>• extensive product testing, which may involve extensive sample testing</a:t>
            </a:r>
          </a:p>
          <a:p>
            <a:pPr marL="228600" indent="-228600" algn="l" eaLnBrk="1" hangingPunct="1"/>
            <a:r>
              <a:rPr lang="en-US" altLang="en-US" smtClean="0"/>
              <a:t>(with the estimation of confidence limits for individual results) and the</a:t>
            </a:r>
          </a:p>
          <a:p>
            <a:pPr marL="228600" indent="-228600" algn="l" eaLnBrk="1" hangingPunct="1"/>
            <a:r>
              <a:rPr lang="en-US" altLang="en-US" smtClean="0"/>
              <a:t>demonstration of intra- and inter-batch homogeneity;</a:t>
            </a:r>
          </a:p>
          <a:p>
            <a:pPr marL="228600" indent="-228600" algn="l" eaLnBrk="1" hangingPunct="1"/>
            <a:r>
              <a:rPr lang="en-US" altLang="en-US" smtClean="0"/>
              <a:t>• simulation process trials;</a:t>
            </a:r>
          </a:p>
          <a:p>
            <a:pPr marL="228600" indent="-228600" algn="l" eaLnBrk="1" hangingPunct="1"/>
            <a:r>
              <a:rPr lang="en-US" altLang="en-US" smtClean="0"/>
              <a:t>• challenge/worst case tests, which determine the robustness of the process;</a:t>
            </a:r>
          </a:p>
          <a:p>
            <a:pPr marL="228600" indent="-228600" algn="l" eaLnBrk="1" hangingPunct="1"/>
            <a:r>
              <a:rPr lang="en-US" altLang="en-US" smtClean="0"/>
              <a:t>and</a:t>
            </a:r>
          </a:p>
          <a:p>
            <a:pPr marL="228600" indent="-228600" algn="l" eaLnBrk="1" hangingPunct="1"/>
            <a:r>
              <a:rPr lang="en-US" altLang="en-US" smtClean="0"/>
              <a:t>• control of process parameters being monitored during normal production</a:t>
            </a:r>
          </a:p>
          <a:p>
            <a:pPr marL="228600" indent="-228600" algn="l" eaLnBrk="1" hangingPunct="1"/>
            <a:r>
              <a:rPr lang="en-US" altLang="en-US" smtClean="0"/>
              <a:t>runs to obtain additional information on the reliability of the process.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7347"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B6C3E435-799A-4313-B1E7-F44AD282EF5B}"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7348"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7409AE85-5171-45FA-8DB5-E8008CC3FAA8}" type="slidenum">
              <a:rPr lang="en-GB" altLang="en-US" sz="1200" b="0">
                <a:solidFill>
                  <a:schemeClr val="tx1"/>
                </a:solidFill>
              </a:rPr>
              <a:pPr eaLnBrk="1" hangingPunct="1"/>
              <a:t>14</a:t>
            </a:fld>
            <a:endParaRPr lang="en-GB" altLang="en-US" sz="1200" b="0">
              <a:solidFill>
                <a:schemeClr val="tx1"/>
              </a:solidFill>
            </a:endParaRPr>
          </a:p>
        </p:txBody>
      </p:sp>
      <p:sp>
        <p:nvSpPr>
          <p:cNvPr id="57349"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7350" name="Rectangle 3"/>
          <p:cNvSpPr>
            <a:spLocks noGrp="1" noChangeArrowheads="1"/>
          </p:cNvSpPr>
          <p:nvPr>
            <p:ph type="body" idx="1"/>
          </p:nvPr>
        </p:nvSpPr>
        <p:spPr>
          <a:xfrm>
            <a:off x="915054" y="4347608"/>
            <a:ext cx="5027893" cy="3963777"/>
          </a:xfrm>
          <a:noFill/>
        </p:spPr>
        <p:txBody>
          <a:bodyPr/>
          <a:lstStyle/>
          <a:p>
            <a:pPr marL="228600" indent="-228600" algn="l" eaLnBrk="1" hangingPunct="1"/>
            <a:r>
              <a:rPr lang="en-US" altLang="en-US" smtClean="0"/>
              <a:t>5.2 </a:t>
            </a:r>
            <a:r>
              <a:rPr lang="en-US" altLang="en-US" b="1" smtClean="0"/>
              <a:t>Scope of validation</a:t>
            </a:r>
            <a:endParaRPr lang="en-US" altLang="en-US" smtClean="0"/>
          </a:p>
          <a:p>
            <a:pPr marL="228600" indent="-228600" algn="l" eaLnBrk="1" hangingPunct="1"/>
            <a:r>
              <a:rPr lang="en-US" altLang="en-US" smtClean="0"/>
              <a:t>5.2.1 There should be an appropriate and suffi cient system including organizational</a:t>
            </a:r>
            <a:endParaRPr lang="fr-FR" altLang="en-US" smtClean="0"/>
          </a:p>
          <a:p>
            <a:pPr marL="228600" indent="-228600" algn="l" eaLnBrk="1" hangingPunct="1"/>
            <a:r>
              <a:rPr lang="fr-FR" altLang="en-US" smtClean="0"/>
              <a:t>structure and documentation infrastructure, suffi cient personnel</a:t>
            </a:r>
            <a:endParaRPr lang="en-US" altLang="en-US" smtClean="0"/>
          </a:p>
          <a:p>
            <a:pPr marL="228600" indent="-228600" algn="l" eaLnBrk="1" hangingPunct="1"/>
            <a:r>
              <a:rPr lang="en-US" altLang="en-US" smtClean="0"/>
              <a:t>and fi nancial resources to perform validation tasks in a timely manner. Management</a:t>
            </a:r>
          </a:p>
          <a:p>
            <a:pPr marL="228600" indent="-228600" algn="l" eaLnBrk="1" hangingPunct="1"/>
            <a:r>
              <a:rPr lang="en-US" altLang="en-US" smtClean="0"/>
              <a:t>and persons responsible for quality assurance should be involved.</a:t>
            </a:r>
          </a:p>
          <a:p>
            <a:pPr marL="228600" indent="-228600" algn="l" eaLnBrk="1" hangingPunct="1"/>
            <a:r>
              <a:rPr lang="en-US" altLang="en-US" smtClean="0"/>
              <a:t>5.2.2 Personnel with appropriate qualifications and experience should</a:t>
            </a:r>
          </a:p>
          <a:p>
            <a:pPr marL="228600" indent="-228600" algn="l" eaLnBrk="1" hangingPunct="1"/>
            <a:r>
              <a:rPr lang="en-US" altLang="en-US" smtClean="0"/>
              <a:t>be responsible for performing validation. They should represent different</a:t>
            </a:r>
          </a:p>
          <a:p>
            <a:pPr marL="228600" indent="-228600" algn="l" eaLnBrk="1" hangingPunct="1"/>
            <a:r>
              <a:rPr lang="en-US" altLang="en-US" smtClean="0"/>
              <a:t>departments depending on the validation work to be performed.</a:t>
            </a:r>
          </a:p>
          <a:p>
            <a:pPr marL="228600" indent="-228600" algn="l" eaLnBrk="1" hangingPunct="1"/>
            <a:r>
              <a:rPr lang="en-US" altLang="en-US" smtClean="0"/>
              <a:t>5.2.3 There should be proper preparation and planning before validation is</a:t>
            </a:r>
          </a:p>
          <a:p>
            <a:pPr marL="228600" indent="-228600" algn="l" eaLnBrk="1" hangingPunct="1"/>
            <a:r>
              <a:rPr lang="en-US" altLang="en-US" smtClean="0"/>
              <a:t>performed. There should be a specifi c programme for validation activities.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r>
              <a:rPr lang="en-GB" altLang="en-US" sz="1200" b="0">
                <a:solidFill>
                  <a:schemeClr val="tx1"/>
                </a:solidFill>
              </a:rPr>
              <a:t>World Health Organization</a:t>
            </a:r>
          </a:p>
        </p:txBody>
      </p:sp>
      <p:sp>
        <p:nvSpPr>
          <p:cNvPr id="58371" name="Rectangle 3"/>
          <p:cNvSpPr>
            <a:spLocks noGrp="1" noChangeArrowheads="1"/>
          </p:cNvSpPr>
          <p:nvPr>
            <p:ph type="dt" sz="quarter" idx="1"/>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60AE3A3E-1E71-4DBB-B433-A1032CC10B1F}" type="datetime3">
              <a:rPr lang="en-GB" altLang="en-US" sz="1200" b="0">
                <a:solidFill>
                  <a:schemeClr val="tx1"/>
                </a:solidFill>
              </a:rPr>
              <a:pPr eaLnBrk="1" hangingPunct="1"/>
              <a:t>17 February, 2017</a:t>
            </a:fld>
            <a:endParaRPr lang="en-GB" altLang="en-US" sz="1200" b="0">
              <a:solidFill>
                <a:schemeClr val="tx1"/>
              </a:solidFill>
            </a:endParaRPr>
          </a:p>
        </p:txBody>
      </p:sp>
      <p:sp>
        <p:nvSpPr>
          <p:cNvPr id="58372" name="Rectangle 7"/>
          <p:cNvSpPr>
            <a:spLocks noGrp="1" noChangeArrowheads="1"/>
          </p:cNvSpPr>
          <p:nvPr>
            <p:ph type="sldNum" sz="quarter" idx="5"/>
          </p:nvPr>
        </p:nvSpPr>
        <p:spPr>
          <a:noFill/>
        </p:spPr>
        <p:txBody>
          <a:bodyP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algn="r" rtl="1" eaLnBrk="0" fontAlgn="base" hangingPunct="0">
              <a:spcBef>
                <a:spcPct val="0"/>
              </a:spcBef>
              <a:spcAft>
                <a:spcPct val="0"/>
              </a:spcAft>
              <a:defRPr sz="3900" b="1">
                <a:solidFill>
                  <a:srgbClr val="000066"/>
                </a:solidFill>
                <a:latin typeface="Arial" charset="0"/>
                <a:cs typeface="Arial" charset="0"/>
              </a:defRPr>
            </a:lvl6pPr>
            <a:lvl7pPr marL="2971800" indent="-228600" algn="r" rtl="1" eaLnBrk="0" fontAlgn="base" hangingPunct="0">
              <a:spcBef>
                <a:spcPct val="0"/>
              </a:spcBef>
              <a:spcAft>
                <a:spcPct val="0"/>
              </a:spcAft>
              <a:defRPr sz="3900" b="1">
                <a:solidFill>
                  <a:srgbClr val="000066"/>
                </a:solidFill>
                <a:latin typeface="Arial" charset="0"/>
                <a:cs typeface="Arial" charset="0"/>
              </a:defRPr>
            </a:lvl7pPr>
            <a:lvl8pPr marL="3429000" indent="-228600" algn="r" rtl="1" eaLnBrk="0" fontAlgn="base" hangingPunct="0">
              <a:spcBef>
                <a:spcPct val="0"/>
              </a:spcBef>
              <a:spcAft>
                <a:spcPct val="0"/>
              </a:spcAft>
              <a:defRPr sz="3900" b="1">
                <a:solidFill>
                  <a:srgbClr val="000066"/>
                </a:solidFill>
                <a:latin typeface="Arial" charset="0"/>
                <a:cs typeface="Arial" charset="0"/>
              </a:defRPr>
            </a:lvl8pPr>
            <a:lvl9pPr marL="3886200" indent="-228600" algn="r" rtl="1" eaLnBrk="0" fontAlgn="base" hangingPunct="0">
              <a:spcBef>
                <a:spcPct val="0"/>
              </a:spcBef>
              <a:spcAft>
                <a:spcPct val="0"/>
              </a:spcAft>
              <a:defRPr sz="3900" b="1">
                <a:solidFill>
                  <a:srgbClr val="000066"/>
                </a:solidFill>
                <a:latin typeface="Arial" charset="0"/>
                <a:cs typeface="Arial" charset="0"/>
              </a:defRPr>
            </a:lvl9pPr>
          </a:lstStyle>
          <a:p>
            <a:pPr eaLnBrk="1" hangingPunct="1"/>
            <a:fld id="{7D09D865-7C9D-4CF8-BB45-28A5F31764D1}" type="slidenum">
              <a:rPr lang="en-GB" altLang="en-US" sz="1200" b="0">
                <a:solidFill>
                  <a:schemeClr val="tx1"/>
                </a:solidFill>
              </a:rPr>
              <a:pPr eaLnBrk="1" hangingPunct="1"/>
              <a:t>15</a:t>
            </a:fld>
            <a:endParaRPr lang="en-GB" altLang="en-US" sz="1200" b="0">
              <a:solidFill>
                <a:schemeClr val="tx1"/>
              </a:solidFill>
            </a:endParaRPr>
          </a:p>
        </p:txBody>
      </p:sp>
      <p:sp>
        <p:nvSpPr>
          <p:cNvPr id="58373" name="Rectangle 2"/>
          <p:cNvSpPr>
            <a:spLocks noGrp="1" noRot="1" noChangeAspect="1" noChangeArrowheads="1" noTextEdit="1"/>
          </p:cNvSpPr>
          <p:nvPr>
            <p:ph type="sldImg"/>
          </p:nvPr>
        </p:nvSpPr>
        <p:spPr>
          <a:xfrm>
            <a:off x="1152525" y="692150"/>
            <a:ext cx="4556125" cy="3416300"/>
          </a:xfrm>
          <a:ln w="12700" cap="flat">
            <a:solidFill>
              <a:schemeClr val="tx1"/>
            </a:solidFill>
          </a:ln>
        </p:spPr>
      </p:sp>
      <p:sp>
        <p:nvSpPr>
          <p:cNvPr id="58374" name="Rectangle 3"/>
          <p:cNvSpPr>
            <a:spLocks noGrp="1" noChangeArrowheads="1"/>
          </p:cNvSpPr>
          <p:nvPr>
            <p:ph type="body" idx="1"/>
          </p:nvPr>
        </p:nvSpPr>
        <p:spPr>
          <a:xfrm>
            <a:off x="915054" y="4347608"/>
            <a:ext cx="5027893" cy="3963777"/>
          </a:xfrm>
          <a:noFill/>
        </p:spPr>
        <p:txBody>
          <a:bodyPr/>
          <a:lstStyle/>
          <a:p>
            <a:pPr marL="228600" indent="-228600" algn="l" eaLnBrk="1" hangingPunct="1">
              <a:lnSpc>
                <a:spcPct val="90000"/>
              </a:lnSpc>
            </a:pPr>
            <a:endParaRPr lang="en-US" altLang="en-US" smtClean="0"/>
          </a:p>
          <a:p>
            <a:pPr marL="228600" indent="-228600" algn="l" eaLnBrk="1" hangingPunct="1">
              <a:lnSpc>
                <a:spcPct val="90000"/>
              </a:lnSpc>
            </a:pPr>
            <a:r>
              <a:rPr lang="en-US" altLang="en-US" smtClean="0"/>
              <a:t>5.2.5 Validation should be performed:</a:t>
            </a:r>
          </a:p>
          <a:p>
            <a:pPr marL="228600" indent="-228600" algn="l" eaLnBrk="1" hangingPunct="1">
              <a:lnSpc>
                <a:spcPct val="90000"/>
              </a:lnSpc>
            </a:pPr>
            <a:r>
              <a:rPr lang="en-US" altLang="en-US" smtClean="0"/>
              <a:t>— for new premises, equipment, utilities and systems, and processes and</a:t>
            </a:r>
          </a:p>
          <a:p>
            <a:pPr marL="228600" indent="-228600" algn="l" eaLnBrk="1" hangingPunct="1">
              <a:lnSpc>
                <a:spcPct val="90000"/>
              </a:lnSpc>
            </a:pPr>
            <a:r>
              <a:rPr lang="en-US" altLang="en-US" smtClean="0"/>
              <a:t>procedures;</a:t>
            </a:r>
          </a:p>
          <a:p>
            <a:pPr marL="228600" indent="-228600" algn="l" eaLnBrk="1" hangingPunct="1">
              <a:lnSpc>
                <a:spcPct val="90000"/>
              </a:lnSpc>
            </a:pPr>
            <a:r>
              <a:rPr lang="en-US" altLang="en-US" smtClean="0"/>
              <a:t>— at periodic intervals; and</a:t>
            </a:r>
          </a:p>
          <a:p>
            <a:pPr marL="228600" indent="-228600" algn="l" eaLnBrk="1" hangingPunct="1">
              <a:lnSpc>
                <a:spcPct val="90000"/>
              </a:lnSpc>
            </a:pPr>
            <a:r>
              <a:rPr lang="en-US" altLang="en-US" smtClean="0"/>
              <a:t>— when major changes have been made.</a:t>
            </a:r>
          </a:p>
          <a:p>
            <a:pPr marL="228600" indent="-228600" algn="l" eaLnBrk="1" hangingPunct="1">
              <a:lnSpc>
                <a:spcPct val="90000"/>
              </a:lnSpc>
            </a:pPr>
            <a:r>
              <a:rPr lang="en-US" altLang="en-US" smtClean="0"/>
              <a:t>(Periodic revalidation or periodic requalification may be substituted, where</a:t>
            </a:r>
          </a:p>
          <a:p>
            <a:pPr marL="228600" indent="-228600" algn="l" eaLnBrk="1" hangingPunct="1">
              <a:lnSpc>
                <a:spcPct val="90000"/>
              </a:lnSpc>
            </a:pPr>
            <a:r>
              <a:rPr lang="en-US" altLang="en-US" smtClean="0"/>
              <a:t>appropriate, with periodic evaluation of data and information to establish</a:t>
            </a:r>
          </a:p>
          <a:p>
            <a:pPr marL="228600" indent="-228600" algn="l" eaLnBrk="1" hangingPunct="1">
              <a:lnSpc>
                <a:spcPct val="90000"/>
              </a:lnSpc>
            </a:pPr>
            <a:r>
              <a:rPr lang="en-US" altLang="en-US" smtClean="0"/>
              <a:t>whether requalification or revalidation is required.)</a:t>
            </a:r>
          </a:p>
          <a:p>
            <a:pPr marL="228600" indent="-228600" algn="l" eaLnBrk="1" hangingPunct="1">
              <a:lnSpc>
                <a:spcPct val="90000"/>
              </a:lnSpc>
            </a:pPr>
            <a:r>
              <a:rPr lang="en-US" altLang="en-US" smtClean="0"/>
              <a:t>5.2.6 Validation should be performed in accordance with written protocols.</a:t>
            </a:r>
          </a:p>
          <a:p>
            <a:pPr marL="228600" indent="-228600" algn="l" eaLnBrk="1" hangingPunct="1">
              <a:lnSpc>
                <a:spcPct val="90000"/>
              </a:lnSpc>
            </a:pPr>
            <a:r>
              <a:rPr lang="en-US" altLang="en-US" smtClean="0"/>
              <a:t>A written report on the outcome of the validation should be produced.</a:t>
            </a:r>
          </a:p>
          <a:p>
            <a:pPr marL="228600" indent="-228600" algn="l" eaLnBrk="1" hangingPunct="1">
              <a:lnSpc>
                <a:spcPct val="90000"/>
              </a:lnSpc>
            </a:pPr>
            <a:r>
              <a:rPr lang="en-US" altLang="en-US" smtClean="0"/>
              <a:t>5.2.7 Validation should be done over a period of time, e.g. at least three</a:t>
            </a:r>
          </a:p>
          <a:p>
            <a:pPr marL="228600" indent="-228600" algn="l" eaLnBrk="1" hangingPunct="1">
              <a:lnSpc>
                <a:spcPct val="90000"/>
              </a:lnSpc>
            </a:pPr>
            <a:r>
              <a:rPr lang="en-US" altLang="en-US" smtClean="0"/>
              <a:t>consecutive batches (full production scale) should be validated, to demonstrate</a:t>
            </a:r>
          </a:p>
          <a:p>
            <a:pPr marL="228600" indent="-228600" algn="l" eaLnBrk="1" hangingPunct="1">
              <a:lnSpc>
                <a:spcPct val="90000"/>
              </a:lnSpc>
            </a:pPr>
            <a:r>
              <a:rPr lang="en-US" altLang="en-US" smtClean="0"/>
              <a:t>consistency. Worst case situations should be considered.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FF7DEE-C194-4ECF-82E2-CA2F624B8F26}"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134004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F7DEE-C194-4ECF-82E2-CA2F624B8F26}"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46360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F7DEE-C194-4ECF-82E2-CA2F624B8F26}"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484286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3827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8332" y="1500323"/>
            <a:ext cx="4008644" cy="43512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07295" y="1500323"/>
            <a:ext cx="4010002" cy="4351223"/>
          </a:xfrm>
        </p:spPr>
        <p:txBody>
          <a:bodyPr/>
          <a:lstStyle/>
          <a:p>
            <a:pPr lvl="0"/>
            <a:endParaRPr lang="en-US" noProof="0" smtClean="0"/>
          </a:p>
        </p:txBody>
      </p:sp>
    </p:spTree>
    <p:extLst>
      <p:ext uri="{BB962C8B-B14F-4D97-AF65-F5344CB8AC3E}">
        <p14:creationId xmlns:p14="http://schemas.microsoft.com/office/powerpoint/2010/main" xmlns="" val="299505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F7DEE-C194-4ECF-82E2-CA2F624B8F26}"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32792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F7DEE-C194-4ECF-82E2-CA2F624B8F26}"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397569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FF7DEE-C194-4ECF-82E2-CA2F624B8F26}" type="datetimeFigureOut">
              <a:rPr lang="en-US" smtClean="0"/>
              <a:pPr/>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108652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FF7DEE-C194-4ECF-82E2-CA2F624B8F26}" type="datetimeFigureOut">
              <a:rPr lang="en-US" smtClean="0"/>
              <a:pPr/>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240044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FF7DEE-C194-4ECF-82E2-CA2F624B8F26}" type="datetimeFigureOut">
              <a:rPr lang="en-US" smtClean="0"/>
              <a:pPr/>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255307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F7DEE-C194-4ECF-82E2-CA2F624B8F26}" type="datetimeFigureOut">
              <a:rPr lang="en-US" smtClean="0"/>
              <a:pPr/>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208801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F7DEE-C194-4ECF-82E2-CA2F624B8F26}" type="datetimeFigureOut">
              <a:rPr lang="en-US" smtClean="0"/>
              <a:pPr/>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408254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F7DEE-C194-4ECF-82E2-CA2F624B8F26}" type="datetimeFigureOut">
              <a:rPr lang="en-US" smtClean="0"/>
              <a:pPr/>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4437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F7DEE-C194-4ECF-82E2-CA2F624B8F26}" type="datetimeFigureOut">
              <a:rPr lang="en-US" smtClean="0"/>
              <a:pPr/>
              <a:t>2/17/2017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D332A-B0E6-43CB-97FA-5CBC29803E27}" type="slidenum">
              <a:rPr lang="en-US" smtClean="0"/>
              <a:pPr/>
              <a:t>‹#›</a:t>
            </a:fld>
            <a:endParaRPr lang="en-US"/>
          </a:p>
        </p:txBody>
      </p:sp>
    </p:spTree>
    <p:extLst>
      <p:ext uri="{BB962C8B-B14F-4D97-AF65-F5344CB8AC3E}">
        <p14:creationId xmlns:p14="http://schemas.microsoft.com/office/powerpoint/2010/main" xmlns="" val="36587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893689" y="2790427"/>
            <a:ext cx="5476083" cy="639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6351" tIns="42417" rIns="86351" bIns="42417">
            <a:spAutoFit/>
          </a:bodyPr>
          <a:lstStyle>
            <a:lvl1pPr defTabSz="993775" eaLnBrk="0" hangingPunct="0">
              <a:defRPr sz="3900" b="1">
                <a:solidFill>
                  <a:srgbClr val="000066"/>
                </a:solidFill>
                <a:latin typeface="Arial" charset="0"/>
                <a:cs typeface="Arial" charset="0"/>
              </a:defRPr>
            </a:lvl1pPr>
            <a:lvl2pPr marL="742950" indent="-285750" defTabSz="993775" eaLnBrk="0" hangingPunct="0">
              <a:defRPr sz="3900" b="1">
                <a:solidFill>
                  <a:srgbClr val="000066"/>
                </a:solidFill>
                <a:latin typeface="Arial" charset="0"/>
                <a:cs typeface="Arial" charset="0"/>
              </a:defRPr>
            </a:lvl2pPr>
            <a:lvl3pPr marL="1143000" indent="-228600" defTabSz="993775" eaLnBrk="0" hangingPunct="0">
              <a:defRPr sz="3900" b="1">
                <a:solidFill>
                  <a:srgbClr val="000066"/>
                </a:solidFill>
                <a:latin typeface="Arial" charset="0"/>
                <a:cs typeface="Arial" charset="0"/>
              </a:defRPr>
            </a:lvl3pPr>
            <a:lvl4pPr marL="1600200" indent="-228600" defTabSz="993775" eaLnBrk="0" hangingPunct="0">
              <a:defRPr sz="3900" b="1">
                <a:solidFill>
                  <a:srgbClr val="000066"/>
                </a:solidFill>
                <a:latin typeface="Arial" charset="0"/>
                <a:cs typeface="Arial" charset="0"/>
              </a:defRPr>
            </a:lvl4pPr>
            <a:lvl5pPr marL="2057400" indent="-228600" defTabSz="993775" eaLnBrk="0" hangingPunct="0">
              <a:defRPr sz="3900" b="1">
                <a:solidFill>
                  <a:srgbClr val="000066"/>
                </a:solidFill>
                <a:latin typeface="Arial" charset="0"/>
                <a:cs typeface="Arial" charset="0"/>
              </a:defRPr>
            </a:lvl5pPr>
            <a:lvl6pPr marL="2514600" indent="-228600" algn="r" defTabSz="993775" rtl="1" eaLnBrk="0" fontAlgn="base" hangingPunct="0">
              <a:spcBef>
                <a:spcPct val="0"/>
              </a:spcBef>
              <a:spcAft>
                <a:spcPct val="0"/>
              </a:spcAft>
              <a:defRPr sz="3900" b="1">
                <a:solidFill>
                  <a:srgbClr val="000066"/>
                </a:solidFill>
                <a:latin typeface="Arial" charset="0"/>
                <a:cs typeface="Arial" charset="0"/>
              </a:defRPr>
            </a:lvl6pPr>
            <a:lvl7pPr marL="2971800" indent="-228600" algn="r" defTabSz="993775" rtl="1" eaLnBrk="0" fontAlgn="base" hangingPunct="0">
              <a:spcBef>
                <a:spcPct val="0"/>
              </a:spcBef>
              <a:spcAft>
                <a:spcPct val="0"/>
              </a:spcAft>
              <a:defRPr sz="3900" b="1">
                <a:solidFill>
                  <a:srgbClr val="000066"/>
                </a:solidFill>
                <a:latin typeface="Arial" charset="0"/>
                <a:cs typeface="Arial" charset="0"/>
              </a:defRPr>
            </a:lvl7pPr>
            <a:lvl8pPr marL="3429000" indent="-228600" algn="r" defTabSz="993775" rtl="1" eaLnBrk="0" fontAlgn="base" hangingPunct="0">
              <a:spcBef>
                <a:spcPct val="0"/>
              </a:spcBef>
              <a:spcAft>
                <a:spcPct val="0"/>
              </a:spcAft>
              <a:defRPr sz="3900" b="1">
                <a:solidFill>
                  <a:srgbClr val="000066"/>
                </a:solidFill>
                <a:latin typeface="Arial" charset="0"/>
                <a:cs typeface="Arial" charset="0"/>
              </a:defRPr>
            </a:lvl8pPr>
            <a:lvl9pPr marL="3886200" indent="-228600" algn="r" defTabSz="993775" rtl="1" eaLnBrk="0" fontAlgn="base" hangingPunct="0">
              <a:spcBef>
                <a:spcPct val="0"/>
              </a:spcBef>
              <a:spcAft>
                <a:spcPct val="0"/>
              </a:spcAft>
              <a:defRPr sz="3900" b="1">
                <a:solidFill>
                  <a:srgbClr val="000066"/>
                </a:solidFill>
                <a:latin typeface="Arial" charset="0"/>
                <a:cs typeface="Arial" charset="0"/>
              </a:defRPr>
            </a:lvl9pPr>
          </a:lstStyle>
          <a:p>
            <a:pPr algn="ctr" rtl="0">
              <a:spcBef>
                <a:spcPct val="50000"/>
              </a:spcBef>
            </a:pPr>
            <a:r>
              <a:rPr lang="en-GB" altLang="en-GB" sz="3500" dirty="0" smtClean="0">
                <a:solidFill>
                  <a:srgbClr val="1E7FB8"/>
                </a:solidFill>
              </a:rPr>
              <a:t>VALIDATION</a:t>
            </a:r>
            <a:endParaRPr lang="en-GB" altLang="en-US" sz="3500" dirty="0">
              <a:solidFill>
                <a:srgbClr val="1E7FB8"/>
              </a:solidFill>
            </a:endParaRPr>
          </a:p>
        </p:txBody>
      </p:sp>
    </p:spTree>
    <p:extLst>
      <p:ext uri="{BB962C8B-B14F-4D97-AF65-F5344CB8AC3E}">
        <p14:creationId xmlns:p14="http://schemas.microsoft.com/office/powerpoint/2010/main" xmlns="" val="3430175470"/>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4339" name="Rectangle 3"/>
          <p:cNvSpPr>
            <a:spLocks noGrp="1" noChangeArrowheads="1"/>
          </p:cNvSpPr>
          <p:nvPr>
            <p:ph type="body" idx="1"/>
          </p:nvPr>
        </p:nvSpPr>
        <p:spPr>
          <a:xfrm>
            <a:off x="518559" y="1367857"/>
            <a:ext cx="8072947" cy="4547042"/>
          </a:xfrm>
        </p:spPr>
        <p:txBody>
          <a:bodyPr/>
          <a:lstStyle/>
          <a:p>
            <a:pPr marL="634498" indent="-322815" algn="ctr">
              <a:lnSpc>
                <a:spcPct val="90000"/>
              </a:lnSpc>
              <a:buNone/>
            </a:pPr>
            <a:r>
              <a:rPr lang="en-US" altLang="en-US" b="1" smtClean="0"/>
              <a:t>Validation: Approaches to validation</a:t>
            </a:r>
          </a:p>
          <a:p>
            <a:pPr marL="634498" indent="-322815">
              <a:lnSpc>
                <a:spcPct val="90000"/>
              </a:lnSpc>
            </a:pPr>
            <a:r>
              <a:rPr lang="en-US" altLang="en-US" sz="2100"/>
              <a:t>Two basic approaches: </a:t>
            </a:r>
          </a:p>
          <a:p>
            <a:pPr marL="1257865" lvl="1" indent="-311683">
              <a:lnSpc>
                <a:spcPct val="90000"/>
              </a:lnSpc>
              <a:buFont typeface="Arial" charset="0"/>
              <a:buAutoNum type="arabicPeriod"/>
            </a:pPr>
            <a:r>
              <a:rPr lang="en-US" altLang="en-US" smtClean="0"/>
              <a:t>Evidence obtained through testing (prospective and concurrent validation), and </a:t>
            </a:r>
          </a:p>
          <a:p>
            <a:pPr marL="1257865" lvl="1" indent="-311683">
              <a:lnSpc>
                <a:spcPct val="90000"/>
              </a:lnSpc>
              <a:buFont typeface="Arial" charset="0"/>
              <a:buAutoNum type="arabicPeriod"/>
            </a:pPr>
            <a:r>
              <a:rPr lang="en-US" altLang="en-US" smtClean="0"/>
              <a:t>Analysis of accumulated (historical) data (retrospective validation) </a:t>
            </a:r>
          </a:p>
          <a:p>
            <a:pPr marL="634498" indent="-322815">
              <a:lnSpc>
                <a:spcPct val="90000"/>
              </a:lnSpc>
            </a:pPr>
            <a:r>
              <a:rPr lang="en-US" altLang="en-US" sz="2100"/>
              <a:t>Whenever possible, prospective validation is preferred. </a:t>
            </a:r>
          </a:p>
          <a:p>
            <a:pPr marL="634498" indent="-322815">
              <a:lnSpc>
                <a:spcPct val="90000"/>
              </a:lnSpc>
            </a:pPr>
            <a:r>
              <a:rPr lang="en-US" altLang="en-US" sz="2100"/>
              <a:t>Retrospective validation is no longer encouraged</a:t>
            </a:r>
          </a:p>
          <a:p>
            <a:pPr marL="634498" indent="-322815">
              <a:lnSpc>
                <a:spcPct val="90000"/>
              </a:lnSpc>
            </a:pPr>
            <a:r>
              <a:rPr lang="en-US" altLang="en-US" sz="2100"/>
              <a:t>Retrospective validation is not applicable to sterile products</a:t>
            </a:r>
          </a:p>
        </p:txBody>
      </p:sp>
    </p:spTree>
    <p:extLst>
      <p:ext uri="{BB962C8B-B14F-4D97-AF65-F5344CB8AC3E}">
        <p14:creationId xmlns:p14="http://schemas.microsoft.com/office/powerpoint/2010/main" xmlns="" val="1773367054"/>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533400" y="1066800"/>
            <a:ext cx="82296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1" i="0" u="none" strike="noStrike" kern="0" cap="none" spc="0" normalizeH="0" baseline="0" noProof="0" dirty="0" smtClean="0">
                <a:ln>
                  <a:noFill/>
                </a:ln>
                <a:effectLst/>
                <a:uLnTx/>
                <a:uFillTx/>
                <a:latin typeface="Times New Roman" pitchFamily="18" charset="0"/>
                <a:ea typeface="+mn-ea"/>
                <a:cs typeface="Times New Roman" pitchFamily="18" charset="0"/>
              </a:rPr>
              <a:t>Prospective validation</a:t>
            </a:r>
            <a:r>
              <a:rPr kumimoji="0" lang="en-US" sz="3200" b="0" i="0" u="none" strike="noStrike" kern="0" cap="none" spc="0" normalizeH="0" baseline="0" noProof="0" dirty="0" smtClean="0">
                <a:ln>
                  <a:noFill/>
                </a:ln>
                <a:effectLst/>
                <a:uLnTx/>
                <a:uFillTx/>
                <a:latin typeface="Times New Roman" pitchFamily="18" charset="0"/>
                <a:ea typeface="+mn-ea"/>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effectLst/>
                <a:uLnTx/>
                <a:uFillTx/>
                <a:latin typeface="Times New Roman" pitchFamily="18" charset="0"/>
                <a:ea typeface="+mn-ea"/>
                <a:cs typeface="Times New Roman" pitchFamily="18" charset="0"/>
              </a:rPr>
              <a:t>    -</a:t>
            </a:r>
            <a:r>
              <a:rPr kumimoji="0" lang="en-US" sz="2400" b="0" i="0" u="none" strike="noStrike" kern="0" cap="none" spc="0" normalizeH="0" baseline="0" noProof="0" dirty="0" smtClean="0">
                <a:ln>
                  <a:noFill/>
                </a:ln>
                <a:effectLst/>
                <a:uLnTx/>
                <a:uFillTx/>
                <a:latin typeface="Times New Roman" pitchFamily="18" charset="0"/>
                <a:ea typeface="+mn-ea"/>
                <a:cs typeface="Times New Roman" pitchFamily="18" charset="0"/>
              </a:rPr>
              <a:t>Conducted prior to market the product.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effectLst/>
                <a:uLnTx/>
                <a:uFillTx/>
                <a:latin typeface="Times New Roman" pitchFamily="18" charset="0"/>
                <a:ea typeface="+mn-ea"/>
                <a:cs typeface="Times New Roman" pitchFamily="18" charset="0"/>
              </a:rPr>
              <a:t>     - Documented evidence which provides a high degree of assurances that a specific process or equipment will consistently produce a product meeting its predetermined specifications and quality attributes.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1" i="0" u="none" strike="noStrike" kern="0" cap="none" spc="0" normalizeH="0" baseline="0" noProof="0" dirty="0" smtClean="0">
                <a:ln>
                  <a:noFill/>
                </a:ln>
                <a:effectLst/>
                <a:uLnTx/>
                <a:uFillTx/>
                <a:latin typeface="Times New Roman" pitchFamily="18" charset="0"/>
                <a:ea typeface="+mn-ea"/>
                <a:cs typeface="Times New Roman" pitchFamily="18" charset="0"/>
              </a:rPr>
              <a:t>Concurrent validation</a:t>
            </a:r>
            <a:r>
              <a:rPr kumimoji="0" lang="en-US" sz="2800" b="0" i="0" u="none" strike="noStrike" kern="0" cap="none" spc="0" normalizeH="0" baseline="0" noProof="0" dirty="0" smtClean="0">
                <a:ln>
                  <a:noFill/>
                </a:ln>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effectLst/>
                <a:uLnTx/>
                <a:uFillTx/>
                <a:latin typeface="Times New Roman" pitchFamily="18" charset="0"/>
                <a:ea typeface="+mn-ea"/>
                <a:cs typeface="Times New Roman" pitchFamily="18" charset="0"/>
              </a:rPr>
              <a:t>      Based on information generated during actual implementation of the process.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effectLst/>
                <a:uLnTx/>
                <a:uFillTx/>
                <a:latin typeface="Times New Roman" pitchFamily="18" charset="0"/>
                <a:ea typeface="+mn-ea"/>
                <a:cs typeface="Times New Roman" pitchFamily="18" charset="0"/>
              </a:rPr>
              <a:t>      Establishing documented evidence that the process is in a state of control during the actual implementation of the process. This normally performed by conducting in- process testing</a:t>
            </a:r>
            <a:r>
              <a:rPr kumimoji="0" lang="en-US" sz="2400" b="0" i="0" u="none" strike="noStrike" kern="0" cap="none" spc="0" normalizeH="0" baseline="0" noProof="0" dirty="0" smtClean="0">
                <a:ln>
                  <a:noFill/>
                </a:ln>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effectLst/>
              <a:uLnTx/>
              <a:uFillTx/>
              <a:latin typeface="Times New Roman" pitchFamily="18" charset="0"/>
              <a:ea typeface="+mn-ea"/>
              <a:cs typeface="Times New Roman" pitchFamily="18" charset="0"/>
            </a:endParaRPr>
          </a:p>
        </p:txBody>
      </p:sp>
      <p:sp>
        <p:nvSpPr>
          <p:cNvPr id="6" name="Title 1"/>
          <p:cNvSpPr txBox="1">
            <a:spLocks/>
          </p:cNvSpPr>
          <p:nvPr/>
        </p:nvSpPr>
        <p:spPr bwMode="auto">
          <a:xfrm>
            <a:off x="1143000" y="228600"/>
            <a:ext cx="7772400" cy="914400"/>
          </a:xfrm>
          <a:prstGeom prst="rect">
            <a:avLst/>
          </a:prstGeom>
          <a:noFill/>
          <a:ln w="9525">
            <a:noFill/>
            <a:miter lim="800000"/>
            <a:headEnd/>
            <a:tailEnd/>
          </a:ln>
          <a:effectLst>
            <a:outerShdw dist="17961" dir="8100000" algn="ctr" rotWithShape="0">
              <a:schemeClr val="bg2"/>
            </a:outerShdw>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8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Type of Process Validation-</a:t>
            </a:r>
            <a:br>
              <a:rPr kumimoji="0" lang="en-US" sz="38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br>
            <a:endParaRPr kumimoji="0" lang="en-US" sz="3800"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3475925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685800" y="12192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1" i="0" u="none" strike="noStrike" kern="0" cap="none" spc="0" normalizeH="0" baseline="0" noProof="0" dirty="0" smtClean="0">
                <a:ln>
                  <a:noFill/>
                </a:ln>
                <a:effectLst/>
                <a:uLnTx/>
                <a:uFillTx/>
                <a:latin typeface="Times New Roman" pitchFamily="18" charset="0"/>
                <a:ea typeface="+mn-ea"/>
                <a:cs typeface="Times New Roman" pitchFamily="18" charset="0"/>
              </a:rPr>
              <a:t>Retrospective validation</a:t>
            </a:r>
            <a:r>
              <a:rPr kumimoji="0" lang="en-US" sz="2800" b="0" i="0" u="none" strike="noStrike" kern="0" cap="none" spc="0" normalizeH="0" baseline="0" noProof="0" dirty="0" smtClean="0">
                <a:ln>
                  <a:noFill/>
                </a:ln>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effectLst/>
                <a:uLnTx/>
                <a:uFillTx/>
                <a:latin typeface="Times New Roman" pitchFamily="18" charset="0"/>
                <a:ea typeface="+mn-ea"/>
                <a:cs typeface="Times New Roman" pitchFamily="18" charset="0"/>
              </a:rPr>
              <a:t>      All the processes and subsystems should be validated ,which have been used for the production of batches of numerical data of </a:t>
            </a:r>
            <a:r>
              <a:rPr lang="en-US" sz="2400" b="0" kern="0" dirty="0" smtClean="0">
                <a:latin typeface="Times New Roman" pitchFamily="18" charset="0"/>
                <a:cs typeface="Times New Roman" pitchFamily="18" charset="0"/>
              </a:rPr>
              <a:t> both</a:t>
            </a:r>
            <a:r>
              <a:rPr kumimoji="0" lang="en-US" sz="2400" b="0" i="0" u="none" strike="noStrike" kern="0" cap="none" spc="0" normalizeH="0" baseline="0" noProof="0" dirty="0" smtClean="0">
                <a:ln>
                  <a:noFill/>
                </a:ln>
                <a:effectLst/>
                <a:uLnTx/>
                <a:uFillTx/>
                <a:latin typeface="Times New Roman" pitchFamily="18" charset="0"/>
                <a:ea typeface="+mn-ea"/>
                <a:cs typeface="Times New Roman" pitchFamily="18" charset="0"/>
              </a:rPr>
              <a:t> process and the end product testing of which are included in retrospective validation.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xmlns="" val="468796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5363" name="Rectangle 3"/>
          <p:cNvSpPr>
            <a:spLocks noGrp="1" noChangeArrowheads="1"/>
          </p:cNvSpPr>
          <p:nvPr>
            <p:ph type="body" idx="1"/>
          </p:nvPr>
        </p:nvSpPr>
        <p:spPr>
          <a:xfrm>
            <a:off x="518559" y="1367857"/>
            <a:ext cx="8072947" cy="4558561"/>
          </a:xfrm>
        </p:spPr>
        <p:txBody>
          <a:bodyPr/>
          <a:lstStyle/>
          <a:p>
            <a:pPr marL="634498" indent="-322815" algn="ctr">
              <a:buNone/>
            </a:pPr>
            <a:r>
              <a:rPr lang="en-US" altLang="en-US" sz="2600" b="1"/>
              <a:t>Validation: Approaches to validation (2)</a:t>
            </a:r>
          </a:p>
          <a:p>
            <a:pPr marL="634498" indent="-322815" algn="ctr">
              <a:lnSpc>
                <a:spcPct val="60000"/>
              </a:lnSpc>
              <a:buNone/>
            </a:pPr>
            <a:endParaRPr lang="en-US" altLang="en-US" sz="2600" b="1"/>
          </a:p>
          <a:p>
            <a:pPr marL="634498" indent="-322815">
              <a:lnSpc>
                <a:spcPct val="90000"/>
              </a:lnSpc>
              <a:spcBef>
                <a:spcPct val="40000"/>
              </a:spcBef>
            </a:pPr>
            <a:r>
              <a:rPr lang="en-US" altLang="en-US" sz="2100"/>
              <a:t>Both prospective and concurrent validation, may include:</a:t>
            </a:r>
          </a:p>
          <a:p>
            <a:pPr marL="1257865" lvl="1" indent="-311683">
              <a:lnSpc>
                <a:spcPct val="90000"/>
              </a:lnSpc>
              <a:spcBef>
                <a:spcPct val="40000"/>
              </a:spcBef>
            </a:pPr>
            <a:r>
              <a:rPr lang="en-US" altLang="en-US" sz="2000" i="1"/>
              <a:t>extensive product testing, which may involve extensive sample testing (with the estimation of confidence limits for individual results) and the demonstration of intra- and inter-batch homogeneity;</a:t>
            </a:r>
          </a:p>
          <a:p>
            <a:pPr marL="1257865" lvl="1" indent="-311683">
              <a:lnSpc>
                <a:spcPct val="90000"/>
              </a:lnSpc>
              <a:spcBef>
                <a:spcPct val="40000"/>
              </a:spcBef>
            </a:pPr>
            <a:r>
              <a:rPr lang="en-US" altLang="en-US" sz="2000" i="1"/>
              <a:t>simulation process trials;</a:t>
            </a:r>
          </a:p>
          <a:p>
            <a:pPr marL="1257865" lvl="1" indent="-311683">
              <a:lnSpc>
                <a:spcPct val="90000"/>
              </a:lnSpc>
              <a:spcBef>
                <a:spcPct val="40000"/>
              </a:spcBef>
            </a:pPr>
            <a:r>
              <a:rPr lang="en-US" altLang="en-US" sz="2000" i="1"/>
              <a:t>challenge/worst case tests, which determine the robustness of the process; and</a:t>
            </a:r>
          </a:p>
          <a:p>
            <a:pPr marL="1257865" lvl="1" indent="-311683">
              <a:lnSpc>
                <a:spcPct val="90000"/>
              </a:lnSpc>
              <a:spcBef>
                <a:spcPct val="40000"/>
              </a:spcBef>
            </a:pPr>
            <a:r>
              <a:rPr lang="en-US" altLang="en-US" sz="2000" i="1"/>
              <a:t>control of process parameters being monitored during normal production runs to obtain additional information on the reliability of the process.</a:t>
            </a:r>
            <a:endParaRPr lang="en-GB" altLang="en-US" sz="2000" i="1"/>
          </a:p>
        </p:txBody>
      </p:sp>
    </p:spTree>
    <p:extLst>
      <p:ext uri="{BB962C8B-B14F-4D97-AF65-F5344CB8AC3E}">
        <p14:creationId xmlns:p14="http://schemas.microsoft.com/office/powerpoint/2010/main" xmlns="" val="788028607"/>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6387" name="Rectangle 3"/>
          <p:cNvSpPr>
            <a:spLocks noGrp="1" noChangeArrowheads="1"/>
          </p:cNvSpPr>
          <p:nvPr>
            <p:ph type="body" idx="1"/>
          </p:nvPr>
        </p:nvSpPr>
        <p:spPr>
          <a:xfrm>
            <a:off x="518559" y="1367857"/>
            <a:ext cx="8072947" cy="4547042"/>
          </a:xfrm>
        </p:spPr>
        <p:txBody>
          <a:bodyPr/>
          <a:lstStyle/>
          <a:p>
            <a:pPr marL="634498" indent="-322815" algn="ctr">
              <a:lnSpc>
                <a:spcPct val="90000"/>
              </a:lnSpc>
              <a:buNone/>
            </a:pPr>
            <a:r>
              <a:rPr lang="en-US" altLang="en-US" sz="2600" b="1"/>
              <a:t>Scope of validation</a:t>
            </a:r>
            <a:endParaRPr lang="en-US" altLang="en-US" sz="2600"/>
          </a:p>
          <a:p>
            <a:pPr marL="634498" indent="-322815">
              <a:lnSpc>
                <a:spcPct val="90000"/>
              </a:lnSpc>
            </a:pPr>
            <a:r>
              <a:rPr lang="en-US" altLang="en-US" sz="1900"/>
              <a:t>Validation requires an appropriate and sufficient infrastructure including:</a:t>
            </a:r>
          </a:p>
          <a:p>
            <a:pPr marL="1179944" lvl="1" indent="-237937">
              <a:lnSpc>
                <a:spcPct val="90000"/>
              </a:lnSpc>
            </a:pPr>
            <a:r>
              <a:rPr lang="en-US" altLang="en-US" sz="1900" i="1"/>
              <a:t>organization, </a:t>
            </a:r>
            <a:r>
              <a:rPr lang="fr-FR" altLang="en-US" sz="1900" i="1"/>
              <a:t>documentation, personnel </a:t>
            </a:r>
            <a:r>
              <a:rPr lang="en-US" altLang="en-US" sz="1900" i="1"/>
              <a:t>and finances</a:t>
            </a:r>
          </a:p>
          <a:p>
            <a:pPr marL="634498" indent="-322815">
              <a:lnSpc>
                <a:spcPct val="90000"/>
              </a:lnSpc>
            </a:pPr>
            <a:r>
              <a:rPr lang="en-US" altLang="en-US" sz="1900"/>
              <a:t>Involvement of management and quality assurance personnel</a:t>
            </a:r>
          </a:p>
          <a:p>
            <a:pPr marL="634498" indent="-322815">
              <a:lnSpc>
                <a:spcPct val="90000"/>
              </a:lnSpc>
            </a:pPr>
            <a:r>
              <a:rPr lang="en-US" altLang="en-US" sz="1900"/>
              <a:t>Personnel with appropriate qualifications and experience</a:t>
            </a:r>
          </a:p>
          <a:p>
            <a:pPr marL="634498" indent="-322815">
              <a:lnSpc>
                <a:spcPct val="90000"/>
              </a:lnSpc>
            </a:pPr>
            <a:r>
              <a:rPr lang="en-US" altLang="en-US" sz="1900"/>
              <a:t>Extensive preparation and planning before validation is performed</a:t>
            </a:r>
          </a:p>
          <a:p>
            <a:pPr marL="634498" indent="-322815">
              <a:lnSpc>
                <a:spcPct val="90000"/>
              </a:lnSpc>
            </a:pPr>
            <a:r>
              <a:rPr lang="en-US" altLang="en-US" sz="1900"/>
              <a:t>A specific programme for validation activities in place</a:t>
            </a:r>
          </a:p>
          <a:p>
            <a:pPr marL="634498" indent="-322815">
              <a:lnSpc>
                <a:spcPct val="90000"/>
              </a:lnSpc>
            </a:pPr>
            <a:r>
              <a:rPr lang="en-US" altLang="en-US" sz="1900"/>
              <a:t>Validation done in a structured way according to documentation including procedures and protocols.</a:t>
            </a:r>
            <a:endParaRPr lang="en-GB" altLang="en-US" sz="1900"/>
          </a:p>
        </p:txBody>
      </p:sp>
    </p:spTree>
    <p:extLst>
      <p:ext uri="{BB962C8B-B14F-4D97-AF65-F5344CB8AC3E}">
        <p14:creationId xmlns:p14="http://schemas.microsoft.com/office/powerpoint/2010/main" xmlns="" val="4112581056"/>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7411" name="Rectangle 3"/>
          <p:cNvSpPr>
            <a:spLocks noGrp="1" noChangeArrowheads="1"/>
          </p:cNvSpPr>
          <p:nvPr>
            <p:ph type="body" idx="1"/>
          </p:nvPr>
        </p:nvSpPr>
        <p:spPr>
          <a:xfrm>
            <a:off x="518559" y="1367857"/>
            <a:ext cx="8072947" cy="4558561"/>
          </a:xfrm>
        </p:spPr>
        <p:txBody>
          <a:bodyPr/>
          <a:lstStyle/>
          <a:p>
            <a:pPr marL="634498" indent="-322815" algn="ctr">
              <a:lnSpc>
                <a:spcPct val="80000"/>
              </a:lnSpc>
              <a:buNone/>
            </a:pPr>
            <a:r>
              <a:rPr lang="en-GB" altLang="en-US" sz="2600" b="1" dirty="0"/>
              <a:t>Scope of validation </a:t>
            </a:r>
          </a:p>
          <a:p>
            <a:pPr marL="634498" indent="-322815" algn="ctr">
              <a:lnSpc>
                <a:spcPct val="40000"/>
              </a:lnSpc>
              <a:buNone/>
            </a:pPr>
            <a:endParaRPr lang="en-GB" altLang="en-US" sz="2600" b="1" dirty="0"/>
          </a:p>
          <a:p>
            <a:pPr marL="634498" indent="-322815">
              <a:lnSpc>
                <a:spcPct val="90000"/>
              </a:lnSpc>
            </a:pPr>
            <a:r>
              <a:rPr lang="en-US" altLang="en-US" sz="2100" dirty="0"/>
              <a:t>Validation should be performed: </a:t>
            </a:r>
          </a:p>
          <a:p>
            <a:pPr marL="1179944" lvl="1" indent="-311683">
              <a:lnSpc>
                <a:spcPct val="80000"/>
              </a:lnSpc>
            </a:pPr>
            <a:r>
              <a:rPr lang="en-US" altLang="en-US" sz="2000" i="1" dirty="0"/>
              <a:t>for new premises, equipment, utilities and systems, and processes and procedures;</a:t>
            </a:r>
          </a:p>
          <a:p>
            <a:pPr marL="1179944" lvl="1" indent="-311683">
              <a:lnSpc>
                <a:spcPct val="80000"/>
              </a:lnSpc>
            </a:pPr>
            <a:r>
              <a:rPr lang="en-US" altLang="en-US" sz="2000" i="1" dirty="0"/>
              <a:t>at periodic intervals; and </a:t>
            </a:r>
          </a:p>
          <a:p>
            <a:pPr marL="1179944" lvl="1" indent="-311683">
              <a:lnSpc>
                <a:spcPct val="80000"/>
              </a:lnSpc>
            </a:pPr>
            <a:r>
              <a:rPr lang="en-US" altLang="en-US" sz="2000" i="1" dirty="0"/>
              <a:t>when major changes have been made</a:t>
            </a:r>
            <a:r>
              <a:rPr lang="en-US" altLang="en-US" sz="2000" i="1" dirty="0" smtClean="0"/>
              <a:t>.</a:t>
            </a:r>
            <a:endParaRPr lang="en-US" altLang="en-US" sz="2100" dirty="0"/>
          </a:p>
          <a:p>
            <a:pPr marL="634498" indent="-322815">
              <a:lnSpc>
                <a:spcPct val="90000"/>
              </a:lnSpc>
            </a:pPr>
            <a:r>
              <a:rPr lang="en-US" altLang="en-US" sz="2100" dirty="0"/>
              <a:t>Validation in accordance with written protocols.</a:t>
            </a:r>
          </a:p>
          <a:p>
            <a:pPr marL="634498" indent="-322815">
              <a:lnSpc>
                <a:spcPct val="90000"/>
              </a:lnSpc>
            </a:pPr>
            <a:r>
              <a:rPr lang="en-US" altLang="en-US" sz="2100" dirty="0"/>
              <a:t>A written report on the outcome to be produced.</a:t>
            </a:r>
          </a:p>
          <a:p>
            <a:pPr marL="634498" indent="-322815">
              <a:lnSpc>
                <a:spcPct val="90000"/>
              </a:lnSpc>
            </a:pPr>
            <a:r>
              <a:rPr lang="en-US" altLang="en-US" sz="2100" dirty="0"/>
              <a:t>Validation over a period of time, e.g. </a:t>
            </a:r>
          </a:p>
          <a:p>
            <a:pPr marL="1179944" lvl="1" indent="-311683">
              <a:lnSpc>
                <a:spcPct val="80000"/>
              </a:lnSpc>
            </a:pPr>
            <a:r>
              <a:rPr lang="en-US" altLang="en-US" sz="2000" i="1" dirty="0"/>
              <a:t>at least three consecutive batches (full production scale) to demonstrate consistency. (Worst case situations should be considered.)</a:t>
            </a:r>
          </a:p>
        </p:txBody>
      </p:sp>
    </p:spTree>
    <p:extLst>
      <p:ext uri="{BB962C8B-B14F-4D97-AF65-F5344CB8AC3E}">
        <p14:creationId xmlns:p14="http://schemas.microsoft.com/office/powerpoint/2010/main" xmlns="" val="1119389047"/>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8435" name="Rectangle 3"/>
          <p:cNvSpPr>
            <a:spLocks noGrp="1" noChangeArrowheads="1"/>
          </p:cNvSpPr>
          <p:nvPr>
            <p:ph type="body" idx="1"/>
          </p:nvPr>
        </p:nvSpPr>
        <p:spPr>
          <a:xfrm>
            <a:off x="518559" y="1367857"/>
            <a:ext cx="8072947" cy="4558561"/>
          </a:xfrm>
        </p:spPr>
        <p:txBody>
          <a:bodyPr/>
          <a:lstStyle/>
          <a:p>
            <a:pPr marL="634498" indent="-322815" algn="ctr">
              <a:lnSpc>
                <a:spcPct val="80000"/>
              </a:lnSpc>
              <a:buNone/>
            </a:pPr>
            <a:r>
              <a:rPr lang="en-GB" altLang="en-US" sz="2600" b="1" dirty="0"/>
              <a:t>Scope of validation </a:t>
            </a:r>
          </a:p>
          <a:p>
            <a:pPr marL="634498" indent="-322815" algn="ctr">
              <a:lnSpc>
                <a:spcPct val="60000"/>
              </a:lnSpc>
              <a:buNone/>
            </a:pPr>
            <a:endParaRPr lang="en-GB" altLang="en-US" sz="2600" b="1" dirty="0"/>
          </a:p>
          <a:p>
            <a:pPr marL="634498" indent="-322815">
              <a:lnSpc>
                <a:spcPct val="80000"/>
              </a:lnSpc>
              <a:spcBef>
                <a:spcPct val="40000"/>
              </a:spcBef>
            </a:pPr>
            <a:r>
              <a:rPr lang="en-US" altLang="en-US" sz="2000" dirty="0"/>
              <a:t>Distinction between in-process controls and validation</a:t>
            </a:r>
          </a:p>
          <a:p>
            <a:pPr marL="1179944" lvl="1" indent="-237937">
              <a:lnSpc>
                <a:spcPct val="80000"/>
              </a:lnSpc>
              <a:spcBef>
                <a:spcPct val="40000"/>
              </a:spcBef>
            </a:pPr>
            <a:r>
              <a:rPr lang="en-US" altLang="en-US" sz="2000" i="1" dirty="0"/>
              <a:t>In-process tests (performed during the manufacture of each batch; their objective is to monitor the process continuously)</a:t>
            </a:r>
          </a:p>
          <a:p>
            <a:pPr marL="634498" indent="-322815">
              <a:lnSpc>
                <a:spcPct val="80000"/>
              </a:lnSpc>
              <a:spcBef>
                <a:spcPct val="40000"/>
              </a:spcBef>
            </a:pPr>
            <a:r>
              <a:rPr lang="en-US" altLang="en-US" sz="2000" dirty="0"/>
              <a:t>Demonstrate suitability for new manufacturing formula or method</a:t>
            </a:r>
          </a:p>
          <a:p>
            <a:pPr marL="634498" indent="-322815">
              <a:lnSpc>
                <a:spcPct val="80000"/>
              </a:lnSpc>
              <a:spcBef>
                <a:spcPct val="40000"/>
              </a:spcBef>
            </a:pPr>
            <a:r>
              <a:rPr lang="en-US" altLang="en-US" sz="2000" dirty="0"/>
              <a:t>Process, materials and equipment to prove consistent yield of a product of the required quality</a:t>
            </a:r>
          </a:p>
          <a:p>
            <a:pPr marL="634498" indent="-322815">
              <a:lnSpc>
                <a:spcPct val="80000"/>
              </a:lnSpc>
              <a:spcBef>
                <a:spcPct val="40000"/>
              </a:spcBef>
            </a:pPr>
            <a:r>
              <a:rPr lang="en-US" altLang="en-US" sz="2000" dirty="0"/>
              <a:t>Manufacturers to identify what validation work is needed</a:t>
            </a:r>
          </a:p>
          <a:p>
            <a:pPr marL="634498" indent="-322815">
              <a:lnSpc>
                <a:spcPct val="80000"/>
              </a:lnSpc>
              <a:spcBef>
                <a:spcPct val="40000"/>
              </a:spcBef>
            </a:pPr>
            <a:r>
              <a:rPr lang="en-US" altLang="en-US" sz="2000" dirty="0"/>
              <a:t>Significant changes (facilities, equipment, processes) - should be validated</a:t>
            </a:r>
          </a:p>
          <a:p>
            <a:pPr marL="634498" indent="-322815">
              <a:lnSpc>
                <a:spcPct val="80000"/>
              </a:lnSpc>
              <a:spcBef>
                <a:spcPct val="40000"/>
              </a:spcBef>
            </a:pPr>
            <a:r>
              <a:rPr lang="en-US" altLang="en-US" sz="2000" dirty="0"/>
              <a:t>Risk assessment approach used to determine the scope and extent of validation needed</a:t>
            </a:r>
          </a:p>
        </p:txBody>
      </p:sp>
    </p:spTree>
    <p:extLst>
      <p:ext uri="{BB962C8B-B14F-4D97-AF65-F5344CB8AC3E}">
        <p14:creationId xmlns:p14="http://schemas.microsoft.com/office/powerpoint/2010/main" xmlns="" val="2090369064"/>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9459" name="Rectangle 3"/>
          <p:cNvSpPr>
            <a:spLocks noGrp="1" noChangeArrowheads="1"/>
          </p:cNvSpPr>
          <p:nvPr>
            <p:ph type="body" idx="1"/>
          </p:nvPr>
        </p:nvSpPr>
        <p:spPr>
          <a:xfrm>
            <a:off x="518559" y="1367857"/>
            <a:ext cx="8072947" cy="4466411"/>
          </a:xfrm>
        </p:spPr>
        <p:txBody>
          <a:bodyPr/>
          <a:lstStyle/>
          <a:p>
            <a:pPr marL="634498" indent="-322815" algn="ctr">
              <a:buNone/>
            </a:pPr>
            <a:r>
              <a:rPr lang="en-US" altLang="en-US" sz="2600" b="1"/>
              <a:t>Qualification</a:t>
            </a:r>
          </a:p>
          <a:p>
            <a:pPr marL="634498" indent="-322815"/>
            <a:r>
              <a:rPr lang="en-US" altLang="en-US" sz="2100"/>
              <a:t>Qualification should be completed before process validation is performed</a:t>
            </a:r>
          </a:p>
          <a:p>
            <a:pPr marL="634498" indent="-322815"/>
            <a:r>
              <a:rPr lang="en-US" altLang="en-US" sz="2100"/>
              <a:t>A logical, systematic process followed</a:t>
            </a:r>
          </a:p>
          <a:p>
            <a:pPr marL="634498" indent="-322815"/>
            <a:r>
              <a:rPr lang="en-US" altLang="en-US" sz="2100"/>
              <a:t>Start from the design phase of the premises, equipment, utilities and equipment</a:t>
            </a:r>
          </a:p>
          <a:p>
            <a:pPr marL="634498" indent="-322815"/>
            <a:r>
              <a:rPr lang="en-US" altLang="en-US" sz="2100"/>
              <a:t>Major equipment and critical utilities and systems normally require IQ, OQ and PQ</a:t>
            </a:r>
            <a:endParaRPr lang="en-GB" altLang="en-US" sz="2100"/>
          </a:p>
        </p:txBody>
      </p:sp>
    </p:spTree>
    <p:extLst>
      <p:ext uri="{BB962C8B-B14F-4D97-AF65-F5344CB8AC3E}">
        <p14:creationId xmlns:p14="http://schemas.microsoft.com/office/powerpoint/2010/main" xmlns="" val="3383367496"/>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0483" name="Rectangle 3"/>
          <p:cNvSpPr>
            <a:spLocks noGrp="1" noChangeArrowheads="1"/>
          </p:cNvSpPr>
          <p:nvPr>
            <p:ph type="body" idx="1"/>
          </p:nvPr>
        </p:nvSpPr>
        <p:spPr>
          <a:xfrm>
            <a:off x="518559" y="1367857"/>
            <a:ext cx="8072947" cy="4524005"/>
          </a:xfrm>
        </p:spPr>
        <p:txBody>
          <a:bodyPr/>
          <a:lstStyle/>
          <a:p>
            <a:pPr marL="634498" indent="-322815" algn="ctr">
              <a:buNone/>
            </a:pPr>
            <a:r>
              <a:rPr lang="en-US" altLang="en-US" sz="2600" b="1" dirty="0"/>
              <a:t>Qualification </a:t>
            </a:r>
          </a:p>
          <a:p>
            <a:pPr marL="634498" indent="-322815" algn="ctr">
              <a:lnSpc>
                <a:spcPct val="60000"/>
              </a:lnSpc>
              <a:spcBef>
                <a:spcPct val="40000"/>
              </a:spcBef>
              <a:buNone/>
            </a:pPr>
            <a:endParaRPr lang="en-US" altLang="en-US" sz="2600" b="1" dirty="0"/>
          </a:p>
          <a:p>
            <a:pPr marL="634498" indent="-322815"/>
            <a:r>
              <a:rPr lang="en-US" altLang="en-US" sz="2100" dirty="0"/>
              <a:t>Some equipment, utilities and systems require only IQ and OQ as the correct operation could be considered to be a sufficient indicator of its performance</a:t>
            </a:r>
          </a:p>
          <a:p>
            <a:pPr marL="634498" indent="-322815"/>
            <a:r>
              <a:rPr lang="en-US" altLang="en-US" sz="2100" dirty="0"/>
              <a:t>The equipment, utility and system should then be maintained, monitored and calibrated according to a regular schedule</a:t>
            </a:r>
          </a:p>
        </p:txBody>
      </p:sp>
    </p:spTree>
    <p:extLst>
      <p:ext uri="{BB962C8B-B14F-4D97-AF65-F5344CB8AC3E}">
        <p14:creationId xmlns:p14="http://schemas.microsoft.com/office/powerpoint/2010/main" xmlns="" val="2697353198"/>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2291" name="Rectangle 3"/>
          <p:cNvSpPr>
            <a:spLocks noGrp="1" noChangeArrowheads="1"/>
          </p:cNvSpPr>
          <p:nvPr>
            <p:ph type="body" idx="1"/>
          </p:nvPr>
        </p:nvSpPr>
        <p:spPr>
          <a:xfrm>
            <a:off x="518558" y="1367857"/>
            <a:ext cx="8029508" cy="4581599"/>
          </a:xfrm>
        </p:spPr>
        <p:txBody>
          <a:bodyPr/>
          <a:lstStyle/>
          <a:p>
            <a:pPr marL="634498" indent="-322815" algn="ctr">
              <a:buNone/>
            </a:pPr>
            <a:endParaRPr lang="en-GB" altLang="en-US" sz="2600" b="1" dirty="0"/>
          </a:p>
          <a:p>
            <a:pPr marL="634498" indent="-322815">
              <a:buNone/>
            </a:pPr>
            <a:r>
              <a:rPr lang="en-US" altLang="en-US" b="1" i="1" dirty="0" smtClean="0"/>
              <a:t> </a:t>
            </a:r>
          </a:p>
          <a:p>
            <a:pPr marL="634498" indent="-322815"/>
            <a:r>
              <a:rPr lang="en-US" altLang="en-US" sz="2100" i="1" dirty="0"/>
              <a:t>Calibration: </a:t>
            </a:r>
            <a:r>
              <a:rPr lang="en-US" altLang="en-US" sz="2100" dirty="0"/>
              <a:t>The set of operations that establish, under specified conditions, the relationship between values indicated by an instrument or system for measuring (for example, weight, temperature and pH), recording and controlling, or the values represented by a material measure, and the corresponding known values of a reference standard. Limits for acceptance of the results of measuring should be established.</a:t>
            </a:r>
            <a:endParaRPr lang="en-GB" altLang="en-US" sz="2100" dirty="0"/>
          </a:p>
        </p:txBody>
      </p:sp>
    </p:spTree>
    <p:extLst>
      <p:ext uri="{BB962C8B-B14F-4D97-AF65-F5344CB8AC3E}">
        <p14:creationId xmlns:p14="http://schemas.microsoft.com/office/powerpoint/2010/main" xmlns="" val="3578635041"/>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E517A432-32A0-4E8C-8B2B-D4B312EF747A}" type="slidenum">
              <a:rPr lang="en-US" smtClean="0"/>
              <a:pPr>
                <a:defRPr/>
              </a:pPr>
              <a:t>2</a:t>
            </a:fld>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extLst>
      <p:ext uri="{BB962C8B-B14F-4D97-AF65-F5344CB8AC3E}">
        <p14:creationId xmlns:p14="http://schemas.microsoft.com/office/powerpoint/2010/main" xmlns="" val="2673185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1507" name="Rectangle 3"/>
          <p:cNvSpPr>
            <a:spLocks noGrp="1" noChangeArrowheads="1"/>
          </p:cNvSpPr>
          <p:nvPr>
            <p:ph type="body" idx="1"/>
          </p:nvPr>
        </p:nvSpPr>
        <p:spPr>
          <a:xfrm>
            <a:off x="518559" y="1367857"/>
            <a:ext cx="8072947" cy="4547042"/>
          </a:xfrm>
        </p:spPr>
        <p:txBody>
          <a:bodyPr/>
          <a:lstStyle/>
          <a:p>
            <a:pPr marL="634498" indent="-322815" algn="ctr">
              <a:buNone/>
            </a:pPr>
            <a:r>
              <a:rPr lang="en-US" altLang="en-US" sz="2600" b="1"/>
              <a:t>Calibration and verification</a:t>
            </a:r>
          </a:p>
          <a:p>
            <a:pPr marL="634498" indent="-322815" algn="ctr">
              <a:lnSpc>
                <a:spcPct val="20000"/>
              </a:lnSpc>
              <a:buNone/>
            </a:pPr>
            <a:endParaRPr lang="en-US" altLang="en-US" sz="2600" b="1"/>
          </a:p>
          <a:p>
            <a:pPr marL="634498" indent="-322815"/>
            <a:r>
              <a:rPr lang="en-US" altLang="en-US" sz="2100"/>
              <a:t>Performed at regular intervals</a:t>
            </a:r>
          </a:p>
          <a:p>
            <a:pPr marL="634498" indent="-322815"/>
            <a:r>
              <a:rPr lang="en-US" altLang="en-US" sz="2100"/>
              <a:t>Responsible personnel with appropriate qualifications and training</a:t>
            </a:r>
          </a:p>
          <a:p>
            <a:pPr marL="634498" indent="-322815"/>
            <a:r>
              <a:rPr lang="en-US" altLang="en-US" sz="2100"/>
              <a:t>Calibration programme available including information, e.g.</a:t>
            </a:r>
          </a:p>
          <a:p>
            <a:pPr marL="1257865" lvl="1" indent="-315858"/>
            <a:r>
              <a:rPr lang="en-US" altLang="en-US" i="1" smtClean="0"/>
              <a:t>calibration standards and limits, responsible persons, calibration intervals, records and actions to be taken when necessary</a:t>
            </a:r>
          </a:p>
        </p:txBody>
      </p:sp>
    </p:spTree>
    <p:extLst>
      <p:ext uri="{BB962C8B-B14F-4D97-AF65-F5344CB8AC3E}">
        <p14:creationId xmlns:p14="http://schemas.microsoft.com/office/powerpoint/2010/main" xmlns="" val="3199483538"/>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2531" name="Rectangle 3"/>
          <p:cNvSpPr>
            <a:spLocks noGrp="1" noChangeArrowheads="1"/>
          </p:cNvSpPr>
          <p:nvPr>
            <p:ph type="body" idx="1"/>
          </p:nvPr>
        </p:nvSpPr>
        <p:spPr>
          <a:xfrm>
            <a:off x="518559" y="1367857"/>
            <a:ext cx="8072947" cy="4500967"/>
          </a:xfrm>
        </p:spPr>
        <p:txBody>
          <a:bodyPr>
            <a:normAutofit lnSpcReduction="10000"/>
          </a:bodyPr>
          <a:lstStyle/>
          <a:p>
            <a:pPr marL="634498" indent="-322815" algn="ctr">
              <a:buNone/>
            </a:pPr>
            <a:r>
              <a:rPr lang="en-US" altLang="en-US" sz="2600" b="1"/>
              <a:t>Calibration and verification </a:t>
            </a:r>
          </a:p>
          <a:p>
            <a:pPr marL="634498" indent="-322815"/>
            <a:r>
              <a:rPr lang="en-US" altLang="en-US" sz="2100" dirty="0"/>
              <a:t>Traceability to standards used</a:t>
            </a:r>
          </a:p>
          <a:p>
            <a:pPr marL="1179944" lvl="1" indent="-237937"/>
            <a:r>
              <a:rPr lang="en-US" altLang="en-US" i="1" dirty="0" smtClean="0"/>
              <a:t>(e.g. national, regional or international standards)</a:t>
            </a:r>
          </a:p>
          <a:p>
            <a:pPr marL="634498" indent="-322815"/>
            <a:r>
              <a:rPr lang="en-US" altLang="en-US" sz="2100" dirty="0"/>
              <a:t>Calibrated equipment, instruments and other devices to be </a:t>
            </a:r>
            <a:r>
              <a:rPr lang="en-US" altLang="en-US" sz="2100" dirty="0" err="1"/>
              <a:t>labelled</a:t>
            </a:r>
            <a:r>
              <a:rPr lang="en-US" altLang="en-US" sz="2100" dirty="0"/>
              <a:t>, coded or otherwise identified</a:t>
            </a:r>
          </a:p>
          <a:p>
            <a:pPr marL="1179944" lvl="1" indent="-237937"/>
            <a:r>
              <a:rPr lang="en-US" altLang="en-US" i="1" dirty="0" smtClean="0"/>
              <a:t>indicate status of calibration and recalibration due date</a:t>
            </a:r>
          </a:p>
          <a:p>
            <a:pPr marL="634498" indent="-322815"/>
            <a:r>
              <a:rPr lang="en-US" altLang="en-US" sz="2100" dirty="0"/>
              <a:t>If not used for a certain period of time</a:t>
            </a:r>
          </a:p>
          <a:p>
            <a:pPr marL="1179944" lvl="1" indent="-237937"/>
            <a:r>
              <a:rPr lang="en-US" altLang="en-US" i="1" dirty="0" smtClean="0"/>
              <a:t>function and calibration status to be verified</a:t>
            </a:r>
          </a:p>
          <a:p>
            <a:pPr marL="1179944" lvl="1" indent="-237937"/>
            <a:r>
              <a:rPr lang="en-US" altLang="en-US" i="1" dirty="0" smtClean="0"/>
              <a:t>shown to be satisfactory before use</a:t>
            </a:r>
            <a:endParaRPr lang="en-GB" altLang="en-US" i="1" dirty="0" smtClean="0"/>
          </a:p>
        </p:txBody>
      </p:sp>
    </p:spTree>
    <p:extLst>
      <p:ext uri="{BB962C8B-B14F-4D97-AF65-F5344CB8AC3E}">
        <p14:creationId xmlns:p14="http://schemas.microsoft.com/office/powerpoint/2010/main" xmlns="" val="2912401302"/>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mtClean="0"/>
              <a:t>Validation</a:t>
            </a:r>
            <a:endParaRPr lang="en-US" altLang="en-US" smtClean="0"/>
          </a:p>
        </p:txBody>
      </p:sp>
      <p:sp>
        <p:nvSpPr>
          <p:cNvPr id="23555" name="Rectangle 3"/>
          <p:cNvSpPr>
            <a:spLocks noGrp="1" noChangeArrowheads="1"/>
          </p:cNvSpPr>
          <p:nvPr>
            <p:ph type="body" sz="half" idx="1"/>
          </p:nvPr>
        </p:nvSpPr>
        <p:spPr>
          <a:xfrm>
            <a:off x="468332" y="1500323"/>
            <a:ext cx="3999143" cy="4351223"/>
          </a:xfrm>
        </p:spPr>
        <p:txBody>
          <a:bodyPr/>
          <a:lstStyle/>
          <a:p>
            <a:pPr eaLnBrk="1" hangingPunct="1"/>
            <a:r>
              <a:rPr lang="en-GB" altLang="en-US" sz="2100"/>
              <a:t>Suitable labels indicate calibration status</a:t>
            </a:r>
          </a:p>
          <a:p>
            <a:pPr eaLnBrk="1" hangingPunct="1"/>
            <a:r>
              <a:rPr lang="en-GB" altLang="en-US" sz="2100"/>
              <a:t>Traceability, e.g.</a:t>
            </a:r>
          </a:p>
          <a:p>
            <a:pPr lvl="1" eaLnBrk="1" hangingPunct="1"/>
            <a:r>
              <a:rPr lang="en-GB" altLang="en-US" sz="1800" i="1"/>
              <a:t>Instrument</a:t>
            </a:r>
          </a:p>
          <a:p>
            <a:pPr lvl="1" eaLnBrk="1" hangingPunct="1"/>
            <a:r>
              <a:rPr lang="en-GB" altLang="en-US" sz="1800" i="1"/>
              <a:t>Date</a:t>
            </a:r>
          </a:p>
          <a:p>
            <a:pPr lvl="1" eaLnBrk="1" hangingPunct="1"/>
            <a:r>
              <a:rPr lang="en-GB" altLang="en-US" sz="1800" i="1"/>
              <a:t>Personnel</a:t>
            </a:r>
          </a:p>
          <a:p>
            <a:pPr lvl="1" eaLnBrk="1" hangingPunct="1"/>
            <a:r>
              <a:rPr lang="en-GB" altLang="en-US" sz="1800" i="1"/>
              <a:t>Standard</a:t>
            </a:r>
          </a:p>
          <a:p>
            <a:pPr lvl="1" eaLnBrk="1" hangingPunct="1"/>
            <a:r>
              <a:rPr lang="en-GB" altLang="en-US" sz="1800" i="1"/>
              <a:t>Range and conditions as appropriate</a:t>
            </a:r>
            <a:endParaRPr lang="en-US" altLang="en-US" sz="1800" i="1"/>
          </a:p>
        </p:txBody>
      </p:sp>
      <p:pic>
        <p:nvPicPr>
          <p:cNvPr id="23556" name="Picture 4" descr="DSCN0033"/>
          <p:cNvPicPr>
            <a:picLocks noGrp="1" noChangeAspect="1" noChangeArrowheads="1"/>
          </p:cNvPicPr>
          <p:nvPr>
            <p:ph type="clipArt" sz="half" idx="2"/>
          </p:nvPr>
        </p:nvPicPr>
        <p:blipFill>
          <a:blip r:embed="rId2" cstate="print">
            <a:extLst>
              <a:ext uri="{28A0092B-C50C-407E-A947-70E740481C1C}">
                <a14:useLocalDpi xmlns:a14="http://schemas.microsoft.com/office/drawing/2010/main" xmlns="" val="0"/>
              </a:ext>
            </a:extLst>
          </a:blip>
          <a:srcRect/>
          <a:stretch>
            <a:fillRect/>
          </a:stretch>
        </p:blipFill>
        <p:spPr>
          <a:xfrm>
            <a:off x="4691459" y="1766695"/>
            <a:ext cx="3999143" cy="3595302"/>
          </a:xfrm>
        </p:spPr>
      </p:pic>
    </p:spTree>
    <p:extLst>
      <p:ext uri="{BB962C8B-B14F-4D97-AF65-F5344CB8AC3E}">
        <p14:creationId xmlns:p14="http://schemas.microsoft.com/office/powerpoint/2010/main" xmlns="" val="2779544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4579" name="Rectangle 3"/>
          <p:cNvSpPr>
            <a:spLocks noGrp="1" noChangeArrowheads="1"/>
          </p:cNvSpPr>
          <p:nvPr>
            <p:ph type="body" idx="1"/>
          </p:nvPr>
        </p:nvSpPr>
        <p:spPr>
          <a:xfrm>
            <a:off x="518559" y="1367857"/>
            <a:ext cx="8072947" cy="4351223"/>
          </a:xfrm>
        </p:spPr>
        <p:txBody>
          <a:bodyPr/>
          <a:lstStyle/>
          <a:p>
            <a:pPr marL="634498" indent="-322815" algn="ctr">
              <a:buNone/>
            </a:pPr>
            <a:r>
              <a:rPr lang="en-GB" altLang="en-US" sz="2600" b="1"/>
              <a:t>Documentation</a:t>
            </a:r>
          </a:p>
          <a:p>
            <a:pPr marL="634498" indent="-322815" algn="ctr">
              <a:lnSpc>
                <a:spcPct val="60000"/>
              </a:lnSpc>
              <a:buNone/>
            </a:pPr>
            <a:endParaRPr lang="en-GB" altLang="en-US" sz="2600" b="1"/>
          </a:p>
          <a:p>
            <a:pPr marL="634498" indent="-322815"/>
            <a:r>
              <a:rPr lang="en-GB" altLang="en-US" sz="2100"/>
              <a:t>Validation Master Plan (VMP)</a:t>
            </a:r>
          </a:p>
          <a:p>
            <a:pPr marL="634498" indent="-322815"/>
            <a:r>
              <a:rPr lang="en-GB" altLang="en-US" sz="2100"/>
              <a:t>Protocols</a:t>
            </a:r>
          </a:p>
          <a:p>
            <a:pPr marL="634498" indent="-322815"/>
            <a:r>
              <a:rPr lang="en-GB" altLang="en-US" sz="2100"/>
              <a:t>Reports</a:t>
            </a:r>
          </a:p>
          <a:p>
            <a:pPr marL="634498" indent="-322815"/>
            <a:r>
              <a:rPr lang="en-GB" altLang="en-US" sz="2100"/>
              <a:t>SOPs</a:t>
            </a:r>
          </a:p>
          <a:p>
            <a:pPr marL="634498" indent="-322815"/>
            <a:r>
              <a:rPr lang="en-GB" altLang="en-US" sz="2100"/>
              <a:t>Others?</a:t>
            </a:r>
          </a:p>
          <a:p>
            <a:pPr marL="634498" indent="-322815"/>
            <a:endParaRPr lang="en-GB" altLang="en-US" sz="2100"/>
          </a:p>
        </p:txBody>
      </p:sp>
    </p:spTree>
    <p:extLst>
      <p:ext uri="{BB962C8B-B14F-4D97-AF65-F5344CB8AC3E}">
        <p14:creationId xmlns:p14="http://schemas.microsoft.com/office/powerpoint/2010/main" xmlns="" val="4066749466"/>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5603" name="Rectangle 3"/>
          <p:cNvSpPr>
            <a:spLocks noGrp="1" noChangeArrowheads="1"/>
          </p:cNvSpPr>
          <p:nvPr>
            <p:ph type="body" idx="1"/>
          </p:nvPr>
        </p:nvSpPr>
        <p:spPr>
          <a:xfrm>
            <a:off x="518559" y="1367857"/>
            <a:ext cx="8072947" cy="4351223"/>
          </a:xfrm>
        </p:spPr>
        <p:txBody>
          <a:bodyPr>
            <a:normAutofit fontScale="92500" lnSpcReduction="20000"/>
          </a:bodyPr>
          <a:lstStyle/>
          <a:p>
            <a:pPr marL="634498" indent="-322815" algn="ctr">
              <a:buNone/>
            </a:pPr>
            <a:r>
              <a:rPr lang="en-US" altLang="en-US" b="1" smtClean="0"/>
              <a:t>Validation Master Plan (VMP)</a:t>
            </a:r>
          </a:p>
          <a:p>
            <a:pPr marL="634498" indent="-322815"/>
            <a:r>
              <a:rPr lang="en-US" altLang="en-US" sz="2100"/>
              <a:t>Contains key elements of the validation programme.</a:t>
            </a:r>
          </a:p>
          <a:p>
            <a:pPr marL="634498" indent="-322815"/>
            <a:r>
              <a:rPr lang="en-US" altLang="en-US" sz="2100"/>
              <a:t>Concise, clear, contain at least:</a:t>
            </a:r>
          </a:p>
          <a:p>
            <a:pPr marL="1257865" lvl="1" indent="-315858"/>
            <a:r>
              <a:rPr lang="en-US" altLang="en-US" i="1" smtClean="0"/>
              <a:t>a validation policy</a:t>
            </a:r>
          </a:p>
          <a:p>
            <a:pPr marL="1257865" lvl="1" indent="-315858"/>
            <a:r>
              <a:rPr lang="en-US" altLang="en-US" i="1" smtClean="0"/>
              <a:t>organizational structure of validation activities</a:t>
            </a:r>
          </a:p>
          <a:p>
            <a:pPr marL="1257865" lvl="1" indent="-315858"/>
            <a:r>
              <a:rPr lang="en-US" altLang="en-US" i="1" smtClean="0"/>
              <a:t>summary of facilities, systems, equipment and processes validated (and to be validated)</a:t>
            </a:r>
          </a:p>
          <a:p>
            <a:pPr marL="1257865" lvl="1" indent="-315858"/>
            <a:r>
              <a:rPr lang="en-US" altLang="en-US" i="1" smtClean="0"/>
              <a:t>documentation format (e.g. protocol and report)</a:t>
            </a:r>
          </a:p>
          <a:p>
            <a:pPr marL="1257865" lvl="1" indent="-315858"/>
            <a:r>
              <a:rPr lang="en-US" altLang="en-US" i="1" smtClean="0"/>
              <a:t>planning and scheduling</a:t>
            </a:r>
          </a:p>
          <a:p>
            <a:pPr marL="1257865" lvl="1" indent="-315858"/>
            <a:r>
              <a:rPr lang="en-US" altLang="en-US" i="1" smtClean="0"/>
              <a:t>change control and references to existing documents</a:t>
            </a:r>
          </a:p>
          <a:p>
            <a:pPr marL="1257865" lvl="1" indent="-315858"/>
            <a:endParaRPr lang="en-GB" altLang="en-US" sz="1800"/>
          </a:p>
        </p:txBody>
      </p:sp>
    </p:spTree>
    <p:extLst>
      <p:ext uri="{BB962C8B-B14F-4D97-AF65-F5344CB8AC3E}">
        <p14:creationId xmlns:p14="http://schemas.microsoft.com/office/powerpoint/2010/main" xmlns="" val="2475161798"/>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6627" name="Rectangle 3"/>
          <p:cNvSpPr>
            <a:spLocks noGrp="1" noChangeArrowheads="1"/>
          </p:cNvSpPr>
          <p:nvPr>
            <p:ph type="body" idx="1"/>
          </p:nvPr>
        </p:nvSpPr>
        <p:spPr>
          <a:xfrm>
            <a:off x="518559" y="1367857"/>
            <a:ext cx="8072947" cy="4524005"/>
          </a:xfrm>
        </p:spPr>
        <p:txBody>
          <a:bodyPr>
            <a:normAutofit fontScale="92500" lnSpcReduction="10000"/>
          </a:bodyPr>
          <a:lstStyle/>
          <a:p>
            <a:pPr marL="634498" indent="-322815" algn="ctr">
              <a:buNone/>
            </a:pPr>
            <a:r>
              <a:rPr lang="en-US" altLang="en-US" sz="2600" b="1"/>
              <a:t>Qualification and validation protocols</a:t>
            </a:r>
          </a:p>
          <a:p>
            <a:pPr marL="634498" indent="-322815" algn="ctr">
              <a:lnSpc>
                <a:spcPct val="20000"/>
              </a:lnSpc>
              <a:buNone/>
            </a:pPr>
            <a:endParaRPr lang="en-US" altLang="en-US" sz="2600" b="1"/>
          </a:p>
          <a:p>
            <a:pPr marL="634498" indent="-322815"/>
            <a:r>
              <a:rPr lang="en-US" altLang="en-US" sz="2100"/>
              <a:t>Describe the study to be performed and include as a minimum:</a:t>
            </a:r>
          </a:p>
          <a:p>
            <a:pPr marL="1179944" lvl="1" indent="-237937"/>
            <a:r>
              <a:rPr lang="en-US" altLang="en-US" b="1" smtClean="0"/>
              <a:t> </a:t>
            </a:r>
            <a:r>
              <a:rPr lang="en-US" altLang="en-US" i="1" smtClean="0"/>
              <a:t>the objectives of the study</a:t>
            </a:r>
          </a:p>
          <a:p>
            <a:pPr marL="1179944" lvl="1" indent="-237937"/>
            <a:r>
              <a:rPr lang="en-US" altLang="en-US" i="1" smtClean="0"/>
              <a:t> the site of the study</a:t>
            </a:r>
          </a:p>
          <a:p>
            <a:pPr marL="1179944" lvl="1" indent="-237937"/>
            <a:r>
              <a:rPr lang="en-US" altLang="en-US" i="1" smtClean="0"/>
              <a:t> the responsible personnel</a:t>
            </a:r>
          </a:p>
          <a:p>
            <a:pPr marL="1179944" lvl="1" indent="-237937"/>
            <a:r>
              <a:rPr lang="en-US" altLang="en-US" i="1" smtClean="0"/>
              <a:t> description of SOPs to be followed</a:t>
            </a:r>
          </a:p>
          <a:p>
            <a:pPr marL="1179944" lvl="1" indent="-237937"/>
            <a:r>
              <a:rPr lang="en-US" altLang="en-US" i="1" smtClean="0"/>
              <a:t> equipment to be used</a:t>
            </a:r>
          </a:p>
          <a:p>
            <a:pPr marL="1179944" lvl="1" indent="-237937"/>
            <a:r>
              <a:rPr lang="en-US" altLang="en-US" i="1" smtClean="0"/>
              <a:t> standards and criteria for the products and processes</a:t>
            </a:r>
          </a:p>
          <a:p>
            <a:pPr marL="1179944" lvl="1" indent="-237937"/>
            <a:r>
              <a:rPr lang="en-US" altLang="en-US" i="1" smtClean="0"/>
              <a:t> the type of validation</a:t>
            </a:r>
          </a:p>
        </p:txBody>
      </p:sp>
    </p:spTree>
    <p:extLst>
      <p:ext uri="{BB962C8B-B14F-4D97-AF65-F5344CB8AC3E}">
        <p14:creationId xmlns:p14="http://schemas.microsoft.com/office/powerpoint/2010/main" xmlns="" val="1706305362"/>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7651" name="Rectangle 3"/>
          <p:cNvSpPr>
            <a:spLocks noGrp="1" noChangeArrowheads="1"/>
          </p:cNvSpPr>
          <p:nvPr>
            <p:ph type="body" idx="1"/>
          </p:nvPr>
        </p:nvSpPr>
        <p:spPr>
          <a:xfrm>
            <a:off x="518559" y="1367857"/>
            <a:ext cx="8072947" cy="4351223"/>
          </a:xfrm>
        </p:spPr>
        <p:txBody>
          <a:bodyPr>
            <a:normAutofit lnSpcReduction="10000"/>
          </a:bodyPr>
          <a:lstStyle/>
          <a:p>
            <a:pPr marL="634498" indent="-322815" algn="ctr">
              <a:buNone/>
            </a:pPr>
            <a:r>
              <a:rPr lang="en-US" altLang="en-US" sz="2600" b="1"/>
              <a:t>Qualification and validation protocols (2)</a:t>
            </a:r>
          </a:p>
          <a:p>
            <a:pPr marL="634498" indent="-322815" algn="ctr">
              <a:lnSpc>
                <a:spcPct val="40000"/>
              </a:lnSpc>
              <a:buNone/>
            </a:pPr>
            <a:endParaRPr lang="en-US" altLang="en-US" sz="2600" b="1"/>
          </a:p>
          <a:p>
            <a:pPr marL="634498" indent="-322815"/>
            <a:r>
              <a:rPr lang="en-US" altLang="en-US" sz="2100"/>
              <a:t>Protocol contents (2):</a:t>
            </a:r>
          </a:p>
          <a:p>
            <a:pPr marL="1179944" lvl="1" indent="-237937"/>
            <a:r>
              <a:rPr lang="en-US" altLang="en-US" smtClean="0"/>
              <a:t> </a:t>
            </a:r>
            <a:r>
              <a:rPr lang="en-US" altLang="en-US" i="1" smtClean="0"/>
              <a:t>the processes and/or parameters</a:t>
            </a:r>
          </a:p>
          <a:p>
            <a:pPr marL="1179944" lvl="1" indent="-237937"/>
            <a:r>
              <a:rPr lang="en-US" altLang="en-US" i="1" smtClean="0"/>
              <a:t> sampling, testing and monitoring requirements</a:t>
            </a:r>
          </a:p>
          <a:p>
            <a:pPr marL="1179944" lvl="1" indent="-237937"/>
            <a:r>
              <a:rPr lang="en-US" altLang="en-US" i="1" smtClean="0"/>
              <a:t> predetermined acceptance criteria for drawing conclusions</a:t>
            </a:r>
            <a:endParaRPr lang="en-US" altLang="en-US" smtClean="0"/>
          </a:p>
          <a:p>
            <a:pPr marL="634498" indent="-322815"/>
            <a:r>
              <a:rPr lang="en-US" altLang="en-US" sz="2100"/>
              <a:t>Description (how results will be analysed)</a:t>
            </a:r>
          </a:p>
          <a:p>
            <a:pPr marL="634498" indent="-322815"/>
            <a:r>
              <a:rPr lang="en-US" altLang="en-US" sz="2100"/>
              <a:t>Protocol approved prior to use - changes approved prior to implementation of the change</a:t>
            </a:r>
            <a:endParaRPr lang="en-GB" altLang="en-US" sz="2100"/>
          </a:p>
        </p:txBody>
      </p:sp>
    </p:spTree>
    <p:extLst>
      <p:ext uri="{BB962C8B-B14F-4D97-AF65-F5344CB8AC3E}">
        <p14:creationId xmlns:p14="http://schemas.microsoft.com/office/powerpoint/2010/main" xmlns="" val="1683549633"/>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8675" name="Rectangle 3"/>
          <p:cNvSpPr>
            <a:spLocks noGrp="1" noChangeArrowheads="1"/>
          </p:cNvSpPr>
          <p:nvPr>
            <p:ph type="body" idx="1"/>
          </p:nvPr>
        </p:nvSpPr>
        <p:spPr>
          <a:xfrm>
            <a:off x="518559" y="1367857"/>
            <a:ext cx="8072947" cy="4351223"/>
          </a:xfrm>
        </p:spPr>
        <p:txBody>
          <a:bodyPr/>
          <a:lstStyle/>
          <a:p>
            <a:pPr marL="634498" indent="-322815" algn="ctr">
              <a:buNone/>
            </a:pPr>
            <a:r>
              <a:rPr lang="en-US" altLang="en-US" sz="2600" b="1"/>
              <a:t>Qualification and validation reports</a:t>
            </a:r>
          </a:p>
          <a:p>
            <a:pPr marL="634498" indent="-322815" algn="ctr">
              <a:lnSpc>
                <a:spcPct val="20000"/>
              </a:lnSpc>
              <a:buNone/>
            </a:pPr>
            <a:endParaRPr lang="en-US" altLang="en-US" sz="2600" b="1"/>
          </a:p>
          <a:p>
            <a:pPr marL="634498" indent="-322815"/>
            <a:r>
              <a:rPr lang="en-US" altLang="en-US" sz="2100"/>
              <a:t>Written reports on the qualification and validation performed</a:t>
            </a:r>
          </a:p>
          <a:p>
            <a:pPr marL="634498" indent="-322815"/>
            <a:r>
              <a:rPr lang="en-US" altLang="en-US" sz="2100"/>
              <a:t>Reflect protocols followed and include at least:</a:t>
            </a:r>
          </a:p>
          <a:p>
            <a:pPr marL="1179944" lvl="1" indent="-237937"/>
            <a:r>
              <a:rPr lang="en-US" altLang="en-US" i="1" smtClean="0"/>
              <a:t>title and objective of the study; reference to the protocol; details of material</a:t>
            </a:r>
          </a:p>
          <a:p>
            <a:pPr marL="1179944" lvl="1" indent="-237937"/>
            <a:r>
              <a:rPr lang="en-US" altLang="en-US" i="1" smtClean="0"/>
              <a:t>equipment, programmes and cycles used; procedures and test methods</a:t>
            </a:r>
          </a:p>
          <a:p>
            <a:pPr marL="634498" indent="-322815"/>
            <a:r>
              <a:rPr lang="en-US" altLang="en-US" sz="2100"/>
              <a:t>Results evaluated, analysed and compared against the pre-determined acceptance criteria</a:t>
            </a:r>
            <a:r>
              <a:rPr lang="en-US" altLang="en-US" b="1" smtClean="0"/>
              <a:t> </a:t>
            </a:r>
          </a:p>
        </p:txBody>
      </p:sp>
    </p:spTree>
    <p:extLst>
      <p:ext uri="{BB962C8B-B14F-4D97-AF65-F5344CB8AC3E}">
        <p14:creationId xmlns:p14="http://schemas.microsoft.com/office/powerpoint/2010/main" xmlns="" val="40608400"/>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29699" name="Rectangle 3"/>
          <p:cNvSpPr>
            <a:spLocks noGrp="1" noChangeArrowheads="1"/>
          </p:cNvSpPr>
          <p:nvPr>
            <p:ph type="body" idx="1"/>
          </p:nvPr>
        </p:nvSpPr>
        <p:spPr>
          <a:xfrm>
            <a:off x="518559" y="1367857"/>
            <a:ext cx="8072947" cy="4489448"/>
          </a:xfrm>
        </p:spPr>
        <p:txBody>
          <a:bodyPr/>
          <a:lstStyle/>
          <a:p>
            <a:pPr marL="634498" indent="-322815" algn="ctr">
              <a:buNone/>
            </a:pPr>
            <a:r>
              <a:rPr lang="en-US" altLang="en-US" b="1" smtClean="0"/>
              <a:t>Qualification and validation reports (2)</a:t>
            </a:r>
          </a:p>
          <a:p>
            <a:pPr marL="634498" indent="-322815" algn="ctr">
              <a:lnSpc>
                <a:spcPct val="20000"/>
              </a:lnSpc>
              <a:buNone/>
            </a:pPr>
            <a:endParaRPr lang="en-US" altLang="en-US" b="1" smtClean="0"/>
          </a:p>
          <a:p>
            <a:pPr marL="634498" indent="-322815"/>
            <a:r>
              <a:rPr lang="en-US" altLang="en-US" sz="2100"/>
              <a:t>The results should meet the acceptance criteria</a:t>
            </a:r>
          </a:p>
          <a:p>
            <a:pPr marL="634498" indent="-322815"/>
            <a:r>
              <a:rPr lang="en-US" altLang="en-US" sz="2100"/>
              <a:t>Deviations and out-of-limit results should be investigated. If these are accepted, this should be justified. Where necessary further studies should be performed</a:t>
            </a:r>
          </a:p>
          <a:p>
            <a:pPr marL="634498" indent="-322815"/>
            <a:r>
              <a:rPr lang="en-US" altLang="en-US" sz="2100"/>
              <a:t>Responsible departments and QA to approve completed report, including the conclusion</a:t>
            </a:r>
          </a:p>
        </p:txBody>
      </p:sp>
    </p:spTree>
    <p:extLst>
      <p:ext uri="{BB962C8B-B14F-4D97-AF65-F5344CB8AC3E}">
        <p14:creationId xmlns:p14="http://schemas.microsoft.com/office/powerpoint/2010/main" xmlns="" val="3840808383"/>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0723" name="Rectangle 3"/>
          <p:cNvSpPr>
            <a:spLocks noGrp="1" noChangeArrowheads="1"/>
          </p:cNvSpPr>
          <p:nvPr>
            <p:ph type="body" idx="1"/>
          </p:nvPr>
        </p:nvSpPr>
        <p:spPr>
          <a:xfrm>
            <a:off x="518559" y="1367857"/>
            <a:ext cx="8072947" cy="4512486"/>
          </a:xfrm>
        </p:spPr>
        <p:txBody>
          <a:bodyPr/>
          <a:lstStyle/>
          <a:p>
            <a:pPr marL="634498" indent="-322815" algn="ctr">
              <a:buNone/>
            </a:pPr>
            <a:r>
              <a:rPr lang="en-US" altLang="en-US" sz="2600" b="1"/>
              <a:t>Qualification stages</a:t>
            </a:r>
          </a:p>
          <a:p>
            <a:pPr marL="634498" indent="-322815" algn="ctr">
              <a:lnSpc>
                <a:spcPct val="20000"/>
              </a:lnSpc>
              <a:buNone/>
            </a:pPr>
            <a:endParaRPr lang="en-US" altLang="en-US" sz="2600" b="1"/>
          </a:p>
          <a:p>
            <a:pPr marL="634498" indent="-322815"/>
            <a:r>
              <a:rPr lang="en-US" altLang="en-US" sz="2100"/>
              <a:t>There are four stages of qualification:</a:t>
            </a:r>
            <a:endParaRPr lang="fr-FR" altLang="en-US" sz="2100"/>
          </a:p>
          <a:p>
            <a:pPr marL="1179944" lvl="1" indent="-237937"/>
            <a:r>
              <a:rPr lang="fr-FR" altLang="en-US" smtClean="0"/>
              <a:t> </a:t>
            </a:r>
            <a:r>
              <a:rPr lang="fr-FR" altLang="en-US" i="1" smtClean="0"/>
              <a:t>design qualification (DQ);</a:t>
            </a:r>
          </a:p>
          <a:p>
            <a:pPr marL="1179944" lvl="1" indent="-237937"/>
            <a:r>
              <a:rPr lang="fr-FR" altLang="en-US" i="1" smtClean="0"/>
              <a:t> installation qualification (IQ);</a:t>
            </a:r>
            <a:endParaRPr lang="en-US" altLang="en-US" i="1" smtClean="0"/>
          </a:p>
          <a:p>
            <a:pPr marL="1179944" lvl="1" indent="-237937"/>
            <a:r>
              <a:rPr lang="en-US" altLang="en-US" i="1" smtClean="0"/>
              <a:t> operational qualification (OQ); and</a:t>
            </a:r>
          </a:p>
          <a:p>
            <a:pPr marL="1179944" lvl="1" indent="-237937"/>
            <a:r>
              <a:rPr lang="en-US" altLang="en-US" i="1" smtClean="0"/>
              <a:t> performance qualification (PQ).</a:t>
            </a:r>
          </a:p>
          <a:p>
            <a:pPr marL="634498" indent="-322815"/>
            <a:r>
              <a:rPr lang="en-US" altLang="en-US" sz="2100"/>
              <a:t>All SOPs for operation, maintenance and calibration should be prepared during qualification</a:t>
            </a:r>
          </a:p>
          <a:p>
            <a:pPr marL="634498" indent="-322815"/>
            <a:r>
              <a:rPr lang="en-US" altLang="en-US" sz="2100"/>
              <a:t>Training provided and records maintained</a:t>
            </a:r>
          </a:p>
        </p:txBody>
      </p:sp>
    </p:spTree>
    <p:extLst>
      <p:ext uri="{BB962C8B-B14F-4D97-AF65-F5344CB8AC3E}">
        <p14:creationId xmlns:p14="http://schemas.microsoft.com/office/powerpoint/2010/main" xmlns="" val="2134542676"/>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7171" name="Rectangle 3"/>
          <p:cNvSpPr>
            <a:spLocks noGrp="1" noChangeArrowheads="1"/>
          </p:cNvSpPr>
          <p:nvPr>
            <p:ph type="body" idx="1"/>
          </p:nvPr>
        </p:nvSpPr>
        <p:spPr>
          <a:xfrm>
            <a:off x="518558" y="1367857"/>
            <a:ext cx="8181546" cy="4547042"/>
          </a:xfrm>
        </p:spPr>
        <p:txBody>
          <a:bodyPr/>
          <a:lstStyle/>
          <a:p>
            <a:pPr marL="634498" indent="-322815" algn="ctr">
              <a:buNone/>
            </a:pPr>
            <a:endParaRPr lang="en-GB" altLang="en-US" sz="2800" b="1" dirty="0"/>
          </a:p>
          <a:p>
            <a:pPr marL="634498" indent="-322815"/>
            <a:r>
              <a:rPr lang="en-GB" altLang="en-US" sz="2100" dirty="0"/>
              <a:t>Validation is an essential part of GMP, and an element of QA</a:t>
            </a:r>
          </a:p>
          <a:p>
            <a:pPr marL="634498" indent="-322815"/>
            <a:r>
              <a:rPr lang="en-GB" altLang="en-US" sz="2100" dirty="0"/>
              <a:t>Basic principles include:</a:t>
            </a:r>
          </a:p>
          <a:p>
            <a:pPr marL="1257865" lvl="1" indent="-315858"/>
            <a:r>
              <a:rPr lang="en-GB" altLang="en-US" i="1" dirty="0" smtClean="0"/>
              <a:t>Safety, quality and efficacy of products</a:t>
            </a:r>
          </a:p>
          <a:p>
            <a:pPr marL="1257865" lvl="1" indent="-315858"/>
            <a:r>
              <a:rPr lang="en-GB" altLang="en-US" i="1" dirty="0" smtClean="0"/>
              <a:t>Built into the product – as it cannot be "inspected or tested into a product"</a:t>
            </a:r>
          </a:p>
          <a:p>
            <a:pPr marL="1257865" lvl="1" indent="-315858"/>
            <a:r>
              <a:rPr lang="en-GB" altLang="en-US" i="1" dirty="0" smtClean="0"/>
              <a:t>Critical steps in the process need to be validated</a:t>
            </a:r>
          </a:p>
          <a:p>
            <a:pPr marL="634498" indent="-322815"/>
            <a:r>
              <a:rPr lang="en-GB" altLang="en-US" sz="2100" dirty="0"/>
              <a:t>Need for confidence that the product will consistently meet predetermined specifications and attributes</a:t>
            </a:r>
          </a:p>
        </p:txBody>
      </p:sp>
    </p:spTree>
    <p:extLst>
      <p:ext uri="{BB962C8B-B14F-4D97-AF65-F5344CB8AC3E}">
        <p14:creationId xmlns:p14="http://schemas.microsoft.com/office/powerpoint/2010/main" xmlns="" val="3011741651"/>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1747" name="Rectangle 3"/>
          <p:cNvSpPr>
            <a:spLocks noGrp="1" noChangeArrowheads="1"/>
          </p:cNvSpPr>
          <p:nvPr>
            <p:ph type="body" idx="1"/>
          </p:nvPr>
        </p:nvSpPr>
        <p:spPr>
          <a:xfrm>
            <a:off x="518559" y="1367857"/>
            <a:ext cx="8072947" cy="4351223"/>
          </a:xfrm>
        </p:spPr>
        <p:txBody>
          <a:bodyPr/>
          <a:lstStyle/>
          <a:p>
            <a:pPr marL="634498" indent="-322815">
              <a:buNone/>
            </a:pPr>
            <a:r>
              <a:rPr lang="en-US" altLang="en-US" sz="2100" b="1" u="sng"/>
              <a:t>Design qualification</a:t>
            </a:r>
            <a:r>
              <a:rPr lang="en-US" altLang="en-US" sz="2100"/>
              <a:t>: Provides documented evidence that the design specifications were met</a:t>
            </a:r>
          </a:p>
          <a:p>
            <a:pPr marL="634498" indent="-322815">
              <a:buNone/>
            </a:pPr>
            <a:r>
              <a:rPr lang="en-US" altLang="en-US" sz="2100" b="1" u="sng"/>
              <a:t>Installation qualification</a:t>
            </a:r>
            <a:r>
              <a:rPr lang="en-US" altLang="en-US" sz="2100"/>
              <a:t>: Provides documented evidence that the installation was complete and satisfactory </a:t>
            </a:r>
          </a:p>
          <a:p>
            <a:pPr marL="634498" indent="-322815"/>
            <a:r>
              <a:rPr lang="en-US" altLang="en-US" sz="2100"/>
              <a:t>During IQ: </a:t>
            </a:r>
          </a:p>
          <a:p>
            <a:pPr marL="1257865" lvl="1" indent="-315858"/>
            <a:r>
              <a:rPr lang="en-US" altLang="en-US" i="1" smtClean="0"/>
              <a:t>Purchase specifications, drawings, manuals, spare parts lists and vendor details should be verified</a:t>
            </a:r>
          </a:p>
          <a:p>
            <a:pPr marL="1257865" lvl="1" indent="-315858"/>
            <a:r>
              <a:rPr lang="en-US" altLang="en-US" i="1" smtClean="0"/>
              <a:t>Control and measuring devices should be calibrated</a:t>
            </a:r>
          </a:p>
        </p:txBody>
      </p:sp>
    </p:spTree>
    <p:extLst>
      <p:ext uri="{BB962C8B-B14F-4D97-AF65-F5344CB8AC3E}">
        <p14:creationId xmlns:p14="http://schemas.microsoft.com/office/powerpoint/2010/main" xmlns="" val="1506278202"/>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2771" name="Rectangle 3"/>
          <p:cNvSpPr>
            <a:spLocks noGrp="1" noChangeArrowheads="1"/>
          </p:cNvSpPr>
          <p:nvPr>
            <p:ph type="body" idx="1"/>
          </p:nvPr>
        </p:nvSpPr>
        <p:spPr>
          <a:xfrm>
            <a:off x="518559" y="1367857"/>
            <a:ext cx="8072947" cy="4351223"/>
          </a:xfrm>
        </p:spPr>
        <p:txBody>
          <a:bodyPr/>
          <a:lstStyle/>
          <a:p>
            <a:pPr marL="634498" indent="-322815">
              <a:buNone/>
            </a:pPr>
            <a:r>
              <a:rPr lang="en-US" altLang="en-US" sz="2100" b="1" u="sng"/>
              <a:t>Operational qualification</a:t>
            </a:r>
            <a:r>
              <a:rPr lang="en-US" altLang="en-US" sz="2100"/>
              <a:t>: Provides documented evidence that utilities, systems or equipment and all its components operate in accordance with operational specifications</a:t>
            </a:r>
          </a:p>
          <a:p>
            <a:pPr marL="634498" indent="-322815"/>
            <a:r>
              <a:rPr lang="en-US" altLang="en-US" sz="2100"/>
              <a:t>Demonstrate satisfactory operation over the normal operating range as well as at the limits of its operating conditions (including worst case conditions)</a:t>
            </a:r>
          </a:p>
          <a:p>
            <a:pPr marL="634498" indent="-322815"/>
            <a:r>
              <a:rPr lang="en-US" altLang="en-US" sz="2100"/>
              <a:t>Operation controls, alarms, switches, displays and other operational components should be tested</a:t>
            </a:r>
          </a:p>
        </p:txBody>
      </p:sp>
    </p:spTree>
    <p:extLst>
      <p:ext uri="{BB962C8B-B14F-4D97-AF65-F5344CB8AC3E}">
        <p14:creationId xmlns:p14="http://schemas.microsoft.com/office/powerpoint/2010/main" xmlns="" val="3167168951"/>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3795" name="Rectangle 3"/>
          <p:cNvSpPr>
            <a:spLocks noGrp="1" noChangeArrowheads="1"/>
          </p:cNvSpPr>
          <p:nvPr>
            <p:ph type="body" idx="1"/>
          </p:nvPr>
        </p:nvSpPr>
        <p:spPr>
          <a:xfrm>
            <a:off x="518559" y="1367857"/>
            <a:ext cx="8072947" cy="4351223"/>
          </a:xfrm>
        </p:spPr>
        <p:txBody>
          <a:bodyPr/>
          <a:lstStyle/>
          <a:p>
            <a:pPr marL="634498" indent="-322815">
              <a:buNone/>
            </a:pPr>
            <a:r>
              <a:rPr lang="en-US" altLang="en-US" sz="2100" b="1" u="sng"/>
              <a:t>Performance qualification</a:t>
            </a:r>
            <a:r>
              <a:rPr lang="en-US" altLang="en-US" sz="2100"/>
              <a:t>: Provides documented evidence that utilities, systems or equipment and all its components can consistently perform in accordance with the specifications under routine use</a:t>
            </a:r>
          </a:p>
          <a:p>
            <a:pPr marL="634498" indent="-322815"/>
            <a:r>
              <a:rPr lang="en-US" altLang="en-US" sz="2100"/>
              <a:t>Test results collected over a suitable period of time to prove consistency</a:t>
            </a:r>
          </a:p>
          <a:p>
            <a:pPr marL="634498" indent="-322815">
              <a:buNone/>
            </a:pPr>
            <a:endParaRPr lang="en-GB" altLang="en-US" sz="2100"/>
          </a:p>
        </p:txBody>
      </p:sp>
    </p:spTree>
    <p:extLst>
      <p:ext uri="{BB962C8B-B14F-4D97-AF65-F5344CB8AC3E}">
        <p14:creationId xmlns:p14="http://schemas.microsoft.com/office/powerpoint/2010/main" xmlns="" val="2613070815"/>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4819" name="Rectangle 3"/>
          <p:cNvSpPr>
            <a:spLocks noGrp="1" noChangeArrowheads="1"/>
          </p:cNvSpPr>
          <p:nvPr>
            <p:ph type="body" idx="1"/>
          </p:nvPr>
        </p:nvSpPr>
        <p:spPr>
          <a:xfrm>
            <a:off x="518559" y="1367857"/>
            <a:ext cx="8072947" cy="4466411"/>
          </a:xfrm>
        </p:spPr>
        <p:txBody>
          <a:bodyPr/>
          <a:lstStyle/>
          <a:p>
            <a:pPr marL="634498" indent="-322815">
              <a:buNone/>
            </a:pPr>
            <a:r>
              <a:rPr lang="en-US" altLang="en-US" b="1" u="sng" smtClean="0"/>
              <a:t>Requalification</a:t>
            </a:r>
          </a:p>
          <a:p>
            <a:pPr marL="634498" indent="-322815"/>
            <a:r>
              <a:rPr lang="en-US" altLang="en-US" sz="2100"/>
              <a:t>In accordance with a defined schedule</a:t>
            </a:r>
          </a:p>
          <a:p>
            <a:pPr marL="634498" indent="-322815"/>
            <a:r>
              <a:rPr lang="en-US" altLang="en-US" sz="2100"/>
              <a:t>Frequency to be determined (e.g. on the basis of factors such as the analysis of results relating to calibration, verification and maintenance)</a:t>
            </a:r>
          </a:p>
          <a:p>
            <a:pPr marL="634498" indent="-322815"/>
            <a:r>
              <a:rPr lang="en-US" altLang="en-US" sz="2100"/>
              <a:t>Periodic and after changes </a:t>
            </a:r>
          </a:p>
          <a:p>
            <a:pPr marL="1179944" lvl="1" indent="-237937"/>
            <a:r>
              <a:rPr lang="en-US" altLang="en-US" smtClean="0"/>
              <a:t> </a:t>
            </a:r>
            <a:r>
              <a:rPr lang="en-US" altLang="en-US" i="1" smtClean="0"/>
              <a:t>e.g. changes to utilities, systems, equipment; maintenance work; and movement </a:t>
            </a:r>
          </a:p>
          <a:p>
            <a:pPr marL="634498" indent="-322815"/>
            <a:r>
              <a:rPr lang="en-US" altLang="en-US" sz="2100"/>
              <a:t>Part of change control procedure</a:t>
            </a:r>
          </a:p>
        </p:txBody>
      </p:sp>
    </p:spTree>
    <p:extLst>
      <p:ext uri="{BB962C8B-B14F-4D97-AF65-F5344CB8AC3E}">
        <p14:creationId xmlns:p14="http://schemas.microsoft.com/office/powerpoint/2010/main" xmlns="" val="503192171"/>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5843" name="Rectangle 3"/>
          <p:cNvSpPr>
            <a:spLocks noGrp="1" noChangeArrowheads="1"/>
          </p:cNvSpPr>
          <p:nvPr>
            <p:ph type="body" idx="1"/>
          </p:nvPr>
        </p:nvSpPr>
        <p:spPr>
          <a:xfrm>
            <a:off x="518559" y="1341939"/>
            <a:ext cx="8072947" cy="4351223"/>
          </a:xfrm>
        </p:spPr>
        <p:txBody>
          <a:bodyPr/>
          <a:lstStyle/>
          <a:p>
            <a:pPr marL="634498" indent="-322815">
              <a:buNone/>
            </a:pPr>
            <a:r>
              <a:rPr lang="en-US" altLang="en-US" b="1" u="sng" smtClean="0"/>
              <a:t>Revalidation</a:t>
            </a:r>
          </a:p>
          <a:p>
            <a:pPr marL="634498" indent="-322815"/>
            <a:r>
              <a:rPr lang="en-US" altLang="en-US" sz="2100"/>
              <a:t>Processes and procedures - to ensure that they remain capable of achieving the intended results</a:t>
            </a:r>
          </a:p>
          <a:p>
            <a:pPr marL="634498" indent="-322815"/>
            <a:r>
              <a:rPr lang="en-US" altLang="en-US" sz="2100"/>
              <a:t>Periodic revalidation, as well as revalidation after changes</a:t>
            </a:r>
          </a:p>
          <a:p>
            <a:pPr marL="634498" indent="-322815"/>
            <a:r>
              <a:rPr lang="en-US" altLang="en-US" sz="2100"/>
              <a:t>In accordance with a defined schedule</a:t>
            </a:r>
          </a:p>
          <a:p>
            <a:pPr marL="634498" indent="-322815"/>
            <a:r>
              <a:rPr lang="en-US" altLang="en-US" sz="2100"/>
              <a:t>Frequency and extent determined using a risk-based approach together with a review of historical data</a:t>
            </a:r>
            <a:endParaRPr lang="en-GB" altLang="en-US" sz="2100"/>
          </a:p>
        </p:txBody>
      </p:sp>
    </p:spTree>
    <p:extLst>
      <p:ext uri="{BB962C8B-B14F-4D97-AF65-F5344CB8AC3E}">
        <p14:creationId xmlns:p14="http://schemas.microsoft.com/office/powerpoint/2010/main" xmlns="" val="171755246"/>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6867" name="Rectangle 3"/>
          <p:cNvSpPr>
            <a:spLocks noGrp="1" noChangeArrowheads="1"/>
          </p:cNvSpPr>
          <p:nvPr>
            <p:ph type="body" idx="1"/>
          </p:nvPr>
        </p:nvSpPr>
        <p:spPr>
          <a:xfrm>
            <a:off x="518559" y="1367857"/>
            <a:ext cx="8072947" cy="4500967"/>
          </a:xfrm>
        </p:spPr>
        <p:txBody>
          <a:bodyPr/>
          <a:lstStyle/>
          <a:p>
            <a:pPr marL="634498" indent="-322815">
              <a:buNone/>
            </a:pPr>
            <a:r>
              <a:rPr lang="en-US" altLang="en-US" b="1" u="sng" smtClean="0"/>
              <a:t>Periodic revalidation</a:t>
            </a:r>
          </a:p>
          <a:p>
            <a:pPr marL="634498" indent="-322815"/>
            <a:r>
              <a:rPr lang="en-US" altLang="en-US" sz="2100"/>
              <a:t>To assess process changes that may occur gradually over a period of time, or because of wear of equipment</a:t>
            </a:r>
          </a:p>
          <a:p>
            <a:pPr marL="634498" indent="-322815"/>
            <a:r>
              <a:rPr lang="en-US" altLang="en-US" sz="2100"/>
              <a:t>Consideration given to:</a:t>
            </a:r>
          </a:p>
          <a:p>
            <a:pPr marL="1179944" lvl="1" indent="-237937"/>
            <a:r>
              <a:rPr lang="en-US" altLang="en-US" smtClean="0"/>
              <a:t> </a:t>
            </a:r>
            <a:r>
              <a:rPr lang="en-US" altLang="en-US" i="1" smtClean="0"/>
              <a:t>master formulae and specifications</a:t>
            </a:r>
          </a:p>
          <a:p>
            <a:pPr marL="1179944" lvl="1" indent="-237937"/>
            <a:r>
              <a:rPr lang="en-US" altLang="en-US" i="1" smtClean="0"/>
              <a:t> SOPs</a:t>
            </a:r>
          </a:p>
          <a:p>
            <a:pPr marL="1179944" lvl="1" indent="-237937"/>
            <a:r>
              <a:rPr lang="en-US" altLang="en-US" i="1" smtClean="0"/>
              <a:t> records (e.g. of calibration, maintenance and cleaning) </a:t>
            </a:r>
          </a:p>
          <a:p>
            <a:pPr marL="1179944" lvl="1" indent="-237937"/>
            <a:r>
              <a:rPr lang="en-US" altLang="en-US" i="1" smtClean="0"/>
              <a:t> analytical methods</a:t>
            </a:r>
            <a:endParaRPr lang="en-GB" altLang="en-US" i="1" smtClean="0"/>
          </a:p>
        </p:txBody>
      </p:sp>
    </p:spTree>
    <p:extLst>
      <p:ext uri="{BB962C8B-B14F-4D97-AF65-F5344CB8AC3E}">
        <p14:creationId xmlns:p14="http://schemas.microsoft.com/office/powerpoint/2010/main" xmlns="" val="1491396015"/>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7891" name="Rectangle 3"/>
          <p:cNvSpPr>
            <a:spLocks noGrp="1" noChangeArrowheads="1"/>
          </p:cNvSpPr>
          <p:nvPr>
            <p:ph type="body" idx="1"/>
          </p:nvPr>
        </p:nvSpPr>
        <p:spPr>
          <a:xfrm>
            <a:off x="518559" y="1367857"/>
            <a:ext cx="8072947" cy="4351223"/>
          </a:xfrm>
        </p:spPr>
        <p:txBody>
          <a:bodyPr/>
          <a:lstStyle/>
          <a:p>
            <a:pPr marL="634498" indent="-322815">
              <a:buNone/>
            </a:pPr>
            <a:r>
              <a:rPr lang="en-US" altLang="en-US" b="1" u="sng" smtClean="0"/>
              <a:t>Revalidation after change</a:t>
            </a:r>
          </a:p>
          <a:p>
            <a:pPr marL="634498" indent="-322815"/>
            <a:r>
              <a:rPr lang="en-US" altLang="en-US" sz="2100"/>
              <a:t>After change that could have an effect on the process, procedure, quality of the product and/or the product characteristics. (Considered as part of the change control procedure.)</a:t>
            </a:r>
          </a:p>
          <a:p>
            <a:pPr marL="634498" indent="-322815"/>
            <a:r>
              <a:rPr lang="en-US" altLang="en-US" sz="2100"/>
              <a:t>Extent depends on the nature and significance of the change(s)</a:t>
            </a:r>
          </a:p>
          <a:p>
            <a:pPr marL="634498" indent="-322815"/>
            <a:r>
              <a:rPr lang="en-US" altLang="en-US" sz="2100"/>
              <a:t>Changes should not adversely affect product quality or process characteristics</a:t>
            </a:r>
          </a:p>
        </p:txBody>
      </p:sp>
    </p:spTree>
    <p:extLst>
      <p:ext uri="{BB962C8B-B14F-4D97-AF65-F5344CB8AC3E}">
        <p14:creationId xmlns:p14="http://schemas.microsoft.com/office/powerpoint/2010/main" xmlns="" val="1642605539"/>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GB" altLang="en-US" smtClean="0"/>
              <a:t>Validation</a:t>
            </a:r>
            <a:endParaRPr lang="en-US" altLang="en-US" smtClean="0"/>
          </a:p>
        </p:txBody>
      </p:sp>
      <p:sp>
        <p:nvSpPr>
          <p:cNvPr id="38915" name="Rectangle 5"/>
          <p:cNvSpPr>
            <a:spLocks noGrp="1" noChangeArrowheads="1"/>
          </p:cNvSpPr>
          <p:nvPr>
            <p:ph type="body" sz="half" idx="1"/>
          </p:nvPr>
        </p:nvSpPr>
        <p:spPr/>
        <p:txBody>
          <a:bodyPr/>
          <a:lstStyle/>
          <a:p>
            <a:pPr marL="233763" indent="0">
              <a:lnSpc>
                <a:spcPct val="80000"/>
              </a:lnSpc>
              <a:buNone/>
            </a:pPr>
            <a:r>
              <a:rPr lang="en-US" altLang="en-US" sz="1800" b="1"/>
              <a:t>Changes requiring revalidation should be defined in the validation plan and may include:</a:t>
            </a:r>
          </a:p>
          <a:p>
            <a:pPr marL="233763" indent="0">
              <a:lnSpc>
                <a:spcPct val="40000"/>
              </a:lnSpc>
              <a:buNone/>
            </a:pPr>
            <a:endParaRPr lang="en-US" altLang="en-US" sz="1800" b="1"/>
          </a:p>
          <a:p>
            <a:pPr marL="712419" lvl="1" indent="-244894">
              <a:lnSpc>
                <a:spcPct val="80000"/>
              </a:lnSpc>
            </a:pPr>
            <a:r>
              <a:rPr lang="en-US" altLang="en-US" sz="1100" b="1"/>
              <a:t> changes in starting materials </a:t>
            </a:r>
          </a:p>
          <a:p>
            <a:pPr marL="712419" lvl="1" indent="-244894">
              <a:lnSpc>
                <a:spcPct val="80000"/>
              </a:lnSpc>
              <a:buNone/>
            </a:pPr>
            <a:endParaRPr lang="en-US" altLang="en-US" sz="1100" b="1"/>
          </a:p>
          <a:p>
            <a:pPr marL="712419" lvl="1" indent="-244894">
              <a:lnSpc>
                <a:spcPct val="80000"/>
              </a:lnSpc>
            </a:pPr>
            <a:r>
              <a:rPr lang="en-US" altLang="en-US" sz="1100" b="1"/>
              <a:t>change of starting material manufacturer</a:t>
            </a:r>
          </a:p>
          <a:p>
            <a:pPr marL="712419" lvl="1" indent="-244894">
              <a:lnSpc>
                <a:spcPct val="80000"/>
              </a:lnSpc>
            </a:pPr>
            <a:endParaRPr lang="en-US" altLang="en-US" sz="1100" b="1"/>
          </a:p>
          <a:p>
            <a:pPr marL="712419" lvl="1" indent="-244894">
              <a:lnSpc>
                <a:spcPct val="80000"/>
              </a:lnSpc>
            </a:pPr>
            <a:r>
              <a:rPr lang="en-US" altLang="en-US" sz="1100" b="1"/>
              <a:t> transfer of processes to a different site </a:t>
            </a:r>
          </a:p>
          <a:p>
            <a:pPr marL="712419" lvl="1" indent="-244894">
              <a:lnSpc>
                <a:spcPct val="80000"/>
              </a:lnSpc>
            </a:pPr>
            <a:endParaRPr lang="en-US" altLang="en-US" sz="1100" b="1"/>
          </a:p>
          <a:p>
            <a:pPr marL="712419" lvl="1" indent="-244894">
              <a:lnSpc>
                <a:spcPct val="80000"/>
              </a:lnSpc>
            </a:pPr>
            <a:r>
              <a:rPr lang="en-US" altLang="en-US" sz="1100" b="1"/>
              <a:t> changes of primary packaging material </a:t>
            </a:r>
          </a:p>
          <a:p>
            <a:pPr lvl="2" eaLnBrk="1" hangingPunct="1">
              <a:lnSpc>
                <a:spcPct val="80000"/>
              </a:lnSpc>
            </a:pPr>
            <a:endParaRPr lang="en-US" altLang="en-US" sz="1100" b="1"/>
          </a:p>
          <a:p>
            <a:pPr marL="712419" lvl="1" indent="-244894">
              <a:lnSpc>
                <a:spcPct val="80000"/>
              </a:lnSpc>
            </a:pPr>
            <a:r>
              <a:rPr lang="en-US" altLang="en-US" sz="1100" b="1"/>
              <a:t> changes in the manufacturing process </a:t>
            </a:r>
          </a:p>
          <a:p>
            <a:pPr lvl="2" eaLnBrk="1" hangingPunct="1">
              <a:lnSpc>
                <a:spcPct val="80000"/>
              </a:lnSpc>
            </a:pPr>
            <a:endParaRPr lang="en-US" altLang="en-US" sz="1100" b="1"/>
          </a:p>
          <a:p>
            <a:pPr marL="712419" lvl="1" indent="-244894">
              <a:lnSpc>
                <a:spcPct val="80000"/>
              </a:lnSpc>
            </a:pPr>
            <a:r>
              <a:rPr lang="en-US" altLang="en-US" sz="1100" b="1"/>
              <a:t> changes in the equipment </a:t>
            </a:r>
          </a:p>
          <a:p>
            <a:pPr lvl="2" eaLnBrk="1" hangingPunct="1">
              <a:lnSpc>
                <a:spcPct val="80000"/>
              </a:lnSpc>
              <a:buFontTx/>
              <a:buNone/>
            </a:pPr>
            <a:endParaRPr lang="en-GB" altLang="en-US" sz="1100" b="1"/>
          </a:p>
          <a:p>
            <a:pPr lvl="2" eaLnBrk="1" hangingPunct="1">
              <a:lnSpc>
                <a:spcPct val="80000"/>
              </a:lnSpc>
              <a:buFontTx/>
              <a:buNone/>
            </a:pPr>
            <a:endParaRPr lang="en-US" altLang="en-US" sz="1100" b="1"/>
          </a:p>
          <a:p>
            <a:pPr marL="712419" lvl="1" indent="-244894">
              <a:lnSpc>
                <a:spcPct val="80000"/>
              </a:lnSpc>
            </a:pPr>
            <a:r>
              <a:rPr lang="en-US" altLang="en-US" sz="1100" b="1"/>
              <a:t> production area and support system changes </a:t>
            </a:r>
          </a:p>
          <a:p>
            <a:pPr marL="712419" lvl="1" indent="-244894">
              <a:lnSpc>
                <a:spcPct val="80000"/>
              </a:lnSpc>
            </a:pPr>
            <a:endParaRPr lang="en-US" altLang="en-US" sz="1100" b="1"/>
          </a:p>
          <a:p>
            <a:pPr marL="712419" lvl="1" indent="-244894">
              <a:lnSpc>
                <a:spcPct val="80000"/>
              </a:lnSpc>
            </a:pPr>
            <a:r>
              <a:rPr lang="en-US" altLang="en-US" sz="1100" b="1"/>
              <a:t>appearance of negative quality trends</a:t>
            </a:r>
          </a:p>
          <a:p>
            <a:pPr marL="712419" lvl="1" indent="-244894">
              <a:lnSpc>
                <a:spcPct val="80000"/>
              </a:lnSpc>
            </a:pPr>
            <a:endParaRPr lang="en-US" altLang="en-US" sz="1100" b="1"/>
          </a:p>
          <a:p>
            <a:pPr marL="712419" lvl="1" indent="-244894">
              <a:lnSpc>
                <a:spcPct val="80000"/>
              </a:lnSpc>
            </a:pPr>
            <a:r>
              <a:rPr lang="en-US" altLang="en-US" sz="1100" b="1"/>
              <a:t>appearance of new findings based on current knowledge</a:t>
            </a:r>
          </a:p>
          <a:p>
            <a:pPr lvl="2" eaLnBrk="1" hangingPunct="1">
              <a:lnSpc>
                <a:spcPct val="80000"/>
              </a:lnSpc>
            </a:pPr>
            <a:endParaRPr lang="en-US" altLang="en-US" sz="1100" b="1"/>
          </a:p>
          <a:p>
            <a:pPr marL="712419" lvl="1" indent="-244894">
              <a:lnSpc>
                <a:spcPct val="80000"/>
              </a:lnSpc>
            </a:pPr>
            <a:r>
              <a:rPr lang="en-US" altLang="en-US" sz="1100" b="1"/>
              <a:t> support system changes</a:t>
            </a:r>
          </a:p>
        </p:txBody>
      </p:sp>
      <p:sp>
        <p:nvSpPr>
          <p:cNvPr id="38916" name="Rectangle 6"/>
          <p:cNvSpPr>
            <a:spLocks noGrp="1" noChangeArrowheads="1"/>
          </p:cNvSpPr>
          <p:nvPr>
            <p:ph type="body" sz="half" idx="2"/>
          </p:nvPr>
        </p:nvSpPr>
        <p:spPr/>
        <p:txBody>
          <a:bodyPr/>
          <a:lstStyle/>
          <a:p>
            <a:pPr lvl="2" eaLnBrk="1" hangingPunct="1">
              <a:lnSpc>
                <a:spcPct val="80000"/>
              </a:lnSpc>
              <a:buFontTx/>
              <a:buNone/>
            </a:pPr>
            <a:endParaRPr lang="en-US" altLang="en-US" sz="1100" b="1"/>
          </a:p>
          <a:p>
            <a:pPr lvl="2" eaLnBrk="1" hangingPunct="1">
              <a:lnSpc>
                <a:spcPct val="80000"/>
              </a:lnSpc>
              <a:buFontTx/>
              <a:buNone/>
            </a:pPr>
            <a:endParaRPr lang="en-US" altLang="en-US" sz="1100" b="1"/>
          </a:p>
          <a:p>
            <a:pPr lvl="2" eaLnBrk="1" hangingPunct="1">
              <a:lnSpc>
                <a:spcPct val="80000"/>
              </a:lnSpc>
              <a:buFontTx/>
              <a:buNone/>
            </a:pPr>
            <a:endParaRPr lang="en-US" altLang="en-US" sz="1100" b="1"/>
          </a:p>
          <a:p>
            <a:pPr lvl="2" eaLnBrk="1" hangingPunct="1">
              <a:lnSpc>
                <a:spcPct val="80000"/>
              </a:lnSpc>
              <a:buFontTx/>
              <a:buNone/>
            </a:pPr>
            <a:endParaRPr lang="en-US" altLang="en-US" sz="1100" b="1"/>
          </a:p>
          <a:p>
            <a:pPr lvl="2" eaLnBrk="1" hangingPunct="1">
              <a:lnSpc>
                <a:spcPct val="80000"/>
              </a:lnSpc>
              <a:buFontTx/>
              <a:buNone/>
            </a:pPr>
            <a:endParaRPr lang="en-US" altLang="en-US" sz="1100" b="1"/>
          </a:p>
          <a:p>
            <a:pPr lvl="1" eaLnBrk="1" hangingPunct="1">
              <a:lnSpc>
                <a:spcPct val="80000"/>
              </a:lnSpc>
            </a:pPr>
            <a:r>
              <a:rPr lang="en-US" altLang="en-US" sz="1100" b="1"/>
              <a:t>e.g. including physical properties, such as density, viscosity or particle size distribution that may affect the process or product</a:t>
            </a:r>
          </a:p>
          <a:p>
            <a:pPr lvl="1" eaLnBrk="1" hangingPunct="1">
              <a:lnSpc>
                <a:spcPct val="80000"/>
              </a:lnSpc>
            </a:pPr>
            <a:endParaRPr lang="en-GB" altLang="en-US" sz="1100" b="1"/>
          </a:p>
          <a:p>
            <a:pPr lvl="1" eaLnBrk="1" hangingPunct="1">
              <a:lnSpc>
                <a:spcPct val="80000"/>
              </a:lnSpc>
            </a:pPr>
            <a:endParaRPr lang="en-US" altLang="en-US" sz="1100" b="1"/>
          </a:p>
          <a:p>
            <a:pPr lvl="1" eaLnBrk="1" hangingPunct="1">
              <a:lnSpc>
                <a:spcPct val="80000"/>
              </a:lnSpc>
            </a:pPr>
            <a:r>
              <a:rPr lang="en-US" altLang="en-US" sz="1100" b="1"/>
              <a:t>e.g. change of facilities and installations which influence the process</a:t>
            </a:r>
          </a:p>
          <a:p>
            <a:pPr lvl="1" eaLnBrk="1" hangingPunct="1">
              <a:lnSpc>
                <a:spcPct val="80000"/>
              </a:lnSpc>
            </a:pPr>
            <a:r>
              <a:rPr lang="en-US" altLang="en-US" sz="1100" b="1"/>
              <a:t>e.g. substituting plastic for glass</a:t>
            </a:r>
          </a:p>
          <a:p>
            <a:pPr lvl="1" eaLnBrk="1" hangingPunct="1">
              <a:lnSpc>
                <a:spcPct val="80000"/>
              </a:lnSpc>
            </a:pPr>
            <a:endParaRPr lang="en-US" altLang="en-US" sz="1100" b="1"/>
          </a:p>
          <a:p>
            <a:pPr lvl="1" eaLnBrk="1" hangingPunct="1">
              <a:lnSpc>
                <a:spcPct val="80000"/>
              </a:lnSpc>
            </a:pPr>
            <a:r>
              <a:rPr lang="en-US" altLang="en-US" sz="1100" b="1"/>
              <a:t>e.g. mixing times or drying temperatures</a:t>
            </a:r>
          </a:p>
          <a:p>
            <a:pPr lvl="1" eaLnBrk="1" hangingPunct="1">
              <a:lnSpc>
                <a:spcPct val="80000"/>
              </a:lnSpc>
            </a:pPr>
            <a:endParaRPr lang="en-US" altLang="en-US" sz="1100" b="1"/>
          </a:p>
          <a:p>
            <a:pPr lvl="1" eaLnBrk="1" hangingPunct="1">
              <a:lnSpc>
                <a:spcPct val="80000"/>
              </a:lnSpc>
            </a:pPr>
            <a:r>
              <a:rPr lang="en-US" altLang="en-US" sz="1100" b="1"/>
              <a:t>e.g. addition of automatic detection systems, installation of new equipment, major revisions to machinery or apparatus and breakdowns</a:t>
            </a:r>
          </a:p>
          <a:p>
            <a:pPr lvl="1" eaLnBrk="1" hangingPunct="1">
              <a:lnSpc>
                <a:spcPct val="80000"/>
              </a:lnSpc>
            </a:pPr>
            <a:r>
              <a:rPr lang="en-US" altLang="en-US" sz="1100" b="1"/>
              <a:t>e.g. rearrangement of areas, or a new water treatment method</a:t>
            </a:r>
          </a:p>
          <a:p>
            <a:pPr lvl="1" eaLnBrk="1" hangingPunct="1">
              <a:lnSpc>
                <a:spcPct val="80000"/>
              </a:lnSpc>
            </a:pPr>
            <a:endParaRPr lang="en-US" altLang="en-US" sz="1100" b="1"/>
          </a:p>
          <a:p>
            <a:pPr lvl="1" eaLnBrk="1" hangingPunct="1">
              <a:lnSpc>
                <a:spcPct val="80000"/>
              </a:lnSpc>
            </a:pPr>
            <a:endParaRPr lang="en-US" altLang="en-US" sz="1100" b="1"/>
          </a:p>
          <a:p>
            <a:pPr lvl="1" eaLnBrk="1" hangingPunct="1">
              <a:lnSpc>
                <a:spcPct val="80000"/>
              </a:lnSpc>
            </a:pPr>
            <a:endParaRPr lang="en-US" altLang="en-US" sz="1100" b="1"/>
          </a:p>
          <a:p>
            <a:pPr lvl="1" eaLnBrk="1" hangingPunct="1">
              <a:lnSpc>
                <a:spcPct val="80000"/>
              </a:lnSpc>
            </a:pPr>
            <a:r>
              <a:rPr lang="en-US" altLang="en-US" sz="1100" b="1"/>
              <a:t>e.g. new technology</a:t>
            </a:r>
          </a:p>
          <a:p>
            <a:pPr lvl="1" eaLnBrk="1" hangingPunct="1">
              <a:lnSpc>
                <a:spcPct val="80000"/>
              </a:lnSpc>
              <a:buFont typeface="Arial" charset="0"/>
              <a:buNone/>
            </a:pPr>
            <a:endParaRPr lang="en-US" altLang="en-US" sz="1200"/>
          </a:p>
        </p:txBody>
      </p:sp>
    </p:spTree>
    <p:extLst>
      <p:ext uri="{BB962C8B-B14F-4D97-AF65-F5344CB8AC3E}">
        <p14:creationId xmlns:p14="http://schemas.microsoft.com/office/powerpoint/2010/main" xmlns="" val="3273247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39939" name="Rectangle 3"/>
          <p:cNvSpPr>
            <a:spLocks noGrp="1" noChangeArrowheads="1"/>
          </p:cNvSpPr>
          <p:nvPr>
            <p:ph type="body" idx="1"/>
          </p:nvPr>
        </p:nvSpPr>
        <p:spPr>
          <a:xfrm>
            <a:off x="518559" y="1367857"/>
            <a:ext cx="8072947" cy="4443373"/>
          </a:xfrm>
        </p:spPr>
        <p:txBody>
          <a:bodyPr/>
          <a:lstStyle/>
          <a:p>
            <a:pPr marL="634498" indent="-322815">
              <a:buNone/>
            </a:pPr>
            <a:r>
              <a:rPr lang="en-US" altLang="en-US" b="1" smtClean="0"/>
              <a:t>Revalidation after change (continuation)</a:t>
            </a:r>
          </a:p>
          <a:p>
            <a:pPr marL="634498" indent="-322815"/>
            <a:r>
              <a:rPr lang="en-US" altLang="en-US" sz="2100"/>
              <a:t>Changes of equipment which involve the replacement of equipment on a “like-for-like” basis would not normally require a revalidation </a:t>
            </a:r>
          </a:p>
          <a:p>
            <a:pPr marL="634498" indent="-322815"/>
            <a:r>
              <a:rPr lang="en-US" altLang="en-US" sz="2100"/>
              <a:t>For example, installation of a new centrifugal pump to replace an older model would </a:t>
            </a:r>
            <a:r>
              <a:rPr lang="en-US" altLang="zh-CN" sz="2100">
                <a:ea typeface="宋体" pitchFamily="2" charset="-122"/>
              </a:rPr>
              <a:t>not necessarily require revalidation</a:t>
            </a:r>
            <a:endParaRPr lang="en-GB" altLang="en-US" sz="2100"/>
          </a:p>
        </p:txBody>
      </p:sp>
    </p:spTree>
    <p:extLst>
      <p:ext uri="{BB962C8B-B14F-4D97-AF65-F5344CB8AC3E}">
        <p14:creationId xmlns:p14="http://schemas.microsoft.com/office/powerpoint/2010/main" xmlns="" val="1061777061"/>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40963" name="Rectangle 3"/>
          <p:cNvSpPr>
            <a:spLocks noGrp="1" noChangeArrowheads="1"/>
          </p:cNvSpPr>
          <p:nvPr>
            <p:ph type="body" idx="1"/>
          </p:nvPr>
        </p:nvSpPr>
        <p:spPr>
          <a:xfrm>
            <a:off x="518559" y="1341939"/>
            <a:ext cx="8072947" cy="4524005"/>
          </a:xfrm>
        </p:spPr>
        <p:txBody>
          <a:bodyPr/>
          <a:lstStyle/>
          <a:p>
            <a:pPr marL="634498" indent="-322815" algn="ctr">
              <a:buNone/>
            </a:pPr>
            <a:r>
              <a:rPr lang="en-US" altLang="en-US" sz="2600" b="1"/>
              <a:t>Change control</a:t>
            </a:r>
          </a:p>
          <a:p>
            <a:pPr marL="634498" indent="-322815"/>
            <a:r>
              <a:rPr lang="en-US" altLang="en-US" sz="2100"/>
              <a:t>SOP followed - as changes may have an impact on a qualified utility, system or piece of equipment, and a validated process and/or procedure</a:t>
            </a:r>
          </a:p>
          <a:p>
            <a:pPr marL="634498" indent="-322815"/>
            <a:r>
              <a:rPr lang="en-US" altLang="en-US" sz="2100"/>
              <a:t>Describe the actions to be taken, including the need for and extent of qualification or validation</a:t>
            </a:r>
          </a:p>
          <a:p>
            <a:pPr marL="634498" indent="-322815"/>
            <a:r>
              <a:rPr lang="en-US" altLang="en-US" sz="2100"/>
              <a:t>Changes should be formally requested, documented and approved before implementation</a:t>
            </a:r>
          </a:p>
          <a:p>
            <a:pPr marL="634498" indent="-322815"/>
            <a:r>
              <a:rPr lang="en-US" altLang="en-US" sz="2100"/>
              <a:t>Records should be maintained</a:t>
            </a:r>
          </a:p>
        </p:txBody>
      </p:sp>
    </p:spTree>
    <p:extLst>
      <p:ext uri="{BB962C8B-B14F-4D97-AF65-F5344CB8AC3E}">
        <p14:creationId xmlns:p14="http://schemas.microsoft.com/office/powerpoint/2010/main" xmlns="" val="890165925"/>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8195" name="Rectangle 3"/>
          <p:cNvSpPr>
            <a:spLocks noGrp="1" noChangeArrowheads="1"/>
          </p:cNvSpPr>
          <p:nvPr>
            <p:ph type="body" idx="1"/>
          </p:nvPr>
        </p:nvSpPr>
        <p:spPr>
          <a:xfrm>
            <a:off x="518559" y="1367857"/>
            <a:ext cx="8072947" cy="4489448"/>
          </a:xfrm>
        </p:spPr>
        <p:txBody>
          <a:bodyPr/>
          <a:lstStyle/>
          <a:p>
            <a:pPr marL="634498" indent="-322815" algn="ctr">
              <a:buNone/>
            </a:pPr>
            <a:endParaRPr lang="en-GB" altLang="en-US" sz="2800" b="1" dirty="0"/>
          </a:p>
          <a:p>
            <a:pPr marL="634498" indent="-322815">
              <a:spcBef>
                <a:spcPct val="60000"/>
              </a:spcBef>
              <a:buNone/>
            </a:pPr>
            <a:r>
              <a:rPr lang="en-GB" altLang="en-US" sz="2100" dirty="0"/>
              <a:t>Documentation associated with validation:</a:t>
            </a:r>
          </a:p>
          <a:p>
            <a:pPr marL="634498" indent="-322815">
              <a:spcBef>
                <a:spcPct val="60000"/>
              </a:spcBef>
            </a:pPr>
            <a:r>
              <a:rPr lang="en-GB" altLang="en-US" sz="2100" dirty="0"/>
              <a:t>SOPs</a:t>
            </a:r>
          </a:p>
          <a:p>
            <a:pPr marL="634498" indent="-322815">
              <a:spcBef>
                <a:spcPct val="60000"/>
              </a:spcBef>
            </a:pPr>
            <a:r>
              <a:rPr lang="en-GB" altLang="en-US" sz="2100" dirty="0"/>
              <a:t>Specifications</a:t>
            </a:r>
          </a:p>
          <a:p>
            <a:pPr marL="634498" indent="-322815">
              <a:spcBef>
                <a:spcPct val="60000"/>
              </a:spcBef>
            </a:pPr>
            <a:r>
              <a:rPr lang="en-GB" altLang="en-US" sz="2100" dirty="0"/>
              <a:t>Validation Master Plan (VMP)</a:t>
            </a:r>
          </a:p>
          <a:p>
            <a:pPr marL="634498" indent="-322815">
              <a:spcBef>
                <a:spcPct val="60000"/>
              </a:spcBef>
            </a:pPr>
            <a:r>
              <a:rPr lang="en-GB" altLang="en-US" sz="2100" dirty="0"/>
              <a:t>Qualification protocols and reports</a:t>
            </a:r>
          </a:p>
          <a:p>
            <a:pPr marL="634498" indent="-322815">
              <a:spcBef>
                <a:spcPct val="60000"/>
              </a:spcBef>
            </a:pPr>
            <a:r>
              <a:rPr lang="en-GB" altLang="en-US" sz="2100" dirty="0"/>
              <a:t>Validation protocols and </a:t>
            </a:r>
            <a:r>
              <a:rPr lang="en-GB" altLang="en-US" sz="2100" dirty="0" smtClean="0"/>
              <a:t>reports</a:t>
            </a:r>
            <a:endParaRPr lang="en-GB" altLang="en-US" sz="2100" dirty="0"/>
          </a:p>
        </p:txBody>
      </p:sp>
    </p:spTree>
    <p:extLst>
      <p:ext uri="{BB962C8B-B14F-4D97-AF65-F5344CB8AC3E}">
        <p14:creationId xmlns:p14="http://schemas.microsoft.com/office/powerpoint/2010/main" xmlns="" val="808437734"/>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41987" name="Rectangle 3"/>
          <p:cNvSpPr>
            <a:spLocks noGrp="1" noChangeArrowheads="1"/>
          </p:cNvSpPr>
          <p:nvPr>
            <p:ph type="body" idx="1"/>
          </p:nvPr>
        </p:nvSpPr>
        <p:spPr>
          <a:xfrm>
            <a:off x="518559" y="1367857"/>
            <a:ext cx="8072947" cy="4351223"/>
          </a:xfrm>
        </p:spPr>
        <p:txBody>
          <a:bodyPr/>
          <a:lstStyle/>
          <a:p>
            <a:pPr marL="634498" indent="-322815" algn="ctr">
              <a:buNone/>
            </a:pPr>
            <a:r>
              <a:rPr lang="en-US" altLang="en-US" sz="2600" b="1"/>
              <a:t>Personnel</a:t>
            </a:r>
          </a:p>
          <a:p>
            <a:pPr marL="634498" indent="-322815"/>
            <a:r>
              <a:rPr lang="en-US" altLang="en-US" sz="2100"/>
              <a:t>Demonstrate that personnel are appropriately qualified, where relevant</a:t>
            </a:r>
          </a:p>
          <a:p>
            <a:pPr marL="634498" indent="-322815"/>
            <a:r>
              <a:rPr lang="en-US" altLang="en-US" sz="2100"/>
              <a:t>These include for example:</a:t>
            </a:r>
          </a:p>
          <a:p>
            <a:pPr marL="1179944" lvl="1" indent="-237937"/>
            <a:r>
              <a:rPr lang="en-US" altLang="en-US" smtClean="0"/>
              <a:t> </a:t>
            </a:r>
            <a:r>
              <a:rPr lang="en-US" altLang="en-US" i="1" smtClean="0"/>
              <a:t>laboratory analysts;</a:t>
            </a:r>
          </a:p>
          <a:p>
            <a:pPr marL="1179944" lvl="1" indent="-237937"/>
            <a:r>
              <a:rPr lang="en-US" altLang="en-US" i="1" smtClean="0"/>
              <a:t> personnel following critical procedures;</a:t>
            </a:r>
          </a:p>
          <a:p>
            <a:pPr marL="1179944" lvl="1" indent="-237937"/>
            <a:r>
              <a:rPr lang="en-US" altLang="en-US" i="1" smtClean="0"/>
              <a:t> personnel doing data entry in computerized systems; and</a:t>
            </a:r>
          </a:p>
          <a:p>
            <a:pPr marL="1179944" lvl="1" indent="-237937"/>
            <a:r>
              <a:rPr lang="en-US" altLang="en-US" i="1" smtClean="0"/>
              <a:t> risk assessors.</a:t>
            </a:r>
            <a:endParaRPr lang="en-GB" altLang="en-US" i="1" smtClean="0"/>
          </a:p>
        </p:txBody>
      </p:sp>
    </p:spTree>
    <p:extLst>
      <p:ext uri="{BB962C8B-B14F-4D97-AF65-F5344CB8AC3E}">
        <p14:creationId xmlns:p14="http://schemas.microsoft.com/office/powerpoint/2010/main" xmlns="" val="448571868"/>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9219" name="Rectangle 3"/>
          <p:cNvSpPr>
            <a:spLocks noGrp="1" noChangeArrowheads="1"/>
          </p:cNvSpPr>
          <p:nvPr>
            <p:ph type="body" idx="1"/>
          </p:nvPr>
        </p:nvSpPr>
        <p:spPr>
          <a:xfrm>
            <a:off x="518559" y="1367857"/>
            <a:ext cx="8072947" cy="4547042"/>
          </a:xfrm>
        </p:spPr>
        <p:txBody>
          <a:bodyPr/>
          <a:lstStyle/>
          <a:p>
            <a:pPr marL="634498" indent="-322815" algn="ctr">
              <a:lnSpc>
                <a:spcPct val="80000"/>
              </a:lnSpc>
              <a:buNone/>
            </a:pPr>
            <a:endParaRPr lang="en-GB" altLang="en-US" sz="2600" b="1" dirty="0"/>
          </a:p>
          <a:p>
            <a:pPr marL="634498" indent="-322815" algn="ctr">
              <a:lnSpc>
                <a:spcPct val="40000"/>
              </a:lnSpc>
              <a:buNone/>
            </a:pPr>
            <a:endParaRPr lang="en-GB" altLang="en-US" sz="2600" b="1" dirty="0"/>
          </a:p>
          <a:p>
            <a:pPr marL="634498" indent="-322815">
              <a:lnSpc>
                <a:spcPct val="80000"/>
              </a:lnSpc>
              <a:spcBef>
                <a:spcPct val="40000"/>
              </a:spcBef>
              <a:buNone/>
            </a:pPr>
            <a:r>
              <a:rPr lang="en-US" altLang="en-US" sz="2100" dirty="0"/>
              <a:t>Validation work requires considerable resources such as:</a:t>
            </a:r>
          </a:p>
          <a:p>
            <a:pPr marL="634498" indent="-322815">
              <a:lnSpc>
                <a:spcPct val="80000"/>
              </a:lnSpc>
              <a:spcBef>
                <a:spcPct val="40000"/>
              </a:spcBef>
            </a:pPr>
            <a:r>
              <a:rPr lang="en-US" altLang="en-US" sz="2100" dirty="0"/>
              <a:t>Time: </a:t>
            </a:r>
          </a:p>
          <a:p>
            <a:pPr marL="1179944" lvl="1" indent="-237937">
              <a:lnSpc>
                <a:spcPct val="80000"/>
              </a:lnSpc>
              <a:spcBef>
                <a:spcPct val="40000"/>
              </a:spcBef>
            </a:pPr>
            <a:r>
              <a:rPr lang="en-US" altLang="en-US" sz="2000" i="1" dirty="0"/>
              <a:t>work is subject to rigorous time schedules</a:t>
            </a:r>
          </a:p>
          <a:p>
            <a:pPr marL="634498" indent="-322815">
              <a:lnSpc>
                <a:spcPct val="80000"/>
              </a:lnSpc>
              <a:spcBef>
                <a:spcPct val="40000"/>
              </a:spcBef>
            </a:pPr>
            <a:r>
              <a:rPr lang="en-US" altLang="en-US" sz="2100" dirty="0"/>
              <a:t>Money: </a:t>
            </a:r>
          </a:p>
          <a:p>
            <a:pPr marL="1179944" lvl="1" indent="-237937">
              <a:lnSpc>
                <a:spcPct val="80000"/>
              </a:lnSpc>
              <a:spcBef>
                <a:spcPct val="40000"/>
              </a:spcBef>
            </a:pPr>
            <a:r>
              <a:rPr lang="en-US" altLang="en-US" sz="2000" i="1" dirty="0"/>
              <a:t>may need specialized personnel and expensive technology</a:t>
            </a:r>
          </a:p>
          <a:p>
            <a:pPr marL="634498" indent="-322815">
              <a:lnSpc>
                <a:spcPct val="80000"/>
              </a:lnSpc>
              <a:spcBef>
                <a:spcPct val="40000"/>
              </a:spcBef>
            </a:pPr>
            <a:r>
              <a:rPr lang="en-US" altLang="en-US" sz="2100" dirty="0"/>
              <a:t>People: </a:t>
            </a:r>
          </a:p>
          <a:p>
            <a:pPr marL="1179944" lvl="1" indent="-237937">
              <a:lnSpc>
                <a:spcPct val="80000"/>
              </a:lnSpc>
              <a:spcBef>
                <a:spcPct val="40000"/>
              </a:spcBef>
            </a:pPr>
            <a:r>
              <a:rPr lang="en-US" altLang="en-US" sz="2000" i="1" dirty="0"/>
              <a:t>collaboration of experts from various disciplines</a:t>
            </a:r>
          </a:p>
          <a:p>
            <a:pPr marL="1179944" lvl="1" indent="-237937">
              <a:lnSpc>
                <a:spcPct val="80000"/>
              </a:lnSpc>
              <a:spcBef>
                <a:spcPct val="40000"/>
              </a:spcBef>
            </a:pPr>
            <a:r>
              <a:rPr lang="en-US" altLang="en-US" sz="2000" i="1" dirty="0"/>
              <a:t>a multidisciplinary team, comprising quality assurance, engineering, production, quality control (other disciplines, depending on the product and process to be validated)</a:t>
            </a:r>
            <a:endParaRPr lang="en-GB" altLang="en-US" sz="2000" i="1" dirty="0"/>
          </a:p>
        </p:txBody>
      </p:sp>
    </p:spTree>
    <p:extLst>
      <p:ext uri="{BB962C8B-B14F-4D97-AF65-F5344CB8AC3E}">
        <p14:creationId xmlns:p14="http://schemas.microsoft.com/office/powerpoint/2010/main" xmlns="" val="4109412037"/>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28600" y="228600"/>
            <a:ext cx="8534400" cy="640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accent1">
                    <a:lumMod val="75000"/>
                  </a:schemeClr>
                </a:solidFill>
                <a:effectLst/>
                <a:uLnTx/>
                <a:uFillTx/>
                <a:latin typeface="Times New Roman" pitchFamily="18" charset="0"/>
                <a:cs typeface="Times New Roman" pitchFamily="18" charset="0"/>
              </a:rPr>
              <a:t>DEFINITION-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lumMod val="50000"/>
                  </a:schemeClr>
                </a:solidFill>
                <a:effectLst/>
                <a:uLnTx/>
                <a:uFillTx/>
                <a:latin typeface="Times New Roman" pitchFamily="18" charset="0"/>
                <a:ea typeface="+mn-ea"/>
                <a:cs typeface="Times New Roman" pitchFamily="18" charset="0"/>
              </a:rPr>
              <a:t>Validation is a key process for effective quality assurance</a:t>
            </a:r>
            <a:r>
              <a:rPr kumimoji="0" lang="en-US" sz="2800" b="0" i="0" u="none" strike="noStrike" kern="0" cap="none" spc="0" normalizeH="0" baseline="0" noProof="0" dirty="0" smtClean="0">
                <a:ln>
                  <a:noFill/>
                </a:ln>
                <a:solidFill>
                  <a:schemeClr val="accent6">
                    <a:lumMod val="25000"/>
                  </a:schemeClr>
                </a:solidFill>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accent6">
                    <a:lumMod val="50000"/>
                  </a:schemeClr>
                </a:solidFill>
                <a:effectLst/>
                <a:uLnTx/>
                <a:uFillTx/>
                <a:latin typeface="Times New Roman" pitchFamily="18" charset="0"/>
                <a:ea typeface="+mn-ea"/>
                <a:cs typeface="Times New Roman" pitchFamily="18" charset="0"/>
              </a:rPr>
              <a:t>“Validation is establishing documented evidence which provides a high degree of assurance that a specific process or equipment will consistently produce a product or result meeting its predetermined specifications and quality attributes.”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4268500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517A432-32A0-4E8C-8B2B-D4B312EF747A}" type="slidenum">
              <a:rPr lang="en-US" smtClean="0"/>
              <a:pPr>
                <a:defRPr/>
              </a:pPr>
              <a:t>7</a:t>
            </a:fld>
            <a:endParaRPr lang="en-US" dirty="0"/>
          </a:p>
        </p:txBody>
      </p:sp>
      <p:sp>
        <p:nvSpPr>
          <p:cNvPr id="5" name="Content Placeholder 2"/>
          <p:cNvSpPr txBox="1">
            <a:spLocks/>
          </p:cNvSpPr>
          <p:nvPr/>
        </p:nvSpPr>
        <p:spPr bwMode="auto">
          <a:xfrm>
            <a:off x="5334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tx1">
                    <a:lumMod val="50000"/>
                  </a:schemeClr>
                </a:solidFill>
                <a:effectLst/>
                <a:uLnTx/>
                <a:uFillTx/>
                <a:latin typeface="Times New Roman" pitchFamily="18" charset="0"/>
                <a:ea typeface="+mn-ea"/>
                <a:cs typeface="Times New Roman" pitchFamily="18" charset="0"/>
              </a:rPr>
              <a:t>The major reasons for validation are:</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2800" b="0" i="0" u="none" strike="noStrike" kern="0" cap="none" spc="0" normalizeH="0" baseline="0" noProof="0" dirty="0" smtClean="0">
                <a:ln>
                  <a:noFill/>
                </a:ln>
                <a:solidFill>
                  <a:schemeClr val="accent1">
                    <a:lumMod val="75000"/>
                  </a:schemeClr>
                </a:solidFill>
                <a:effectLst/>
                <a:uLnTx/>
                <a:uFillTx/>
                <a:latin typeface="Times New Roman" pitchFamily="18" charset="0"/>
                <a:ea typeface="+mn-ea"/>
                <a:cs typeface="Times New Roman" pitchFamily="18" charset="0"/>
              </a:rPr>
              <a:t>Quality assurance:</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accent2">
                    <a:lumMod val="50000"/>
                  </a:schemeClr>
                </a:solidFill>
                <a:effectLst/>
                <a:uLnTx/>
                <a:uFillTx/>
                <a:latin typeface="Times New Roman" pitchFamily="18" charset="0"/>
                <a:ea typeface="+mn-ea"/>
                <a:cs typeface="Times New Roman" pitchFamily="18" charset="0"/>
              </a:rPr>
              <a:t>      </a:t>
            </a:r>
            <a:r>
              <a:rPr kumimoji="0" lang="en-US" sz="2400" b="0" i="0" u="none" strike="noStrike" kern="0" cap="none" spc="0" normalizeH="0" baseline="0" noProof="0" dirty="0" smtClean="0">
                <a:ln>
                  <a:noFill/>
                </a:ln>
                <a:solidFill>
                  <a:schemeClr val="accent2">
                    <a:lumMod val="50000"/>
                  </a:schemeClr>
                </a:solidFill>
                <a:effectLst/>
                <a:uLnTx/>
                <a:uFillTx/>
                <a:latin typeface="Times New Roman" pitchFamily="18" charset="0"/>
                <a:ea typeface="+mn-ea"/>
                <a:cs typeface="Times New Roman" pitchFamily="18" charset="0"/>
              </a:rPr>
              <a:t>  Validation checks the accuracy and reliability of a system or a process to meet the predetermined criteria. A successful validation provides high degree of assurance that a consistent level of quality is maintained in each unit of the finished product from one batch to another batch</a:t>
            </a:r>
            <a:r>
              <a:rPr kumimoji="0" lang="en-US" sz="2800" b="0" i="0" u="none" strike="noStrike" kern="0" cap="none" spc="0" normalizeH="0" baseline="0" noProof="0" dirty="0" smtClean="0">
                <a:ln>
                  <a:noFill/>
                </a:ln>
                <a:solidFill>
                  <a:schemeClr val="accent2">
                    <a:lumMod val="50000"/>
                  </a:schemeClr>
                </a:solidFill>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accent1">
                    <a:lumMod val="75000"/>
                  </a:schemeClr>
                </a:solidFill>
                <a:effectLst/>
                <a:uLnTx/>
                <a:uFillTx/>
                <a:latin typeface="Times New Roman" pitchFamily="18" charset="0"/>
                <a:ea typeface="+mn-ea"/>
                <a:cs typeface="Times New Roman" pitchFamily="18" charset="0"/>
              </a:rPr>
              <a:t>Economics: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0" i="0" u="none" strike="noStrike" kern="0" cap="none" spc="0" normalizeH="0" baseline="0" noProof="0" dirty="0" smtClean="0">
                <a:ln>
                  <a:noFill/>
                </a:ln>
                <a:solidFill>
                  <a:srgbClr val="3333FF"/>
                </a:solidFill>
                <a:effectLst/>
                <a:uLnTx/>
                <a:uFillTx/>
                <a:latin typeface="Times New Roman" pitchFamily="18" charset="0"/>
                <a:ea typeface="+mn-ea"/>
                <a:cs typeface="Times New Roman" pitchFamily="18" charset="0"/>
              </a:rPr>
              <a:t>Due to successful validation, there is a decrease in sampling and testing procedures and there are less number of product rejections and retesting. This leads to cost-saving benefits.</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800" b="0" i="0" u="none" strike="noStrike" kern="0" cap="none" spc="0" normalizeH="0" baseline="0" noProof="0" dirty="0" smtClean="0">
              <a:ln>
                <a:noFill/>
              </a:ln>
              <a:solidFill>
                <a:schemeClr val="accent2">
                  <a:lumMod val="50000"/>
                </a:schemeClr>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xmlns="" val="1523675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517A432-32A0-4E8C-8B2B-D4B312EF747A}" type="slidenum">
              <a:rPr lang="en-US" smtClean="0"/>
              <a:pPr>
                <a:defRPr/>
              </a:pPr>
              <a:t>8</a:t>
            </a:fld>
            <a:endParaRPr lang="en-US" dirty="0"/>
          </a:p>
        </p:txBody>
      </p:sp>
      <p:sp>
        <p:nvSpPr>
          <p:cNvPr id="5" name="Content Placeholder 2"/>
          <p:cNvSpPr txBox="1">
            <a:spLocks/>
          </p:cNvSpPr>
          <p:nvPr/>
        </p:nvSpPr>
        <p:spPr bwMode="auto">
          <a:xfrm>
            <a:off x="685800" y="12192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accent1">
                    <a:lumMod val="75000"/>
                  </a:schemeClr>
                </a:solidFill>
                <a:effectLst/>
                <a:uLnTx/>
                <a:uFillTx/>
                <a:latin typeface="Times New Roman" pitchFamily="18" charset="0"/>
                <a:ea typeface="+mn-ea"/>
                <a:cs typeface="Times New Roman" pitchFamily="18" charset="0"/>
              </a:rPr>
              <a:t>Compliance</a:t>
            </a:r>
            <a:r>
              <a:rPr kumimoji="0" lang="en-US" sz="2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rgbClr val="FF0066"/>
                </a:solidFill>
                <a:effectLst/>
                <a:uLnTx/>
                <a:uFillTx/>
                <a:latin typeface="Times New Roman" pitchFamily="18" charset="0"/>
                <a:ea typeface="+mn-ea"/>
                <a:cs typeface="Times New Roman" pitchFamily="18" charset="0"/>
              </a:rPr>
              <a:t>        For compliance to current good manufacturing practices, validation is essential.</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xmlns="" val="3723938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GB" smtClean="0"/>
              <a:t>Validation</a:t>
            </a:r>
            <a:endParaRPr lang="en-GB" altLang="en-US" smtClean="0"/>
          </a:p>
        </p:txBody>
      </p:sp>
      <p:sp>
        <p:nvSpPr>
          <p:cNvPr id="13315" name="Rectangle 3"/>
          <p:cNvSpPr>
            <a:spLocks noGrp="1" noChangeArrowheads="1"/>
          </p:cNvSpPr>
          <p:nvPr>
            <p:ph type="body" idx="1"/>
          </p:nvPr>
        </p:nvSpPr>
        <p:spPr>
          <a:xfrm>
            <a:off x="518559" y="1367857"/>
            <a:ext cx="8072947" cy="4524005"/>
          </a:xfrm>
        </p:spPr>
        <p:txBody>
          <a:bodyPr/>
          <a:lstStyle/>
          <a:p>
            <a:pPr marL="634498" indent="-322815" algn="ctr">
              <a:buNone/>
            </a:pPr>
            <a:r>
              <a:rPr lang="en-GB" altLang="en-US" sz="2600" b="1"/>
              <a:t>Qualification and Validation</a:t>
            </a:r>
          </a:p>
          <a:p>
            <a:pPr marL="634498" indent="-322815"/>
            <a:r>
              <a:rPr lang="en-US" altLang="en-US" sz="2100"/>
              <a:t>Qualification and validation are essentially components of the same concept</a:t>
            </a:r>
          </a:p>
          <a:p>
            <a:pPr marL="634498" indent="-322815"/>
            <a:r>
              <a:rPr lang="en-US" altLang="en-US" sz="2100"/>
              <a:t>The term </a:t>
            </a:r>
            <a:r>
              <a:rPr lang="en-US" altLang="en-US" sz="2100" i="1"/>
              <a:t>qualification</a:t>
            </a:r>
            <a:r>
              <a:rPr lang="en-US" altLang="en-US" sz="2100"/>
              <a:t> is normally used for equipment, utilities and systems</a:t>
            </a:r>
          </a:p>
          <a:p>
            <a:pPr marL="634498" indent="-322815"/>
            <a:r>
              <a:rPr lang="en-US" altLang="en-US" sz="2100"/>
              <a:t>The term </a:t>
            </a:r>
            <a:r>
              <a:rPr lang="en-US" altLang="en-US" sz="2100" i="1"/>
              <a:t>validation</a:t>
            </a:r>
            <a:r>
              <a:rPr lang="en-US" altLang="en-US" sz="2100"/>
              <a:t> is normally used for processes </a:t>
            </a:r>
          </a:p>
          <a:p>
            <a:pPr marL="634498" indent="-322815"/>
            <a:r>
              <a:rPr lang="en-US" altLang="en-US" sz="2100"/>
              <a:t>In this sense, qualification is part of validation</a:t>
            </a:r>
            <a:endParaRPr lang="en-GB" altLang="en-US" sz="2100"/>
          </a:p>
        </p:txBody>
      </p:sp>
    </p:spTree>
    <p:extLst>
      <p:ext uri="{BB962C8B-B14F-4D97-AF65-F5344CB8AC3E}">
        <p14:creationId xmlns:p14="http://schemas.microsoft.com/office/powerpoint/2010/main" xmlns="" val="3457548134"/>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5749</Words>
  <Application>Microsoft Office PowerPoint</Application>
  <PresentationFormat>On-screen Show (4:3)</PresentationFormat>
  <Paragraphs>785</Paragraphs>
  <Slides>40</Slides>
  <Notes>33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Validation</vt:lpstr>
      <vt:lpstr>Validation</vt:lpstr>
      <vt:lpstr>Validation</vt:lpstr>
      <vt:lpstr>Slide 6</vt:lpstr>
      <vt:lpstr>Slide 7</vt:lpstr>
      <vt:lpstr>Slide 8</vt:lpstr>
      <vt:lpstr>Validation</vt:lpstr>
      <vt:lpstr>Validation</vt:lpstr>
      <vt:lpstr>Slide 11</vt:lpstr>
      <vt:lpstr>Slide 12</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lpstr>Validation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dc:creator>
  <cp:lastModifiedBy>Nalini Kurup</cp:lastModifiedBy>
  <cp:revision>10</cp:revision>
  <dcterms:created xsi:type="dcterms:W3CDTF">2016-01-03T09:19:47Z</dcterms:created>
  <dcterms:modified xsi:type="dcterms:W3CDTF">2017-02-17T05:02:06Z</dcterms:modified>
</cp:coreProperties>
</file>