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9" r:id="rId1"/>
  </p:sldMasterIdLst>
  <p:sldIdLst>
    <p:sldId id="256" r:id="rId2"/>
    <p:sldId id="257" r:id="rId3"/>
    <p:sldId id="269" r:id="rId4"/>
    <p:sldId id="262" r:id="rId5"/>
    <p:sldId id="260" r:id="rId6"/>
    <p:sldId id="270" r:id="rId7"/>
    <p:sldId id="275" r:id="rId8"/>
    <p:sldId id="268" r:id="rId9"/>
    <p:sldId id="282" r:id="rId10"/>
    <p:sldId id="283" r:id="rId11"/>
    <p:sldId id="284" r:id="rId12"/>
    <p:sldId id="278" r:id="rId13"/>
    <p:sldId id="280" r:id="rId14"/>
    <p:sldId id="281" r:id="rId15"/>
    <p:sldId id="266"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67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63474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86425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2809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638281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747839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78876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359225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64700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92151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39422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63149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29884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67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33587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07657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4952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965945384"/>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docs/?dv=win"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sqlite.org/download.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vik.net/blog/django-vs-ruby-on-rails/#:~:text=If%20we%20compare%20the%20two,Flexibility" TargetMode="External"/><Relationship Id="rId2" Type="http://schemas.openxmlformats.org/officeDocument/2006/relationships/hyperlink" Target="https://python.plainenglish.io/the-mvt-design-pattern-of-django-8fd47c61f582" TargetMode="External"/><Relationship Id="rId1" Type="http://schemas.openxmlformats.org/officeDocument/2006/relationships/slideLayout" Target="../slideLayouts/slideLayout2.xml"/><Relationship Id="rId5" Type="http://schemas.openxmlformats.org/officeDocument/2006/relationships/hyperlink" Target="https://www.geeksforgeeks.org/django-project-creating-a-basic-e-commerce-website-for-displaying-products/" TargetMode="External"/><Relationship Id="rId4" Type="http://schemas.openxmlformats.org/officeDocument/2006/relationships/hyperlink" Target="https://www.jobsity.com/blog/5-reasons-why-mysql-is-still-the-go-to-database-management-syste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YZvRrldjf1Y" TargetMode="External"/><Relationship Id="rId2" Type="http://schemas.openxmlformats.org/officeDocument/2006/relationships/hyperlink" Target="https://www.youtube.com/watch?v=rHux0gMZ3E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2060" y="98721"/>
            <a:ext cx="2999520" cy="1993680"/>
          </a:xfrm>
          <a:prstGeom prst="rect">
            <a:avLst/>
          </a:prstGeom>
          <a:ln>
            <a:noFill/>
          </a:ln>
        </p:spPr>
      </p:pic>
      <p:sp>
        <p:nvSpPr>
          <p:cNvPr id="82" name="TextShape 1"/>
          <p:cNvSpPr txBox="1"/>
          <p:nvPr/>
        </p:nvSpPr>
        <p:spPr>
          <a:xfrm>
            <a:off x="512640" y="2230199"/>
            <a:ext cx="8118360" cy="2613263"/>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Department of Computer Science &amp;Engineering Artificial Intelligence &amp; Machine Learning</a:t>
            </a:r>
          </a:p>
          <a:p>
            <a:pPr algn="ctr">
              <a:lnSpc>
                <a:spcPct val="100000"/>
              </a:lnSpc>
              <a:tabLst>
                <a:tab pos="0" algn="l"/>
              </a:tabLst>
            </a:pPr>
            <a:endParaRPr lang="en" dirty="0"/>
          </a:p>
          <a:p>
            <a:pPr algn="ctr">
              <a:lnSpc>
                <a:spcPct val="100000"/>
              </a:lnSpc>
              <a:tabLst>
                <a:tab pos="0" algn="l"/>
              </a:tabLst>
            </a:pPr>
            <a:r>
              <a:rPr lang="en" sz="2000" b="0" strike="noStrike" spc="-1" dirty="0">
                <a:solidFill>
                  <a:srgbClr val="FFFBF0"/>
                </a:solidFill>
                <a:latin typeface="Times New Roman"/>
                <a:ea typeface="Times New Roman"/>
              </a:rPr>
              <a:t>A.P. Shah Institute of Technology</a:t>
            </a:r>
            <a:br>
              <a:rPr sz="1600" dirty="0"/>
            </a:br>
            <a:r>
              <a:rPr lang="en" sz="2000" b="0" strike="noStrike" spc="-1" dirty="0">
                <a:solidFill>
                  <a:srgbClr val="FFFBF0"/>
                </a:solidFill>
                <a:latin typeface="Times New Roman"/>
                <a:ea typeface="Times New Roman"/>
              </a:rPr>
              <a:t>G.B.Road,Kasarvadavli, Thane(W), Mumbai-400615</a:t>
            </a:r>
            <a:br>
              <a:rPr sz="1600" dirty="0"/>
            </a:br>
            <a:r>
              <a:rPr lang="en" sz="2000" b="0" strike="noStrike" spc="-1" dirty="0">
                <a:solidFill>
                  <a:srgbClr val="FFFBF0"/>
                </a:solidFill>
                <a:latin typeface="Times New Roman"/>
                <a:ea typeface="Times New Roman"/>
              </a:rPr>
              <a:t>UNIVERSITY OF MUMBAI</a:t>
            </a:r>
            <a:br>
              <a:rPr sz="1600" dirty="0"/>
            </a:br>
            <a:r>
              <a:rPr lang="en" sz="2000" b="0" strike="noStrike" spc="-1" dirty="0">
                <a:solidFill>
                  <a:srgbClr val="FFFBF0"/>
                </a:solidFill>
                <a:latin typeface="Times New Roman"/>
                <a:ea typeface="Times New Roman"/>
              </a:rPr>
              <a:t>Academic Year 2022-2023</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F6762E-4A42-C14D-5FBB-372705F2C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93" y="1643063"/>
            <a:ext cx="3876083" cy="2657475"/>
          </a:xfrm>
          <a:prstGeom prst="rect">
            <a:avLst/>
          </a:prstGeom>
        </p:spPr>
      </p:pic>
      <p:pic>
        <p:nvPicPr>
          <p:cNvPr id="7" name="Picture 6">
            <a:extLst>
              <a:ext uri="{FF2B5EF4-FFF2-40B4-BE49-F238E27FC236}">
                <a16:creationId xmlns:a16="http://schemas.microsoft.com/office/drawing/2014/main" id="{4BA12995-7A9B-9681-F52B-AED7B4CEA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3063"/>
            <a:ext cx="4379119" cy="2657475"/>
          </a:xfrm>
          <a:prstGeom prst="rect">
            <a:avLst/>
          </a:prstGeom>
        </p:spPr>
      </p:pic>
      <p:sp>
        <p:nvSpPr>
          <p:cNvPr id="8" name="TextBox 7">
            <a:extLst>
              <a:ext uri="{FF2B5EF4-FFF2-40B4-BE49-F238E27FC236}">
                <a16:creationId xmlns:a16="http://schemas.microsoft.com/office/drawing/2014/main" id="{C58E357B-6C08-0ACB-73BE-FB1F4F66F288}"/>
              </a:ext>
            </a:extLst>
          </p:cNvPr>
          <p:cNvSpPr txBox="1"/>
          <p:nvPr/>
        </p:nvSpPr>
        <p:spPr>
          <a:xfrm>
            <a:off x="407193" y="935831"/>
            <a:ext cx="2843213" cy="369332"/>
          </a:xfrm>
          <a:prstGeom prst="rect">
            <a:avLst/>
          </a:prstGeom>
          <a:noFill/>
        </p:spPr>
        <p:txBody>
          <a:bodyPr wrap="square" rtlCol="0">
            <a:spAutoFit/>
          </a:bodyPr>
          <a:lstStyle/>
          <a:p>
            <a:r>
              <a:rPr lang="en-IN" dirty="0"/>
              <a:t>Guest Page :</a:t>
            </a:r>
          </a:p>
        </p:txBody>
      </p:sp>
      <p:sp>
        <p:nvSpPr>
          <p:cNvPr id="9" name="TextBox 8">
            <a:extLst>
              <a:ext uri="{FF2B5EF4-FFF2-40B4-BE49-F238E27FC236}">
                <a16:creationId xmlns:a16="http://schemas.microsoft.com/office/drawing/2014/main" id="{27FD9A35-E964-A1B7-822D-882A5F140CA0}"/>
              </a:ext>
            </a:extLst>
          </p:cNvPr>
          <p:cNvSpPr txBox="1"/>
          <p:nvPr/>
        </p:nvSpPr>
        <p:spPr>
          <a:xfrm>
            <a:off x="4572000" y="935831"/>
            <a:ext cx="2571750" cy="369332"/>
          </a:xfrm>
          <a:prstGeom prst="rect">
            <a:avLst/>
          </a:prstGeom>
          <a:noFill/>
        </p:spPr>
        <p:txBody>
          <a:bodyPr wrap="square" rtlCol="0">
            <a:spAutoFit/>
          </a:bodyPr>
          <a:lstStyle/>
          <a:p>
            <a:r>
              <a:rPr lang="en-IN" dirty="0"/>
              <a:t>User Page :</a:t>
            </a:r>
          </a:p>
        </p:txBody>
      </p:sp>
    </p:spTree>
    <p:extLst>
      <p:ext uri="{BB962C8B-B14F-4D97-AF65-F5344CB8AC3E}">
        <p14:creationId xmlns:p14="http://schemas.microsoft.com/office/powerpoint/2010/main" val="41686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6257BE-B75A-F1E4-808B-172DB953A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1371600"/>
            <a:ext cx="6615112" cy="3295650"/>
          </a:xfrm>
          <a:prstGeom prst="rect">
            <a:avLst/>
          </a:prstGeom>
        </p:spPr>
      </p:pic>
      <p:sp>
        <p:nvSpPr>
          <p:cNvPr id="6" name="TextBox 5">
            <a:extLst>
              <a:ext uri="{FF2B5EF4-FFF2-40B4-BE49-F238E27FC236}">
                <a16:creationId xmlns:a16="http://schemas.microsoft.com/office/drawing/2014/main" id="{59476FF9-8A68-61B8-E8CF-5C7D31C57AB7}"/>
              </a:ext>
            </a:extLst>
          </p:cNvPr>
          <p:cNvSpPr txBox="1"/>
          <p:nvPr/>
        </p:nvSpPr>
        <p:spPr>
          <a:xfrm>
            <a:off x="971551" y="740449"/>
            <a:ext cx="3128963" cy="369332"/>
          </a:xfrm>
          <a:prstGeom prst="rect">
            <a:avLst/>
          </a:prstGeom>
          <a:noFill/>
        </p:spPr>
        <p:txBody>
          <a:bodyPr wrap="square" rtlCol="0">
            <a:spAutoFit/>
          </a:bodyPr>
          <a:lstStyle/>
          <a:p>
            <a:r>
              <a:rPr lang="en-IN" dirty="0"/>
              <a:t>Registration Page :</a:t>
            </a:r>
          </a:p>
        </p:txBody>
      </p:sp>
    </p:spTree>
    <p:extLst>
      <p:ext uri="{BB962C8B-B14F-4D97-AF65-F5344CB8AC3E}">
        <p14:creationId xmlns:p14="http://schemas.microsoft.com/office/powerpoint/2010/main" val="64285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DC5-1DD1-F6A5-3EFE-D7DD85B8C30D}"/>
              </a:ext>
            </a:extLst>
          </p:cNvPr>
          <p:cNvSpPr>
            <a:spLocks noGrp="1"/>
          </p:cNvSpPr>
          <p:nvPr>
            <p:ph type="title"/>
          </p:nvPr>
        </p:nvSpPr>
        <p:spPr>
          <a:xfrm>
            <a:off x="484584" y="339538"/>
            <a:ext cx="7053542" cy="703450"/>
          </a:xfrm>
        </p:spPr>
        <p:txBody>
          <a:bodyPr/>
          <a:lstStyle/>
          <a:p>
            <a:pPr algn="ctr"/>
            <a:r>
              <a:rPr lang="en-IN" b="1" dirty="0">
                <a:solidFill>
                  <a:schemeClr val="bg1"/>
                </a:solidFill>
              </a:rPr>
              <a:t>References</a:t>
            </a:r>
          </a:p>
        </p:txBody>
      </p:sp>
      <p:sp>
        <p:nvSpPr>
          <p:cNvPr id="3" name="Content Placeholder 2">
            <a:extLst>
              <a:ext uri="{FF2B5EF4-FFF2-40B4-BE49-F238E27FC236}">
                <a16:creationId xmlns:a16="http://schemas.microsoft.com/office/drawing/2014/main" id="{A2F4C9C5-690D-7513-E2B4-778477148F1A}"/>
              </a:ext>
            </a:extLst>
          </p:cNvPr>
          <p:cNvSpPr>
            <a:spLocks noGrp="1"/>
          </p:cNvSpPr>
          <p:nvPr>
            <p:ph idx="1"/>
          </p:nvPr>
        </p:nvSpPr>
        <p:spPr>
          <a:xfrm>
            <a:off x="392906" y="1042987"/>
            <a:ext cx="8266510" cy="4036219"/>
          </a:xfrm>
        </p:spPr>
        <p:txBody>
          <a:bodyPr numCol="1">
            <a:normAutofit/>
          </a:bodyPr>
          <a:lstStyle/>
          <a:p>
            <a:pPr marL="0" indent="0" algn="just" rtl="0">
              <a:spcBef>
                <a:spcPts val="0"/>
              </a:spcBef>
              <a:spcAft>
                <a:spcPts val="1000"/>
              </a:spcAft>
              <a:buNone/>
            </a:pPr>
            <a:r>
              <a:rPr lang="en-IN" sz="1800" b="1" i="0" u="none" strike="noStrike" dirty="0">
                <a:solidFill>
                  <a:srgbClr val="000000"/>
                </a:solidFill>
                <a:effectLst/>
                <a:latin typeface="Times New Roman" panose="02020603050405020304" pitchFamily="18" charset="0"/>
              </a:rPr>
              <a:t>Software</a:t>
            </a:r>
            <a:r>
              <a:rPr lang="en-IN" sz="1800" b="0" i="0" u="none" strike="noStrike" dirty="0">
                <a:solidFill>
                  <a:srgbClr val="000000"/>
                </a:solidFill>
                <a:effectLst/>
                <a:latin typeface="Times New Roman" panose="02020603050405020304" pitchFamily="18" charset="0"/>
              </a:rPr>
              <a:t>:</a:t>
            </a:r>
            <a:endParaRPr lang="en-IN" b="0" dirty="0">
              <a:effectLst/>
            </a:endParaRPr>
          </a:p>
          <a:p>
            <a:pPr marL="0" indent="0" algn="just" rtl="0">
              <a:spcBef>
                <a:spcPts val="0"/>
              </a:spcBef>
              <a:spcAft>
                <a:spcPts val="1000"/>
              </a:spcAft>
              <a:buNone/>
            </a:pP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a:t>
            </a:r>
            <a:r>
              <a:rPr lang="en-IN" sz="1800" b="0" i="0" u="sng" strike="noStrike" dirty="0">
                <a:solidFill>
                  <a:srgbClr val="1155CC"/>
                </a:solidFill>
                <a:effectLst/>
                <a:latin typeface="Times New Roman" panose="02020603050405020304" pitchFamily="18" charset="0"/>
                <a:hlinkClick r:id="rId2"/>
              </a:rPr>
              <a:t>https://www.python.org/downloads/</a:t>
            </a:r>
            <a:r>
              <a:rPr lang="en-IN" sz="1800" b="0" i="0" u="none" strike="noStrike" dirty="0">
                <a:solidFill>
                  <a:srgbClr val="000000"/>
                </a:solidFill>
                <a:effectLst/>
                <a:latin typeface="Times New Roman" panose="02020603050405020304" pitchFamily="18" charset="0"/>
              </a:rPr>
              <a:t> (for python 3.11.0)</a:t>
            </a:r>
            <a:endParaRPr lang="en-IN"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ii) </a:t>
            </a:r>
            <a:r>
              <a:rPr lang="en-IN" sz="1800" b="0" i="0" u="sng" strike="noStrike" dirty="0">
                <a:solidFill>
                  <a:srgbClr val="1155CC"/>
                </a:solidFill>
                <a:effectLst/>
                <a:latin typeface="Times New Roman" panose="02020603050405020304" pitchFamily="18" charset="0"/>
                <a:hlinkClick r:id="rId3"/>
              </a:rPr>
              <a:t>https://code.visualstudio.com/docs/?dv=win</a:t>
            </a:r>
            <a:r>
              <a:rPr lang="en-IN" sz="1800" b="0" i="0" u="none" strike="noStrike" dirty="0">
                <a:solidFill>
                  <a:srgbClr val="000000"/>
                </a:solidFill>
                <a:effectLst/>
                <a:latin typeface="Times New Roman" panose="02020603050405020304" pitchFamily="18" charset="0"/>
              </a:rPr>
              <a:t> (for VS code)</a:t>
            </a:r>
            <a:endParaRPr lang="en-IN"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iii) </a:t>
            </a:r>
            <a:r>
              <a:rPr lang="en-IN" sz="1800" b="0" i="0" u="sng" strike="noStrike" dirty="0">
                <a:solidFill>
                  <a:srgbClr val="1155CC"/>
                </a:solidFill>
                <a:effectLst/>
                <a:latin typeface="Times New Roman" panose="02020603050405020304" pitchFamily="18" charset="0"/>
                <a:hlinkClick r:id="rId4"/>
              </a:rPr>
              <a:t>https://www.sqlite.org/download.html</a:t>
            </a:r>
            <a:r>
              <a:rPr lang="en-IN" sz="1800" b="0" i="0" u="none" strike="noStrike" dirty="0">
                <a:solidFill>
                  <a:srgbClr val="000000"/>
                </a:solidFill>
                <a:effectLst/>
                <a:latin typeface="Times New Roman" panose="02020603050405020304" pitchFamily="18" charset="0"/>
              </a:rPr>
              <a:t> (for independent SQLite usage)</a:t>
            </a:r>
            <a:endParaRPr lang="en-IN"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iv) Extensions in VS code:</a:t>
            </a:r>
            <a:endParaRPr lang="en-IN" b="0" dirty="0">
              <a:effectLst/>
            </a:endParaRPr>
          </a:p>
          <a:p>
            <a:pPr marL="200025" indent="0" algn="just" fontAlgn="base">
              <a:spcBef>
                <a:spcPts val="0"/>
              </a:spcBef>
              <a:buNone/>
            </a:pPr>
            <a:r>
              <a:rPr lang="en-IN" sz="1800" b="0" i="0" u="none" strike="noStrike" dirty="0">
                <a:solidFill>
                  <a:srgbClr val="000000"/>
                </a:solidFill>
                <a:effectLst/>
                <a:latin typeface="Times New Roman" panose="02020603050405020304" pitchFamily="18" charset="0"/>
              </a:rPr>
              <a:t>DB SQLite by alexcvzz</a:t>
            </a:r>
          </a:p>
          <a:p>
            <a:pPr marL="200025" indent="0" algn="just" fontAlgn="base">
              <a:spcBef>
                <a:spcPts val="0"/>
              </a:spcBef>
              <a:spcAft>
                <a:spcPts val="1000"/>
              </a:spcAft>
              <a:buNone/>
            </a:pPr>
            <a:r>
              <a:rPr lang="en-IN" sz="1800" b="0" i="0" u="none" strike="noStrike" dirty="0">
                <a:solidFill>
                  <a:srgbClr val="000000"/>
                </a:solidFill>
                <a:effectLst/>
                <a:latin typeface="Times New Roman" panose="02020603050405020304" pitchFamily="18" charset="0"/>
              </a:rPr>
              <a:t>Atom One Dark Theme by Mahmoud Ali</a:t>
            </a:r>
          </a:p>
          <a:p>
            <a:pPr marL="0" indent="0" algn="just">
              <a:spcBef>
                <a:spcPts val="0"/>
              </a:spcBef>
              <a:spcAft>
                <a:spcPts val="1000"/>
              </a:spcAft>
              <a:buNone/>
            </a:pPr>
            <a:br>
              <a:rPr lang="en-IN" b="0" dirty="0">
                <a:effectLst/>
              </a:rPr>
            </a:br>
            <a:endParaRPr lang="en-IN" dirty="0"/>
          </a:p>
        </p:txBody>
      </p:sp>
    </p:spTree>
    <p:extLst>
      <p:ext uri="{BB962C8B-B14F-4D97-AF65-F5344CB8AC3E}">
        <p14:creationId xmlns:p14="http://schemas.microsoft.com/office/powerpoint/2010/main" val="330895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DC5-1DD1-F6A5-3EFE-D7DD85B8C30D}"/>
              </a:ext>
            </a:extLst>
          </p:cNvPr>
          <p:cNvSpPr>
            <a:spLocks noGrp="1"/>
          </p:cNvSpPr>
          <p:nvPr>
            <p:ph type="title"/>
          </p:nvPr>
        </p:nvSpPr>
        <p:spPr>
          <a:xfrm>
            <a:off x="484584" y="339538"/>
            <a:ext cx="7053542" cy="703450"/>
          </a:xfrm>
        </p:spPr>
        <p:txBody>
          <a:bodyPr/>
          <a:lstStyle/>
          <a:p>
            <a:pPr algn="ctr"/>
            <a:r>
              <a:rPr lang="en-IN" b="1" dirty="0">
                <a:solidFill>
                  <a:schemeClr val="bg1"/>
                </a:solidFill>
              </a:rPr>
              <a:t>References</a:t>
            </a:r>
          </a:p>
        </p:txBody>
      </p:sp>
      <p:sp>
        <p:nvSpPr>
          <p:cNvPr id="3" name="Content Placeholder 2">
            <a:extLst>
              <a:ext uri="{FF2B5EF4-FFF2-40B4-BE49-F238E27FC236}">
                <a16:creationId xmlns:a16="http://schemas.microsoft.com/office/drawing/2014/main" id="{A2F4C9C5-690D-7513-E2B4-778477148F1A}"/>
              </a:ext>
            </a:extLst>
          </p:cNvPr>
          <p:cNvSpPr>
            <a:spLocks noGrp="1"/>
          </p:cNvSpPr>
          <p:nvPr>
            <p:ph idx="1"/>
          </p:nvPr>
        </p:nvSpPr>
        <p:spPr>
          <a:xfrm>
            <a:off x="257175" y="1042987"/>
            <a:ext cx="8402242" cy="4036219"/>
          </a:xfrm>
        </p:spPr>
        <p:txBody>
          <a:bodyPr numCol="1">
            <a:normAutofit/>
          </a:bodyPr>
          <a:lstStyle/>
          <a:p>
            <a:pPr marL="0" indent="0" algn="just" rtl="0">
              <a:spcBef>
                <a:spcPts val="0"/>
              </a:spcBef>
              <a:spcAft>
                <a:spcPts val="1000"/>
              </a:spcAft>
              <a:buNone/>
            </a:pPr>
            <a:r>
              <a:rPr lang="en-IN" sz="1800" b="1" i="0" u="none" strike="noStrike" dirty="0">
                <a:solidFill>
                  <a:srgbClr val="000000"/>
                </a:solidFill>
                <a:effectLst/>
                <a:latin typeface="Times New Roman" panose="02020603050405020304" pitchFamily="18" charset="0"/>
              </a:rPr>
              <a:t>Websites:</a:t>
            </a:r>
            <a:endParaRPr lang="en-IN" sz="2000" b="0" dirty="0">
              <a:effectLst/>
            </a:endParaRPr>
          </a:p>
          <a:p>
            <a:pPr marL="0" indent="0" algn="just" rtl="0">
              <a:spcBef>
                <a:spcPts val="0"/>
              </a:spcBef>
              <a:spcAft>
                <a:spcPts val="1000"/>
              </a:spcAft>
              <a:buNone/>
            </a:pP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a:t>
            </a:r>
            <a:r>
              <a:rPr lang="en-IN" sz="1800" b="0" i="0" u="sng" strike="noStrike" dirty="0">
                <a:solidFill>
                  <a:srgbClr val="1155CC"/>
                </a:solidFill>
                <a:effectLst/>
                <a:latin typeface="Times New Roman" panose="02020603050405020304" pitchFamily="18" charset="0"/>
                <a:hlinkClick r:id="rId2"/>
              </a:rPr>
              <a:t>https://python.plainenglish.io/the-mvt-design-pattern-of-django-8fd47c61f582</a:t>
            </a:r>
            <a:endParaRPr lang="en-IN" sz="2000"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ii) https://www.geeksforgeeks.org/top-10-reasons-to-choose-django-framework-for-your-project/</a:t>
            </a:r>
            <a:endParaRPr lang="en-IN" sz="2000"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iii)</a:t>
            </a:r>
            <a:r>
              <a:rPr lang="en-IN" sz="1800" b="0" i="0" u="sng" strike="noStrike" dirty="0">
                <a:solidFill>
                  <a:srgbClr val="1155CC"/>
                </a:solidFill>
                <a:effectLst/>
                <a:latin typeface="Times New Roman" panose="02020603050405020304" pitchFamily="18" charset="0"/>
                <a:hlinkClick r:id="rId3"/>
              </a:rPr>
              <a:t>https://uvik.net/blog/django-vs-ruby-on-rails/#:~:text=If%20we%20compare%20the%20two,Flexibility</a:t>
            </a:r>
            <a:r>
              <a:rPr lang="en-IN" sz="1800" b="0" i="0" u="none" strike="noStrike" dirty="0">
                <a:solidFill>
                  <a:srgbClr val="000000"/>
                </a:solidFill>
                <a:effectLst/>
                <a:latin typeface="Times New Roman" panose="02020603050405020304" pitchFamily="18" charset="0"/>
              </a:rPr>
              <a:t>.</a:t>
            </a:r>
            <a:endParaRPr lang="en-IN" sz="2000"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iv)</a:t>
            </a:r>
            <a:r>
              <a:rPr lang="en-IN" sz="1800" b="0" i="0" u="sng" strike="noStrike" dirty="0">
                <a:solidFill>
                  <a:srgbClr val="1155CC"/>
                </a:solidFill>
                <a:effectLst/>
                <a:latin typeface="Times New Roman" panose="02020603050405020304" pitchFamily="18" charset="0"/>
                <a:hlinkClick r:id="rId4"/>
              </a:rPr>
              <a:t>https://www.jobsity.com/blog/5-reasons-why-mysql-is-still-the-go-to-database-management-system</a:t>
            </a:r>
            <a:endParaRPr lang="en-IN" sz="2000" b="0" dirty="0">
              <a:effectLst/>
            </a:endParaRPr>
          </a:p>
          <a:p>
            <a:pPr marL="0" indent="0" algn="just" rtl="0">
              <a:spcBef>
                <a:spcPts val="0"/>
              </a:spcBef>
              <a:spcAft>
                <a:spcPts val="1000"/>
              </a:spcAft>
              <a:buNone/>
            </a:pPr>
            <a:r>
              <a:rPr lang="en-IN" sz="1800" b="0" i="0" u="none" strike="noStrike" dirty="0">
                <a:solidFill>
                  <a:srgbClr val="000000"/>
                </a:solidFill>
                <a:effectLst/>
                <a:latin typeface="Times New Roman" panose="02020603050405020304" pitchFamily="18" charset="0"/>
              </a:rPr>
              <a:t>v)</a:t>
            </a:r>
            <a:r>
              <a:rPr lang="en-IN" sz="1800" b="0" i="0" u="sng" strike="noStrike" dirty="0">
                <a:solidFill>
                  <a:srgbClr val="1155CC"/>
                </a:solidFill>
                <a:effectLst/>
                <a:latin typeface="Times New Roman" panose="02020603050405020304" pitchFamily="18" charset="0"/>
                <a:hlinkClick r:id="rId5"/>
              </a:rPr>
              <a:t>https://www.geeksforgeeks.org/django-project-creating-a-basic-e-commerce-website-for-displaying-products/</a:t>
            </a:r>
            <a:endParaRPr lang="en-IN" sz="2000" b="0" dirty="0">
              <a:effectLst/>
            </a:endParaRPr>
          </a:p>
          <a:p>
            <a:pPr marL="0" indent="0">
              <a:buNone/>
            </a:pPr>
            <a:br>
              <a:rPr lang="en-IN" b="0" dirty="0">
                <a:effectLst/>
              </a:rPr>
            </a:br>
            <a:endParaRPr lang="en-IN" dirty="0"/>
          </a:p>
        </p:txBody>
      </p:sp>
    </p:spTree>
    <p:extLst>
      <p:ext uri="{BB962C8B-B14F-4D97-AF65-F5344CB8AC3E}">
        <p14:creationId xmlns:p14="http://schemas.microsoft.com/office/powerpoint/2010/main" val="10470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DC5-1DD1-F6A5-3EFE-D7DD85B8C30D}"/>
              </a:ext>
            </a:extLst>
          </p:cNvPr>
          <p:cNvSpPr>
            <a:spLocks noGrp="1"/>
          </p:cNvSpPr>
          <p:nvPr>
            <p:ph type="title"/>
          </p:nvPr>
        </p:nvSpPr>
        <p:spPr>
          <a:xfrm>
            <a:off x="484584" y="339538"/>
            <a:ext cx="7053542" cy="703450"/>
          </a:xfrm>
        </p:spPr>
        <p:txBody>
          <a:bodyPr/>
          <a:lstStyle/>
          <a:p>
            <a:pPr algn="ctr"/>
            <a:r>
              <a:rPr lang="en-IN" b="1" dirty="0">
                <a:solidFill>
                  <a:schemeClr val="bg1"/>
                </a:solidFill>
              </a:rPr>
              <a:t>References</a:t>
            </a:r>
          </a:p>
        </p:txBody>
      </p:sp>
      <p:sp>
        <p:nvSpPr>
          <p:cNvPr id="3" name="Content Placeholder 2">
            <a:extLst>
              <a:ext uri="{FF2B5EF4-FFF2-40B4-BE49-F238E27FC236}">
                <a16:creationId xmlns:a16="http://schemas.microsoft.com/office/drawing/2014/main" id="{A2F4C9C5-690D-7513-E2B4-778477148F1A}"/>
              </a:ext>
            </a:extLst>
          </p:cNvPr>
          <p:cNvSpPr>
            <a:spLocks noGrp="1"/>
          </p:cNvSpPr>
          <p:nvPr>
            <p:ph idx="1"/>
          </p:nvPr>
        </p:nvSpPr>
        <p:spPr>
          <a:xfrm>
            <a:off x="484584" y="1407318"/>
            <a:ext cx="7937897" cy="3150395"/>
          </a:xfrm>
        </p:spPr>
        <p:txBody>
          <a:bodyPr numCol="1">
            <a:normAutofit/>
          </a:bodyPr>
          <a:lstStyle/>
          <a:p>
            <a:pPr marL="0" indent="0" algn="just">
              <a:spcBef>
                <a:spcPts val="0"/>
              </a:spcBef>
              <a:spcAft>
                <a:spcPts val="1000"/>
              </a:spcAft>
              <a:buNone/>
            </a:pPr>
            <a:r>
              <a:rPr lang="en-IN" sz="1800" b="1" i="0" u="none" strike="noStrike" dirty="0">
                <a:solidFill>
                  <a:srgbClr val="000000"/>
                </a:solidFill>
                <a:effectLst/>
                <a:latin typeface="Times New Roman" panose="02020603050405020304" pitchFamily="18" charset="0"/>
              </a:rPr>
              <a:t>Videos</a:t>
            </a:r>
            <a:r>
              <a:rPr lang="en-IN" sz="1800" b="0" i="0" u="none" strike="noStrike" dirty="0">
                <a:solidFill>
                  <a:srgbClr val="000000"/>
                </a:solidFill>
                <a:effectLst/>
                <a:latin typeface="Times New Roman" panose="02020603050405020304" pitchFamily="18" charset="0"/>
              </a:rPr>
              <a:t>:</a:t>
            </a:r>
            <a:endParaRPr lang="en-IN" sz="2000" b="0" dirty="0">
              <a:effectLst/>
            </a:endParaRPr>
          </a:p>
          <a:p>
            <a:pPr marL="0" indent="0" algn="just">
              <a:spcBef>
                <a:spcPts val="0"/>
              </a:spcBef>
              <a:spcAft>
                <a:spcPts val="1000"/>
              </a:spcAft>
              <a:buNone/>
            </a:pP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a:t>
            </a:r>
            <a:r>
              <a:rPr lang="en-IN" sz="1800" b="0" i="0" u="sng" strike="noStrike" dirty="0">
                <a:solidFill>
                  <a:srgbClr val="1155CC"/>
                </a:solidFill>
                <a:effectLst/>
                <a:latin typeface="Times New Roman" panose="02020603050405020304" pitchFamily="18" charset="0"/>
                <a:hlinkClick r:id="rId2"/>
              </a:rPr>
              <a:t>https://www.youtube.com/watch?v=rHux0gMZ3Eg</a:t>
            </a:r>
            <a:endParaRPr lang="en-IN" sz="2000" b="0" dirty="0">
              <a:effectLst/>
            </a:endParaRPr>
          </a:p>
          <a:p>
            <a:pPr marL="0" indent="0" algn="just">
              <a:spcBef>
                <a:spcPts val="0"/>
              </a:spcBef>
              <a:spcAft>
                <a:spcPts val="1000"/>
              </a:spcAft>
              <a:buNone/>
            </a:pPr>
            <a:r>
              <a:rPr lang="en-IN" sz="1800" b="0" i="0" u="none" strike="noStrike" dirty="0">
                <a:solidFill>
                  <a:srgbClr val="000000"/>
                </a:solidFill>
                <a:effectLst/>
                <a:latin typeface="Times New Roman" panose="02020603050405020304" pitchFamily="18" charset="0"/>
              </a:rPr>
              <a:t>ii) </a:t>
            </a:r>
            <a:r>
              <a:rPr lang="en-IN" sz="1800" b="0" i="0" u="sng" strike="noStrike" dirty="0">
                <a:solidFill>
                  <a:srgbClr val="1155CC"/>
                </a:solidFill>
                <a:effectLst/>
                <a:latin typeface="Times New Roman" panose="02020603050405020304" pitchFamily="18" charset="0"/>
                <a:hlinkClick r:id="rId3"/>
              </a:rPr>
              <a:t>https://www.youtube.com/watch?v=YZvRrldjf1Y</a:t>
            </a:r>
            <a:endParaRPr lang="en-IN" sz="2000" b="0" dirty="0">
              <a:effectLst/>
            </a:endParaRPr>
          </a:p>
          <a:p>
            <a:pPr marL="0" indent="0" algn="just">
              <a:spcBef>
                <a:spcPts val="0"/>
              </a:spcBef>
              <a:spcAft>
                <a:spcPts val="1000"/>
              </a:spcAft>
              <a:buNone/>
            </a:pPr>
            <a:r>
              <a:rPr lang="en-IN" sz="1800" b="0" i="0" u="none" strike="noStrike" dirty="0">
                <a:solidFill>
                  <a:srgbClr val="000000"/>
                </a:solidFill>
                <a:effectLst/>
                <a:latin typeface="Times New Roman" panose="02020603050405020304" pitchFamily="18" charset="0"/>
              </a:rPr>
              <a:t>iii) https://www.youtube.com/watch?v=_uQrJ0TkZlc</a:t>
            </a:r>
            <a:endParaRPr lang="en-IN" sz="2000" b="0" dirty="0">
              <a:effectLst/>
            </a:endParaRPr>
          </a:p>
          <a:p>
            <a:pPr marL="0" indent="0">
              <a:buNone/>
            </a:pPr>
            <a:br>
              <a:rPr lang="en-IN" sz="2000" dirty="0"/>
            </a:br>
            <a:br>
              <a:rPr lang="en-IN" b="0" dirty="0">
                <a:effectLst/>
              </a:rPr>
            </a:br>
            <a:endParaRPr lang="en-IN" dirty="0"/>
          </a:p>
        </p:txBody>
      </p:sp>
    </p:spTree>
    <p:extLst>
      <p:ext uri="{BB962C8B-B14F-4D97-AF65-F5344CB8AC3E}">
        <p14:creationId xmlns:p14="http://schemas.microsoft.com/office/powerpoint/2010/main" val="377458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39"/>
            <a:ext cx="8118360" cy="1392885"/>
          </a:xfrm>
          <a:prstGeom prst="rect">
            <a:avLst/>
          </a:prstGeom>
          <a:noFill/>
          <a:ln>
            <a:noFill/>
          </a:ln>
        </p:spPr>
        <p:txBody>
          <a:bodyPr tIns="91440" bIns="91440" anchor="b">
            <a:noAutofit/>
          </a:bodyPr>
          <a:lstStyle/>
          <a:p>
            <a:pPr algn="ctr">
              <a:lnSpc>
                <a:spcPct val="100000"/>
              </a:lnSpc>
              <a:tabLst>
                <a:tab pos="0" algn="l"/>
              </a:tabLst>
            </a:pPr>
            <a:r>
              <a:rPr lang="en" sz="8800" b="1" strike="noStrike" spc="-1" dirty="0">
                <a:solidFill>
                  <a:schemeClr val="bg1"/>
                </a:solidFill>
                <a:latin typeface="Times New Roman"/>
                <a:ea typeface="Times New Roman"/>
              </a:rPr>
              <a:t>Thank You</a:t>
            </a:r>
            <a:endParaRPr lang="en-IN" sz="8800" b="0" strike="noStrike" spc="-1" dirty="0">
              <a:solidFill>
                <a:schemeClr val="bg1"/>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820" y="243428"/>
            <a:ext cx="8118360" cy="4761720"/>
          </a:xfrm>
          <a:prstGeom prst="rect">
            <a:avLst/>
          </a:prstGeom>
          <a:noFill/>
          <a:ln>
            <a:noFill/>
          </a:ln>
        </p:spPr>
        <p:txBody>
          <a:bodyPr tIns="91440" bIns="91440">
            <a:noAutofit/>
          </a:bodyPr>
          <a:lstStyle/>
          <a:p>
            <a:pPr algn="ctr">
              <a:lnSpc>
                <a:spcPct val="100000"/>
              </a:lnSpc>
              <a:tabLst>
                <a:tab pos="0" algn="l"/>
              </a:tabLst>
            </a:pPr>
            <a:r>
              <a:rPr lang="en" sz="1800" b="0" i="1" strike="noStrike" spc="-1" dirty="0">
                <a:solidFill>
                  <a:srgbClr val="FFFBF0"/>
                </a:solidFill>
                <a:latin typeface="Times New Roman"/>
                <a:ea typeface="Times New Roman"/>
              </a:rPr>
              <a:t> Synopsis </a:t>
            </a:r>
            <a:r>
              <a:rPr lang="en-US" sz="1800" b="0" i="1" strike="noStrike" spc="-1" dirty="0">
                <a:solidFill>
                  <a:srgbClr val="FFFBF0"/>
                </a:solidFill>
                <a:latin typeface="Times New Roman"/>
                <a:ea typeface="Times New Roman"/>
              </a:rPr>
              <a:t>On</a:t>
            </a:r>
            <a:r>
              <a:rPr lang="en" i="1" spc="-1" dirty="0">
                <a:solidFill>
                  <a:srgbClr val="FFFBF0"/>
                </a:solidFill>
                <a:latin typeface="Times New Roman"/>
                <a:ea typeface="Times New Roman"/>
              </a:rPr>
              <a:t>:</a:t>
            </a:r>
            <a:endParaRPr lang="en" sz="1800" b="0" i="1" strike="noStrike" spc="-1" dirty="0">
              <a:solidFill>
                <a:srgbClr val="FFFBF0"/>
              </a:solidFill>
              <a:latin typeface="Times New Roman"/>
              <a:ea typeface="Times New Roman"/>
            </a:endParaRPr>
          </a:p>
          <a:p>
            <a:pPr algn="ctr">
              <a:lnSpc>
                <a:spcPct val="100000"/>
              </a:lnSpc>
              <a:tabLst>
                <a:tab pos="0" algn="l"/>
              </a:tabLst>
            </a:pPr>
            <a:r>
              <a:rPr lang="en" b="1" spc="-1" dirty="0">
                <a:solidFill>
                  <a:srgbClr val="FFFBF0"/>
                </a:solidFill>
                <a:latin typeface="Times New Roman"/>
              </a:rPr>
              <a:t>Admin Controlled Webstore Interface.</a:t>
            </a:r>
          </a:p>
          <a:p>
            <a:pPr algn="ctr">
              <a:lnSpc>
                <a:spcPct val="100000"/>
              </a:lnSpc>
              <a:tabLst>
                <a:tab pos="0" algn="l"/>
              </a:tabLst>
            </a:pPr>
            <a:endParaRPr lang="en-IN" dirty="0"/>
          </a:p>
          <a:p>
            <a:pPr algn="ctr">
              <a:lnSpc>
                <a:spcPct val="100000"/>
              </a:lnSpc>
              <a:tabLst>
                <a:tab pos="0" algn="l"/>
              </a:tabLst>
            </a:pPr>
            <a:br>
              <a:rPr dirty="0"/>
            </a:br>
            <a:r>
              <a:rPr lang="en" sz="1800" b="0" i="1" strike="noStrike" spc="-1" dirty="0">
                <a:solidFill>
                  <a:srgbClr val="FFFBF0"/>
                </a:solidFill>
                <a:latin typeface="Times New Roman"/>
                <a:ea typeface="Times New Roman"/>
              </a:rPr>
              <a:t>Submitted in partial fulfillment of the degree of</a:t>
            </a:r>
            <a:br>
              <a:rPr i="1" dirty="0"/>
            </a:br>
            <a:r>
              <a:rPr lang="en" sz="1800" b="0" i="1" strike="noStrike" spc="-1" dirty="0">
                <a:solidFill>
                  <a:srgbClr val="FFFBF0"/>
                </a:solidFill>
                <a:latin typeface="Times New Roman"/>
                <a:ea typeface="Times New Roman"/>
              </a:rPr>
              <a:t>Bachelor of Engineering(Sem-4)</a:t>
            </a:r>
            <a:br>
              <a:rPr i="1" dirty="0"/>
            </a:br>
            <a:r>
              <a:rPr lang="en" sz="1800" b="0" i="1" strike="noStrike" spc="-1" dirty="0">
                <a:solidFill>
                  <a:srgbClr val="FFFBF0"/>
                </a:solidFill>
                <a:latin typeface="Times New Roman"/>
                <a:ea typeface="Times New Roman"/>
              </a:rPr>
              <a:t>in</a:t>
            </a:r>
            <a:br>
              <a:rPr i="1" dirty="0"/>
            </a:br>
            <a:r>
              <a:rPr lang="en" sz="1800" b="1" strike="noStrike" spc="-1" dirty="0">
                <a:solidFill>
                  <a:srgbClr val="FFFBF0"/>
                </a:solidFill>
                <a:latin typeface="Times New Roman"/>
                <a:ea typeface="Times New Roman"/>
              </a:rPr>
              <a:t>Computer Science &amp; Engineering</a:t>
            </a:r>
          </a:p>
          <a:p>
            <a:pPr algn="ctr">
              <a:lnSpc>
                <a:spcPct val="100000"/>
              </a:lnSpc>
              <a:tabLst>
                <a:tab pos="0" algn="l"/>
              </a:tabLst>
            </a:pPr>
            <a:r>
              <a:rPr lang="en" b="1" spc="-1" dirty="0">
                <a:solidFill>
                  <a:srgbClr val="FFFBF0"/>
                </a:solidFill>
                <a:latin typeface="Times New Roman"/>
              </a:rPr>
              <a:t>Artificial Intelligence and Machine Learning</a:t>
            </a:r>
          </a:p>
          <a:p>
            <a:pPr algn="ctr">
              <a:lnSpc>
                <a:spcPct val="100000"/>
              </a:lnSpc>
              <a:tabLst>
                <a:tab pos="0" algn="l"/>
              </a:tabLst>
            </a:pPr>
            <a:endParaRPr lang="en" b="1" spc="-1" dirty="0">
              <a:solidFill>
                <a:srgbClr val="FFFBF0"/>
              </a:solidFill>
              <a:latin typeface="Times New Roman"/>
            </a:endParaRPr>
          </a:p>
          <a:p>
            <a:pPr algn="ctr">
              <a:lnSpc>
                <a:spcPct val="100000"/>
              </a:lnSpc>
              <a:tabLst>
                <a:tab pos="0" algn="l"/>
              </a:tabLst>
            </a:pPr>
            <a:endParaRPr lang="en" b="1" spc="-1" dirty="0">
              <a:solidFill>
                <a:srgbClr val="FFFBF0"/>
              </a:solidFill>
              <a:latin typeface="Times New Roman"/>
            </a:endParaRPr>
          </a:p>
          <a:p>
            <a:pPr>
              <a:lnSpc>
                <a:spcPct val="100000"/>
              </a:lnSpc>
              <a:tabLst>
                <a:tab pos="0" algn="l"/>
              </a:tabLst>
            </a:pPr>
            <a:r>
              <a:rPr lang="en" i="1" spc="-1" dirty="0">
                <a:solidFill>
                  <a:srgbClr val="FFFBF0"/>
                </a:solidFill>
                <a:latin typeface="Times New Roman"/>
              </a:rPr>
              <a:t>Presented By: </a:t>
            </a:r>
            <a:r>
              <a:rPr lang="en-US" b="1" spc="-1" dirty="0">
                <a:latin typeface="Times New Roman"/>
              </a:rPr>
              <a:t>Kaiser Momin (21106009)		</a:t>
            </a:r>
            <a:r>
              <a:rPr lang="en-US" spc="-1" dirty="0">
                <a:latin typeface="Times New Roman"/>
              </a:rPr>
              <a:t>Under Guidance of:</a:t>
            </a:r>
            <a:endParaRPr lang="en-US" b="1" spc="-1" dirty="0">
              <a:latin typeface="Times New Roman"/>
            </a:endParaRPr>
          </a:p>
          <a:p>
            <a:pPr>
              <a:lnSpc>
                <a:spcPct val="100000"/>
              </a:lnSpc>
              <a:tabLst>
                <a:tab pos="0" algn="l"/>
              </a:tabLst>
            </a:pPr>
            <a:r>
              <a:rPr lang="en-US" b="1" spc="-1" dirty="0">
                <a:latin typeface="Times New Roman"/>
              </a:rPr>
              <a:t>		       Devesh Sali (21106016)			Prof. Jaya Gupta</a:t>
            </a:r>
            <a:br>
              <a:rPr lang="en-US" b="1" dirty="0"/>
            </a:br>
            <a:r>
              <a:rPr lang="en-US" b="1" dirty="0"/>
              <a:t>		      </a:t>
            </a:r>
            <a:r>
              <a:rPr lang="en-US" b="1" spc="-1" dirty="0">
                <a:latin typeface="Times New Roman"/>
              </a:rPr>
              <a:t>Yash Malvade (21106032)</a:t>
            </a:r>
          </a:p>
          <a:p>
            <a:pPr>
              <a:lnSpc>
                <a:spcPct val="100000"/>
              </a:lnSpc>
              <a:tabLst>
                <a:tab pos="0" algn="l"/>
              </a:tabLst>
            </a:pPr>
            <a:r>
              <a:rPr lang="en-US" b="1" spc="-1" dirty="0">
                <a:latin typeface="Times New Roman"/>
              </a:rPr>
              <a:t>		       Ratnakar Pisal (21106041)</a:t>
            </a:r>
            <a:endParaRPr lang="en" i="1" spc="-1" dirty="0">
              <a:solidFill>
                <a:srgbClr val="FFFBF0"/>
              </a:solidFill>
              <a:latin typeface="Times New Roman"/>
            </a:endParaRPr>
          </a:p>
          <a:p>
            <a:pPr algn="ctr">
              <a:lnSpc>
                <a:spcPct val="100000"/>
              </a:lnSpc>
              <a:tabLst>
                <a:tab pos="0" algn="l"/>
              </a:tabLst>
            </a:pPr>
            <a:br>
              <a:rPr lang="en-US" dirty="0">
                <a:solidFill>
                  <a:srgbClr val="FF0000"/>
                </a:solidFill>
              </a:rPr>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229" y="389544"/>
            <a:ext cx="7053542" cy="1050398"/>
          </a:xfrm>
        </p:spPr>
        <p:txBody>
          <a:bodyPr/>
          <a:lstStyle/>
          <a:p>
            <a:pPr algn="ctr"/>
            <a:r>
              <a:rPr lang="en-US" b="1" dirty="0">
                <a:solidFill>
                  <a:schemeClr val="bg1"/>
                </a:solidFill>
              </a:rPr>
              <a:t>Abstract</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sz="1900" dirty="0">
                <a:effectLst/>
                <a:ea typeface="Segoe UI" panose="020B0502040204020203" pitchFamily="34" charset="0"/>
              </a:rPr>
              <a:t>The admin-controlled webstore interface with machine learning/deep learning integration is a project aimed at improving the shopping experience for customers and optimizing the operations of online stores. </a:t>
            </a:r>
            <a:endParaRPr lang="en-US" sz="1900" dirty="0"/>
          </a:p>
          <a:p>
            <a:r>
              <a:rPr lang="en-US" sz="2000" dirty="0"/>
              <a:t>The Project Provides a Web Store Interface based on the Django MTV (Model Template View) Architecture.</a:t>
            </a:r>
          </a:p>
          <a:p>
            <a:pPr marL="0" indent="0">
              <a:buNone/>
            </a:pPr>
            <a:endParaRPr lang="en-US" sz="2000" dirty="0"/>
          </a:p>
          <a:p>
            <a:r>
              <a:rPr lang="en-US" sz="2000" dirty="0"/>
              <a:t>It enables the creation of users at the back end and denies most possible external penetration methods into the website server.</a:t>
            </a:r>
          </a:p>
        </p:txBody>
      </p:sp>
    </p:spTree>
    <p:extLst>
      <p:ext uri="{BB962C8B-B14F-4D97-AF65-F5344CB8AC3E}">
        <p14:creationId xmlns:p14="http://schemas.microsoft.com/office/powerpoint/2010/main" val="254907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gn="ctr">
              <a:lnSpc>
                <a:spcPct val="100000"/>
              </a:lnSpc>
              <a:tabLst>
                <a:tab pos="0" algn="l"/>
              </a:tabLst>
            </a:pPr>
            <a:r>
              <a:rPr lang="en" sz="3000" b="1" strike="noStrike" spc="-1" dirty="0">
                <a:solidFill>
                  <a:srgbClr val="000000"/>
                </a:solidFill>
                <a:latin typeface="+mj-lt"/>
                <a:ea typeface="Times New Roman"/>
              </a:rPr>
              <a:t> Problem Definition</a:t>
            </a:r>
            <a:endParaRPr lang="en-IN" sz="3000" b="0" strike="noStrike" spc="-1" dirty="0">
              <a:solidFill>
                <a:srgbClr val="000000"/>
              </a:solidFill>
              <a:latin typeface="+mj-lt"/>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r>
              <a:rPr lang="en-US" sz="1800" dirty="0">
                <a:effectLst/>
                <a:latin typeface="Times New Roman" panose="02020603050405020304" pitchFamily="18" charset="0"/>
                <a:ea typeface="Segoe UI" panose="020B0502040204020203" pitchFamily="34" charset="0"/>
              </a:rPr>
              <a:t>Despite the increasing popularity of e-commerce, businesses face challenges in providing a personalized shopping experience to their customers. Customers often struggle to find products that are relevant to their needs, resulting in low engagement, reduced customer loyalty, and lower revenue for businesses. Additionally, businesses struggle to manage their online store effectively, lacking the necessary tools to categorize products, identify trends, and optimize the search and browsing experience. Therefore, the need exists to develop an admin-controlled webstore interface with machine learning/deep learning integration that provides businesses with the tools to analyze customer data and provide personalized product suggestions. This technology would also allow businesses to manage their online store more efficiently, providing them with real-time analytics to optimize their operations and make data-driven decisions.</a:t>
            </a:r>
            <a:endParaRPr lang="en-IN" sz="1800" dirty="0">
              <a:effectLst/>
              <a:latin typeface="Times New Roman" panose="02020603050405020304" pitchFamily="18" charset="0"/>
              <a:ea typeface="Times New Roman" panose="02020603050405020304" pitchFamily="18" charset="0"/>
            </a:endParaRP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gn="ctr">
              <a:lnSpc>
                <a:spcPct val="100000"/>
              </a:lnSpc>
              <a:tabLst>
                <a:tab pos="0" algn="l"/>
              </a:tabLst>
            </a:pPr>
            <a:r>
              <a:rPr lang="en" sz="3000" b="1" strike="noStrike" spc="-1" dirty="0">
                <a:solidFill>
                  <a:srgbClr val="000000"/>
                </a:solidFill>
                <a:latin typeface="+mj-lt"/>
                <a:ea typeface="Times New Roman"/>
              </a:rPr>
              <a:t>Objectives</a:t>
            </a:r>
            <a:endParaRPr lang="en-IN" sz="3000" b="0" strike="noStrike" spc="-1" dirty="0">
              <a:solidFill>
                <a:srgbClr val="000000"/>
              </a:solidFill>
              <a:latin typeface="+mj-lt"/>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457380" indent="-342900">
              <a:lnSpc>
                <a:spcPct val="115000"/>
              </a:lnSpc>
              <a:buClr>
                <a:srgbClr val="000000"/>
              </a:buClr>
              <a:buAutoNum type="arabicPeriod"/>
            </a:pPr>
            <a:r>
              <a:rPr lang="en" spc="-1" dirty="0"/>
              <a:t>To build a fully functional Locally Hosted Web-Store Interface.</a:t>
            </a:r>
          </a:p>
          <a:p>
            <a:pPr marL="457380" indent="-342900">
              <a:lnSpc>
                <a:spcPct val="115000"/>
              </a:lnSpc>
              <a:buClr>
                <a:srgbClr val="000000"/>
              </a:buClr>
              <a:buAutoNum type="arabicPeriod"/>
            </a:pPr>
            <a:r>
              <a:rPr lang="en" spc="-1" dirty="0"/>
              <a:t>To create the following features: </a:t>
            </a:r>
          </a:p>
          <a:p>
            <a:pPr marL="857430" lvl="1" indent="-285750">
              <a:lnSpc>
                <a:spcPct val="115000"/>
              </a:lnSpc>
              <a:buClr>
                <a:srgbClr val="000000"/>
              </a:buClr>
              <a:buFont typeface="Arial" panose="020B0604020202020204" pitchFamily="34" charset="0"/>
              <a:buChar char="•"/>
            </a:pPr>
            <a:r>
              <a:rPr lang="en" spc="-1" dirty="0"/>
              <a:t>Sign-In and Sign-Out options</a:t>
            </a:r>
          </a:p>
          <a:p>
            <a:pPr marL="857430" lvl="1" indent="-285750">
              <a:lnSpc>
                <a:spcPct val="115000"/>
              </a:lnSpc>
              <a:buClr>
                <a:srgbClr val="000000"/>
              </a:buClr>
              <a:buFont typeface="Arial" panose="020B0604020202020204" pitchFamily="34" charset="0"/>
              <a:buChar char="•"/>
            </a:pPr>
            <a:r>
              <a:rPr lang="en" spc="-1" dirty="0"/>
              <a:t>Cart Options</a:t>
            </a:r>
          </a:p>
          <a:p>
            <a:pPr marL="857430" lvl="1" indent="-285750">
              <a:lnSpc>
                <a:spcPct val="115000"/>
              </a:lnSpc>
              <a:buClr>
                <a:srgbClr val="000000"/>
              </a:buClr>
              <a:buFont typeface="Arial" panose="020B0604020202020204" pitchFamily="34" charset="0"/>
              <a:buChar char="•"/>
            </a:pPr>
            <a:r>
              <a:rPr lang="en" spc="-1" dirty="0"/>
              <a:t>Administrator Page(Managed Via Django Administrative Framework)</a:t>
            </a:r>
          </a:p>
          <a:p>
            <a:pPr marL="857430" lvl="1" indent="-285750">
              <a:lnSpc>
                <a:spcPct val="115000"/>
              </a:lnSpc>
              <a:buClr>
                <a:srgbClr val="000000"/>
              </a:buClr>
              <a:buFont typeface="Arial" panose="020B0604020202020204" pitchFamily="34" charset="0"/>
              <a:buChar char="•"/>
            </a:pPr>
            <a:r>
              <a:rPr lang="en" spc="-1" dirty="0"/>
              <a:t>Completely Editable SQL Catalog table (Managed Via Django Administrative Framework)</a:t>
            </a:r>
          </a:p>
          <a:p>
            <a:pPr marL="857430" lvl="1" indent="-285750">
              <a:lnSpc>
                <a:spcPct val="115000"/>
              </a:lnSpc>
              <a:buClr>
                <a:srgbClr val="000000"/>
              </a:buClr>
              <a:buFont typeface="Arial" panose="020B0604020202020204" pitchFamily="34" charset="0"/>
              <a:buChar char="•"/>
            </a:pPr>
            <a:r>
              <a:rPr lang="en" spc="-1" dirty="0"/>
              <a:t>To create Categories and Products within those categories and an interface to access these specific Categories.</a:t>
            </a:r>
          </a:p>
          <a:p>
            <a:pPr marL="857430" lvl="1" indent="-285750">
              <a:lnSpc>
                <a:spcPct val="115000"/>
              </a:lnSpc>
              <a:buClr>
                <a:srgbClr val="000000"/>
              </a:buClr>
              <a:buFont typeface="Arial" panose="020B0604020202020204" pitchFamily="34" charset="0"/>
              <a:buChar char="•"/>
            </a:pPr>
            <a:r>
              <a:rPr lang="en-IN" spc="-1" dirty="0"/>
              <a:t>A</a:t>
            </a:r>
            <a:r>
              <a:rPr lang="en" spc="-1" dirty="0"/>
              <a:t>pplying machine learning To build a recommendtion system.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66" y="555296"/>
            <a:ext cx="7053542" cy="626233"/>
          </a:xfrm>
        </p:spPr>
        <p:txBody>
          <a:bodyPr/>
          <a:lstStyle/>
          <a:p>
            <a:pPr algn="ctr"/>
            <a:r>
              <a:rPr lang="en-US" b="1" dirty="0">
                <a:solidFill>
                  <a:schemeClr val="bg1"/>
                </a:solidFill>
              </a:rPr>
              <a:t>Scope</a:t>
            </a:r>
          </a:p>
        </p:txBody>
      </p:sp>
      <p:sp>
        <p:nvSpPr>
          <p:cNvPr id="3" name="Content Placeholder 2"/>
          <p:cNvSpPr>
            <a:spLocks noGrp="1"/>
          </p:cNvSpPr>
          <p:nvPr>
            <p:ph idx="1"/>
          </p:nvPr>
        </p:nvSpPr>
        <p:spPr>
          <a:xfrm>
            <a:off x="827484" y="1539689"/>
            <a:ext cx="4544616" cy="3146611"/>
          </a:xfrm>
        </p:spPr>
        <p:txBody>
          <a:bodyPr>
            <a:normAutofit/>
          </a:bodyPr>
          <a:lstStyle/>
          <a:p>
            <a:r>
              <a:rPr lang="en-US" sz="2000" dirty="0"/>
              <a:t>The use of Django Framework allows for easy access to the Product Catalog and Editing Items within the Catalog.</a:t>
            </a:r>
          </a:p>
          <a:p>
            <a:endParaRPr lang="en-US" sz="2000" dirty="0"/>
          </a:p>
          <a:p>
            <a:r>
              <a:rPr lang="en-US" sz="2000" dirty="0"/>
              <a:t>This Store Interface is Usable in any local store to easily manage the inventory and manage a checklist of products sold.</a:t>
            </a:r>
          </a:p>
          <a:p>
            <a:pPr marL="0" indent="0">
              <a:buNone/>
            </a:pPr>
            <a:r>
              <a:rPr lang="en-US" sz="1800" dirty="0"/>
              <a:t> </a:t>
            </a:r>
          </a:p>
          <a:p>
            <a:endParaRPr lang="en-US" dirty="0"/>
          </a:p>
        </p:txBody>
      </p:sp>
      <p:pic>
        <p:nvPicPr>
          <p:cNvPr id="1026" name="Picture 2">
            <a:extLst>
              <a:ext uri="{FF2B5EF4-FFF2-40B4-BE49-F238E27FC236}">
                <a16:creationId xmlns:a16="http://schemas.microsoft.com/office/drawing/2014/main" id="{D35DD657-490A-1817-4D53-0DF7AE7B4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4" y="1445969"/>
            <a:ext cx="3043238" cy="314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C18F-D463-0C8E-D8EE-BF36D2795B9F}"/>
              </a:ext>
            </a:extLst>
          </p:cNvPr>
          <p:cNvSpPr>
            <a:spLocks noGrp="1"/>
          </p:cNvSpPr>
          <p:nvPr>
            <p:ph type="title"/>
          </p:nvPr>
        </p:nvSpPr>
        <p:spPr>
          <a:xfrm>
            <a:off x="484584" y="628650"/>
            <a:ext cx="7053542" cy="761286"/>
          </a:xfrm>
        </p:spPr>
        <p:txBody>
          <a:bodyPr/>
          <a:lstStyle/>
          <a:p>
            <a:pPr algn="ctr"/>
            <a:r>
              <a:rPr lang="en-IN" sz="3200" b="1" strike="noStrike" spc="-1" dirty="0">
                <a:solidFill>
                  <a:srgbClr val="000000"/>
                </a:solidFill>
                <a:latin typeface="+mj-lt"/>
              </a:rPr>
              <a:t>Technology Stack</a:t>
            </a:r>
            <a:endParaRPr lang="en-IN" dirty="0"/>
          </a:p>
        </p:txBody>
      </p:sp>
      <p:pic>
        <p:nvPicPr>
          <p:cNvPr id="5" name="Content Placeholder 4">
            <a:extLst>
              <a:ext uri="{FF2B5EF4-FFF2-40B4-BE49-F238E27FC236}">
                <a16:creationId xmlns:a16="http://schemas.microsoft.com/office/drawing/2014/main" id="{C0198DFB-0F40-1422-F471-87B720607F40}"/>
              </a:ext>
            </a:extLst>
          </p:cNvPr>
          <p:cNvPicPr>
            <a:picLocks noGrp="1" noChangeAspect="1"/>
          </p:cNvPicPr>
          <p:nvPr>
            <p:ph idx="1"/>
          </p:nvPr>
        </p:nvPicPr>
        <p:blipFill>
          <a:blip r:embed="rId2"/>
          <a:stretch>
            <a:fillRect/>
          </a:stretch>
        </p:blipFill>
        <p:spPr>
          <a:xfrm>
            <a:off x="1827890" y="1646238"/>
            <a:ext cx="5488220" cy="3017837"/>
          </a:xfrm>
        </p:spPr>
      </p:pic>
      <p:pic>
        <p:nvPicPr>
          <p:cNvPr id="7" name="Picture 6">
            <a:extLst>
              <a:ext uri="{FF2B5EF4-FFF2-40B4-BE49-F238E27FC236}">
                <a16:creationId xmlns:a16="http://schemas.microsoft.com/office/drawing/2014/main" id="{12B36FD6-0774-FA51-AA83-0239A41772EF}"/>
              </a:ext>
            </a:extLst>
          </p:cNvPr>
          <p:cNvPicPr>
            <a:picLocks noChangeAspect="1"/>
          </p:cNvPicPr>
          <p:nvPr/>
        </p:nvPicPr>
        <p:blipFill>
          <a:blip r:embed="rId2"/>
          <a:stretch>
            <a:fillRect/>
          </a:stretch>
        </p:blipFill>
        <p:spPr>
          <a:xfrm>
            <a:off x="902909" y="1332079"/>
            <a:ext cx="6216892" cy="3418515"/>
          </a:xfrm>
          <a:prstGeom prst="rect">
            <a:avLst/>
          </a:prstGeom>
        </p:spPr>
      </p:pic>
    </p:spTree>
    <p:extLst>
      <p:ext uri="{BB962C8B-B14F-4D97-AF65-F5344CB8AC3E}">
        <p14:creationId xmlns:p14="http://schemas.microsoft.com/office/powerpoint/2010/main" val="308875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gn="ctr">
              <a:lnSpc>
                <a:spcPct val="100000"/>
              </a:lnSpc>
              <a:tabLst>
                <a:tab pos="0" algn="l"/>
              </a:tabLst>
            </a:pPr>
            <a:r>
              <a:rPr lang="en" sz="3000" b="1" strike="noStrike" spc="-1" dirty="0">
                <a:solidFill>
                  <a:srgbClr val="000000"/>
                </a:solidFill>
                <a:latin typeface="+mj-lt"/>
                <a:ea typeface="Times New Roman"/>
              </a:rPr>
              <a:t>Applications</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Wingdings" panose="05000000000000000000" pitchFamily="2" charset="2"/>
              <a:buChar char="Ø"/>
            </a:pPr>
            <a:r>
              <a:rPr lang="en-US" dirty="0"/>
              <a:t>Since the interface of the website is based on the Django Framework it is Ideal for E-commerce usage but some other aspects of the project design can be used for easy online inventory management.</a:t>
            </a:r>
          </a:p>
          <a:p>
            <a:pPr marL="400230" indent="-285750">
              <a:lnSpc>
                <a:spcPct val="115000"/>
              </a:lnSpc>
              <a:buClr>
                <a:srgbClr val="000000"/>
              </a:buClr>
              <a:buFont typeface="Wingdings" panose="05000000000000000000" pitchFamily="2" charset="2"/>
              <a:buChar char="Ø"/>
            </a:pPr>
            <a:endParaRPr lang="en-US" dirty="0"/>
          </a:p>
          <a:p>
            <a:pPr marL="400230" indent="-285750">
              <a:lnSpc>
                <a:spcPct val="115000"/>
              </a:lnSpc>
              <a:buClr>
                <a:srgbClr val="000000"/>
              </a:buClr>
              <a:buFont typeface="Wingdings" panose="05000000000000000000" pitchFamily="2" charset="2"/>
              <a:buChar char="Ø"/>
            </a:pPr>
            <a:r>
              <a:rPr lang="en-US" dirty="0"/>
              <a:t>All Backend updates are recorded directly via the framework and hence it can also be used for quick monitoring.</a:t>
            </a:r>
          </a:p>
          <a:p>
            <a:pPr marL="400230" indent="-285750">
              <a:lnSpc>
                <a:spcPct val="115000"/>
              </a:lnSpc>
              <a:buClr>
                <a:srgbClr val="000000"/>
              </a:buClr>
              <a:buFont typeface="Wingdings" panose="05000000000000000000" pitchFamily="2" charset="2"/>
              <a:buChar char="Ø"/>
            </a:pPr>
            <a:endParaRPr lang="en-US" dirty="0"/>
          </a:p>
          <a:p>
            <a:pPr marL="400230" indent="-285750">
              <a:lnSpc>
                <a:spcPct val="115000"/>
              </a:lnSpc>
              <a:buClr>
                <a:srgbClr val="000000"/>
              </a:buClr>
              <a:buFont typeface="Wingdings" panose="05000000000000000000" pitchFamily="2" charset="2"/>
              <a:buChar char="Ø"/>
            </a:pPr>
            <a:r>
              <a:rPr lang="en-US" dirty="0"/>
              <a:t> Furthermore it provides a safe and secure admin-controlled Backend.</a:t>
            </a:r>
          </a:p>
          <a:p>
            <a:pPr marL="400230" indent="-285750">
              <a:lnSpc>
                <a:spcPct val="115000"/>
              </a:lnSpc>
              <a:buClr>
                <a:srgbClr val="000000"/>
              </a:buClr>
              <a:buFont typeface="Wingdings" panose="05000000000000000000" pitchFamily="2" charset="2"/>
              <a:buChar char="Ø"/>
            </a:pPr>
            <a:r>
              <a:rPr lang="en-US" dirty="0"/>
              <a:t>We have added a recommendation System which helps to suggest the customer </a:t>
            </a:r>
          </a:p>
        </p:txBody>
      </p:sp>
    </p:spTree>
    <p:extLst>
      <p:ext uri="{BB962C8B-B14F-4D97-AF65-F5344CB8AC3E}">
        <p14:creationId xmlns:p14="http://schemas.microsoft.com/office/powerpoint/2010/main" val="219585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5D8278-08F7-F5FF-8C88-EAFD6F3EE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192" y="2038348"/>
            <a:ext cx="4252119" cy="2474913"/>
          </a:xfrm>
        </p:spPr>
      </p:pic>
      <p:pic>
        <p:nvPicPr>
          <p:cNvPr id="7" name="Picture 6">
            <a:extLst>
              <a:ext uri="{FF2B5EF4-FFF2-40B4-BE49-F238E27FC236}">
                <a16:creationId xmlns:a16="http://schemas.microsoft.com/office/drawing/2014/main" id="{E7EA1A9D-2670-660B-E569-CF1956E68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968" y="1155698"/>
            <a:ext cx="3159840" cy="3357563"/>
          </a:xfrm>
          <a:prstGeom prst="rect">
            <a:avLst/>
          </a:prstGeom>
        </p:spPr>
      </p:pic>
      <p:sp>
        <p:nvSpPr>
          <p:cNvPr id="8" name="TextBox 7">
            <a:extLst>
              <a:ext uri="{FF2B5EF4-FFF2-40B4-BE49-F238E27FC236}">
                <a16:creationId xmlns:a16="http://schemas.microsoft.com/office/drawing/2014/main" id="{07AB4F5B-5B5E-F2DF-F6B6-D25FA0BC1E1F}"/>
              </a:ext>
            </a:extLst>
          </p:cNvPr>
          <p:cNvSpPr txBox="1"/>
          <p:nvPr/>
        </p:nvSpPr>
        <p:spPr>
          <a:xfrm>
            <a:off x="387192" y="1405730"/>
            <a:ext cx="1878806" cy="369332"/>
          </a:xfrm>
          <a:prstGeom prst="rect">
            <a:avLst/>
          </a:prstGeom>
          <a:noFill/>
        </p:spPr>
        <p:txBody>
          <a:bodyPr wrap="square" rtlCol="0">
            <a:spAutoFit/>
          </a:bodyPr>
          <a:lstStyle/>
          <a:p>
            <a:r>
              <a:rPr lang="en-IN" dirty="0">
                <a:solidFill>
                  <a:schemeClr val="bg1"/>
                </a:solidFill>
              </a:rPr>
              <a:t>Login Page:</a:t>
            </a:r>
          </a:p>
        </p:txBody>
      </p:sp>
      <p:sp>
        <p:nvSpPr>
          <p:cNvPr id="9" name="TextBox 8">
            <a:extLst>
              <a:ext uri="{FF2B5EF4-FFF2-40B4-BE49-F238E27FC236}">
                <a16:creationId xmlns:a16="http://schemas.microsoft.com/office/drawing/2014/main" id="{467FFB0B-F42D-18F5-32CE-E06010731E8A}"/>
              </a:ext>
            </a:extLst>
          </p:cNvPr>
          <p:cNvSpPr txBox="1"/>
          <p:nvPr/>
        </p:nvSpPr>
        <p:spPr>
          <a:xfrm>
            <a:off x="5682693" y="1405730"/>
            <a:ext cx="1632507" cy="369332"/>
          </a:xfrm>
          <a:prstGeom prst="rect">
            <a:avLst/>
          </a:prstGeom>
          <a:noFill/>
        </p:spPr>
        <p:txBody>
          <a:bodyPr wrap="square" rtlCol="0">
            <a:spAutoFit/>
          </a:bodyPr>
          <a:lstStyle/>
          <a:p>
            <a:r>
              <a:rPr lang="en-IN" dirty="0">
                <a:solidFill>
                  <a:schemeClr val="bg1"/>
                </a:solidFill>
              </a:rPr>
              <a:t>Logo:</a:t>
            </a:r>
          </a:p>
        </p:txBody>
      </p:sp>
    </p:spTree>
    <p:extLst>
      <p:ext uri="{BB962C8B-B14F-4D97-AF65-F5344CB8AC3E}">
        <p14:creationId xmlns:p14="http://schemas.microsoft.com/office/powerpoint/2010/main" val="39124506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528</TotalTime>
  <Words>761</Words>
  <Application>Microsoft Office PowerPoint</Application>
  <PresentationFormat>On-screen Show (16:9)</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Old Standard TT</vt:lpstr>
      <vt:lpstr>Times New Roman</vt:lpstr>
      <vt:lpstr>Wingdings</vt:lpstr>
      <vt:lpstr>Vapor Trail</vt:lpstr>
      <vt:lpstr>PowerPoint Presentation</vt:lpstr>
      <vt:lpstr>PowerPoint Presentation</vt:lpstr>
      <vt:lpstr>Abstract</vt:lpstr>
      <vt:lpstr>PowerPoint Presentation</vt:lpstr>
      <vt:lpstr>PowerPoint Presentation</vt:lpstr>
      <vt:lpstr>Scope</vt:lpstr>
      <vt:lpstr>Technology Stack</vt:lpstr>
      <vt:lpstr>PowerPoint Presentation</vt:lpstr>
      <vt:lpstr>PowerPoint Presentation</vt:lpstr>
      <vt:lpstr>PowerPoint Presentation</vt:lpstr>
      <vt:lpstr>PowerPoint Presentation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vrushali pisal</cp:lastModifiedBy>
  <cp:revision>20</cp:revision>
  <dcterms:modified xsi:type="dcterms:W3CDTF">2023-04-23T17:22:08Z</dcterms:modified>
  <dc:language>en-IN</dc:language>
</cp:coreProperties>
</file>