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4" r:id="rId3"/>
    <p:sldId id="263" r:id="rId4"/>
    <p:sldId id="265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C5F6-F0AA-4555-B1A1-646ADEF5EF94}" type="datetimeFigureOut">
              <a:rPr lang="en-IN" smtClean="0"/>
              <a:t>30/03/24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B549-B585-4131-83E5-6E01E266938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70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C5F6-F0AA-4555-B1A1-646ADEF5EF94}" type="datetimeFigureOut">
              <a:rPr lang="en-IN" smtClean="0"/>
              <a:t>30/03/24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B549-B585-4131-83E5-6E01E2669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50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C5F6-F0AA-4555-B1A1-646ADEF5EF94}" type="datetimeFigureOut">
              <a:rPr lang="en-IN" smtClean="0"/>
              <a:t>30/03/24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B549-B585-4131-83E5-6E01E2669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33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C5F6-F0AA-4555-B1A1-646ADEF5EF94}" type="datetimeFigureOut">
              <a:rPr lang="en-IN" smtClean="0"/>
              <a:t>30/03/24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B549-B585-4131-83E5-6E01E2669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50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C5F6-F0AA-4555-B1A1-646ADEF5EF94}" type="datetimeFigureOut">
              <a:rPr lang="en-IN" smtClean="0"/>
              <a:t>30/03/24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B549-B585-4131-83E5-6E01E266938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07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C5F6-F0AA-4555-B1A1-646ADEF5EF94}" type="datetimeFigureOut">
              <a:rPr lang="en-IN" smtClean="0"/>
              <a:t>30/03/24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B549-B585-4131-83E5-6E01E2669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78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C5F6-F0AA-4555-B1A1-646ADEF5EF94}" type="datetimeFigureOut">
              <a:rPr lang="en-IN" smtClean="0"/>
              <a:t>30/03/24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B549-B585-4131-83E5-6E01E2669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03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C5F6-F0AA-4555-B1A1-646ADEF5EF94}" type="datetimeFigureOut">
              <a:rPr lang="en-IN" smtClean="0"/>
              <a:t>30/03/24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B549-B585-4131-83E5-6E01E2669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53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C5F6-F0AA-4555-B1A1-646ADEF5EF94}" type="datetimeFigureOut">
              <a:rPr lang="en-IN" smtClean="0"/>
              <a:t>30/03/24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B549-B585-4131-83E5-6E01E2669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39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4F3C5F6-F0AA-4555-B1A1-646ADEF5EF94}" type="datetimeFigureOut">
              <a:rPr lang="en-IN" smtClean="0"/>
              <a:t>30/03/24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28B549-B585-4131-83E5-6E01E2669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91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C5F6-F0AA-4555-B1A1-646ADEF5EF94}" type="datetimeFigureOut">
              <a:rPr lang="en-IN" smtClean="0"/>
              <a:t>30/03/24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B549-B585-4131-83E5-6E01E2669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07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F3C5F6-F0AA-4555-B1A1-646ADEF5EF94}" type="datetimeFigureOut">
              <a:rPr lang="en-IN" smtClean="0"/>
              <a:t>30/03/24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28B549-B585-4131-83E5-6E01E266938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32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017C75-2098-BD1B-28D8-41FDFE22483B}"/>
              </a:ext>
            </a:extLst>
          </p:cNvPr>
          <p:cNvSpPr txBox="1"/>
          <p:nvPr/>
        </p:nvSpPr>
        <p:spPr>
          <a:xfrm>
            <a:off x="3769269" y="392409"/>
            <a:ext cx="465346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637052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Hackwave</a:t>
            </a:r>
            <a:r>
              <a:rPr kumimoji="0" lang="en-IN" sz="5000" b="0" i="0" u="none" strike="noStrike" kern="1200" cap="none" spc="0" normalizeH="0" baseline="0" noProof="0" dirty="0">
                <a:ln>
                  <a:noFill/>
                </a:ln>
                <a:solidFill>
                  <a:srgbClr val="637052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8A5B37-0384-F5D5-ADDF-BD15730A1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98" y="401896"/>
            <a:ext cx="1132570" cy="9043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B56F50-57D1-AE16-31E1-0F5E1594B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240" y="425032"/>
            <a:ext cx="900301" cy="92333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D0956B8-A44B-1245-FD7E-856C5F056273}"/>
              </a:ext>
            </a:extLst>
          </p:cNvPr>
          <p:cNvSpPr txBox="1"/>
          <p:nvPr/>
        </p:nvSpPr>
        <p:spPr>
          <a:xfrm>
            <a:off x="965399" y="1614247"/>
            <a:ext cx="10261201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200" dirty="0">
                <a:solidFill>
                  <a:srgbClr val="0A7029"/>
                </a:solidFill>
                <a:latin typeface="Montserrat Classic Bold"/>
              </a:rPr>
              <a:t>Problem Statement Title:</a:t>
            </a:r>
            <a:r>
              <a:rPr lang="en-US" sz="2200" dirty="0">
                <a:solidFill>
                  <a:srgbClr val="0A7029"/>
                </a:solidFill>
                <a:latin typeface="Montserrat Classic"/>
              </a:rPr>
              <a:t> </a:t>
            </a:r>
            <a:r>
              <a:rPr lang="en-US" sz="2200" dirty="0"/>
              <a:t>Next-Gen Open-Source Authentication System </a:t>
            </a:r>
            <a:r>
              <a:rPr lang="en-US" sz="2200" dirty="0">
                <a:solidFill>
                  <a:srgbClr val="000000"/>
                </a:solidFill>
                <a:latin typeface="Montserrat Classic"/>
                <a:ea typeface="Montserrat Classic"/>
              </a:rPr>
              <a:t>.</a:t>
            </a:r>
            <a:endParaRPr lang="en-US" sz="2200" dirty="0">
              <a:solidFill>
                <a:srgbClr val="000000"/>
              </a:solidFill>
              <a:latin typeface="Montserrat Classic"/>
            </a:endParaRPr>
          </a:p>
          <a:p>
            <a:pPr algn="ctr">
              <a:lnSpc>
                <a:spcPct val="200000"/>
              </a:lnSpc>
            </a:pPr>
            <a:r>
              <a:rPr lang="en-US" sz="2200" dirty="0">
                <a:solidFill>
                  <a:srgbClr val="0A7029"/>
                </a:solidFill>
                <a:latin typeface="Montserrat Classic Bold"/>
              </a:rPr>
              <a:t>                    Team Leader Name:</a:t>
            </a:r>
            <a:r>
              <a:rPr lang="en-US" sz="2200" dirty="0">
                <a:solidFill>
                  <a:srgbClr val="0A7029"/>
                </a:solidFill>
                <a:latin typeface="Montserrat Classic"/>
              </a:rPr>
              <a:t> </a:t>
            </a:r>
            <a:r>
              <a:rPr lang="en-US" sz="2200" dirty="0"/>
              <a:t>Jeet Manjrekar</a:t>
            </a:r>
            <a:r>
              <a:rPr lang="en-US" sz="2200" dirty="0">
                <a:solidFill>
                  <a:srgbClr val="000000"/>
                </a:solidFill>
                <a:latin typeface="Montserrat Classic"/>
              </a:rPr>
              <a:t>							</a:t>
            </a:r>
          </a:p>
          <a:p>
            <a:pPr algn="ctr">
              <a:lnSpc>
                <a:spcPct val="200000"/>
              </a:lnSpc>
            </a:pPr>
            <a:r>
              <a:rPr lang="en-US" sz="2200" dirty="0">
                <a:solidFill>
                  <a:srgbClr val="0A7029"/>
                </a:solidFill>
                <a:latin typeface="Montserrat Classic Bold"/>
              </a:rPr>
              <a:t>                            Institute Name:	</a:t>
            </a:r>
            <a:r>
              <a:rPr lang="en-US" sz="2200" dirty="0"/>
              <a:t>A. P. Shah Institute of Technology</a:t>
            </a:r>
            <a:r>
              <a:rPr lang="en-US" sz="2200" dirty="0">
                <a:solidFill>
                  <a:srgbClr val="0A7029"/>
                </a:solidFill>
                <a:latin typeface="Montserrat Classic Bold"/>
              </a:rPr>
              <a:t>				</a:t>
            </a:r>
          </a:p>
          <a:p>
            <a:pPr algn="ctr">
              <a:lnSpc>
                <a:spcPct val="200000"/>
              </a:lnSpc>
            </a:pPr>
            <a:r>
              <a:rPr lang="en-I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Group Member: </a:t>
            </a:r>
            <a:r>
              <a:rPr lang="en-US" sz="2200" dirty="0"/>
              <a:t>Jeet Manjrekar</a:t>
            </a:r>
            <a:endParaRPr lang="en-IN" sz="22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algn="just"/>
            <a:r>
              <a:rPr lang="en-US" sz="2200" dirty="0"/>
              <a:t>Chirag Sawant</a:t>
            </a:r>
          </a:p>
          <a:p>
            <a:pPr lvl="8" algn="just"/>
            <a:r>
              <a:rPr lang="en-US" sz="2200" dirty="0"/>
              <a:t>Devesh Sali</a:t>
            </a:r>
          </a:p>
          <a:p>
            <a:pPr lvl="8" algn="just"/>
            <a:r>
              <a:rPr lang="en-US" sz="2200" dirty="0"/>
              <a:t>Harshal Deshmukh</a:t>
            </a:r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C9B49715-E48B-A934-4066-EA42B7F4253F}"/>
              </a:ext>
            </a:extLst>
          </p:cNvPr>
          <p:cNvSpPr/>
          <p:nvPr/>
        </p:nvSpPr>
        <p:spPr>
          <a:xfrm>
            <a:off x="0" y="1940560"/>
            <a:ext cx="4267199" cy="4378036"/>
          </a:xfrm>
          <a:custGeom>
            <a:avLst/>
            <a:gdLst/>
            <a:ahLst/>
            <a:cxnLst/>
            <a:rect l="l" t="t" r="r" b="b"/>
            <a:pathLst>
              <a:path w="8055217" h="8055217">
                <a:moveTo>
                  <a:pt x="0" y="0"/>
                </a:moveTo>
                <a:lnTo>
                  <a:pt x="8055217" y="0"/>
                </a:lnTo>
                <a:lnTo>
                  <a:pt x="8055217" y="8055217"/>
                </a:lnTo>
                <a:lnTo>
                  <a:pt x="0" y="80552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4" name="Group 6">
            <a:extLst>
              <a:ext uri="{FF2B5EF4-FFF2-40B4-BE49-F238E27FC236}">
                <a16:creationId xmlns:a16="http://schemas.microsoft.com/office/drawing/2014/main" id="{D5526DE2-0EEC-8A0C-8677-72256CA27E01}"/>
              </a:ext>
            </a:extLst>
          </p:cNvPr>
          <p:cNvGrpSpPr/>
          <p:nvPr/>
        </p:nvGrpSpPr>
        <p:grpSpPr>
          <a:xfrm>
            <a:off x="10309136" y="-2290169"/>
            <a:ext cx="4201515" cy="3638531"/>
            <a:chOff x="0" y="0"/>
            <a:chExt cx="3619627" cy="3134614"/>
          </a:xfrm>
        </p:grpSpPr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AF9E59EF-6711-595A-6DED-6B93736DEA07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>
                <a:alpha val="84706"/>
              </a:srgbClr>
            </a:solidFill>
          </p:spPr>
        </p:sp>
      </p:grpSp>
      <p:grpSp>
        <p:nvGrpSpPr>
          <p:cNvPr id="36" name="Group 8">
            <a:extLst>
              <a:ext uri="{FF2B5EF4-FFF2-40B4-BE49-F238E27FC236}">
                <a16:creationId xmlns:a16="http://schemas.microsoft.com/office/drawing/2014/main" id="{AD5ECDBA-472B-77C6-64DC-145FA59171C2}"/>
              </a:ext>
            </a:extLst>
          </p:cNvPr>
          <p:cNvGrpSpPr/>
          <p:nvPr/>
        </p:nvGrpSpPr>
        <p:grpSpPr>
          <a:xfrm>
            <a:off x="10039021" y="-3002095"/>
            <a:ext cx="1952958" cy="1691271"/>
            <a:chOff x="0" y="0"/>
            <a:chExt cx="3619627" cy="3134614"/>
          </a:xfrm>
        </p:grpSpPr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62ACFC7B-9830-C410-F896-1A5BB3FC2F32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>
                <a:alpha val="84706"/>
              </a:srgbClr>
            </a:solidFill>
          </p:spPr>
        </p:sp>
      </p:grpSp>
      <p:grpSp>
        <p:nvGrpSpPr>
          <p:cNvPr id="40" name="Group 12">
            <a:extLst>
              <a:ext uri="{FF2B5EF4-FFF2-40B4-BE49-F238E27FC236}">
                <a16:creationId xmlns:a16="http://schemas.microsoft.com/office/drawing/2014/main" id="{5E18DB11-A792-66DD-4494-1A854A6B1AD3}"/>
              </a:ext>
            </a:extLst>
          </p:cNvPr>
          <p:cNvGrpSpPr/>
          <p:nvPr/>
        </p:nvGrpSpPr>
        <p:grpSpPr>
          <a:xfrm rot="-10800000">
            <a:off x="10251825" y="3304633"/>
            <a:ext cx="3480308" cy="3013963"/>
            <a:chOff x="0" y="0"/>
            <a:chExt cx="3619627" cy="3134614"/>
          </a:xfrm>
        </p:grpSpPr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9C301CD4-EC5B-77B5-F3FF-41A813EF77C2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>
                <a:alpha val="84706"/>
              </a:srgbClr>
            </a:solidFill>
          </p:spPr>
        </p:sp>
      </p:grpSp>
      <p:grpSp>
        <p:nvGrpSpPr>
          <p:cNvPr id="42" name="Group 14">
            <a:extLst>
              <a:ext uri="{FF2B5EF4-FFF2-40B4-BE49-F238E27FC236}">
                <a16:creationId xmlns:a16="http://schemas.microsoft.com/office/drawing/2014/main" id="{4E2C7E98-A87E-7FD7-9D27-E89CE7D10FA3}"/>
              </a:ext>
            </a:extLst>
          </p:cNvPr>
          <p:cNvGrpSpPr/>
          <p:nvPr/>
        </p:nvGrpSpPr>
        <p:grpSpPr>
          <a:xfrm rot="-10800000">
            <a:off x="10419246" y="2442418"/>
            <a:ext cx="1614708" cy="1398345"/>
            <a:chOff x="0" y="0"/>
            <a:chExt cx="3619627" cy="3134614"/>
          </a:xfrm>
        </p:grpSpPr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id="{8DFF2316-0FAF-B3E7-4176-815F81160283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>
                <a:alpha val="84706"/>
              </a:srgbClr>
            </a:solidFill>
          </p:spPr>
        </p:sp>
      </p:grpSp>
    </p:spTree>
    <p:extLst>
      <p:ext uri="{BB962C8B-B14F-4D97-AF65-F5344CB8AC3E}">
        <p14:creationId xmlns:p14="http://schemas.microsoft.com/office/powerpoint/2010/main" val="309190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31C363-075A-8AC4-2E95-B9B3D0F2832E}"/>
              </a:ext>
            </a:extLst>
          </p:cNvPr>
          <p:cNvSpPr/>
          <p:nvPr/>
        </p:nvSpPr>
        <p:spPr>
          <a:xfrm>
            <a:off x="123568" y="83405"/>
            <a:ext cx="3502655" cy="460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76D24C-DDE3-ED7A-F4BA-A6FDE624FB8F}"/>
              </a:ext>
            </a:extLst>
          </p:cNvPr>
          <p:cNvSpPr/>
          <p:nvPr/>
        </p:nvSpPr>
        <p:spPr>
          <a:xfrm>
            <a:off x="90293" y="638891"/>
            <a:ext cx="3679528" cy="5580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D6F3D2-4351-742E-0D0B-2FC6BD3D2C7B}"/>
              </a:ext>
            </a:extLst>
          </p:cNvPr>
          <p:cNvSpPr/>
          <p:nvPr/>
        </p:nvSpPr>
        <p:spPr>
          <a:xfrm>
            <a:off x="4078939" y="627530"/>
            <a:ext cx="7799296" cy="5591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F38F95-1F64-610E-F23C-5A160E0B89A4}"/>
              </a:ext>
            </a:extLst>
          </p:cNvPr>
          <p:cNvSpPr/>
          <p:nvPr/>
        </p:nvSpPr>
        <p:spPr>
          <a:xfrm>
            <a:off x="4078939" y="47438"/>
            <a:ext cx="7799294" cy="496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 and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EC23A-D86E-2116-809E-D82DF307731D}"/>
              </a:ext>
            </a:extLst>
          </p:cNvPr>
          <p:cNvSpPr txBox="1"/>
          <p:nvPr/>
        </p:nvSpPr>
        <p:spPr>
          <a:xfrm>
            <a:off x="123568" y="627529"/>
            <a:ext cx="3679528" cy="56323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today's digital landscape, Passwords are a hassle and unsafe, while even new methods like multi-factor authentication and biometrics have drawbacks. We need a better way! Open-source technology can create a new, secure login system that's both user-friendly and works across all our apps.</a:t>
            </a:r>
          </a:p>
          <a:p>
            <a:pPr defTabSz="914400">
              <a:defRPr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defRPr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design a secure, user-friendly authentication system using open-source technologies. It aims to move beyond passwords and biometrics by exploring decentralized identity, zero-trust authentication, or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behavioural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biometrics for enhanced security and a seamless login experience.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D5405-C757-1686-9F03-479ECAA89899}"/>
              </a:ext>
            </a:extLst>
          </p:cNvPr>
          <p:cNvSpPr txBox="1"/>
          <p:nvPr/>
        </p:nvSpPr>
        <p:spPr>
          <a:xfrm>
            <a:off x="4130464" y="598160"/>
            <a:ext cx="76962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posed Solution:</a:t>
            </a:r>
            <a:endParaRPr lang="en-IN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&amp; Easy Login: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Leverages DID + ZTA +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behavioural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Biometrics for a new paradigm in user authentication.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Future-proof Security: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Enhances security posture by eliminating reliance on static credentials and implementing Zero-Trust Architecture (ZTA) for continuous access verification.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User Experience: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Offers a frictionless user journey through streamlined login process and unobtrusive user identification with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behavioural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Biometrics.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Privacy-Preserving: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Protects user privacy by minimizing data collection and storage.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ACF9ED-FB90-3FDD-1327-AD3135055214}"/>
              </a:ext>
            </a:extLst>
          </p:cNvPr>
          <p:cNvSpPr txBox="1"/>
          <p:nvPr/>
        </p:nvSpPr>
        <p:spPr>
          <a:xfrm>
            <a:off x="4130464" y="3982998"/>
            <a:ext cx="76962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Revolutionize Logins: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Break the password mold with a future-proof system combining DID, ZTA &amp;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behavioural 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Biometrics for ultimate security.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Empower Your Users: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Put them in control with Decentralized Identity, ensuring user-centric data ownership and privacy.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Frictionless Experience: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Simplify logins with unobtrusive biometrics, making access effortless and user-friendly.</a:t>
            </a:r>
          </a:p>
        </p:txBody>
      </p:sp>
    </p:spTree>
    <p:extLst>
      <p:ext uri="{BB962C8B-B14F-4D97-AF65-F5344CB8AC3E}">
        <p14:creationId xmlns:p14="http://schemas.microsoft.com/office/powerpoint/2010/main" val="268658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31C363-075A-8AC4-2E95-B9B3D0F2832E}"/>
              </a:ext>
            </a:extLst>
          </p:cNvPr>
          <p:cNvSpPr/>
          <p:nvPr/>
        </p:nvSpPr>
        <p:spPr>
          <a:xfrm>
            <a:off x="242048" y="251012"/>
            <a:ext cx="7736540" cy="753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76D24C-DDE3-ED7A-F4BA-A6FDE624FB8F}"/>
              </a:ext>
            </a:extLst>
          </p:cNvPr>
          <p:cNvSpPr/>
          <p:nvPr/>
        </p:nvSpPr>
        <p:spPr>
          <a:xfrm>
            <a:off x="242048" y="1272988"/>
            <a:ext cx="7736540" cy="4849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D6F3D2-4351-742E-0D0B-2FC6BD3D2C7B}"/>
              </a:ext>
            </a:extLst>
          </p:cNvPr>
          <p:cNvSpPr/>
          <p:nvPr/>
        </p:nvSpPr>
        <p:spPr>
          <a:xfrm>
            <a:off x="8408894" y="1272988"/>
            <a:ext cx="3469341" cy="4849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F38F95-1F64-610E-F23C-5A160E0B89A4}"/>
              </a:ext>
            </a:extLst>
          </p:cNvPr>
          <p:cNvSpPr/>
          <p:nvPr/>
        </p:nvSpPr>
        <p:spPr>
          <a:xfrm>
            <a:off x="8408893" y="251012"/>
            <a:ext cx="3469341" cy="753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2F149F-6995-3E15-F04D-F81EB6A46715}"/>
              </a:ext>
            </a:extLst>
          </p:cNvPr>
          <p:cNvSpPr txBox="1"/>
          <p:nvPr/>
        </p:nvSpPr>
        <p:spPr>
          <a:xfrm>
            <a:off x="8457387" y="1464142"/>
            <a:ext cx="30467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750" indent="-213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Cryptography: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Encryption, hashing, digital signatures.         </a:t>
            </a:r>
          </a:p>
          <a:p>
            <a:pPr marL="177750" indent="-213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Distributed Ledger Technology: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Blockchain, DLT consensus mechanisms.</a:t>
            </a:r>
          </a:p>
          <a:p>
            <a:pPr marL="177750" indent="-213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Multi-factor Authentication: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Biometrics, OTP, smart cards.</a:t>
            </a:r>
          </a:p>
          <a:p>
            <a:pPr marL="177750" indent="-213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Learning: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Anomaly detection, pattern recognition.</a:t>
            </a:r>
          </a:p>
          <a:p>
            <a:pPr marL="177750" indent="-213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Risk-based Authentication: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risk scoring, adaptive access controls.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41EA6-04BE-2552-53E1-72C55EFE9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20" y="1464142"/>
            <a:ext cx="7401707" cy="432603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6017CF-3BC6-2B3A-DAC5-5CA087D4384F}"/>
              </a:ext>
            </a:extLst>
          </p:cNvPr>
          <p:cNvCxnSpPr/>
          <p:nvPr/>
        </p:nvCxnSpPr>
        <p:spPr>
          <a:xfrm>
            <a:off x="6674839" y="3790555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D1E8EFE-2E76-5BDE-FD12-3C82BD08C35B}"/>
              </a:ext>
            </a:extLst>
          </p:cNvPr>
          <p:cNvSpPr/>
          <p:nvPr/>
        </p:nvSpPr>
        <p:spPr>
          <a:xfrm>
            <a:off x="5788248" y="2971238"/>
            <a:ext cx="1782548" cy="7975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21A65-A826-EA97-C5E7-623817E8EE14}"/>
              </a:ext>
            </a:extLst>
          </p:cNvPr>
          <p:cNvSpPr/>
          <p:nvPr/>
        </p:nvSpPr>
        <p:spPr>
          <a:xfrm>
            <a:off x="6029919" y="3190390"/>
            <a:ext cx="1289841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Feedback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2441D6-84EA-A424-6EC3-15366AA8AD50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674839" y="3768811"/>
            <a:ext cx="4683" cy="43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B5E2861-5BFD-7178-4571-54686D491B67}"/>
              </a:ext>
            </a:extLst>
          </p:cNvPr>
          <p:cNvSpPr/>
          <p:nvPr/>
        </p:nvSpPr>
        <p:spPr>
          <a:xfrm>
            <a:off x="5523473" y="4195358"/>
            <a:ext cx="2237476" cy="93269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Machine will learn from the feedback</a:t>
            </a:r>
          </a:p>
          <a:p>
            <a:pPr algn="ctr"/>
            <a:r>
              <a:rPr lang="en-GB" sz="1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(Improvement)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814CE6D-21DE-CBC1-2F84-822ADAA9D4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9" b="1"/>
          <a:stretch/>
        </p:blipFill>
        <p:spPr>
          <a:xfrm>
            <a:off x="5797701" y="5143497"/>
            <a:ext cx="1401671" cy="91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5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1D6271-4D99-C53C-E3C4-C4FD6C8B9667}"/>
              </a:ext>
            </a:extLst>
          </p:cNvPr>
          <p:cNvSpPr/>
          <p:nvPr/>
        </p:nvSpPr>
        <p:spPr>
          <a:xfrm>
            <a:off x="242047" y="251012"/>
            <a:ext cx="5522257" cy="753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1A5EB4-48BC-04AA-CAA9-6E68F176072E}"/>
              </a:ext>
            </a:extLst>
          </p:cNvPr>
          <p:cNvSpPr/>
          <p:nvPr/>
        </p:nvSpPr>
        <p:spPr>
          <a:xfrm>
            <a:off x="242048" y="1272988"/>
            <a:ext cx="5522257" cy="4849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2068B-0726-CF04-D697-9107080ABE96}"/>
              </a:ext>
            </a:extLst>
          </p:cNvPr>
          <p:cNvSpPr txBox="1"/>
          <p:nvPr/>
        </p:nvSpPr>
        <p:spPr>
          <a:xfrm>
            <a:off x="313765" y="1494920"/>
            <a:ext cx="521819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industry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identity enables secure access across sectors, including finance and healthcare, enhancing data integrity and user control.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Zero-trust authentication ensures continuous security in remote AI development environments, eliminating password vulnerabilities.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Behavioral biometrics enhance authentication within AI-powered educational platforms and government AI solutions.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The broad application of decentralized identity,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zero-trust authentication, and behavioral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biometrics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extends throughout the AI industry,  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addressing security needs in various sectors like   </a:t>
            </a:r>
          </a:p>
          <a:p>
            <a:pPr algn="l"/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Defence and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National Security.</a:t>
            </a: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1F0031-6601-6743-52B9-3A7B427484BF}"/>
              </a:ext>
            </a:extLst>
          </p:cNvPr>
          <p:cNvSpPr/>
          <p:nvPr/>
        </p:nvSpPr>
        <p:spPr>
          <a:xfrm>
            <a:off x="6096000" y="251012"/>
            <a:ext cx="5647765" cy="753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1A3E34-F029-935D-9F4E-F080FA6A070F}"/>
              </a:ext>
            </a:extLst>
          </p:cNvPr>
          <p:cNvSpPr/>
          <p:nvPr/>
        </p:nvSpPr>
        <p:spPr>
          <a:xfrm>
            <a:off x="6096001" y="1272988"/>
            <a:ext cx="5647765" cy="4849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4CCDC4-0CB6-ECCA-C207-B6CA116A9406}"/>
              </a:ext>
            </a:extLst>
          </p:cNvPr>
          <p:cNvSpPr txBox="1"/>
          <p:nvPr/>
        </p:nvSpPr>
        <p:spPr>
          <a:xfrm>
            <a:off x="6200789" y="1494920"/>
            <a:ext cx="533678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Introducing Quantum-Secure Authentication for Defense Systems:</a:t>
            </a:r>
          </a:p>
          <a:p>
            <a:pPr algn="l"/>
            <a:endParaRPr lang="en-US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Utilizes quantum mechanics for top-tier security.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Quantum key distribution (QKD) resists attacks, ensuring secure communication.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Detects eavesdropping attempts instantly, safeguarding sensitive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Future-proofs defense against quantum computing threats.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Represents a revolutionary advancement in defense cybersecurity, protecting vital military assets.</a:t>
            </a:r>
          </a:p>
        </p:txBody>
      </p:sp>
    </p:spTree>
    <p:extLst>
      <p:ext uri="{BB962C8B-B14F-4D97-AF65-F5344CB8AC3E}">
        <p14:creationId xmlns:p14="http://schemas.microsoft.com/office/powerpoint/2010/main" val="182502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ECE67C-C731-9154-0E30-DCFC60921E14}"/>
              </a:ext>
            </a:extLst>
          </p:cNvPr>
          <p:cNvSpPr txBox="1"/>
          <p:nvPr/>
        </p:nvSpPr>
        <p:spPr>
          <a:xfrm>
            <a:off x="4155209" y="2413337"/>
            <a:ext cx="3881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THANK </a:t>
            </a:r>
            <a:r>
              <a:rPr lang="en-US" sz="5400" b="1" dirty="0"/>
              <a:t>YOU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0995943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560</TotalTime>
  <Words>507</Words>
  <Application>Microsoft Macintosh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Montserrat Classic</vt:lpstr>
      <vt:lpstr>Montserrat Classic Bold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meet jamsutkar</dc:creator>
  <cp:lastModifiedBy>Jeet Manjrekar</cp:lastModifiedBy>
  <cp:revision>12</cp:revision>
  <dcterms:created xsi:type="dcterms:W3CDTF">2024-03-28T14:13:13Z</dcterms:created>
  <dcterms:modified xsi:type="dcterms:W3CDTF">2024-03-30T17:37:09Z</dcterms:modified>
</cp:coreProperties>
</file>