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0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are generally declared using the keyword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the following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body of the declaration can contain members that can be either data or function declaration, and optionally access specifier.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 declared inside the class is known as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member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function are known as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specifiers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keywords in object oriented language that set the accessibility of classes, method and other member.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are generally declared using the keyword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the following statement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body of the declaration can contain members that can be either data or function declaration, and optionally access specifier.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 declared inside the class is known as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member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function are known as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specifiers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keywords in object oriented language that set the accessibility of classes, method and other member.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8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914403" y="213043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22" name="Google Shape;22;p2"/>
          <p:cNvGrpSpPr/>
          <p:nvPr/>
        </p:nvGrpSpPr>
        <p:grpSpPr>
          <a:xfrm>
            <a:off x="989269" y="2362200"/>
            <a:ext cx="10270995" cy="1066802"/>
            <a:chOff x="989012" y="4572000"/>
            <a:chExt cx="10268319" cy="1002032"/>
          </a:xfrm>
        </p:grpSpPr>
        <p:cxnSp>
          <p:nvCxnSpPr>
            <p:cNvPr id="23" name="Google Shape;23;p2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1"/>
          <p:cNvSpPr txBox="1"/>
          <p:nvPr>
            <p:ph idx="1" type="body"/>
          </p:nvPr>
        </p:nvSpPr>
        <p:spPr>
          <a:xfrm rot="5400000">
            <a:off x="3833021" y="-1623213"/>
            <a:ext cx="4525963" cy="1097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 rot="5400000">
            <a:off x="10688640" y="1371609"/>
            <a:ext cx="5851525" cy="365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 rot="5400000">
            <a:off x="3271841" y="-2184390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23" name="Google Shape;123;p15"/>
          <p:cNvGrpSpPr/>
          <p:nvPr/>
        </p:nvGrpSpPr>
        <p:grpSpPr>
          <a:xfrm>
            <a:off x="1279358" y="313346"/>
            <a:ext cx="10270993" cy="1066802"/>
            <a:chOff x="989012" y="4572000"/>
            <a:chExt cx="10268319" cy="1002032"/>
          </a:xfrm>
        </p:grpSpPr>
        <p:cxnSp>
          <p:nvCxnSpPr>
            <p:cNvPr id="124" name="Google Shape;124;p15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5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5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ctrTitle"/>
          </p:nvPr>
        </p:nvSpPr>
        <p:spPr>
          <a:xfrm>
            <a:off x="914402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9" name="Google Shape;129;p16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33" name="Google Shape;133;p16"/>
          <p:cNvGrpSpPr/>
          <p:nvPr/>
        </p:nvGrpSpPr>
        <p:grpSpPr>
          <a:xfrm>
            <a:off x="989271" y="2362200"/>
            <a:ext cx="10270993" cy="1066802"/>
            <a:chOff x="989012" y="4572000"/>
            <a:chExt cx="10268319" cy="1002032"/>
          </a:xfrm>
        </p:grpSpPr>
        <p:cxnSp>
          <p:nvCxnSpPr>
            <p:cNvPr id="134" name="Google Shape;134;p16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6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6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1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111218" y="1600204"/>
            <a:ext cx="55640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5820524" y="1600204"/>
            <a:ext cx="622062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50" name="Google Shape;150;p18"/>
          <p:cNvGrpSpPr/>
          <p:nvPr/>
        </p:nvGrpSpPr>
        <p:grpSpPr>
          <a:xfrm>
            <a:off x="1279358" y="313346"/>
            <a:ext cx="10270993" cy="1066802"/>
            <a:chOff x="989012" y="4572000"/>
            <a:chExt cx="10268319" cy="1002032"/>
          </a:xfrm>
        </p:grpSpPr>
        <p:cxnSp>
          <p:nvCxnSpPr>
            <p:cNvPr id="151" name="Google Shape;151;p18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18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18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609601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2" type="body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3" type="body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19"/>
          <p:cNvSpPr txBox="1"/>
          <p:nvPr>
            <p:ph idx="4" type="body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63" name="Google Shape;163;p19"/>
          <p:cNvGrpSpPr/>
          <p:nvPr/>
        </p:nvGrpSpPr>
        <p:grpSpPr>
          <a:xfrm>
            <a:off x="1279358" y="313346"/>
            <a:ext cx="10270993" cy="1066802"/>
            <a:chOff x="989012" y="4572000"/>
            <a:chExt cx="10268319" cy="1002032"/>
          </a:xfrm>
        </p:grpSpPr>
        <p:cxnSp>
          <p:nvCxnSpPr>
            <p:cNvPr id="164" name="Google Shape;164;p19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19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19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20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172" name="Google Shape;172;p20"/>
          <p:cNvGrpSpPr/>
          <p:nvPr/>
        </p:nvGrpSpPr>
        <p:grpSpPr>
          <a:xfrm>
            <a:off x="1279358" y="313346"/>
            <a:ext cx="10270993" cy="1066802"/>
            <a:chOff x="989012" y="4572000"/>
            <a:chExt cx="10268319" cy="1002032"/>
          </a:xfrm>
        </p:grpSpPr>
        <p:cxnSp>
          <p:nvCxnSpPr>
            <p:cNvPr id="173" name="Google Shape;173;p20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0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31" name="Google Shape;31;p3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32" name="Google Shape;32;p3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b="1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609601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2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22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2389719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b="1" i="0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9" name="Google Shape;189;p23"/>
          <p:cNvSpPr/>
          <p:nvPr>
            <p:ph idx="2" type="pic"/>
          </p:nvPr>
        </p:nvSpPr>
        <p:spPr>
          <a:xfrm>
            <a:off x="2389719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2389719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23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 rot="5400000">
            <a:off x="3833020" y="-1623215"/>
            <a:ext cx="4525963" cy="1097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24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8" name="Google Shape;198;p24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 rot="5400000">
            <a:off x="10685465" y="1372663"/>
            <a:ext cx="5851525" cy="3655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 rot="5400000">
            <a:off x="3270781" y="-2183338"/>
            <a:ext cx="5851525" cy="10767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25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4" name="Google Shape;204;p25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41" name="Google Shape;41;p4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812803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8229600" y="1600206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58" name="Google Shape;58;p6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59" name="Google Shape;59;p6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6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6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09603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609603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descr="Dark gray partial box." id="71" name="Google Shape;71;p7"/>
          <p:cNvGrpSpPr/>
          <p:nvPr/>
        </p:nvGrpSpPr>
        <p:grpSpPr>
          <a:xfrm>
            <a:off x="1279356" y="313346"/>
            <a:ext cx="10270995" cy="1066802"/>
            <a:chOff x="989012" y="4572000"/>
            <a:chExt cx="10268319" cy="1002032"/>
          </a:xfrm>
        </p:grpSpPr>
        <p:cxnSp>
          <p:nvCxnSpPr>
            <p:cNvPr id="72" name="Google Shape;72;p7"/>
            <p:cNvCxnSpPr/>
            <p:nvPr/>
          </p:nvCxnSpPr>
          <p:spPr>
            <a:xfrm>
              <a:off x="4113212" y="4572000"/>
              <a:ext cx="7144119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7"/>
            <p:cNvCxnSpPr/>
            <p:nvPr/>
          </p:nvCxnSpPr>
          <p:spPr>
            <a:xfrm>
              <a:off x="11255743" y="4572000"/>
              <a:ext cx="0" cy="1002032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7"/>
            <p:cNvCxnSpPr/>
            <p:nvPr/>
          </p:nvCxnSpPr>
          <p:spPr>
            <a:xfrm rot="10800000">
              <a:off x="989012" y="5574032"/>
              <a:ext cx="10266731" cy="0"/>
            </a:xfrm>
            <a:prstGeom prst="straightConnector1">
              <a:avLst/>
            </a:prstGeom>
            <a:noFill/>
            <a:ln cap="flat" cmpd="sng" w="25400">
              <a:solidFill>
                <a:srgbClr val="FFC1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2389720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0"/>
          <p:cNvSpPr/>
          <p:nvPr>
            <p:ph idx="2" type="pic"/>
          </p:nvPr>
        </p:nvSpPr>
        <p:spPr>
          <a:xfrm>
            <a:off x="2389720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2389720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lack and white background Flourence city image." id="15" name="Google Shape;15;p1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4" y="0"/>
            <a:ext cx="12192000" cy="685621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 and white background Flourence city image." id="111" name="Google Shape;111;p14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2" y="0"/>
            <a:ext cx="12192000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  <a:defRPr b="0" i="0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ctrTitle"/>
          </p:nvPr>
        </p:nvSpPr>
        <p:spPr>
          <a:xfrm>
            <a:off x="914403" y="213043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 214	Object Oriented Programming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 txBox="1"/>
          <p:nvPr>
            <p:ph idx="1" type="subTitle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75" y="431801"/>
            <a:ext cx="2980415" cy="6052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Practice Assignments</a:t>
            </a:r>
            <a:endParaRPr b="1" i="0" sz="3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5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Implement Class ‘String’ with a default, parameterized and copy Constructors. Provide member functions to accept and display string and friend function to concatenate and compare two strings without using operator overloading.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 class “Distance” with kilometers, meters, centimeters as data items. Provide parameterized and copy constructor and overload ‘+’, ‘-’, ‘*’, ‘&lt;&gt;’ operators.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 a class “Time” with Hours, minutes and seconds as data members. Provide parameterized and copy constructor and overload ‘+’, ‘-‘, ‘&lt;&gt;’ operators.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5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7/3/2018</a:t>
            </a:r>
            <a:endParaRPr b="1"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5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 LABORATORY</a:t>
            </a:r>
            <a:endParaRPr b="1"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73" y="286604"/>
            <a:ext cx="1269599" cy="1148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idx="10" type="dt"/>
          </p:nvPr>
        </p:nvSpPr>
        <p:spPr>
          <a:xfrm>
            <a:off x="762000" y="645979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7/3/2018</a:t>
            </a:r>
            <a:endParaRPr b="1"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36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 LABORATORY</a:t>
            </a:r>
            <a:endParaRPr b="1"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36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1" name="Google Shape;3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05" y="40978"/>
            <a:ext cx="1269599" cy="114849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6"/>
          <p:cNvSpPr/>
          <p:nvPr/>
        </p:nvSpPr>
        <p:spPr>
          <a:xfrm>
            <a:off x="1801096" y="2231100"/>
            <a:ext cx="8129983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CS 214 Object Oriented Programming</a:t>
            </a:r>
            <a:endParaRPr b="1" i="0" sz="4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Teaching Scheme	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</a:t>
            </a:r>
            <a:r>
              <a:rPr b="1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Credits: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en-US" sz="11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5D0352"/>
                </a:solidFill>
                <a:latin typeface="Calibri"/>
                <a:ea typeface="Calibri"/>
                <a:cs typeface="Calibri"/>
                <a:sym typeface="Calibri"/>
              </a:rPr>
              <a:t>Theory: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Hrs / Week 	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r>
              <a:rPr b="1" i="0" lang="en-US" sz="1800" u="none" cap="none" strike="noStrike">
                <a:solidFill>
                  <a:srgbClr val="5D0352"/>
                </a:solidFill>
                <a:latin typeface="Calibri"/>
                <a:ea typeface="Calibri"/>
                <a:cs typeface="Calibri"/>
                <a:sym typeface="Calibri"/>
              </a:rPr>
              <a:t>Practical: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2Hrs/Week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 Objectives:</a:t>
            </a:r>
            <a:endParaRPr/>
          </a:p>
          <a:p>
            <a:pPr indent="-457200" lvl="1" marL="74980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understand the concepts of Object Oriented Programming.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74980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design and implement applications using various OOP features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74980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build foundation for advanced programming</a:t>
            </a:r>
            <a:endParaRPr/>
          </a:p>
          <a:p>
            <a:pPr indent="-330200" lvl="1" marL="74980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 Outcomes:</a:t>
            </a:r>
            <a:endParaRPr/>
          </a:p>
          <a:p>
            <a:pPr indent="-457200" lvl="1" marL="74980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the fundamentals of Object Oriented Programming.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74980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develop applications using Object Oriented Programming Concepts.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74980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implement features of object oriented programming to solve real world problems.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292608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7/3/2018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7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LABORATORY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609601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 Black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Laboratory Assignment No: 01</a:t>
            </a:r>
            <a:endParaRPr b="1" i="0" sz="4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7" name="Google Shape;227;p28"/>
          <p:cNvSpPr txBox="1"/>
          <p:nvPr>
            <p:ph idx="10" type="dt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7/3/2018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>
            <p:ph idx="11" type="ftr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LABORATORY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737602" y="6356354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609601" y="1600204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5642" y="1572012"/>
            <a:ext cx="8562757" cy="4246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7/3/2018</a:t>
            </a:r>
            <a:endParaRPr b="1" i="0" sz="1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9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 LABORATORY</a:t>
            </a:r>
            <a:endParaRPr b="1" i="0" sz="10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73" y="286604"/>
            <a:ext cx="1269599" cy="1148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9"/>
          <p:cNvGrpSpPr/>
          <p:nvPr/>
        </p:nvGrpSpPr>
        <p:grpSpPr>
          <a:xfrm>
            <a:off x="1598611" y="1647210"/>
            <a:ext cx="5303993" cy="4421325"/>
            <a:chOff x="6546977" y="1981201"/>
            <a:chExt cx="3594414" cy="4421325"/>
          </a:xfrm>
        </p:grpSpPr>
        <p:sp>
          <p:nvSpPr>
            <p:cNvPr id="244" name="Google Shape;244;p29"/>
            <p:cNvSpPr/>
            <p:nvPr/>
          </p:nvSpPr>
          <p:spPr>
            <a:xfrm>
              <a:off x="6559991" y="2014451"/>
              <a:ext cx="3581400" cy="4343400"/>
            </a:xfrm>
            <a:prstGeom prst="roundRect">
              <a:avLst>
                <a:gd fmla="val 5930" name="adj"/>
              </a:avLst>
            </a:prstGeom>
            <a:solidFill>
              <a:schemeClr val="lt1"/>
            </a:solidFill>
            <a:ln cap="flat" cmpd="sng" w="1905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6546977" y="1981201"/>
              <a:ext cx="3594414" cy="766690"/>
            </a:xfrm>
            <a:custGeom>
              <a:pathLst>
                <a:path extrusionOk="0" h="766690" w="3594414">
                  <a:moveTo>
                    <a:pt x="0" y="218923"/>
                  </a:moveTo>
                  <a:cubicBezTo>
                    <a:pt x="0" y="98015"/>
                    <a:pt x="98015" y="0"/>
                    <a:pt x="218923" y="0"/>
                  </a:cubicBezTo>
                  <a:lnTo>
                    <a:pt x="3362477" y="0"/>
                  </a:lnTo>
                  <a:cubicBezTo>
                    <a:pt x="3483385" y="0"/>
                    <a:pt x="3581400" y="98015"/>
                    <a:pt x="3581400" y="218923"/>
                  </a:cubicBezTo>
                  <a:lnTo>
                    <a:pt x="3589712" y="667768"/>
                  </a:lnTo>
                  <a:cubicBezTo>
                    <a:pt x="3589712" y="788676"/>
                    <a:pt x="3624701" y="764771"/>
                    <a:pt x="3503793" y="764771"/>
                  </a:cubicBezTo>
                  <a:lnTo>
                    <a:pt x="108087" y="762000"/>
                  </a:lnTo>
                  <a:cubicBezTo>
                    <a:pt x="-12821" y="762000"/>
                    <a:pt x="5443" y="783728"/>
                    <a:pt x="5443" y="662820"/>
                  </a:cubicBezTo>
                  <a:cubicBezTo>
                    <a:pt x="5443" y="554769"/>
                    <a:pt x="0" y="326974"/>
                    <a:pt x="0" y="218923"/>
                  </a:cubicBezTo>
                  <a:close/>
                </a:path>
              </a:pathLst>
            </a:custGeom>
            <a:gradFill>
              <a:gsLst>
                <a:gs pos="0">
                  <a:srgbClr val="939393"/>
                </a:gs>
                <a:gs pos="50000">
                  <a:srgbClr val="D5D5D5"/>
                </a:gs>
                <a:gs pos="100000">
                  <a:schemeClr val="lt1"/>
                </a:gs>
              </a:gsLst>
              <a:lin ang="0" scaled="0"/>
            </a:gradFill>
            <a:ln cap="flat" cmpd="sng" w="1905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9"/>
            <p:cNvSpPr txBox="1"/>
            <p:nvPr/>
          </p:nvSpPr>
          <p:spPr>
            <a:xfrm>
              <a:off x="6627812" y="1985471"/>
              <a:ext cx="6877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Complex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6568544" y="2731265"/>
              <a:ext cx="3566160" cy="452509"/>
            </a:xfrm>
            <a:prstGeom prst="rect">
              <a:avLst/>
            </a:prstGeom>
            <a:solidFill>
              <a:srgbClr val="DAE5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Properties</a:t>
              </a: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6619565" y="2895600"/>
              <a:ext cx="144021" cy="14402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" name="Google Shape;249;p29"/>
            <p:cNvCxnSpPr/>
            <p:nvPr/>
          </p:nvCxnSpPr>
          <p:spPr>
            <a:xfrm>
              <a:off x="6644957" y="2967610"/>
              <a:ext cx="914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50" name="Google Shape;250;p29"/>
            <p:cNvSpPr/>
            <p:nvPr/>
          </p:nvSpPr>
          <p:spPr>
            <a:xfrm>
              <a:off x="6568457" y="4195691"/>
              <a:ext cx="3566160" cy="452509"/>
            </a:xfrm>
            <a:prstGeom prst="rect">
              <a:avLst/>
            </a:prstGeom>
            <a:solidFill>
              <a:srgbClr val="DAE5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6619565" y="4360026"/>
              <a:ext cx="144021" cy="14402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2" name="Google Shape;252;p29"/>
            <p:cNvCxnSpPr/>
            <p:nvPr/>
          </p:nvCxnSpPr>
          <p:spPr>
            <a:xfrm>
              <a:off x="6644957" y="4432036"/>
              <a:ext cx="9144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253" name="Google Shape;253;p29"/>
            <p:cNvSpPr txBox="1"/>
            <p:nvPr/>
          </p:nvSpPr>
          <p:spPr>
            <a:xfrm>
              <a:off x="6783863" y="3183774"/>
              <a:ext cx="85858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9"/>
            <p:cNvSpPr txBox="1"/>
            <p:nvPr/>
          </p:nvSpPr>
          <p:spPr>
            <a:xfrm>
              <a:off x="6780212" y="4648200"/>
              <a:ext cx="984162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complex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setComplex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printComplex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getReal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getImag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GetIMEICode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 result for spanner gliffy icon" id="255" name="Google Shape;255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63372" y="3300796"/>
              <a:ext cx="156144" cy="156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spanner gliffy icon" id="256" name="Google Shape;256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64708" y="3577656"/>
              <a:ext cx="156144" cy="156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cube icon" id="257" name="Google Shape;257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44957" y="4749874"/>
              <a:ext cx="194626" cy="194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cube icon" id="258" name="Google Shape;258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47132" y="4998080"/>
              <a:ext cx="194626" cy="194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cube icon" id="259" name="Google Shape;259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56792" y="5291774"/>
              <a:ext cx="194626" cy="194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cube icon" id="260" name="Google Shape;260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61786" y="5562234"/>
              <a:ext cx="194626" cy="194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cube icon" id="261" name="Google Shape;261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65006" y="5821954"/>
              <a:ext cx="194626" cy="194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result for cube icon" id="262" name="Google Shape;262;p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68226" y="6089560"/>
              <a:ext cx="194626" cy="1946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Class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3625502" y="2895601"/>
            <a:ext cx="3277454" cy="25545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class_name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variable declaration;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function declaration;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;</a:t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3296906" y="3501920"/>
            <a:ext cx="278949" cy="1615827"/>
          </a:xfrm>
          <a:prstGeom prst="leftBrace">
            <a:avLst>
              <a:gd fmla="val 8333" name="adj1"/>
              <a:gd fmla="val 47235" name="adj2"/>
            </a:avLst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2654525" y="4062647"/>
            <a:ext cx="654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/>
          </a:p>
        </p:txBody>
      </p:sp>
      <p:cxnSp>
        <p:nvCxnSpPr>
          <p:cNvPr id="273" name="Google Shape;273;p30"/>
          <p:cNvCxnSpPr/>
          <p:nvPr/>
        </p:nvCxnSpPr>
        <p:spPr>
          <a:xfrm flipH="1">
            <a:off x="6712406" y="3700110"/>
            <a:ext cx="685979" cy="211015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74" name="Google Shape;274;p30"/>
          <p:cNvCxnSpPr/>
          <p:nvPr/>
        </p:nvCxnSpPr>
        <p:spPr>
          <a:xfrm rot="10800000">
            <a:off x="6807681" y="4665912"/>
            <a:ext cx="685979" cy="2286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5" name="Google Shape;275;p30"/>
          <p:cNvSpPr txBox="1"/>
          <p:nvPr/>
        </p:nvSpPr>
        <p:spPr>
          <a:xfrm>
            <a:off x="7474861" y="4753910"/>
            <a:ext cx="10393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7367486" y="3497587"/>
            <a:ext cx="145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member</a:t>
            </a:r>
            <a:endParaRPr/>
          </a:p>
        </p:txBody>
      </p:sp>
      <p:grpSp>
        <p:nvGrpSpPr>
          <p:cNvPr id="277" name="Google Shape;277;p30"/>
          <p:cNvGrpSpPr/>
          <p:nvPr/>
        </p:nvGrpSpPr>
        <p:grpSpPr>
          <a:xfrm>
            <a:off x="3937097" y="3867021"/>
            <a:ext cx="469622" cy="1937100"/>
            <a:chOff x="3936071" y="3867020"/>
            <a:chExt cx="469500" cy="1937100"/>
          </a:xfrm>
        </p:grpSpPr>
        <p:cxnSp>
          <p:nvCxnSpPr>
            <p:cNvPr id="278" name="Google Shape;278;p30"/>
            <p:cNvCxnSpPr>
              <a:stCxn id="279" idx="0"/>
            </p:cNvCxnSpPr>
            <p:nvPr/>
          </p:nvCxnSpPr>
          <p:spPr>
            <a:xfrm flipH="1" rot="10800000">
              <a:off x="3936071" y="3867020"/>
              <a:ext cx="413100" cy="1937100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280" name="Google Shape;280;p30"/>
            <p:cNvCxnSpPr>
              <a:stCxn id="279" idx="0"/>
            </p:cNvCxnSpPr>
            <p:nvPr/>
          </p:nvCxnSpPr>
          <p:spPr>
            <a:xfrm flipH="1" rot="10800000">
              <a:off x="3936071" y="4431920"/>
              <a:ext cx="469500" cy="1372200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279" name="Google Shape;279;p30"/>
          <p:cNvSpPr txBox="1"/>
          <p:nvPr/>
        </p:nvSpPr>
        <p:spPr>
          <a:xfrm>
            <a:off x="3403382" y="5804121"/>
            <a:ext cx="10674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specifiers</a:t>
            </a:r>
            <a:endParaRPr/>
          </a:p>
        </p:txBody>
      </p:sp>
      <p:cxnSp>
        <p:nvCxnSpPr>
          <p:cNvPr id="281" name="Google Shape;281;p30"/>
          <p:cNvCxnSpPr/>
          <p:nvPr/>
        </p:nvCxnSpPr>
        <p:spPr>
          <a:xfrm>
            <a:off x="3454008" y="2807054"/>
            <a:ext cx="266769" cy="215937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2" name="Google Shape;282;p30"/>
          <p:cNvSpPr txBox="1"/>
          <p:nvPr/>
        </p:nvSpPr>
        <p:spPr>
          <a:xfrm>
            <a:off x="2526800" y="2530941"/>
            <a:ext cx="984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/>
          </a:p>
        </p:txBody>
      </p:sp>
      <p:sp>
        <p:nvSpPr>
          <p:cNvPr id="283" name="Google Shape;283;p30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7/3/2018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0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1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of Class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3625502" y="2895601"/>
            <a:ext cx="3277454" cy="25545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class_name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private: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variable declaration;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public: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function declaration;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;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3296906" y="3501920"/>
            <a:ext cx="278949" cy="1615827"/>
          </a:xfrm>
          <a:prstGeom prst="leftBrace">
            <a:avLst>
              <a:gd fmla="val 8333" name="adj1"/>
              <a:gd fmla="val 47235" name="adj2"/>
            </a:avLst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2654525" y="4062647"/>
            <a:ext cx="654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/>
          </a:p>
        </p:txBody>
      </p:sp>
      <p:cxnSp>
        <p:nvCxnSpPr>
          <p:cNvPr id="296" name="Google Shape;296;p31"/>
          <p:cNvCxnSpPr/>
          <p:nvPr/>
        </p:nvCxnSpPr>
        <p:spPr>
          <a:xfrm flipH="1">
            <a:off x="6712406" y="3700110"/>
            <a:ext cx="685979" cy="211015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31"/>
          <p:cNvCxnSpPr/>
          <p:nvPr/>
        </p:nvCxnSpPr>
        <p:spPr>
          <a:xfrm rot="10800000">
            <a:off x="6807681" y="4665912"/>
            <a:ext cx="685979" cy="2286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98" name="Google Shape;298;p31"/>
          <p:cNvSpPr txBox="1"/>
          <p:nvPr/>
        </p:nvSpPr>
        <p:spPr>
          <a:xfrm>
            <a:off x="7474861" y="4753910"/>
            <a:ext cx="10393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</p:txBody>
      </p:sp>
      <p:sp>
        <p:nvSpPr>
          <p:cNvPr id="299" name="Google Shape;299;p31"/>
          <p:cNvSpPr txBox="1"/>
          <p:nvPr/>
        </p:nvSpPr>
        <p:spPr>
          <a:xfrm>
            <a:off x="7367486" y="3497587"/>
            <a:ext cx="1454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member</a:t>
            </a:r>
            <a:endParaRPr/>
          </a:p>
        </p:txBody>
      </p:sp>
      <p:grpSp>
        <p:nvGrpSpPr>
          <p:cNvPr id="300" name="Google Shape;300;p31"/>
          <p:cNvGrpSpPr/>
          <p:nvPr/>
        </p:nvGrpSpPr>
        <p:grpSpPr>
          <a:xfrm>
            <a:off x="3937097" y="3867021"/>
            <a:ext cx="469622" cy="1937100"/>
            <a:chOff x="3936071" y="3867020"/>
            <a:chExt cx="469500" cy="1937100"/>
          </a:xfrm>
        </p:grpSpPr>
        <p:cxnSp>
          <p:nvCxnSpPr>
            <p:cNvPr id="301" name="Google Shape;301;p31"/>
            <p:cNvCxnSpPr>
              <a:stCxn id="302" idx="0"/>
            </p:cNvCxnSpPr>
            <p:nvPr/>
          </p:nvCxnSpPr>
          <p:spPr>
            <a:xfrm flipH="1" rot="10800000">
              <a:off x="3936071" y="3867020"/>
              <a:ext cx="413100" cy="1937100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303" name="Google Shape;303;p31"/>
            <p:cNvCxnSpPr>
              <a:stCxn id="302" idx="0"/>
            </p:cNvCxnSpPr>
            <p:nvPr/>
          </p:nvCxnSpPr>
          <p:spPr>
            <a:xfrm flipH="1" rot="10800000">
              <a:off x="3936071" y="4431920"/>
              <a:ext cx="469500" cy="1372200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302" name="Google Shape;302;p31"/>
          <p:cNvSpPr txBox="1"/>
          <p:nvPr/>
        </p:nvSpPr>
        <p:spPr>
          <a:xfrm>
            <a:off x="3403382" y="5804121"/>
            <a:ext cx="10674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specifiers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3454008" y="2807054"/>
            <a:ext cx="266769" cy="215937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5" name="Google Shape;305;p31"/>
          <p:cNvSpPr txBox="1"/>
          <p:nvPr/>
        </p:nvSpPr>
        <p:spPr>
          <a:xfrm>
            <a:off x="2526800" y="2530941"/>
            <a:ext cx="984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/>
          </a:p>
        </p:txBody>
      </p:sp>
      <p:sp>
        <p:nvSpPr>
          <p:cNvPr id="306" name="Google Shape;306;p31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7/3/2018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Student Class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2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7/3/2018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LABORATORY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882869" y="1449784"/>
            <a:ext cx="5754413" cy="520778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63475" lIns="0" spcFirstLastPara="1" rIns="0" wrap="square" tIns="95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/*C++ program to create class for a student.*/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b="0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200" u="none" cap="none" strike="noStrike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b="0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student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i="0" lang="en-US" sz="1200" u="none" cap="none" strike="noStrik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name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200" u="none" cap="none" strike="noStrik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rollNo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total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perc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34ADC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i="0" lang="en-US" sz="1200" u="none" cap="none" strike="noStrike">
                <a:solidFill>
                  <a:srgbClr val="E34A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200" u="none" cap="none" strike="noStrik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//member function to get student's details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getDetails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200" u="none" cap="none" strike="noStrik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//member function to print student's details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putDetails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//member function definition, outside of the class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student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getDetails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200" u="none" cap="none" strike="noStrik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200" u="none" cap="none" strike="noStrik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Enter name: </a:t>
            </a:r>
            <a:r>
              <a:rPr b="0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200" u="none" cap="none" strike="noStrik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200" u="none" cap="none" strike="noStrik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200" u="none" cap="none" strike="noStrik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Enter roll number: </a:t>
            </a:r>
            <a:r>
              <a:rPr b="0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200" u="none" cap="none" strike="noStrik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rollNo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200" u="none" cap="none" strike="noStrik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200" u="none" cap="none" strike="noStrike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Enter total marks outof 500: </a:t>
            </a:r>
            <a:r>
              <a:rPr b="0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200" u="none" cap="none" strike="noStrike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perc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=(</a:t>
            </a:r>
            <a:r>
              <a:rPr b="1" i="0" lang="en-US" sz="12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-US" sz="1200" u="none" cap="none" strike="noStrik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b="0" i="0" lang="en-US" sz="1200" u="none" cap="none" strike="noStrike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-US" sz="1200" u="none" cap="none" strike="noStrike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18" name="Google Shape;318;p32"/>
          <p:cNvSpPr txBox="1"/>
          <p:nvPr/>
        </p:nvSpPr>
        <p:spPr>
          <a:xfrm>
            <a:off x="6815958" y="2043618"/>
            <a:ext cx="4855779" cy="409979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63475" lIns="0" spcFirstLastPara="1" rIns="0" wrap="square" tIns="95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Calibri"/>
              <a:buNone/>
            </a:pPr>
            <a:r>
              <a:t/>
            </a:r>
            <a:endParaRPr b="0" i="0" sz="4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  <a:buFont typeface="Courier New"/>
              <a:buNone/>
            </a:pPr>
            <a:r>
              <a:rPr lang="en-US" sz="140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//member function definition, outside of the class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Courier New"/>
              <a:buNone/>
            </a:pP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student</a:t>
            </a:r>
            <a:r>
              <a:rPr lang="en-US" sz="1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putDetails</a:t>
            </a:r>
            <a:r>
              <a:rPr lang="en-US" sz="14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14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Student details:</a:t>
            </a:r>
            <a:r>
              <a:rPr lang="en-US" sz="140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40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-US" sz="14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,Roll Number:</a:t>
            </a:r>
            <a:r>
              <a:rPr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rollNo </a:t>
            </a:r>
            <a:r>
              <a:rPr lang="en-US" sz="14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,Total:</a:t>
            </a:r>
            <a:r>
              <a:rPr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total </a:t>
            </a:r>
            <a:r>
              <a:rPr lang="en-US" sz="14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,Percentage:</a:t>
            </a:r>
            <a:r>
              <a:rPr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perc</a:t>
            </a:r>
            <a:r>
              <a:rPr lang="en-US" sz="1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urier New"/>
              <a:buNone/>
            </a:pPr>
            <a:r>
              <a:rPr lang="en-US" sz="1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student </a:t>
            </a:r>
            <a:r>
              <a:rPr lang="en-US" sz="1400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40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//object creation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getDetails</a:t>
            </a:r>
            <a:r>
              <a:rPr lang="en-US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putDetails</a:t>
            </a:r>
            <a:r>
              <a:rPr lang="en-US" sz="140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4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800"/>
              <a:buFont typeface="Calibri"/>
              <a:buNone/>
            </a:pPr>
            <a:r>
              <a:rPr b="1" i="0" lang="en-US" sz="3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b="1" i="0" sz="3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class Complex.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data members as real and imaginary in private section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default and parameterized constructor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member functions like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setComplex(int,int) for setting new values of real and imag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printComplex() to print values of real and imag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overloaded operator + and * to add and multiply two complex numbers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Overlaoded &lt;&lt; and &gt;&gt; to print and read Complex Numbers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 function to add two complex number</a:t>
            </a:r>
            <a:endParaRPr/>
          </a:p>
          <a:p>
            <a:pPr indent="-342900" lvl="1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main method to create menu driven interface for performing arithmatic operations of complex object.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3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7/3/2018</a:t>
            </a:r>
            <a:endParaRPr b="1"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33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PROGRAMMING LABORATORY</a:t>
            </a:r>
            <a:endParaRPr b="1"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3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73" y="286604"/>
            <a:ext cx="1269599" cy="1148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type="title"/>
          </p:nvPr>
        </p:nvSpPr>
        <p:spPr>
          <a:xfrm>
            <a:off x="609602" y="274638"/>
            <a:ext cx="109728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to Program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4"/>
          <p:cNvSpPr txBox="1"/>
          <p:nvPr>
            <p:ph idx="1" type="body"/>
          </p:nvPr>
        </p:nvSpPr>
        <p:spPr>
          <a:xfrm>
            <a:off x="609602" y="1600206"/>
            <a:ext cx="109728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constructor with default argument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parameterized constructor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copy constructor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getter and setter for each property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operator function for -,/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friend function for opertaor -,*,/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4"/>
          <p:cNvSpPr txBox="1"/>
          <p:nvPr>
            <p:ph idx="10" type="dt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7/3/2018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4"/>
          <p:cNvSpPr txBox="1"/>
          <p:nvPr>
            <p:ph idx="11" type="ftr"/>
          </p:nvPr>
        </p:nvSpPr>
        <p:spPr>
          <a:xfrm>
            <a:off x="4165603" y="6356359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OBJECT ORIENTED PROGRAMMING LABORATORY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4"/>
          <p:cNvSpPr txBox="1"/>
          <p:nvPr>
            <p:ph idx="12" type="sldNum"/>
          </p:nvPr>
        </p:nvSpPr>
        <p:spPr>
          <a:xfrm>
            <a:off x="8737603" y="6356359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