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13"/>
  </p:notesMasterIdLst>
  <p:handoutMasterIdLst>
    <p:handoutMasterId r:id="rId14"/>
  </p:handoutMasterIdLst>
  <p:sldIdLst>
    <p:sldId id="256" r:id="rId2"/>
    <p:sldId id="274" r:id="rId3"/>
    <p:sldId id="323" r:id="rId4"/>
    <p:sldId id="327" r:id="rId5"/>
    <p:sldId id="329" r:id="rId6"/>
    <p:sldId id="337" r:id="rId7"/>
    <p:sldId id="330" r:id="rId8"/>
    <p:sldId id="275" r:id="rId9"/>
    <p:sldId id="332" r:id="rId10"/>
    <p:sldId id="336" r:id="rId11"/>
    <p:sldId id="32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5D03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16" autoAdjust="0"/>
    <p:restoredTop sz="94660"/>
  </p:normalViewPr>
  <p:slideViewPr>
    <p:cSldViewPr snapToGrid="0">
      <p:cViewPr varScale="1">
        <p:scale>
          <a:sx n="68" d="100"/>
          <a:sy n="68"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7/3/2018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xmlns=""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xmlns=""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21156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11</a:t>
            </a:fld>
            <a:endParaRPr lang="en-US">
              <a:solidFill>
                <a:prstClr val="black"/>
              </a:solidFill>
            </a:endParaRPr>
          </a:p>
        </p:txBody>
      </p:sp>
      <p:sp>
        <p:nvSpPr>
          <p:cNvPr id="5" name="Header Placeholder 4"/>
          <p:cNvSpPr>
            <a:spLocks noGrp="1"/>
          </p:cNvSpPr>
          <p:nvPr>
            <p:ph type="hdr" sz="quarter" idx="11"/>
          </p:nvPr>
        </p:nvSpPr>
        <p:spPr/>
        <p:txBody>
          <a:bodyPr/>
          <a:lstStyle/>
          <a:p>
            <a:r>
              <a:rPr lang="en-US" smtClean="0">
                <a:solidFill>
                  <a:prstClr val="black"/>
                </a:solidFill>
              </a:rPr>
              <a:t>MIT-WPU</a:t>
            </a:r>
            <a:endParaRPr lang="en-US">
              <a:solidFill>
                <a:prstClr val="black"/>
              </a:solidFill>
            </a:endParaRPr>
          </a:p>
        </p:txBody>
      </p:sp>
    </p:spTree>
    <p:extLst>
      <p:ext uri="{BB962C8B-B14F-4D97-AF65-F5344CB8AC3E}">
        <p14:creationId xmlns:p14="http://schemas.microsoft.com/office/powerpoint/2010/main" xmlns="" val="56045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6015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7912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77768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6</a:t>
            </a:fld>
            <a:endParaRPr lang="en-US">
              <a:solidFill>
                <a:prstClr val="black"/>
              </a:solidFill>
            </a:endParaRPr>
          </a:p>
        </p:txBody>
      </p:sp>
      <p:sp>
        <p:nvSpPr>
          <p:cNvPr id="5" name="Header Placeholder 4"/>
          <p:cNvSpPr>
            <a:spLocks noGrp="1"/>
          </p:cNvSpPr>
          <p:nvPr>
            <p:ph type="hdr" sz="quarter" idx="11"/>
          </p:nvPr>
        </p:nvSpPr>
        <p:spPr/>
        <p:txBody>
          <a:bodyPr/>
          <a:lstStyle/>
          <a:p>
            <a:r>
              <a:rPr lang="en-US" smtClean="0">
                <a:solidFill>
                  <a:prstClr val="black"/>
                </a:solidFill>
              </a:rPr>
              <a:t>MIT-WPU</a:t>
            </a:r>
            <a:endParaRPr lang="en-US">
              <a:solidFill>
                <a:prstClr val="black"/>
              </a:solidFill>
            </a:endParaRPr>
          </a:p>
        </p:txBody>
      </p:sp>
    </p:spTree>
    <p:extLst>
      <p:ext uri="{BB962C8B-B14F-4D97-AF65-F5344CB8AC3E}">
        <p14:creationId xmlns:p14="http://schemas.microsoft.com/office/powerpoint/2010/main" xmlns="" val="1524843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399307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6664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245098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35615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B0827-E1F8-46B1-A905-8BF78C6A47FE}"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88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945D0-38FC-46F6-A7F7-F71EA3BADFA3}" type="datetime1">
              <a:rPr lang="en-US" smtClean="0"/>
              <a:pPr/>
              <a:t>7/3/2018</a:t>
            </a:fld>
            <a:endParaRPr lang="en-US"/>
          </a:p>
        </p:txBody>
      </p:sp>
      <p:sp>
        <p:nvSpPr>
          <p:cNvPr id="6" name="Footer Placeholder 5"/>
          <p:cNvSpPr>
            <a:spLocks noGrp="1"/>
          </p:cNvSpPr>
          <p:nvPr>
            <p:ph type="ftr" sz="quarter" idx="11"/>
          </p:nvPr>
        </p:nvSpPr>
        <p:spPr/>
        <p:txBody>
          <a:body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2520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89C07-0261-4785-81ED-62B88074D4A7}"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8529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A80F3-E109-4977-811A-EEBFF62B1C74}"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5580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E83891-B577-4707-A1B3-34464EBC4EF5}"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7589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C945BA-A989-439F-ACD7-63D95D63A1AB}" type="datetime1">
              <a:rPr lang="en-US" smtClean="0"/>
              <a:pPr/>
              <a:t>7/3/2018</a:t>
            </a:fld>
            <a:endParaRPr lang="en-US"/>
          </a:p>
        </p:txBody>
      </p:sp>
      <p:sp>
        <p:nvSpPr>
          <p:cNvPr id="4" name="Footer Placeholder 3"/>
          <p:cNvSpPr>
            <a:spLocks noGrp="1"/>
          </p:cNvSpPr>
          <p:nvPr>
            <p:ph type="ftr" sz="quarter" idx="11"/>
          </p:nvPr>
        </p:nvSpPr>
        <p:spPr/>
        <p:txBody>
          <a:bodyPr/>
          <a:lstStyle/>
          <a:p>
            <a:r>
              <a:rPr lang="en-US" smtClean="0"/>
              <a:t>Computer Science and Information Technology-I</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5599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30CFF-6EB8-41ED-988A-62214D48A862}"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34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207AC-1E55-4A0B-BB71-61EA4878071D}" type="datetime1">
              <a:rPr lang="en-US" smtClean="0"/>
              <a:pPr/>
              <a:t>7/3/2018</a:t>
            </a:fld>
            <a:endParaRPr lang="en-US"/>
          </a:p>
        </p:txBody>
      </p:sp>
      <p:sp>
        <p:nvSpPr>
          <p:cNvPr id="6" name="Footer Placeholder 5"/>
          <p:cNvSpPr>
            <a:spLocks noGrp="1"/>
          </p:cNvSpPr>
          <p:nvPr>
            <p:ph type="ftr" sz="quarter" idx="11"/>
          </p:nvPr>
        </p:nvSpPr>
        <p:spPr/>
        <p:txBody>
          <a:body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1200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2BD3B1-E2A0-4C09-AB53-7832C77C571B}" type="datetime1">
              <a:rPr lang="en-US" smtClean="0"/>
              <a:pPr/>
              <a:t>7/3/2018</a:t>
            </a:fld>
            <a:endParaRPr lang="en-US"/>
          </a:p>
        </p:txBody>
      </p:sp>
      <p:sp>
        <p:nvSpPr>
          <p:cNvPr id="8" name="Footer Placeholder 7"/>
          <p:cNvSpPr>
            <a:spLocks noGrp="1"/>
          </p:cNvSpPr>
          <p:nvPr>
            <p:ph type="ftr" sz="quarter" idx="11"/>
          </p:nvPr>
        </p:nvSpPr>
        <p:spPr/>
        <p:txBody>
          <a:bodyPr/>
          <a:lstStyle/>
          <a:p>
            <a:r>
              <a:rPr lang="en-US" smtClean="0"/>
              <a:t>Computer Science and Information Technology-I</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13480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5BDE2-7C1F-4371-AE26-FE141B742124}" type="datetime1">
              <a:rPr lang="en-US" smtClean="0"/>
              <a:pPr/>
              <a:t>7/3/2018</a:t>
            </a:fld>
            <a:endParaRPr lang="en-US"/>
          </a:p>
        </p:txBody>
      </p:sp>
      <p:sp>
        <p:nvSpPr>
          <p:cNvPr id="4" name="Footer Placeholder 3"/>
          <p:cNvSpPr>
            <a:spLocks noGrp="1"/>
          </p:cNvSpPr>
          <p:nvPr>
            <p:ph type="ftr" sz="quarter" idx="11"/>
          </p:nvPr>
        </p:nvSpPr>
        <p:spPr/>
        <p:txBody>
          <a:bodyPr/>
          <a:lstStyle/>
          <a:p>
            <a:r>
              <a:rPr lang="en-US" smtClean="0"/>
              <a:t>Computer Science and Information Technology-I</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0776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ACB27-8C10-45C3-9684-E164FE738B2D}" type="datetime1">
              <a:rPr lang="en-US" smtClean="0"/>
              <a:pPr/>
              <a:t>7/3/2018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Computer Science and Information Technology-I</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6820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42D81F-6DDD-4E18-A008-726E8E14F4B1}" type="datetime1">
              <a:rPr lang="en-US" smtClean="0"/>
              <a:pPr/>
              <a:t>7/3/2018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723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C945BA-A989-439F-ACD7-63D95D63A1AB}" type="datetime1">
              <a:rPr lang="en-US" smtClean="0"/>
              <a:pPr/>
              <a:t>7/3/2018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Computer Science and Information Technology-I</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7EDF-8266-4D24-8986-7AADE8C439AE}"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92028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00" y="5143500"/>
            <a:ext cx="9144000" cy="482600"/>
          </a:xfrm>
        </p:spPr>
        <p:txBody>
          <a:bodyPr>
            <a:normAutofit/>
          </a:bodyPr>
          <a:lstStyle/>
          <a:p>
            <a:r>
              <a:rPr lang="en-US" sz="2000" b="1" dirty="0" smtClean="0">
                <a:latin typeface="Times New Roman" panose="02020603050405020304" pitchFamily="18" charset="0"/>
                <a:cs typeface="Times New Roman" panose="02020603050405020304" pitchFamily="18" charset="0"/>
              </a:rPr>
              <a:t>Department of Computer Science and Engineering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8172" y="431800"/>
            <a:ext cx="10193528" cy="20701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0" y="2886840"/>
            <a:ext cx="11083159" cy="646331"/>
          </a:xfrm>
          <a:prstGeom prst="rect">
            <a:avLst/>
          </a:prstGeom>
        </p:spPr>
        <p:txBody>
          <a:bodyPr wrap="square">
            <a:spAutoFit/>
          </a:bodyPr>
          <a:lstStyle/>
          <a:p>
            <a:pPr algn="ctr"/>
            <a:r>
              <a:rPr lang="en-US" sz="3600" b="1" dirty="0" smtClean="0"/>
              <a:t>CS 214	Object Oriented Programming</a:t>
            </a:r>
            <a:endParaRPr lang="en-US" sz="4000" dirty="0"/>
          </a:p>
        </p:txBody>
      </p:sp>
    </p:spTree>
    <p:extLst>
      <p:ext uri="{BB962C8B-B14F-4D97-AF65-F5344CB8AC3E}">
        <p14:creationId xmlns:p14="http://schemas.microsoft.com/office/powerpoint/2010/main" xmlns="" val="2485869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altLang="en-US" sz="3800" b="1" dirty="0" smtClean="0">
                <a:solidFill>
                  <a:srgbClr val="002060"/>
                </a:solidFill>
              </a:rPr>
              <a:t>Practice Assignments</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10</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96296" y="1776443"/>
            <a:ext cx="10043267" cy="5109091"/>
          </a:xfrm>
          <a:prstGeom prst="rect">
            <a:avLst/>
          </a:prstGeom>
        </p:spPr>
        <p:txBody>
          <a:bodyPr wrap="square">
            <a:spAutoFit/>
          </a:bodyPr>
          <a:lstStyle/>
          <a:p>
            <a:pPr marL="355600" indent="-355600" algn="just" fontAlgn="base">
              <a:spcAft>
                <a:spcPts val="600"/>
              </a:spcAft>
            </a:pPr>
            <a:r>
              <a:rPr lang="en-IN" sz="2300" dirty="0">
                <a:solidFill>
                  <a:srgbClr val="404040"/>
                </a:solidFill>
              </a:rPr>
              <a:t>3.  Write a C++ code to implement the concept of inheritance for Vehicles. You are required to implement inheritance between classes. You have to write four classes i.e. one superclass, two sub classes and one driver class.</a:t>
            </a:r>
          </a:p>
          <a:p>
            <a:pPr marL="355600" indent="-355600" algn="just" fontAlgn="base">
              <a:spcAft>
                <a:spcPts val="600"/>
              </a:spcAft>
            </a:pPr>
            <a:r>
              <a:rPr lang="en-IN" sz="2300" dirty="0">
                <a:solidFill>
                  <a:srgbClr val="404040"/>
                </a:solidFill>
              </a:rPr>
              <a:t>     </a:t>
            </a:r>
            <a:r>
              <a:rPr lang="en-IN" sz="2300" dirty="0" smtClean="0">
                <a:solidFill>
                  <a:srgbClr val="404040"/>
                </a:solidFill>
              </a:rPr>
              <a:t>Vehicle </a:t>
            </a:r>
            <a:r>
              <a:rPr lang="en-IN" sz="2300" dirty="0">
                <a:solidFill>
                  <a:srgbClr val="404040"/>
                </a:solidFill>
              </a:rPr>
              <a:t>is the super class whereas Bus and Truck are sub classes of Vehicle class. Transport is a driver class which contains main method.</a:t>
            </a:r>
          </a:p>
          <a:p>
            <a:pPr marL="439738" indent="-439738" algn="just" fontAlgn="base">
              <a:spcAft>
                <a:spcPts val="600"/>
              </a:spcAft>
            </a:pPr>
            <a:endParaRPr lang="en-IN" sz="1000" dirty="0" smtClean="0">
              <a:latin typeface="Cambria" panose="02040503050406030204" pitchFamily="18" charset="0"/>
              <a:ea typeface="Calibri" panose="020F0502020204030204" pitchFamily="34" charset="0"/>
              <a:cs typeface="Mangal"/>
            </a:endParaRPr>
          </a:p>
          <a:p>
            <a:pPr marL="355600" indent="-355600" algn="just" fontAlgn="base">
              <a:spcAft>
                <a:spcPts val="600"/>
              </a:spcAft>
            </a:pPr>
            <a:r>
              <a:rPr lang="en-IN" sz="2300" dirty="0">
                <a:solidFill>
                  <a:srgbClr val="404040"/>
                </a:solidFill>
              </a:rPr>
              <a:t>4. Write program will demonstrate example of hierarchical inheritance to </a:t>
            </a:r>
            <a:r>
              <a:rPr lang="en-IN" sz="2300" dirty="0" smtClean="0">
                <a:solidFill>
                  <a:srgbClr val="404040"/>
                </a:solidFill>
              </a:rPr>
              <a:t>get square </a:t>
            </a:r>
            <a:r>
              <a:rPr lang="en-IN" sz="2300" dirty="0">
                <a:solidFill>
                  <a:srgbClr val="404040"/>
                </a:solidFill>
              </a:rPr>
              <a:t>and cube of a number in C++ programming language.</a:t>
            </a:r>
          </a:p>
          <a:p>
            <a:pPr marL="355600" indent="-355600" algn="just" fontAlgn="base">
              <a:spcAft>
                <a:spcPts val="600"/>
              </a:spcAft>
            </a:pPr>
            <a:endParaRPr lang="en-IN" sz="1000" dirty="0" smtClean="0">
              <a:latin typeface="Cambria" panose="02040503050406030204" pitchFamily="18" charset="0"/>
              <a:ea typeface="Calibri" panose="020F0502020204030204" pitchFamily="34" charset="0"/>
              <a:cs typeface="Mangal"/>
            </a:endParaRPr>
          </a:p>
          <a:p>
            <a:pPr marL="355600" indent="-355600" algn="just" fontAlgn="base">
              <a:spcAft>
                <a:spcPts val="600"/>
              </a:spcAft>
            </a:pPr>
            <a:r>
              <a:rPr lang="en-IN" sz="2300" dirty="0">
                <a:solidFill>
                  <a:srgbClr val="404040"/>
                </a:solidFill>
              </a:rPr>
              <a:t>5.  </a:t>
            </a:r>
            <a:r>
              <a:rPr lang="en-IN" sz="2300" dirty="0" smtClean="0">
                <a:solidFill>
                  <a:srgbClr val="404040"/>
                </a:solidFill>
              </a:rPr>
              <a:t>Write </a:t>
            </a:r>
            <a:r>
              <a:rPr lang="en-IN" sz="2300" dirty="0">
                <a:solidFill>
                  <a:srgbClr val="404040"/>
                </a:solidFill>
              </a:rPr>
              <a:t>a program to have information about books in a library. Create another class with student information. Derive a class for issue of books from the </a:t>
            </a:r>
            <a:r>
              <a:rPr lang="en-IN" sz="2300" dirty="0" smtClean="0">
                <a:solidFill>
                  <a:srgbClr val="404040"/>
                </a:solidFill>
              </a:rPr>
              <a:t>classes </a:t>
            </a:r>
            <a:r>
              <a:rPr lang="en-IN" sz="2300" dirty="0">
                <a:solidFill>
                  <a:srgbClr val="404040"/>
                </a:solidFill>
              </a:rPr>
              <a:t>‘book’ and ‘student’. Derive another class for return of books from the class ‘issue’. Calculate fine for all the students who have </a:t>
            </a:r>
            <a:r>
              <a:rPr lang="en-IN" sz="2300" dirty="0" smtClean="0">
                <a:solidFill>
                  <a:srgbClr val="404040"/>
                </a:solidFill>
              </a:rPr>
              <a:t>over dues.</a:t>
            </a:r>
            <a:endParaRPr lang="en-IN" sz="2300" dirty="0">
              <a:solidFill>
                <a:srgbClr val="404040"/>
              </a:solidFill>
            </a:endParaRPr>
          </a:p>
          <a:p>
            <a:pPr marL="439738" indent="-439738" fontAlgn="base"/>
            <a:endParaRPr lang="en-IN" sz="2200" dirty="0">
              <a:latin typeface="Cambria" panose="02040503050406030204" pitchFamily="18" charset="0"/>
              <a:ea typeface="Calibri" panose="020F0502020204030204" pitchFamily="34" charset="0"/>
              <a:cs typeface="Mangal"/>
            </a:endParaRPr>
          </a:p>
        </p:txBody>
      </p:sp>
    </p:spTree>
    <p:extLst>
      <p:ext uri="{BB962C8B-B14F-4D97-AF65-F5344CB8AC3E}">
        <p14:creationId xmlns:p14="http://schemas.microsoft.com/office/powerpoint/2010/main" xmlns="" val="325890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prstClr val="black"/>
                </a:solidFill>
                <a:latin typeface="Times New Roman" panose="02020603050405020304" pitchFamily="18" charset="0"/>
                <a:cs typeface="Times New Roman" panose="02020603050405020304" pitchFamily="18" charset="0"/>
              </a:rPr>
              <a:pPr/>
              <a:t>7/3/2018</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11</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7201" y="40978"/>
            <a:ext cx="1269598" cy="1148496"/>
          </a:xfrm>
          <a:prstGeom prst="rect">
            <a:avLst/>
          </a:prstGeom>
        </p:spPr>
      </p:pic>
      <p:sp>
        <p:nvSpPr>
          <p:cNvPr id="2" name="Rectangle 1"/>
          <p:cNvSpPr/>
          <p:nvPr/>
        </p:nvSpPr>
        <p:spPr>
          <a:xfrm>
            <a:off x="1801095" y="2231092"/>
            <a:ext cx="8339206" cy="2215991"/>
          </a:xfrm>
          <a:prstGeom prst="rect">
            <a:avLst/>
          </a:prstGeom>
        </p:spPr>
        <p:txBody>
          <a:bodyPr wrap="none">
            <a:spAutoFit/>
          </a:bodyPr>
          <a:lstStyle/>
          <a:p>
            <a:r>
              <a:rPr lang="en-US" sz="13800" dirty="0" smtClean="0">
                <a:solidFill>
                  <a:srgbClr val="0070C0"/>
                </a:solidFill>
              </a:rPr>
              <a:t>Thank You!</a:t>
            </a:r>
            <a:endParaRPr lang="en-US" sz="1600" dirty="0">
              <a:solidFill>
                <a:srgbClr val="0070C0"/>
              </a:solidFill>
            </a:endParaRPr>
          </a:p>
        </p:txBody>
      </p:sp>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735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187" y="286604"/>
            <a:ext cx="5638799" cy="626394"/>
          </a:xfrm>
        </p:spPr>
        <p:txBody>
          <a:bodyPr>
            <a:noAutofit/>
          </a:bodyPr>
          <a:lstStyle/>
          <a:p>
            <a:r>
              <a:rPr lang="en-US" sz="3800" b="1" dirty="0" smtClean="0">
                <a:solidFill>
                  <a:srgbClr val="5D0352"/>
                </a:solidFill>
              </a:rPr>
              <a:t>Laboratory Assignment No: 2</a:t>
            </a:r>
            <a:endParaRPr lang="en-US" sz="3800" b="1" dirty="0">
              <a:solidFill>
                <a:srgbClr val="5D0352"/>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2</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xmlns="" val="1791130953"/>
              </p:ext>
            </p:extLst>
          </p:nvPr>
        </p:nvGraphicFramePr>
        <p:xfrm>
          <a:off x="1238250" y="1783080"/>
          <a:ext cx="10750550" cy="4419600"/>
        </p:xfrm>
        <a:graphic>
          <a:graphicData uri="http://schemas.openxmlformats.org/drawingml/2006/table">
            <a:tbl>
              <a:tblPr firstRow="1" firstCol="1" bandRow="1">
                <a:tableStyleId>{5C22544A-7EE6-4342-B048-85BDC9FD1C3A}</a:tableStyleId>
              </a:tblPr>
              <a:tblGrid>
                <a:gridCol w="10750550"/>
              </a:tblGrid>
              <a:tr h="3472336">
                <a:tc>
                  <a:txBody>
                    <a:bodyPr/>
                    <a:lstStyle/>
                    <a:p>
                      <a:pPr marL="84138" indent="0" algn="just">
                        <a:lnSpc>
                          <a:spcPct val="100000"/>
                        </a:lnSpc>
                        <a:spcBef>
                          <a:spcPts val="600"/>
                        </a:spcBef>
                        <a:spcAft>
                          <a:spcPts val="1200"/>
                        </a:spcAft>
                      </a:pPr>
                      <a:r>
                        <a:rPr lang="en-IN" sz="2000" b="0" dirty="0" smtClean="0">
                          <a:solidFill>
                            <a:schemeClr val="tx1"/>
                          </a:solidFill>
                          <a:effectLst/>
                          <a:latin typeface="Cambria" panose="02040503050406030204" pitchFamily="18" charset="0"/>
                        </a:rPr>
                        <a:t>A company pays its employees on a weekly basis. The employees are of four types: </a:t>
                      </a:r>
                    </a:p>
                    <a:p>
                      <a:pPr marL="598488" indent="-514350" algn="just">
                        <a:lnSpc>
                          <a:spcPct val="100000"/>
                        </a:lnSpc>
                        <a:spcBef>
                          <a:spcPts val="600"/>
                        </a:spcBef>
                        <a:spcAft>
                          <a:spcPts val="1200"/>
                        </a:spcAft>
                        <a:buAutoNum type="romanLcPeriod"/>
                      </a:pPr>
                      <a:r>
                        <a:rPr lang="en-IN" sz="2000" b="0" dirty="0" smtClean="0">
                          <a:solidFill>
                            <a:srgbClr val="C00000"/>
                          </a:solidFill>
                          <a:effectLst/>
                          <a:latin typeface="Cambria" panose="02040503050406030204" pitchFamily="18" charset="0"/>
                        </a:rPr>
                        <a:t>Salaried employees </a:t>
                      </a:r>
                      <a:r>
                        <a:rPr lang="en-IN" sz="2000" b="0" dirty="0" smtClean="0">
                          <a:solidFill>
                            <a:schemeClr val="tx1"/>
                          </a:solidFill>
                          <a:effectLst/>
                          <a:latin typeface="Cambria" panose="02040503050406030204" pitchFamily="18" charset="0"/>
                        </a:rPr>
                        <a:t>are paid a fixed weekly salary regardless of the number of hours worked, </a:t>
                      </a:r>
                    </a:p>
                    <a:p>
                      <a:pPr marL="598488" indent="-514350" algn="just">
                        <a:lnSpc>
                          <a:spcPct val="100000"/>
                        </a:lnSpc>
                        <a:spcBef>
                          <a:spcPts val="600"/>
                        </a:spcBef>
                        <a:spcAft>
                          <a:spcPts val="1200"/>
                        </a:spcAft>
                        <a:buAutoNum type="romanLcPeriod"/>
                      </a:pPr>
                      <a:r>
                        <a:rPr lang="en-IN" sz="2000" b="0" dirty="0" smtClean="0">
                          <a:solidFill>
                            <a:srgbClr val="C00000"/>
                          </a:solidFill>
                          <a:effectLst/>
                          <a:latin typeface="Cambria" panose="02040503050406030204" pitchFamily="18" charset="0"/>
                        </a:rPr>
                        <a:t>hourly employees </a:t>
                      </a:r>
                      <a:r>
                        <a:rPr lang="en-IN" sz="2000" b="0" dirty="0" smtClean="0">
                          <a:solidFill>
                            <a:schemeClr val="tx1"/>
                          </a:solidFill>
                          <a:effectLst/>
                          <a:latin typeface="Cambria" panose="02040503050406030204" pitchFamily="18" charset="0"/>
                        </a:rPr>
                        <a:t>are paid by the hour and receive overtime pay for all hours worked in excess of 40 hours, </a:t>
                      </a:r>
                    </a:p>
                    <a:p>
                      <a:pPr marL="598488" indent="-514350" algn="just">
                        <a:lnSpc>
                          <a:spcPct val="100000"/>
                        </a:lnSpc>
                        <a:spcBef>
                          <a:spcPts val="600"/>
                        </a:spcBef>
                        <a:spcAft>
                          <a:spcPts val="1200"/>
                        </a:spcAft>
                        <a:buAutoNum type="romanLcPeriod"/>
                      </a:pPr>
                      <a:r>
                        <a:rPr lang="en-IN" sz="2000" b="0" dirty="0" smtClean="0">
                          <a:solidFill>
                            <a:srgbClr val="C00000"/>
                          </a:solidFill>
                          <a:effectLst/>
                          <a:latin typeface="Cambria" panose="02040503050406030204" pitchFamily="18" charset="0"/>
                        </a:rPr>
                        <a:t>commission employees </a:t>
                      </a:r>
                      <a:r>
                        <a:rPr lang="en-IN" sz="2000" b="0" dirty="0" smtClean="0">
                          <a:solidFill>
                            <a:schemeClr val="tx1"/>
                          </a:solidFill>
                          <a:effectLst/>
                          <a:latin typeface="Cambria" panose="02040503050406030204" pitchFamily="18" charset="0"/>
                        </a:rPr>
                        <a:t>are paid a percentage of their sales and </a:t>
                      </a:r>
                    </a:p>
                    <a:p>
                      <a:pPr marL="598488" indent="-514350" algn="just">
                        <a:lnSpc>
                          <a:spcPct val="100000"/>
                        </a:lnSpc>
                        <a:spcBef>
                          <a:spcPts val="600"/>
                        </a:spcBef>
                        <a:spcAft>
                          <a:spcPts val="1200"/>
                        </a:spcAft>
                        <a:buAutoNum type="romanLcPeriod"/>
                      </a:pPr>
                      <a:r>
                        <a:rPr lang="en-IN" sz="2000" b="0" dirty="0" smtClean="0">
                          <a:solidFill>
                            <a:srgbClr val="C00000"/>
                          </a:solidFill>
                          <a:effectLst/>
                          <a:latin typeface="Cambria" panose="02040503050406030204" pitchFamily="18" charset="0"/>
                        </a:rPr>
                        <a:t>salaried-commission employees </a:t>
                      </a:r>
                      <a:r>
                        <a:rPr lang="en-IN" sz="2000" b="0" dirty="0" smtClean="0">
                          <a:solidFill>
                            <a:schemeClr val="tx1"/>
                          </a:solidFill>
                          <a:effectLst/>
                          <a:latin typeface="Cambria" panose="02040503050406030204" pitchFamily="18" charset="0"/>
                        </a:rPr>
                        <a:t>receive a base salary plus a percentage of their sales. </a:t>
                      </a:r>
                    </a:p>
                    <a:p>
                      <a:pPr marL="84138" indent="0" algn="just">
                        <a:lnSpc>
                          <a:spcPct val="100000"/>
                        </a:lnSpc>
                        <a:spcBef>
                          <a:spcPts val="600"/>
                        </a:spcBef>
                        <a:spcAft>
                          <a:spcPts val="1200"/>
                        </a:spcAft>
                      </a:pPr>
                      <a:r>
                        <a:rPr lang="en-IN" sz="2000" b="0" dirty="0" smtClean="0">
                          <a:solidFill>
                            <a:schemeClr val="tx1"/>
                          </a:solidFill>
                          <a:effectLst/>
                          <a:latin typeface="Cambria" panose="02040503050406030204" pitchFamily="18" charset="0"/>
                        </a:rPr>
                        <a:t>For the current pay period, the company has decided to reward salaried-commission employees by adding 10% to their base salaries. </a:t>
                      </a:r>
                    </a:p>
                    <a:p>
                      <a:pPr marL="84138" indent="0" algn="just">
                        <a:lnSpc>
                          <a:spcPct val="100000"/>
                        </a:lnSpc>
                        <a:spcBef>
                          <a:spcPts val="600"/>
                        </a:spcBef>
                        <a:spcAft>
                          <a:spcPts val="1200"/>
                        </a:spcAft>
                      </a:pPr>
                      <a:r>
                        <a:rPr lang="en-IN" sz="2000" b="0" dirty="0" smtClean="0">
                          <a:solidFill>
                            <a:schemeClr val="tx1"/>
                          </a:solidFill>
                          <a:effectLst/>
                          <a:latin typeface="Cambria" panose="02040503050406030204" pitchFamily="18" charset="0"/>
                        </a:rPr>
                        <a:t>The company wants to implement an Object Oriented application that performs its payroll calculations polymorphically.</a:t>
                      </a:r>
                      <a:endParaRPr lang="en-IN" sz="2000" b="0" dirty="0">
                        <a:solidFill>
                          <a:schemeClr val="tx1"/>
                        </a:solidFill>
                        <a:effectLst/>
                        <a:latin typeface="Cambria" panose="02040503050406030204" pitchFamily="18" charset="0"/>
                        <a:ea typeface="Calibri" panose="020F0502020204030204" pitchFamily="34" charset="0"/>
                        <a:cs typeface="Mangal"/>
                      </a:endParaRPr>
                    </a:p>
                  </a:txBody>
                  <a:tcPr marL="11218" marR="1121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Rectangle 12"/>
          <p:cNvSpPr/>
          <p:nvPr/>
        </p:nvSpPr>
        <p:spPr>
          <a:xfrm>
            <a:off x="1238250" y="1153273"/>
            <a:ext cx="3786293" cy="677108"/>
          </a:xfrm>
          <a:prstGeom prst="rect">
            <a:avLst/>
          </a:prstGeom>
        </p:spPr>
        <p:txBody>
          <a:bodyPr wrap="none">
            <a:spAutoFit/>
          </a:bodyPr>
          <a:lstStyle/>
          <a:p>
            <a:r>
              <a:rPr lang="en-US" sz="3800" b="1" spc="-50" dirty="0" smtClean="0">
                <a:solidFill>
                  <a:srgbClr val="002060"/>
                </a:solidFill>
                <a:latin typeface="+mj-lt"/>
                <a:ea typeface="+mj-ea"/>
                <a:cs typeface="+mj-cs"/>
              </a:rPr>
              <a:t>Problem Statement</a:t>
            </a:r>
            <a:endParaRPr lang="en-IN" sz="3800" b="1" spc="-50" dirty="0">
              <a:solidFill>
                <a:srgbClr val="002060"/>
              </a:solidFill>
              <a:latin typeface="+mj-lt"/>
              <a:ea typeface="+mj-ea"/>
              <a:cs typeface="+mj-cs"/>
            </a:endParaRPr>
          </a:p>
        </p:txBody>
      </p:sp>
      <p:sp>
        <p:nvSpPr>
          <p:cNvPr id="14"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235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IN" sz="3800" b="1" dirty="0">
                <a:solidFill>
                  <a:srgbClr val="002060"/>
                </a:solidFill>
              </a:rPr>
              <a:t>Employee hierarchy class diagram</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xmlns="" val="0"/>
              </a:ext>
            </a:extLst>
          </a:blip>
          <a:srcRect/>
          <a:stretch>
            <a:fillRect/>
          </a:stretch>
        </p:blipFill>
        <p:spPr bwMode="auto">
          <a:xfrm>
            <a:off x="980440" y="1792392"/>
            <a:ext cx="10380133" cy="4368803"/>
          </a:xfrm>
          <a:prstGeom prst="rect">
            <a:avLst/>
          </a:prstGeom>
          <a:noFill/>
          <a:ln>
            <a:noFill/>
          </a:ln>
        </p:spPr>
      </p:pic>
    </p:spTree>
    <p:extLst>
      <p:ext uri="{BB962C8B-B14F-4D97-AF65-F5344CB8AC3E}">
        <p14:creationId xmlns:p14="http://schemas.microsoft.com/office/powerpoint/2010/main" xmlns="" val="34561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400" b="1" dirty="0" smtClean="0">
                <a:solidFill>
                  <a:srgbClr val="C00000"/>
                </a:solidFill>
              </a:rPr>
              <a:t>Algorithm:</a:t>
            </a:r>
            <a:r>
              <a:rPr lang="en-US" sz="3400" b="1" dirty="0" smtClean="0">
                <a:solidFill>
                  <a:srgbClr val="002060"/>
                </a:solidFill>
              </a:rPr>
              <a:t> </a:t>
            </a:r>
            <a:r>
              <a:rPr lang="en-IN" sz="3400" b="1" dirty="0" smtClean="0">
                <a:solidFill>
                  <a:srgbClr val="002060"/>
                </a:solidFill>
              </a:rPr>
              <a:t>Payroll </a:t>
            </a:r>
            <a:r>
              <a:rPr lang="en-IN" sz="3400" b="1" dirty="0">
                <a:solidFill>
                  <a:srgbClr val="002060"/>
                </a:solidFill>
              </a:rPr>
              <a:t>System Using Polymorphism</a:t>
            </a:r>
            <a:endParaRPr lang="en-US" sz="34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096963" y="1846263"/>
            <a:ext cx="10976504" cy="4433465"/>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miter lim="800000"/>
            <a:headEnd/>
            <a:tailEnd/>
          </a:ln>
        </p:spPr>
        <p:style>
          <a:lnRef idx="1">
            <a:schemeClr val="dk1"/>
          </a:lnRef>
          <a:fillRef idx="2">
            <a:schemeClr val="dk1"/>
          </a:fillRef>
          <a:effectRef idx="1">
            <a:schemeClr val="dk1"/>
          </a:effectRef>
          <a:fontRef idx="minor">
            <a:schemeClr val="dk1"/>
          </a:fontRef>
        </p:style>
        <p:txBody>
          <a:bodyPr rtlCol="0" anchor="ctr">
            <a:normAutofit/>
          </a:bodyPr>
          <a:lstStyle/>
          <a:p>
            <a:pPr marL="342900" indent="-342900">
              <a:defRPr/>
            </a:pPr>
            <a:r>
              <a:rPr lang="en-US" dirty="0" smtClean="0">
                <a:solidFill>
                  <a:srgbClr val="2501BF"/>
                </a:solidFill>
              </a:rPr>
              <a:t>1. Start</a:t>
            </a:r>
          </a:p>
          <a:p>
            <a:pPr marL="342900" indent="-342900">
              <a:defRPr/>
            </a:pPr>
            <a:r>
              <a:rPr lang="en-US" dirty="0" smtClean="0">
                <a:solidFill>
                  <a:srgbClr val="7030A0"/>
                </a:solidFill>
              </a:rPr>
              <a:t>2. Create a super class Employee</a:t>
            </a:r>
          </a:p>
          <a:p>
            <a:pPr marL="342900" indent="-342900">
              <a:defRPr/>
            </a:pPr>
            <a:r>
              <a:rPr lang="en-US" dirty="0" smtClean="0">
                <a:solidFill>
                  <a:srgbClr val="7030A0"/>
                </a:solidFill>
              </a:rPr>
              <a:t>3. </a:t>
            </a:r>
            <a:r>
              <a:rPr lang="en-IN" dirty="0" smtClean="0">
                <a:solidFill>
                  <a:srgbClr val="7030A0"/>
                </a:solidFill>
              </a:rPr>
              <a:t>Create </a:t>
            </a:r>
            <a:r>
              <a:rPr lang="en-IN" dirty="0">
                <a:solidFill>
                  <a:srgbClr val="7030A0"/>
                </a:solidFill>
              </a:rPr>
              <a:t>Subclass SalariedEmployee</a:t>
            </a:r>
            <a:endParaRPr lang="en-US" dirty="0">
              <a:solidFill>
                <a:srgbClr val="7030A0"/>
              </a:solidFill>
            </a:endParaRPr>
          </a:p>
          <a:p>
            <a:pPr marL="342900" indent="-342900">
              <a:defRPr/>
            </a:pPr>
            <a:r>
              <a:rPr lang="en-US" dirty="0" smtClean="0">
                <a:solidFill>
                  <a:srgbClr val="7030A0"/>
                </a:solidFill>
              </a:rPr>
              <a:t>3. </a:t>
            </a:r>
            <a:r>
              <a:rPr lang="en-IN" dirty="0" smtClean="0">
                <a:solidFill>
                  <a:srgbClr val="7030A0"/>
                </a:solidFill>
              </a:rPr>
              <a:t>Create Subclass </a:t>
            </a:r>
            <a:r>
              <a:rPr lang="en-IN" dirty="0">
                <a:solidFill>
                  <a:srgbClr val="7030A0"/>
                </a:solidFill>
              </a:rPr>
              <a:t>HourlyEmployee</a:t>
            </a:r>
          </a:p>
          <a:p>
            <a:pPr marL="342900" indent="-342900">
              <a:defRPr/>
            </a:pPr>
            <a:r>
              <a:rPr lang="en-US" dirty="0">
                <a:solidFill>
                  <a:srgbClr val="7030A0"/>
                </a:solidFill>
              </a:rPr>
              <a:t>4. </a:t>
            </a:r>
            <a:r>
              <a:rPr lang="en-IN" dirty="0" smtClean="0">
                <a:solidFill>
                  <a:srgbClr val="7030A0"/>
                </a:solidFill>
              </a:rPr>
              <a:t>Create Subclass CommissionEmployee</a:t>
            </a:r>
          </a:p>
          <a:p>
            <a:pPr marL="342900" indent="-342900">
              <a:defRPr/>
            </a:pPr>
            <a:r>
              <a:rPr lang="en-US" dirty="0" smtClean="0">
                <a:solidFill>
                  <a:srgbClr val="7030A0"/>
                </a:solidFill>
              </a:rPr>
              <a:t>5. </a:t>
            </a:r>
            <a:r>
              <a:rPr lang="en-IN" dirty="0" smtClean="0">
                <a:solidFill>
                  <a:srgbClr val="7030A0"/>
                </a:solidFill>
              </a:rPr>
              <a:t>Create Indirect Subclass BasePlusCommissionEmployee</a:t>
            </a:r>
          </a:p>
          <a:p>
            <a:pPr marL="342900" indent="-342900">
              <a:defRPr/>
            </a:pPr>
            <a:r>
              <a:rPr lang="en-IN" dirty="0" smtClean="0">
                <a:solidFill>
                  <a:srgbClr val="7030A0"/>
                </a:solidFill>
              </a:rPr>
              <a:t>6. Define data members and member functions associated with respective classes as shown in </a:t>
            </a:r>
            <a:r>
              <a:rPr lang="en-IN" dirty="0" smtClean="0">
                <a:solidFill>
                  <a:srgbClr val="0000FF"/>
                </a:solidFill>
              </a:rPr>
              <a:t>Table 1</a:t>
            </a:r>
          </a:p>
          <a:p>
            <a:pPr marL="342900" indent="-342900">
              <a:defRPr/>
            </a:pPr>
            <a:r>
              <a:rPr lang="en-IN" dirty="0" smtClean="0">
                <a:solidFill>
                  <a:srgbClr val="7030A0"/>
                </a:solidFill>
              </a:rPr>
              <a:t>7. Calculate and display earnings of each employee based on their type.</a:t>
            </a:r>
            <a:endParaRPr lang="en-US" dirty="0">
              <a:solidFill>
                <a:srgbClr val="7030A0"/>
              </a:solidFill>
            </a:endParaRPr>
          </a:p>
          <a:p>
            <a:pPr marL="342900" indent="-342900">
              <a:defRPr/>
            </a:pPr>
            <a:r>
              <a:rPr lang="en-US" dirty="0">
                <a:solidFill>
                  <a:srgbClr val="7030A0"/>
                </a:solidFill>
              </a:rPr>
              <a:t>8</a:t>
            </a:r>
            <a:r>
              <a:rPr lang="en-US" dirty="0" smtClean="0">
                <a:solidFill>
                  <a:srgbClr val="7030A0"/>
                </a:solidFill>
              </a:rPr>
              <a:t>. </a:t>
            </a:r>
            <a:r>
              <a:rPr lang="en-US" dirty="0">
                <a:solidFill>
                  <a:srgbClr val="2501BF"/>
                </a:solidFill>
              </a:rPr>
              <a:t>Stop </a:t>
            </a:r>
          </a:p>
        </p:txBody>
      </p:sp>
    </p:spTree>
    <p:extLst>
      <p:ext uri="{BB962C8B-B14F-4D97-AF65-F5344CB8AC3E}">
        <p14:creationId xmlns:p14="http://schemas.microsoft.com/office/powerpoint/2010/main" xmlns="" val="107959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1000"/>
                                        <p:tgtEl>
                                          <p:spTgt spid="9">
                                            <p:bg/>
                                          </p:spTgt>
                                        </p:tgtEl>
                                      </p:cBhvr>
                                    </p:animEffect>
                                    <p:anim calcmode="lin" valueType="num">
                                      <p:cBhvr>
                                        <p:cTn id="8" dur="1000" fill="hold"/>
                                        <p:tgtEl>
                                          <p:spTgt spid="9">
                                            <p:bg/>
                                          </p:spTgt>
                                        </p:tgtEl>
                                        <p:attrNameLst>
                                          <p:attrName>ppt_x</p:attrName>
                                        </p:attrNameLst>
                                      </p:cBhvr>
                                      <p:tavLst>
                                        <p:tav tm="0">
                                          <p:val>
                                            <p:strVal val="#ppt_x"/>
                                          </p:val>
                                        </p:tav>
                                        <p:tav tm="100000">
                                          <p:val>
                                            <p:strVal val="#ppt_x"/>
                                          </p:val>
                                        </p:tav>
                                      </p:tavLst>
                                    </p:anim>
                                    <p:anim calcmode="lin" valueType="num">
                                      <p:cBhvr>
                                        <p:cTn id="9"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1000"/>
                                        <p:tgtEl>
                                          <p:spTgt spid="9">
                                            <p:txEl>
                                              <p:pRg st="4" end="4"/>
                                            </p:txEl>
                                          </p:spTgt>
                                        </p:tgtEl>
                                      </p:cBhvr>
                                    </p:animEffect>
                                    <p:anim calcmode="lin" valueType="num">
                                      <p:cBhvr>
                                        <p:cTn id="4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fade">
                                      <p:cBhvr>
                                        <p:cTn id="49" dur="1000"/>
                                        <p:tgtEl>
                                          <p:spTgt spid="9">
                                            <p:txEl>
                                              <p:pRg st="5" end="5"/>
                                            </p:txEl>
                                          </p:spTgt>
                                        </p:tgtEl>
                                      </p:cBhvr>
                                    </p:animEffect>
                                    <p:anim calcmode="lin" valueType="num">
                                      <p:cBhvr>
                                        <p:cTn id="50"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1000"/>
                                        <p:tgtEl>
                                          <p:spTgt spid="9">
                                            <p:txEl>
                                              <p:pRg st="6" end="6"/>
                                            </p:txEl>
                                          </p:spTgt>
                                        </p:tgtEl>
                                      </p:cBhvr>
                                    </p:animEffect>
                                    <p:anim calcmode="lin" valueType="num">
                                      <p:cBhvr>
                                        <p:cTn id="57"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animEffect transition="in" filter="fade">
                                      <p:cBhvr>
                                        <p:cTn id="63" dur="1000"/>
                                        <p:tgtEl>
                                          <p:spTgt spid="9">
                                            <p:txEl>
                                              <p:pRg st="7" end="7"/>
                                            </p:txEl>
                                          </p:spTgt>
                                        </p:tgtEl>
                                      </p:cBhvr>
                                    </p:animEffect>
                                    <p:anim calcmode="lin" valueType="num">
                                      <p:cBhvr>
                                        <p:cTn id="6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1000"/>
                                        <p:tgtEl>
                                          <p:spTgt spid="9">
                                            <p:txEl>
                                              <p:pRg st="8" end="8"/>
                                            </p:txEl>
                                          </p:spTgt>
                                        </p:tgtEl>
                                      </p:cBhvr>
                                    </p:animEffect>
                                    <p:anim calcmode="lin" valueType="num">
                                      <p:cBhvr>
                                        <p:cTn id="71"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922933" cy="626394"/>
          </a:xfrm>
        </p:spPr>
        <p:txBody>
          <a:bodyPr>
            <a:noAutofit/>
          </a:bodyPr>
          <a:lstStyle/>
          <a:p>
            <a:r>
              <a:rPr lang="en-IN" sz="2800" b="1" dirty="0" smtClean="0">
                <a:solidFill>
                  <a:srgbClr val="C00000"/>
                </a:solidFill>
              </a:rPr>
              <a:t>Table 1. </a:t>
            </a:r>
            <a:r>
              <a:rPr lang="en-IN" sz="2800" b="1" dirty="0" smtClean="0">
                <a:solidFill>
                  <a:srgbClr val="002060"/>
                </a:solidFill>
              </a:rPr>
              <a:t>Polymorphic </a:t>
            </a:r>
            <a:r>
              <a:rPr lang="en-IN" sz="2800" b="1" dirty="0">
                <a:solidFill>
                  <a:srgbClr val="002060"/>
                </a:solidFill>
              </a:rPr>
              <a:t>representation for the Employee hierarchy classes</a:t>
            </a:r>
            <a:endParaRPr lang="en-US" sz="2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5</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222302776"/>
              </p:ext>
            </p:extLst>
          </p:nvPr>
        </p:nvGraphicFramePr>
        <p:xfrm>
          <a:off x="77787" y="1445785"/>
          <a:ext cx="12005733" cy="4866240"/>
        </p:xfrm>
        <a:graphic>
          <a:graphicData uri="http://schemas.openxmlformats.org/drawingml/2006/table">
            <a:tbl>
              <a:tblPr firstRow="1" firstCol="1" bandRow="1">
                <a:tableStyleId>{5C22544A-7EE6-4342-B048-85BDC9FD1C3A}</a:tableStyleId>
              </a:tblPr>
              <a:tblGrid>
                <a:gridCol w="2496080"/>
                <a:gridCol w="4069225"/>
                <a:gridCol w="5440428"/>
              </a:tblGrid>
              <a:tr h="293446">
                <a:tc>
                  <a:txBody>
                    <a:bodyPr/>
                    <a:lstStyle/>
                    <a:p>
                      <a:pPr marL="84138" indent="0" algn="ctr">
                        <a:lnSpc>
                          <a:spcPct val="100000"/>
                        </a:lnSpc>
                        <a:spcAft>
                          <a:spcPts val="0"/>
                        </a:spcAft>
                      </a:pPr>
                      <a:r>
                        <a:rPr lang="en-IN" sz="1600" dirty="0">
                          <a:solidFill>
                            <a:srgbClr val="FFFF00"/>
                          </a:solidFill>
                          <a:effectLst/>
                        </a:rPr>
                        <a:t>Class / Function Name</a:t>
                      </a:r>
                      <a:endParaRPr lang="en-IN"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600" dirty="0">
                          <a:solidFill>
                            <a:srgbClr val="FFFF00"/>
                          </a:solidFill>
                          <a:effectLst/>
                        </a:rPr>
                        <a:t>earnings</a:t>
                      </a:r>
                      <a:endParaRPr lang="en-IN"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600" dirty="0">
                          <a:solidFill>
                            <a:srgbClr val="FFFF00"/>
                          </a:solidFill>
                          <a:effectLst/>
                        </a:rPr>
                        <a:t>Data Members</a:t>
                      </a:r>
                      <a:endParaRPr lang="en-IN" sz="16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3680">
                <a:tc>
                  <a:txBody>
                    <a:bodyPr/>
                    <a:lstStyle/>
                    <a:p>
                      <a:pPr marL="457200" indent="-457200" algn="ctr">
                        <a:lnSpc>
                          <a:spcPct val="100000"/>
                        </a:lnSpc>
                        <a:spcAft>
                          <a:spcPts val="0"/>
                        </a:spcAft>
                      </a:pPr>
                      <a:r>
                        <a:rPr lang="en-IN" sz="1600" dirty="0">
                          <a:effectLst/>
                        </a:rPr>
                        <a:t>Employee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abstract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defTabSz="914400" rtl="0" eaLnBrk="1" latinLnBrk="0" hangingPunct="1">
                        <a:lnSpc>
                          <a:spcPct val="100000"/>
                        </a:lnSpc>
                        <a:spcAft>
                          <a:spcPts val="0"/>
                        </a:spcAft>
                      </a:pPr>
                      <a:r>
                        <a:rPr lang="en-IN" sz="1400" kern="1200" dirty="0">
                          <a:solidFill>
                            <a:schemeClr val="dk1"/>
                          </a:solidFill>
                          <a:effectLst/>
                          <a:latin typeface="+mn-lt"/>
                          <a:ea typeface="+mn-ea"/>
                          <a:cs typeface="+mn-cs"/>
                        </a:rPr>
                        <a:t>firstName, lastName</a:t>
                      </a:r>
                    </a:p>
                    <a:p>
                      <a:pPr marL="457200" algn="just" defTabSz="914400" rtl="0" eaLnBrk="1" latinLnBrk="0" hangingPunct="1">
                        <a:lnSpc>
                          <a:spcPct val="100000"/>
                        </a:lnSpc>
                        <a:spcAft>
                          <a:spcPts val="0"/>
                        </a:spcAft>
                      </a:pPr>
                      <a:r>
                        <a:rPr lang="en-IN" sz="1400" kern="1200" dirty="0">
                          <a:solidFill>
                            <a:schemeClr val="dk1"/>
                          </a:solidFill>
                          <a:effectLst/>
                          <a:latin typeface="+mn-lt"/>
                          <a:ea typeface="+mn-ea"/>
                          <a:cs typeface="+mn-cs"/>
                        </a:rPr>
                        <a:t>Social Security Number: SSN</a:t>
                      </a: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6368">
                <a:tc>
                  <a:txBody>
                    <a:bodyPr/>
                    <a:lstStyle/>
                    <a:p>
                      <a:pPr marL="457200" indent="-457200" algn="ctr">
                        <a:lnSpc>
                          <a:spcPct val="100000"/>
                        </a:lnSpc>
                        <a:spcAft>
                          <a:spcPts val="0"/>
                        </a:spcAft>
                      </a:pPr>
                      <a:r>
                        <a:rPr lang="en-IN" sz="1600" dirty="0">
                          <a:effectLst/>
                        </a:rPr>
                        <a:t>Salaried-Employee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smtClean="0">
                          <a:effectLst/>
                        </a:rPr>
                        <a:t>weeklySalary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defTabSz="914400" rtl="0" eaLnBrk="1" latinLnBrk="0" hangingPunct="1">
                        <a:lnSpc>
                          <a:spcPct val="100000"/>
                        </a:lnSpc>
                        <a:spcAft>
                          <a:spcPts val="0"/>
                        </a:spcAft>
                      </a:pPr>
                      <a:r>
                        <a:rPr lang="en-IN" sz="1400" kern="1200" dirty="0">
                          <a:solidFill>
                            <a:schemeClr val="dk1"/>
                          </a:solidFill>
                          <a:effectLst/>
                          <a:latin typeface="+mn-lt"/>
                          <a:ea typeface="+mn-ea"/>
                          <a:cs typeface="+mn-cs"/>
                        </a:rPr>
                        <a:t>Salaried Employee: firstName, lastName</a:t>
                      </a:r>
                    </a:p>
                    <a:p>
                      <a:pPr marL="457200" algn="just" defTabSz="914400" rtl="0" eaLnBrk="1" latinLnBrk="0" hangingPunct="1">
                        <a:lnSpc>
                          <a:spcPct val="100000"/>
                        </a:lnSpc>
                        <a:spcAft>
                          <a:spcPts val="0"/>
                        </a:spcAft>
                      </a:pPr>
                      <a:r>
                        <a:rPr lang="en-IN" sz="1400" kern="1200" dirty="0">
                          <a:solidFill>
                            <a:schemeClr val="dk1"/>
                          </a:solidFill>
                          <a:effectLst/>
                          <a:latin typeface="+mn-lt"/>
                          <a:ea typeface="+mn-ea"/>
                          <a:cs typeface="+mn-cs"/>
                        </a:rPr>
                        <a:t>Social Security Number: SSN</a:t>
                      </a:r>
                    </a:p>
                    <a:p>
                      <a:pPr marL="457200" algn="just" defTabSz="914400" rtl="0" eaLnBrk="1" latinLnBrk="0" hangingPunct="1">
                        <a:lnSpc>
                          <a:spcPct val="100000"/>
                        </a:lnSpc>
                        <a:spcAft>
                          <a:spcPts val="0"/>
                        </a:spcAft>
                      </a:pPr>
                      <a:r>
                        <a:rPr lang="en-IN" sz="1400" kern="1200" dirty="0">
                          <a:solidFill>
                            <a:schemeClr val="dk1"/>
                          </a:solidFill>
                          <a:effectLst/>
                          <a:latin typeface="+mn-lt"/>
                          <a:ea typeface="+mn-ea"/>
                          <a:cs typeface="+mn-cs"/>
                        </a:rPr>
                        <a:t>Weekly Salary: weeklySalary</a:t>
                      </a: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1787">
                <a:tc>
                  <a:txBody>
                    <a:bodyPr/>
                    <a:lstStyle/>
                    <a:p>
                      <a:pPr marL="457200" indent="-457200" algn="ctr">
                        <a:lnSpc>
                          <a:spcPct val="100000"/>
                        </a:lnSpc>
                        <a:spcAft>
                          <a:spcPts val="0"/>
                        </a:spcAft>
                      </a:pPr>
                      <a:r>
                        <a:rPr lang="en-IN" sz="1600" dirty="0">
                          <a:effectLst/>
                        </a:rPr>
                        <a:t>Hourly-Employee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if (hours&lt;=40)</a:t>
                      </a:r>
                    </a:p>
                    <a:p>
                      <a:pPr marL="457200" algn="just">
                        <a:lnSpc>
                          <a:spcPct val="100000"/>
                        </a:lnSpc>
                        <a:spcAft>
                          <a:spcPts val="0"/>
                        </a:spcAft>
                      </a:pPr>
                      <a:r>
                        <a:rPr lang="en-IN" sz="1400" dirty="0">
                          <a:effectLst/>
                        </a:rPr>
                        <a:t>wage*hours</a:t>
                      </a:r>
                    </a:p>
                    <a:p>
                      <a:pPr marL="457200" algn="just">
                        <a:lnSpc>
                          <a:spcPct val="100000"/>
                        </a:lnSpc>
                        <a:spcAft>
                          <a:spcPts val="0"/>
                        </a:spcAft>
                      </a:pPr>
                      <a:r>
                        <a:rPr lang="en-IN" sz="1400" dirty="0">
                          <a:effectLst/>
                        </a:rPr>
                        <a:t>else if (hours&gt;40)</a:t>
                      </a:r>
                    </a:p>
                    <a:p>
                      <a:pPr marL="457200" algn="just">
                        <a:lnSpc>
                          <a:spcPct val="100000"/>
                        </a:lnSpc>
                        <a:spcAft>
                          <a:spcPts val="0"/>
                        </a:spcAft>
                      </a:pPr>
                      <a:r>
                        <a:rPr lang="en-IN" sz="1400" dirty="0">
                          <a:effectLst/>
                        </a:rPr>
                        <a:t>{</a:t>
                      </a:r>
                    </a:p>
                    <a:p>
                      <a:pPr marL="457200" algn="just">
                        <a:lnSpc>
                          <a:spcPct val="100000"/>
                        </a:lnSpc>
                        <a:spcAft>
                          <a:spcPts val="0"/>
                        </a:spcAft>
                      </a:pPr>
                      <a:r>
                        <a:rPr lang="en-IN" sz="1400" dirty="0">
                          <a:effectLst/>
                        </a:rPr>
                        <a:t>40*wage+(hours-40)*wage*1.5</a:t>
                      </a:r>
                    </a:p>
                    <a:p>
                      <a:pPr marL="457200" algn="just">
                        <a:lnSpc>
                          <a:spcPct val="100000"/>
                        </a:lnSpc>
                        <a:spcAft>
                          <a:spcPts val="0"/>
                        </a:spcAft>
                      </a:pPr>
                      <a:r>
                        <a:rPr lang="en-IN" sz="1400" dirty="0" smtClean="0">
                          <a:effectLst/>
                        </a:rPr>
                        <a:t>}</a:t>
                      </a: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Hourly Employee: firstName, lastName</a:t>
                      </a:r>
                    </a:p>
                    <a:p>
                      <a:pPr marL="457200" algn="just">
                        <a:lnSpc>
                          <a:spcPct val="100000"/>
                        </a:lnSpc>
                        <a:spcAft>
                          <a:spcPts val="0"/>
                        </a:spcAft>
                      </a:pPr>
                      <a:r>
                        <a:rPr lang="en-IN" sz="1400" dirty="0">
                          <a:effectLst/>
                        </a:rPr>
                        <a:t>Social Security Number: SSN</a:t>
                      </a:r>
                    </a:p>
                    <a:p>
                      <a:pPr marL="457200" algn="just">
                        <a:lnSpc>
                          <a:spcPct val="100000"/>
                        </a:lnSpc>
                        <a:spcAft>
                          <a:spcPts val="0"/>
                        </a:spcAft>
                      </a:pPr>
                      <a:r>
                        <a:rPr lang="en-IN" sz="1400" dirty="0">
                          <a:effectLst/>
                        </a:rPr>
                        <a:t>Hourly wage: wage; </a:t>
                      </a:r>
                    </a:p>
                    <a:p>
                      <a:pPr marL="457200" algn="just">
                        <a:lnSpc>
                          <a:spcPct val="100000"/>
                        </a:lnSpc>
                        <a:spcAft>
                          <a:spcPts val="0"/>
                        </a:spcAft>
                      </a:pPr>
                      <a:r>
                        <a:rPr lang="en-IN" sz="1400" dirty="0">
                          <a:effectLst/>
                        </a:rPr>
                        <a:t>hours worked: hours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0279">
                <a:tc>
                  <a:txBody>
                    <a:bodyPr/>
                    <a:lstStyle/>
                    <a:p>
                      <a:pPr marL="457200" indent="-457200" algn="ctr">
                        <a:lnSpc>
                          <a:spcPct val="100000"/>
                        </a:lnSpc>
                        <a:spcAft>
                          <a:spcPts val="0"/>
                        </a:spcAft>
                      </a:pPr>
                      <a:r>
                        <a:rPr lang="en-IN" sz="1600" dirty="0">
                          <a:effectLst/>
                        </a:rPr>
                        <a:t>Commission-Employee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commissionRate*</a:t>
                      </a:r>
                      <a:r>
                        <a:rPr lang="en-IN" sz="1400" dirty="0" err="1">
                          <a:effectLst/>
                        </a:rPr>
                        <a:t>grossSales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Commission Employee: firstName, lastName</a:t>
                      </a:r>
                    </a:p>
                    <a:p>
                      <a:pPr marL="457200" algn="just">
                        <a:lnSpc>
                          <a:spcPct val="100000"/>
                        </a:lnSpc>
                        <a:spcAft>
                          <a:spcPts val="0"/>
                        </a:spcAft>
                      </a:pPr>
                      <a:r>
                        <a:rPr lang="en-IN" sz="1400" dirty="0">
                          <a:effectLst/>
                        </a:rPr>
                        <a:t>Social Security Number: SSN</a:t>
                      </a:r>
                    </a:p>
                    <a:p>
                      <a:pPr marL="457200" algn="just">
                        <a:lnSpc>
                          <a:spcPct val="100000"/>
                        </a:lnSpc>
                        <a:spcAft>
                          <a:spcPts val="0"/>
                        </a:spcAft>
                      </a:pPr>
                      <a:r>
                        <a:rPr lang="en-IN" sz="1400" dirty="0">
                          <a:effectLst/>
                        </a:rPr>
                        <a:t>Gross sales: grossSales;</a:t>
                      </a:r>
                    </a:p>
                    <a:p>
                      <a:pPr marL="457200" algn="just">
                        <a:lnSpc>
                          <a:spcPct val="100000"/>
                        </a:lnSpc>
                        <a:spcAft>
                          <a:spcPts val="0"/>
                        </a:spcAft>
                      </a:pPr>
                      <a:r>
                        <a:rPr lang="en-IN" sz="1400" dirty="0">
                          <a:effectLst/>
                        </a:rPr>
                        <a:t>Commission rate: commissionRate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9146">
                <a:tc>
                  <a:txBody>
                    <a:bodyPr/>
                    <a:lstStyle/>
                    <a:p>
                      <a:pPr marL="457200" indent="-457200" algn="ctr">
                        <a:lnSpc>
                          <a:spcPct val="100000"/>
                        </a:lnSpc>
                        <a:spcAft>
                          <a:spcPts val="0"/>
                        </a:spcAft>
                      </a:pPr>
                      <a:r>
                        <a:rPr lang="en-IN" sz="1400" dirty="0">
                          <a:effectLst/>
                        </a:rPr>
                        <a:t>BasePlus-Commission-Employee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(commissionRate*grossSales)+baseSalary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00000"/>
                        </a:lnSpc>
                        <a:spcAft>
                          <a:spcPts val="0"/>
                        </a:spcAft>
                      </a:pPr>
                      <a:r>
                        <a:rPr lang="en-IN" sz="1400" dirty="0">
                          <a:effectLst/>
                        </a:rPr>
                        <a:t>Base Salaried Commission Employee: firstName, </a:t>
                      </a:r>
                      <a:r>
                        <a:rPr lang="en-IN" sz="1400" dirty="0" err="1">
                          <a:effectLst/>
                        </a:rPr>
                        <a:t>lastName</a:t>
                      </a:r>
                      <a:endParaRPr lang="en-IN" sz="1400" dirty="0">
                        <a:effectLst/>
                      </a:endParaRPr>
                    </a:p>
                    <a:p>
                      <a:pPr marL="457200" algn="just">
                        <a:lnSpc>
                          <a:spcPct val="100000"/>
                        </a:lnSpc>
                        <a:spcAft>
                          <a:spcPts val="0"/>
                        </a:spcAft>
                      </a:pPr>
                      <a:r>
                        <a:rPr lang="en-IN" sz="1400" dirty="0">
                          <a:effectLst/>
                        </a:rPr>
                        <a:t>Social Security Number: SSN</a:t>
                      </a:r>
                    </a:p>
                    <a:p>
                      <a:pPr marL="457200" algn="just">
                        <a:lnSpc>
                          <a:spcPct val="100000"/>
                        </a:lnSpc>
                        <a:spcAft>
                          <a:spcPts val="0"/>
                        </a:spcAft>
                      </a:pPr>
                      <a:r>
                        <a:rPr lang="en-IN" sz="1400" dirty="0">
                          <a:effectLst/>
                        </a:rPr>
                        <a:t>Gross sales: </a:t>
                      </a:r>
                      <a:r>
                        <a:rPr lang="en-IN" sz="1400" dirty="0" err="1">
                          <a:effectLst/>
                        </a:rPr>
                        <a:t>grossSales</a:t>
                      </a:r>
                      <a:r>
                        <a:rPr lang="en-IN" sz="1400" dirty="0">
                          <a:effectLst/>
                        </a:rPr>
                        <a:t>;</a:t>
                      </a:r>
                    </a:p>
                    <a:p>
                      <a:pPr marL="457200" algn="just">
                        <a:lnSpc>
                          <a:spcPct val="100000"/>
                        </a:lnSpc>
                        <a:spcAft>
                          <a:spcPts val="0"/>
                        </a:spcAft>
                      </a:pPr>
                      <a:r>
                        <a:rPr lang="en-IN" sz="1400" dirty="0">
                          <a:effectLst/>
                        </a:rPr>
                        <a:t>Commission rate: </a:t>
                      </a:r>
                      <a:r>
                        <a:rPr lang="en-IN" sz="1400" dirty="0" err="1">
                          <a:effectLst/>
                        </a:rPr>
                        <a:t>commissionRate</a:t>
                      </a:r>
                      <a:endParaRPr lang="en-IN" sz="1400" dirty="0">
                        <a:effectLst/>
                      </a:endParaRPr>
                    </a:p>
                    <a:p>
                      <a:pPr marL="457200" algn="just">
                        <a:lnSpc>
                          <a:spcPct val="100000"/>
                        </a:lnSpc>
                        <a:spcAft>
                          <a:spcPts val="0"/>
                        </a:spcAft>
                      </a:pPr>
                      <a:r>
                        <a:rPr lang="en-IN" sz="1400" dirty="0">
                          <a:effectLst/>
                        </a:rPr>
                        <a:t>Base Salary: </a:t>
                      </a:r>
                      <a:r>
                        <a:rPr lang="en-IN" sz="1400" dirty="0" err="1">
                          <a:effectLst/>
                        </a:rPr>
                        <a:t>baseSalary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22" marR="50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7235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922933" cy="626394"/>
          </a:xfrm>
        </p:spPr>
        <p:txBody>
          <a:bodyPr>
            <a:noAutofit/>
          </a:bodyPr>
          <a:lstStyle/>
          <a:p>
            <a:r>
              <a:rPr lang="en-IN" sz="3200" b="1" dirty="0" smtClean="0">
                <a:solidFill>
                  <a:srgbClr val="002060"/>
                </a:solidFill>
              </a:rPr>
              <a:t>Expected Output</a:t>
            </a:r>
            <a:endParaRPr lang="en-US" sz="32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prstClr val="black"/>
                </a:solidFill>
                <a:latin typeface="Times New Roman" panose="02020603050405020304" pitchFamily="18" charset="0"/>
                <a:cs typeface="Times New Roman" panose="02020603050405020304" pitchFamily="18" charset="0"/>
              </a:rPr>
              <a:pPr/>
              <a:t>7/3/2018</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6</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085094883"/>
              </p:ext>
            </p:extLst>
          </p:nvPr>
        </p:nvGraphicFramePr>
        <p:xfrm>
          <a:off x="64299" y="1583055"/>
          <a:ext cx="6007889" cy="4696673"/>
        </p:xfrm>
        <a:graphic>
          <a:graphicData uri="http://schemas.openxmlformats.org/drawingml/2006/table">
            <a:tbl>
              <a:tblPr firstRow="1" firstCol="1" bandRow="1">
                <a:tableStyleId>{5C22544A-7EE6-4342-B048-85BDC9FD1C3A}</a:tableStyleId>
              </a:tblPr>
              <a:tblGrid>
                <a:gridCol w="6007889"/>
              </a:tblGrid>
              <a:tr h="4696673">
                <a:tc>
                  <a:txBody>
                    <a:bodyPr/>
                    <a:lstStyle/>
                    <a:p>
                      <a:pPr marL="84138" indent="0" algn="just">
                        <a:lnSpc>
                          <a:spcPct val="100000"/>
                        </a:lnSpc>
                        <a:spcBef>
                          <a:spcPts val="0"/>
                        </a:spcBef>
                        <a:spcAft>
                          <a:spcPts val="600"/>
                        </a:spcAft>
                        <a:buFont typeface="Wingdings" panose="05000000000000000000" pitchFamily="2" charset="2"/>
                        <a:buNone/>
                      </a:pPr>
                      <a:r>
                        <a:rPr lang="en-IN" sz="1600" b="0" dirty="0" smtClean="0">
                          <a:solidFill>
                            <a:schemeClr val="tx1"/>
                          </a:solidFill>
                        </a:rPr>
                        <a:t>Employees processed individually: </a:t>
                      </a:r>
                    </a:p>
                    <a:p>
                      <a:pPr marL="84138" indent="0" algn="just">
                        <a:lnSpc>
                          <a:spcPct val="100000"/>
                        </a:lnSpc>
                        <a:spcBef>
                          <a:spcPts val="0"/>
                        </a:spcBef>
                        <a:spcAft>
                          <a:spcPts val="0"/>
                        </a:spcAft>
                        <a:buFont typeface="Wingdings" panose="05000000000000000000" pitchFamily="2" charset="2"/>
                        <a:buNone/>
                      </a:pPr>
                      <a:r>
                        <a:rPr lang="en-IN" sz="1600" b="0" dirty="0" smtClean="0">
                          <a:solidFill>
                            <a:schemeClr val="tx1"/>
                          </a:solidFill>
                        </a:rPr>
                        <a:t>salaried employee: </a:t>
                      </a:r>
                      <a:r>
                        <a:rPr lang="en-IN" sz="1600" b="0" dirty="0" smtClean="0">
                          <a:solidFill>
                            <a:schemeClr val="tx1">
                              <a:lumMod val="65000"/>
                              <a:lumOff val="35000"/>
                            </a:schemeClr>
                          </a:solidFill>
                        </a:rPr>
                        <a:t>Ajay Sharma</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social security number: </a:t>
                      </a:r>
                      <a:r>
                        <a:rPr lang="en-IN" sz="1600" b="0" dirty="0" smtClean="0">
                          <a:solidFill>
                            <a:schemeClr val="tx1">
                              <a:lumMod val="65000"/>
                              <a:lumOff val="35000"/>
                            </a:schemeClr>
                          </a:solidFill>
                        </a:rPr>
                        <a:t>111-11-1111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weekly salary: </a:t>
                      </a:r>
                      <a:r>
                        <a:rPr lang="en-IN" sz="1600" b="0" dirty="0" smtClean="0">
                          <a:solidFill>
                            <a:schemeClr val="tx1">
                              <a:lumMod val="65000"/>
                              <a:lumOff val="35000"/>
                            </a:schemeClr>
                          </a:solidFill>
                        </a:rPr>
                        <a:t>Rs. 800.00 </a:t>
                      </a:r>
                    </a:p>
                    <a:p>
                      <a:pPr marL="84138" indent="0" algn="just">
                        <a:lnSpc>
                          <a:spcPct val="100000"/>
                        </a:lnSpc>
                        <a:spcBef>
                          <a:spcPts val="0"/>
                        </a:spcBef>
                        <a:spcAft>
                          <a:spcPts val="600"/>
                        </a:spcAft>
                        <a:buFont typeface="Wingdings" panose="05000000000000000000" pitchFamily="2" charset="2"/>
                        <a:buNone/>
                      </a:pPr>
                      <a:r>
                        <a:rPr lang="en-IN" sz="1600" b="0" kern="1200" dirty="0" smtClean="0">
                          <a:solidFill>
                            <a:schemeClr val="tx1"/>
                          </a:solidFill>
                          <a:latin typeface="+mn-lt"/>
                          <a:ea typeface="+mn-ea"/>
                          <a:cs typeface="+mn-cs"/>
                        </a:rPr>
                        <a:t>earned: </a:t>
                      </a:r>
                      <a:r>
                        <a:rPr lang="en-IN" sz="1600" b="0" dirty="0" smtClean="0">
                          <a:solidFill>
                            <a:schemeClr val="tx1">
                              <a:lumMod val="65000"/>
                              <a:lumOff val="35000"/>
                            </a:schemeClr>
                          </a:solidFill>
                        </a:rPr>
                        <a:t>Rs. 800.00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hourly employee: </a:t>
                      </a:r>
                      <a:r>
                        <a:rPr lang="en-IN" sz="1600" b="0" dirty="0" smtClean="0">
                          <a:solidFill>
                            <a:schemeClr val="tx1">
                              <a:lumMod val="65000"/>
                              <a:lumOff val="35000"/>
                            </a:schemeClr>
                          </a:solidFill>
                        </a:rPr>
                        <a:t>Karan Joshi</a:t>
                      </a:r>
                      <a:endParaRPr lang="en-IN" sz="1600" b="0" kern="1200" dirty="0" smtClean="0">
                        <a:solidFill>
                          <a:schemeClr val="tx1"/>
                        </a:solidFill>
                        <a:latin typeface="+mn-lt"/>
                        <a:ea typeface="+mn-ea"/>
                        <a:cs typeface="+mn-cs"/>
                      </a:endParaRP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social security number: </a:t>
                      </a:r>
                      <a:r>
                        <a:rPr lang="en-IN" sz="1600" b="0" dirty="0" smtClean="0">
                          <a:solidFill>
                            <a:schemeClr val="tx1">
                              <a:lumMod val="65000"/>
                              <a:lumOff val="35000"/>
                            </a:schemeClr>
                          </a:solidFill>
                        </a:rPr>
                        <a:t>222-22-2222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hourly wage: </a:t>
                      </a:r>
                      <a:r>
                        <a:rPr lang="en-IN" sz="1600" b="0" dirty="0" smtClean="0">
                          <a:solidFill>
                            <a:schemeClr val="tx1">
                              <a:lumMod val="65000"/>
                              <a:lumOff val="35000"/>
                            </a:schemeClr>
                          </a:solidFill>
                        </a:rPr>
                        <a:t>Rs. 16.75; </a:t>
                      </a:r>
                      <a:r>
                        <a:rPr lang="en-IN" sz="1600" b="0" kern="1200" dirty="0" smtClean="0">
                          <a:solidFill>
                            <a:schemeClr val="tx1"/>
                          </a:solidFill>
                          <a:latin typeface="+mn-lt"/>
                          <a:ea typeface="+mn-ea"/>
                          <a:cs typeface="+mn-cs"/>
                        </a:rPr>
                        <a:t>hours worked: </a:t>
                      </a:r>
                      <a:r>
                        <a:rPr lang="en-IN" sz="1600" b="0" dirty="0" smtClean="0">
                          <a:solidFill>
                            <a:schemeClr val="tx1">
                              <a:lumMod val="65000"/>
                              <a:lumOff val="35000"/>
                            </a:schemeClr>
                          </a:solidFill>
                        </a:rPr>
                        <a:t>40.00 </a:t>
                      </a:r>
                    </a:p>
                    <a:p>
                      <a:pPr marL="84138" indent="0" algn="just">
                        <a:lnSpc>
                          <a:spcPct val="100000"/>
                        </a:lnSpc>
                        <a:spcBef>
                          <a:spcPts val="0"/>
                        </a:spcBef>
                        <a:spcAft>
                          <a:spcPts val="600"/>
                        </a:spcAft>
                        <a:buFont typeface="Wingdings" panose="05000000000000000000" pitchFamily="2" charset="2"/>
                        <a:buNone/>
                      </a:pPr>
                      <a:r>
                        <a:rPr lang="en-IN" sz="1600" b="0" kern="1200" dirty="0" smtClean="0">
                          <a:solidFill>
                            <a:schemeClr val="tx1"/>
                          </a:solidFill>
                          <a:latin typeface="+mn-lt"/>
                          <a:ea typeface="+mn-ea"/>
                          <a:cs typeface="+mn-cs"/>
                        </a:rPr>
                        <a:t>earned: </a:t>
                      </a:r>
                      <a:r>
                        <a:rPr lang="en-IN" sz="1600" b="0" dirty="0" smtClean="0">
                          <a:solidFill>
                            <a:schemeClr val="tx1">
                              <a:lumMod val="65000"/>
                              <a:lumOff val="35000"/>
                            </a:schemeClr>
                          </a:solidFill>
                        </a:rPr>
                        <a:t>Rs.</a:t>
                      </a:r>
                      <a:r>
                        <a:rPr lang="en-IN" sz="1600" b="0" baseline="0" dirty="0" smtClean="0">
                          <a:solidFill>
                            <a:schemeClr val="tx1">
                              <a:lumMod val="65000"/>
                              <a:lumOff val="35000"/>
                            </a:schemeClr>
                          </a:solidFill>
                        </a:rPr>
                        <a:t> </a:t>
                      </a:r>
                      <a:r>
                        <a:rPr lang="en-IN" sz="1600" b="0" dirty="0" smtClean="0">
                          <a:solidFill>
                            <a:schemeClr val="tx1">
                              <a:lumMod val="65000"/>
                              <a:lumOff val="35000"/>
                            </a:schemeClr>
                          </a:solidFill>
                        </a:rPr>
                        <a:t>670.00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commission employee: </a:t>
                      </a:r>
                      <a:r>
                        <a:rPr lang="en-IN" sz="1600" b="0" dirty="0" smtClean="0">
                          <a:solidFill>
                            <a:schemeClr val="tx1">
                              <a:lumMod val="65000"/>
                              <a:lumOff val="35000"/>
                            </a:schemeClr>
                          </a:solidFill>
                        </a:rPr>
                        <a:t>John Williams</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social security number: </a:t>
                      </a:r>
                      <a:r>
                        <a:rPr lang="en-IN" sz="1600" b="0" dirty="0" smtClean="0">
                          <a:solidFill>
                            <a:schemeClr val="tx1">
                              <a:lumMod val="65000"/>
                              <a:lumOff val="35000"/>
                            </a:schemeClr>
                          </a:solidFill>
                        </a:rPr>
                        <a:t>333-33-3333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gross sales: </a:t>
                      </a:r>
                      <a:r>
                        <a:rPr lang="en-IN" sz="1600" b="0" dirty="0" smtClean="0">
                          <a:solidFill>
                            <a:schemeClr val="tx1">
                              <a:lumMod val="65000"/>
                              <a:lumOff val="35000"/>
                            </a:schemeClr>
                          </a:solidFill>
                        </a:rPr>
                        <a:t>Rs. 10,000.00; </a:t>
                      </a:r>
                      <a:r>
                        <a:rPr lang="en-IN" sz="1600" b="0" kern="1200" dirty="0" smtClean="0">
                          <a:solidFill>
                            <a:schemeClr val="tx1"/>
                          </a:solidFill>
                          <a:latin typeface="+mn-lt"/>
                          <a:ea typeface="+mn-ea"/>
                          <a:cs typeface="+mn-cs"/>
                        </a:rPr>
                        <a:t>commission rate: </a:t>
                      </a:r>
                      <a:r>
                        <a:rPr lang="en-IN" sz="1600" b="0" dirty="0" smtClean="0">
                          <a:solidFill>
                            <a:schemeClr val="tx1">
                              <a:lumMod val="65000"/>
                              <a:lumOff val="35000"/>
                            </a:schemeClr>
                          </a:solidFill>
                        </a:rPr>
                        <a:t>0.06 </a:t>
                      </a:r>
                    </a:p>
                    <a:p>
                      <a:pPr marL="84138" indent="0" algn="just">
                        <a:lnSpc>
                          <a:spcPct val="100000"/>
                        </a:lnSpc>
                        <a:spcBef>
                          <a:spcPts val="0"/>
                        </a:spcBef>
                        <a:spcAft>
                          <a:spcPts val="600"/>
                        </a:spcAft>
                        <a:buFont typeface="Wingdings" panose="05000000000000000000" pitchFamily="2" charset="2"/>
                        <a:buNone/>
                      </a:pPr>
                      <a:r>
                        <a:rPr lang="en-IN" sz="1600" b="0" kern="1200" dirty="0" smtClean="0">
                          <a:solidFill>
                            <a:schemeClr val="tx1"/>
                          </a:solidFill>
                          <a:latin typeface="+mn-lt"/>
                          <a:ea typeface="+mn-ea"/>
                          <a:cs typeface="+mn-cs"/>
                        </a:rPr>
                        <a:t>earned: </a:t>
                      </a:r>
                      <a:r>
                        <a:rPr lang="en-IN" sz="1600" b="0" dirty="0" smtClean="0">
                          <a:solidFill>
                            <a:schemeClr val="tx1">
                              <a:lumMod val="65000"/>
                              <a:lumOff val="35000"/>
                            </a:schemeClr>
                          </a:solidFill>
                        </a:rPr>
                        <a:t>Rs. 600.00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base-salaried commission employee: </a:t>
                      </a:r>
                      <a:r>
                        <a:rPr lang="en-IN" sz="1600" b="0" dirty="0" smtClean="0">
                          <a:solidFill>
                            <a:schemeClr val="tx1">
                              <a:lumMod val="65000"/>
                              <a:lumOff val="35000"/>
                            </a:schemeClr>
                          </a:solidFill>
                        </a:rPr>
                        <a:t>Smith</a:t>
                      </a:r>
                      <a:r>
                        <a:rPr lang="en-IN" sz="1600" b="0" baseline="0" dirty="0" smtClean="0">
                          <a:solidFill>
                            <a:schemeClr val="tx1">
                              <a:lumMod val="65000"/>
                              <a:lumOff val="35000"/>
                            </a:schemeClr>
                          </a:solidFill>
                        </a:rPr>
                        <a:t> Kennedy</a:t>
                      </a:r>
                      <a:endParaRPr lang="en-IN" sz="1600" b="0" dirty="0" smtClean="0">
                        <a:solidFill>
                          <a:schemeClr val="tx1">
                            <a:lumMod val="65000"/>
                            <a:lumOff val="35000"/>
                          </a:schemeClr>
                        </a:solidFill>
                      </a:endParaRP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social security number: </a:t>
                      </a:r>
                      <a:r>
                        <a:rPr lang="en-IN" sz="1600" b="0" dirty="0" smtClean="0">
                          <a:solidFill>
                            <a:schemeClr val="tx1">
                              <a:lumMod val="65000"/>
                              <a:lumOff val="35000"/>
                            </a:schemeClr>
                          </a:solidFill>
                        </a:rPr>
                        <a:t>444-44-4444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gross sales: </a:t>
                      </a:r>
                      <a:r>
                        <a:rPr lang="en-IN" sz="1600" b="0" dirty="0" smtClean="0">
                          <a:solidFill>
                            <a:schemeClr val="tx1">
                              <a:lumMod val="65000"/>
                              <a:lumOff val="35000"/>
                            </a:schemeClr>
                          </a:solidFill>
                        </a:rPr>
                        <a:t>Rs. 5,000.00; </a:t>
                      </a:r>
                      <a:r>
                        <a:rPr lang="en-IN" sz="1600" b="0" kern="1200" dirty="0" smtClean="0">
                          <a:solidFill>
                            <a:schemeClr val="tx1"/>
                          </a:solidFill>
                          <a:latin typeface="+mn-lt"/>
                          <a:ea typeface="+mn-ea"/>
                          <a:cs typeface="+mn-cs"/>
                        </a:rPr>
                        <a:t>commission rate: </a:t>
                      </a:r>
                      <a:r>
                        <a:rPr lang="en-IN" sz="1600" b="0" dirty="0" smtClean="0">
                          <a:solidFill>
                            <a:schemeClr val="tx1">
                              <a:lumMod val="65000"/>
                              <a:lumOff val="35000"/>
                            </a:schemeClr>
                          </a:solidFill>
                        </a:rPr>
                        <a:t>0.04; </a:t>
                      </a:r>
                      <a:r>
                        <a:rPr lang="en-IN" sz="1600" b="0" kern="1200" dirty="0" smtClean="0">
                          <a:solidFill>
                            <a:schemeClr val="tx1"/>
                          </a:solidFill>
                          <a:latin typeface="+mn-lt"/>
                          <a:ea typeface="+mn-ea"/>
                          <a:cs typeface="+mn-cs"/>
                        </a:rPr>
                        <a:t>base salary: </a:t>
                      </a:r>
                      <a:r>
                        <a:rPr lang="en-IN" sz="1600" b="0" dirty="0" smtClean="0">
                          <a:solidFill>
                            <a:schemeClr val="tx1">
                              <a:lumMod val="65000"/>
                              <a:lumOff val="35000"/>
                            </a:schemeClr>
                          </a:solidFill>
                        </a:rPr>
                        <a:t>Rs. 300.00 </a:t>
                      </a:r>
                    </a:p>
                    <a:p>
                      <a:pPr marL="84138" indent="0" algn="just">
                        <a:lnSpc>
                          <a:spcPct val="100000"/>
                        </a:lnSpc>
                        <a:spcBef>
                          <a:spcPts val="0"/>
                        </a:spcBef>
                        <a:spcAft>
                          <a:spcPts val="0"/>
                        </a:spcAft>
                        <a:buFont typeface="Wingdings" panose="05000000000000000000" pitchFamily="2" charset="2"/>
                        <a:buNone/>
                      </a:pPr>
                      <a:r>
                        <a:rPr lang="en-IN" sz="1600" b="0" kern="1200" dirty="0" smtClean="0">
                          <a:solidFill>
                            <a:schemeClr val="tx1"/>
                          </a:solidFill>
                          <a:latin typeface="+mn-lt"/>
                          <a:ea typeface="+mn-ea"/>
                          <a:cs typeface="+mn-cs"/>
                        </a:rPr>
                        <a:t>earned: </a:t>
                      </a:r>
                      <a:r>
                        <a:rPr lang="en-IN" sz="1600" b="0" dirty="0" smtClean="0">
                          <a:solidFill>
                            <a:schemeClr val="tx1">
                              <a:lumMod val="65000"/>
                              <a:lumOff val="35000"/>
                            </a:schemeClr>
                          </a:solidFill>
                        </a:rPr>
                        <a:t>Rs. 500.00 </a:t>
                      </a:r>
                    </a:p>
                  </a:txBody>
                  <a:tcPr marL="11218" marR="112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168737106"/>
              </p:ext>
            </p:extLst>
          </p:nvPr>
        </p:nvGraphicFramePr>
        <p:xfrm>
          <a:off x="6115052" y="1583055"/>
          <a:ext cx="6015037" cy="4696673"/>
        </p:xfrm>
        <a:graphic>
          <a:graphicData uri="http://schemas.openxmlformats.org/drawingml/2006/table">
            <a:tbl>
              <a:tblPr firstRow="1" firstCol="1" bandRow="1">
                <a:tableStyleId>{5C22544A-7EE6-4342-B048-85BDC9FD1C3A}</a:tableStyleId>
              </a:tblPr>
              <a:tblGrid>
                <a:gridCol w="6015037"/>
              </a:tblGrid>
              <a:tr h="4696673">
                <a:tc>
                  <a:txBody>
                    <a:bodyPr/>
                    <a:lstStyle/>
                    <a:p>
                      <a:pPr marL="84138" indent="0" algn="just">
                        <a:lnSpc>
                          <a:spcPct val="100000"/>
                        </a:lnSpc>
                        <a:spcBef>
                          <a:spcPts val="0"/>
                        </a:spcBef>
                        <a:spcAft>
                          <a:spcPts val="600"/>
                        </a:spcAft>
                        <a:buFont typeface="Wingdings" panose="05000000000000000000" pitchFamily="2" charset="2"/>
                        <a:buNone/>
                      </a:pPr>
                      <a:r>
                        <a:rPr lang="en-IN" sz="1325" b="0" kern="1200" dirty="0" smtClean="0">
                          <a:solidFill>
                            <a:schemeClr val="tx1"/>
                          </a:solidFill>
                          <a:latin typeface="+mn-lt"/>
                          <a:ea typeface="+mn-ea"/>
                          <a:cs typeface="+mn-cs"/>
                        </a:rPr>
                        <a:t>Employees processed polymorphically: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salaried employee: </a:t>
                      </a:r>
                      <a:r>
                        <a:rPr lang="en-IN" sz="1330" b="0" dirty="0" smtClean="0">
                          <a:solidFill>
                            <a:schemeClr val="tx1">
                              <a:lumMod val="65000"/>
                              <a:lumOff val="35000"/>
                            </a:schemeClr>
                          </a:solidFill>
                        </a:rPr>
                        <a:t>Ajay Sharma</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social security number: 111-11-1111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weekly salary: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800.00 </a:t>
                      </a:r>
                    </a:p>
                    <a:p>
                      <a:pPr marL="84138" indent="0" algn="just">
                        <a:lnSpc>
                          <a:spcPct val="100000"/>
                        </a:lnSpc>
                        <a:spcBef>
                          <a:spcPts val="0"/>
                        </a:spcBef>
                        <a:spcAft>
                          <a:spcPts val="600"/>
                        </a:spcAft>
                        <a:buFont typeface="Wingdings" panose="05000000000000000000" pitchFamily="2" charset="2"/>
                        <a:buNone/>
                      </a:pPr>
                      <a:r>
                        <a:rPr lang="en-IN" sz="1325" b="0" kern="1200" dirty="0" smtClean="0">
                          <a:solidFill>
                            <a:schemeClr val="tx1"/>
                          </a:solidFill>
                          <a:latin typeface="+mn-lt"/>
                          <a:ea typeface="+mn-ea"/>
                          <a:cs typeface="+mn-cs"/>
                        </a:rPr>
                        <a:t>earned Rs. 800.00 </a:t>
                      </a:r>
                    </a:p>
                    <a:p>
                      <a:pPr marL="84138" indent="0" algn="just" defTabSz="914400" rtl="0" eaLnBrk="1" latinLnBrk="0" hangingPunct="1">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hourly employee: </a:t>
                      </a:r>
                      <a:r>
                        <a:rPr lang="en-IN" sz="1330" b="0" kern="1200" dirty="0" smtClean="0">
                          <a:solidFill>
                            <a:schemeClr val="tx1">
                              <a:lumMod val="65000"/>
                              <a:lumOff val="35000"/>
                            </a:schemeClr>
                          </a:solidFill>
                          <a:latin typeface="+mn-lt"/>
                          <a:ea typeface="+mn-ea"/>
                          <a:cs typeface="+mn-cs"/>
                        </a:rPr>
                        <a:t>Karan Joshi</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social security number: 222-22-2222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hourly wage: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16.75; hours worked: 40.00 </a:t>
                      </a:r>
                    </a:p>
                    <a:p>
                      <a:pPr marL="84138" indent="0" algn="just">
                        <a:lnSpc>
                          <a:spcPct val="100000"/>
                        </a:lnSpc>
                        <a:spcBef>
                          <a:spcPts val="0"/>
                        </a:spcBef>
                        <a:spcAft>
                          <a:spcPts val="600"/>
                        </a:spcAft>
                        <a:buFont typeface="Wingdings" panose="05000000000000000000" pitchFamily="2" charset="2"/>
                        <a:buNone/>
                      </a:pPr>
                      <a:r>
                        <a:rPr lang="en-IN" sz="1325" b="0" kern="1200" dirty="0" smtClean="0">
                          <a:solidFill>
                            <a:schemeClr val="tx1"/>
                          </a:solidFill>
                          <a:latin typeface="+mn-lt"/>
                          <a:ea typeface="+mn-ea"/>
                          <a:cs typeface="+mn-cs"/>
                        </a:rPr>
                        <a:t>earned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670.00 </a:t>
                      </a:r>
                    </a:p>
                    <a:p>
                      <a:pPr marL="84138" indent="0" algn="just" defTabSz="914400" rtl="0" eaLnBrk="1" latinLnBrk="0" hangingPunct="1">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commission employee: </a:t>
                      </a:r>
                      <a:r>
                        <a:rPr lang="en-IN" sz="1330" b="0" kern="1200" dirty="0" smtClean="0">
                          <a:solidFill>
                            <a:schemeClr val="tx1">
                              <a:lumMod val="65000"/>
                              <a:lumOff val="35000"/>
                            </a:schemeClr>
                          </a:solidFill>
                          <a:latin typeface="+mn-lt"/>
                          <a:ea typeface="+mn-ea"/>
                          <a:cs typeface="+mn-cs"/>
                        </a:rPr>
                        <a:t>John Williams</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social security number: 333-33-3333 gross sales: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10,000.00; commission rate: 0.06</a:t>
                      </a:r>
                    </a:p>
                    <a:p>
                      <a:pPr marL="84138" indent="0" algn="just">
                        <a:lnSpc>
                          <a:spcPct val="100000"/>
                        </a:lnSpc>
                        <a:spcBef>
                          <a:spcPts val="0"/>
                        </a:spcBef>
                        <a:spcAft>
                          <a:spcPts val="600"/>
                        </a:spcAft>
                        <a:buFont typeface="Wingdings" panose="05000000000000000000" pitchFamily="2" charset="2"/>
                        <a:buNone/>
                      </a:pPr>
                      <a:r>
                        <a:rPr lang="en-IN" sz="1325" b="0" kern="1200" dirty="0" smtClean="0">
                          <a:solidFill>
                            <a:schemeClr val="tx1"/>
                          </a:solidFill>
                          <a:latin typeface="+mn-lt"/>
                          <a:ea typeface="+mn-ea"/>
                          <a:cs typeface="+mn-cs"/>
                        </a:rPr>
                        <a:t>earned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600.00 </a:t>
                      </a:r>
                    </a:p>
                    <a:p>
                      <a:pPr marL="84138" indent="0" algn="just" defTabSz="914400" rtl="0" eaLnBrk="1" latinLnBrk="0" hangingPunct="1">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base-salaried commission employee: </a:t>
                      </a:r>
                      <a:r>
                        <a:rPr lang="en-IN" sz="1330" b="0" kern="1200" dirty="0" smtClean="0">
                          <a:solidFill>
                            <a:schemeClr val="tx1">
                              <a:lumMod val="65000"/>
                              <a:lumOff val="35000"/>
                            </a:schemeClr>
                          </a:solidFill>
                          <a:latin typeface="+mn-lt"/>
                          <a:ea typeface="+mn-ea"/>
                          <a:cs typeface="+mn-cs"/>
                        </a:rPr>
                        <a:t>Smith Kennedy</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social security number: 444-44-4444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gross sales: Rs. 5,000.00; commission rate: 0.04; base salary: Rs.300.00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new base salary with 10% increase is: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330.00 </a:t>
                      </a:r>
                    </a:p>
                    <a:p>
                      <a:pPr marL="84138" indent="0" algn="just">
                        <a:lnSpc>
                          <a:spcPct val="100000"/>
                        </a:lnSpc>
                        <a:spcBef>
                          <a:spcPts val="0"/>
                        </a:spcBef>
                        <a:spcAft>
                          <a:spcPts val="600"/>
                        </a:spcAft>
                        <a:buFont typeface="Wingdings" panose="05000000000000000000" pitchFamily="2" charset="2"/>
                        <a:buNone/>
                      </a:pPr>
                      <a:r>
                        <a:rPr lang="en-IN" sz="1325" b="0" kern="1200" dirty="0" smtClean="0">
                          <a:solidFill>
                            <a:schemeClr val="tx1"/>
                          </a:solidFill>
                          <a:latin typeface="+mn-lt"/>
                          <a:ea typeface="+mn-ea"/>
                          <a:cs typeface="+mn-cs"/>
                        </a:rPr>
                        <a:t>earned Rs.</a:t>
                      </a:r>
                      <a:r>
                        <a:rPr lang="en-IN" sz="1325" b="0" kern="1200" baseline="0" dirty="0" smtClean="0">
                          <a:solidFill>
                            <a:schemeClr val="tx1"/>
                          </a:solidFill>
                          <a:latin typeface="+mn-lt"/>
                          <a:ea typeface="+mn-ea"/>
                          <a:cs typeface="+mn-cs"/>
                        </a:rPr>
                        <a:t> </a:t>
                      </a:r>
                      <a:r>
                        <a:rPr lang="en-IN" sz="1325" b="0" kern="1200" dirty="0" smtClean="0">
                          <a:solidFill>
                            <a:schemeClr val="tx1"/>
                          </a:solidFill>
                          <a:latin typeface="+mn-lt"/>
                          <a:ea typeface="+mn-ea"/>
                          <a:cs typeface="+mn-cs"/>
                        </a:rPr>
                        <a:t>530.00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Employee 0 is a SalariedEmployee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Employee 1 is a HourlyEmployee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Employee 2 is a CommissionEmployee </a:t>
                      </a:r>
                    </a:p>
                    <a:p>
                      <a:pPr marL="84138" indent="0" algn="just">
                        <a:lnSpc>
                          <a:spcPct val="100000"/>
                        </a:lnSpc>
                        <a:spcBef>
                          <a:spcPts val="0"/>
                        </a:spcBef>
                        <a:spcAft>
                          <a:spcPts val="0"/>
                        </a:spcAft>
                        <a:buFont typeface="Wingdings" panose="05000000000000000000" pitchFamily="2" charset="2"/>
                        <a:buNone/>
                      </a:pPr>
                      <a:r>
                        <a:rPr lang="en-IN" sz="1325" b="0" kern="1200" dirty="0" smtClean="0">
                          <a:solidFill>
                            <a:schemeClr val="tx1"/>
                          </a:solidFill>
                          <a:latin typeface="+mn-lt"/>
                          <a:ea typeface="+mn-ea"/>
                          <a:cs typeface="+mn-cs"/>
                        </a:rPr>
                        <a:t>Employee 3 is a BasePlusCommissionEmployee</a:t>
                      </a:r>
                      <a:endParaRPr lang="en-IN" sz="1325" b="0" kern="1200" dirty="0">
                        <a:solidFill>
                          <a:schemeClr val="tx1"/>
                        </a:solidFill>
                        <a:latin typeface="+mn-lt"/>
                        <a:ea typeface="+mn-ea"/>
                        <a:cs typeface="+mn-cs"/>
                      </a:endParaRPr>
                    </a:p>
                  </a:txBody>
                  <a:tcPr marL="11218" marR="112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40157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922933" cy="626394"/>
          </a:xfrm>
        </p:spPr>
        <p:txBody>
          <a:bodyPr>
            <a:noAutofit/>
          </a:bodyPr>
          <a:lstStyle/>
          <a:p>
            <a:r>
              <a:rPr lang="en-IN" sz="3200" b="1" dirty="0" smtClean="0">
                <a:solidFill>
                  <a:srgbClr val="002060"/>
                </a:solidFill>
              </a:rPr>
              <a:t>Modifications in Program </a:t>
            </a:r>
            <a:r>
              <a:rPr lang="en-IN" sz="3200" b="1" dirty="0">
                <a:solidFill>
                  <a:srgbClr val="002060"/>
                </a:solidFill>
              </a:rPr>
              <a:t>C</a:t>
            </a:r>
            <a:r>
              <a:rPr lang="en-IN" sz="3200" b="1" dirty="0" smtClean="0">
                <a:solidFill>
                  <a:srgbClr val="002060"/>
                </a:solidFill>
              </a:rPr>
              <a:t>ode</a:t>
            </a:r>
            <a:endParaRPr lang="en-US" sz="32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7</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657442975"/>
              </p:ext>
            </p:extLst>
          </p:nvPr>
        </p:nvGraphicFramePr>
        <p:xfrm>
          <a:off x="1238250" y="1783080"/>
          <a:ext cx="10750550" cy="2822787"/>
        </p:xfrm>
        <a:graphic>
          <a:graphicData uri="http://schemas.openxmlformats.org/drawingml/2006/table">
            <a:tbl>
              <a:tblPr firstRow="1" firstCol="1" bandRow="1">
                <a:tableStyleId>{5C22544A-7EE6-4342-B048-85BDC9FD1C3A}</a:tableStyleId>
              </a:tblPr>
              <a:tblGrid>
                <a:gridCol w="10750550"/>
              </a:tblGrid>
              <a:tr h="2822787">
                <a:tc>
                  <a:txBody>
                    <a:bodyPr/>
                    <a:lstStyle/>
                    <a:p>
                      <a:pPr marL="427038" indent="-342900" algn="just">
                        <a:lnSpc>
                          <a:spcPct val="100000"/>
                        </a:lnSpc>
                        <a:spcBef>
                          <a:spcPts val="600"/>
                        </a:spcBef>
                        <a:spcAft>
                          <a:spcPts val="1200"/>
                        </a:spcAft>
                        <a:buFont typeface="Wingdings" panose="05000000000000000000" pitchFamily="2" charset="2"/>
                        <a:buChar char="§"/>
                      </a:pPr>
                      <a:r>
                        <a:rPr lang="en-IN" sz="2200" b="0" dirty="0" smtClean="0">
                          <a:solidFill>
                            <a:schemeClr val="tx1"/>
                          </a:solidFill>
                          <a:effectLst/>
                          <a:latin typeface="Cambria" panose="02040503050406030204" pitchFamily="18" charset="0"/>
                          <a:ea typeface="Calibri" panose="020F0502020204030204" pitchFamily="34" charset="0"/>
                          <a:cs typeface="Mangal"/>
                        </a:rPr>
                        <a:t>Accept</a:t>
                      </a:r>
                      <a:r>
                        <a:rPr lang="en-IN" sz="2200" b="0" baseline="0" dirty="0" smtClean="0">
                          <a:solidFill>
                            <a:schemeClr val="tx1"/>
                          </a:solidFill>
                          <a:effectLst/>
                          <a:latin typeface="Cambria" panose="02040503050406030204" pitchFamily="18" charset="0"/>
                          <a:ea typeface="Calibri" panose="020F0502020204030204" pitchFamily="34" charset="0"/>
                          <a:cs typeface="Mangal"/>
                        </a:rPr>
                        <a:t> user input</a:t>
                      </a:r>
                    </a:p>
                    <a:p>
                      <a:pPr marL="427038" indent="-342900" algn="just">
                        <a:lnSpc>
                          <a:spcPct val="100000"/>
                        </a:lnSpc>
                        <a:spcBef>
                          <a:spcPts val="600"/>
                        </a:spcBef>
                        <a:spcAft>
                          <a:spcPts val="1200"/>
                        </a:spcAft>
                        <a:buFont typeface="Wingdings" panose="05000000000000000000" pitchFamily="2" charset="2"/>
                        <a:buChar char="§"/>
                      </a:pPr>
                      <a:r>
                        <a:rPr lang="en-IN" sz="2200" b="0" baseline="0" dirty="0" smtClean="0">
                          <a:solidFill>
                            <a:schemeClr val="tx1"/>
                          </a:solidFill>
                          <a:effectLst/>
                          <a:latin typeface="Cambria" panose="02040503050406030204" pitchFamily="18" charset="0"/>
                          <a:ea typeface="Calibri" panose="020F0502020204030204" pitchFamily="34" charset="0"/>
                          <a:cs typeface="Mangal"/>
                        </a:rPr>
                        <a:t>Do data validation </a:t>
                      </a:r>
                    </a:p>
                    <a:p>
                      <a:pPr marL="427038" indent="-342900" algn="just">
                        <a:lnSpc>
                          <a:spcPct val="100000"/>
                        </a:lnSpc>
                        <a:spcBef>
                          <a:spcPts val="600"/>
                        </a:spcBef>
                        <a:spcAft>
                          <a:spcPts val="1200"/>
                        </a:spcAft>
                        <a:buFont typeface="Wingdings" panose="05000000000000000000" pitchFamily="2" charset="2"/>
                        <a:buChar char="§"/>
                      </a:pPr>
                      <a:r>
                        <a:rPr lang="en-IN" sz="2200" b="0" baseline="0" dirty="0" smtClean="0">
                          <a:solidFill>
                            <a:schemeClr val="tx1"/>
                          </a:solidFill>
                          <a:effectLst/>
                          <a:latin typeface="Cambria" panose="02040503050406030204" pitchFamily="18" charset="0"/>
                          <a:ea typeface="Calibri" panose="020F0502020204030204" pitchFamily="34" charset="0"/>
                          <a:cs typeface="Mangal"/>
                        </a:rPr>
                        <a:t>Make use of Copy constructor</a:t>
                      </a:r>
                    </a:p>
                    <a:p>
                      <a:pPr marL="427038" indent="-342900" algn="just">
                        <a:lnSpc>
                          <a:spcPct val="100000"/>
                        </a:lnSpc>
                        <a:spcBef>
                          <a:spcPts val="600"/>
                        </a:spcBef>
                        <a:spcAft>
                          <a:spcPts val="1200"/>
                        </a:spcAft>
                        <a:buFont typeface="Wingdings" panose="05000000000000000000" pitchFamily="2" charset="2"/>
                        <a:buChar char="§"/>
                      </a:pPr>
                      <a:r>
                        <a:rPr lang="en-IN" sz="2200" b="0" baseline="0" dirty="0" smtClean="0">
                          <a:solidFill>
                            <a:schemeClr val="tx1"/>
                          </a:solidFill>
                          <a:effectLst/>
                          <a:latin typeface="Cambria" panose="02040503050406030204" pitchFamily="18" charset="0"/>
                          <a:ea typeface="Calibri" panose="020F0502020204030204" pitchFamily="34" charset="0"/>
                          <a:cs typeface="Mangal"/>
                        </a:rPr>
                        <a:t>Use concept of destructor to release memory allocated to objects</a:t>
                      </a:r>
                    </a:p>
                    <a:p>
                      <a:pPr marL="427038" indent="-342900" algn="just">
                        <a:lnSpc>
                          <a:spcPct val="100000"/>
                        </a:lnSpc>
                        <a:spcBef>
                          <a:spcPts val="600"/>
                        </a:spcBef>
                        <a:spcAft>
                          <a:spcPts val="1200"/>
                        </a:spcAft>
                        <a:buFont typeface="Wingdings" panose="05000000000000000000" pitchFamily="2" charset="2"/>
                        <a:buChar char="§"/>
                      </a:pPr>
                      <a:endParaRPr lang="en-IN" sz="2000" b="0" dirty="0">
                        <a:solidFill>
                          <a:schemeClr val="tx1"/>
                        </a:solidFill>
                        <a:effectLst/>
                        <a:latin typeface="Cambria" panose="02040503050406030204" pitchFamily="18" charset="0"/>
                        <a:ea typeface="Calibri" panose="020F0502020204030204" pitchFamily="34" charset="0"/>
                        <a:cs typeface="Mangal"/>
                      </a:endParaRPr>
                    </a:p>
                  </a:txBody>
                  <a:tcPr marL="11218" marR="1121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xmlns="" val="20205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altLang="en-US" sz="3800" b="1" dirty="0" smtClean="0">
                <a:solidFill>
                  <a:srgbClr val="002060"/>
                </a:solidFill>
              </a:rPr>
              <a:t>Practice Assignments</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8</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96296" y="1776443"/>
            <a:ext cx="10043267" cy="4693593"/>
          </a:xfrm>
          <a:prstGeom prst="rect">
            <a:avLst/>
          </a:prstGeom>
        </p:spPr>
        <p:txBody>
          <a:bodyPr wrap="square">
            <a:spAutoFit/>
          </a:bodyPr>
          <a:lstStyle/>
          <a:p>
            <a:pPr marL="457200" indent="-457200" algn="just">
              <a:buFont typeface="+mj-lt"/>
              <a:buAutoNum type="arabicPeriod"/>
            </a:pPr>
            <a:r>
              <a:rPr lang="en-IN" sz="2300" dirty="0">
                <a:solidFill>
                  <a:srgbClr val="404040"/>
                </a:solidFill>
              </a:rPr>
              <a:t>A drawing program needs to display many shapes, including new shape types that the programmer will add to the system after writing the drawing program. The drawing program might need to display shapes, such as Circles, Triangles, Rectangles or others, that derive from abstract superclass Shape. The drawing program uses Shape variables to manage the objects that are displayed. To draw any object in this inheritance hierarchy, the drawing program uses a superclass Shape variable containing a reference to the subclass object to invoke the object's draw method. This method is declared abstract in superclass Shape, so each concrete subclass must implement method draw in a manner specific to that shape. Each object in the Shape inheritance hierarchy knows how to draw itself. The drawing program does not have to worry about the type of each object or whether the drawing program has ever encountered objects of that type.</a:t>
            </a:r>
          </a:p>
        </p:txBody>
      </p:sp>
    </p:spTree>
    <p:extLst>
      <p:ext uri="{BB962C8B-B14F-4D97-AF65-F5344CB8AC3E}">
        <p14:creationId xmlns:p14="http://schemas.microsoft.com/office/powerpoint/2010/main" xmlns="" val="157555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altLang="en-US" sz="3800" b="1" dirty="0" smtClean="0">
                <a:solidFill>
                  <a:srgbClr val="002060"/>
                </a:solidFill>
              </a:rPr>
              <a:t>Practice Assignments</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9</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96296" y="1776443"/>
            <a:ext cx="10043267" cy="3293209"/>
          </a:xfrm>
          <a:prstGeom prst="rect">
            <a:avLst/>
          </a:prstGeom>
        </p:spPr>
        <p:txBody>
          <a:bodyPr wrap="square">
            <a:spAutoFit/>
          </a:bodyPr>
          <a:lstStyle/>
          <a:p>
            <a:pPr marL="355600" indent="-355600" algn="just" fontAlgn="base">
              <a:spcAft>
                <a:spcPts val="600"/>
              </a:spcAft>
            </a:pPr>
            <a:r>
              <a:rPr lang="en-IN" sz="2300" dirty="0">
                <a:solidFill>
                  <a:srgbClr val="404040"/>
                </a:solidFill>
              </a:rPr>
              <a:t>2. </a:t>
            </a:r>
            <a:r>
              <a:rPr lang="en-IN" sz="2300" dirty="0" smtClean="0">
                <a:solidFill>
                  <a:srgbClr val="404040"/>
                </a:solidFill>
              </a:rPr>
              <a:t>A class </a:t>
            </a:r>
            <a:r>
              <a:rPr lang="en-IN" sz="2300" dirty="0">
                <a:solidFill>
                  <a:srgbClr val="404040"/>
                </a:solidFill>
              </a:rPr>
              <a:t>Rectangle is derived from class </a:t>
            </a:r>
            <a:r>
              <a:rPr lang="en-IN" sz="2300" dirty="0" smtClean="0">
                <a:solidFill>
                  <a:srgbClr val="404040"/>
                </a:solidFill>
              </a:rPr>
              <a:t>Quadrilateral, as a </a:t>
            </a:r>
            <a:r>
              <a:rPr lang="en-IN" sz="2300" dirty="0">
                <a:solidFill>
                  <a:srgbClr val="404040"/>
                </a:solidFill>
              </a:rPr>
              <a:t>Rectangle object is a more specific version of a Quadrilateral </a:t>
            </a:r>
            <a:r>
              <a:rPr lang="en-IN" sz="2300" dirty="0" smtClean="0">
                <a:solidFill>
                  <a:srgbClr val="404040"/>
                </a:solidFill>
              </a:rPr>
              <a:t>object. The </a:t>
            </a:r>
            <a:r>
              <a:rPr lang="en-IN" sz="2300" dirty="0">
                <a:solidFill>
                  <a:srgbClr val="404040"/>
                </a:solidFill>
              </a:rPr>
              <a:t>operation (e.g., calculating the perimeter or the area) that can be performed on a Quadrilateral object </a:t>
            </a:r>
            <a:r>
              <a:rPr lang="en-IN" sz="2300" dirty="0" smtClean="0">
                <a:solidFill>
                  <a:srgbClr val="404040"/>
                </a:solidFill>
              </a:rPr>
              <a:t>and can </a:t>
            </a:r>
            <a:r>
              <a:rPr lang="en-IN" sz="2300" dirty="0">
                <a:solidFill>
                  <a:srgbClr val="404040"/>
                </a:solidFill>
              </a:rPr>
              <a:t>also be performed on a Rectangle object. These operations can also be performed on other Quadrilaterals, such as Squares, Parallelograms and Trapezoids. </a:t>
            </a:r>
            <a:r>
              <a:rPr lang="en-IN" sz="2300" dirty="0" smtClean="0">
                <a:solidFill>
                  <a:srgbClr val="404040"/>
                </a:solidFill>
              </a:rPr>
              <a:t>Implement the </a:t>
            </a:r>
            <a:r>
              <a:rPr lang="en-IN" sz="2300" dirty="0">
                <a:solidFill>
                  <a:srgbClr val="404040"/>
                </a:solidFill>
              </a:rPr>
              <a:t>polymorphism </a:t>
            </a:r>
            <a:r>
              <a:rPr lang="en-IN" sz="2300" dirty="0" smtClean="0">
                <a:solidFill>
                  <a:srgbClr val="404040"/>
                </a:solidFill>
              </a:rPr>
              <a:t>which occurs </a:t>
            </a:r>
            <a:r>
              <a:rPr lang="en-IN" sz="2300" dirty="0">
                <a:solidFill>
                  <a:srgbClr val="404040"/>
                </a:solidFill>
              </a:rPr>
              <a:t>when a program invokes a method through a superclass variable—at execution time, the correct subclass version of the method is called, based on the type of the reference stored in the superclass </a:t>
            </a:r>
            <a:r>
              <a:rPr lang="en-IN" sz="2300" dirty="0" smtClean="0">
                <a:solidFill>
                  <a:srgbClr val="404040"/>
                </a:solidFill>
              </a:rPr>
              <a:t>variable.</a:t>
            </a:r>
            <a:endParaRPr lang="en-IN" sz="2300" dirty="0">
              <a:solidFill>
                <a:srgbClr val="404040"/>
              </a:solidFill>
            </a:endParaRPr>
          </a:p>
        </p:txBody>
      </p:sp>
    </p:spTree>
    <p:extLst>
      <p:ext uri="{BB962C8B-B14F-4D97-AF65-F5344CB8AC3E}">
        <p14:creationId xmlns:p14="http://schemas.microsoft.com/office/powerpoint/2010/main" xmlns="" val="14375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3834</TotalTime>
  <Words>1063</Words>
  <Application>Microsoft Office PowerPoint</Application>
  <PresentationFormat>Custom</PresentationFormat>
  <Paragraphs>165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Slide 1</vt:lpstr>
      <vt:lpstr>Laboratory Assignment No: 2</vt:lpstr>
      <vt:lpstr>Employee hierarchy class diagram</vt:lpstr>
      <vt:lpstr>Algorithm: Payroll System Using Polymorphism</vt:lpstr>
      <vt:lpstr>Table 1. Polymorphic representation for the Employee hierarchy classes</vt:lpstr>
      <vt:lpstr>Expected Output</vt:lpstr>
      <vt:lpstr>Modifications in Program Code</vt:lpstr>
      <vt:lpstr>Practice Assignments</vt:lpstr>
      <vt:lpstr>Practice Assignments</vt:lpstr>
      <vt:lpstr>Practice Assignments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Exam</cp:lastModifiedBy>
  <cp:revision>423</cp:revision>
  <dcterms:created xsi:type="dcterms:W3CDTF">2017-06-20T09:56:08Z</dcterms:created>
  <dcterms:modified xsi:type="dcterms:W3CDTF">2018-07-03T09:17:34Z</dcterms:modified>
</cp:coreProperties>
</file>