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1" r:id="rId1"/>
  </p:sldMasterIdLst>
  <p:notesMasterIdLst>
    <p:notesMasterId r:id="rId10"/>
  </p:notesMasterIdLst>
  <p:handoutMasterIdLst>
    <p:handoutMasterId r:id="rId11"/>
  </p:handoutMasterIdLst>
  <p:sldIdLst>
    <p:sldId id="256" r:id="rId2"/>
    <p:sldId id="274" r:id="rId3"/>
    <p:sldId id="329" r:id="rId4"/>
    <p:sldId id="323" r:id="rId5"/>
    <p:sldId id="327" r:id="rId6"/>
    <p:sldId id="330" r:id="rId7"/>
    <p:sldId id="275" r:id="rId8"/>
    <p:sldId id="32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D0352"/>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173" autoAdjust="0"/>
    <p:restoredTop sz="94660"/>
  </p:normalViewPr>
  <p:slideViewPr>
    <p:cSldViewPr snapToGrid="0">
      <p:cViewPr varScale="1">
        <p:scale>
          <a:sx n="68" d="100"/>
          <a:sy n="68" d="100"/>
        </p:scale>
        <p:origin x="-612"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2010" y="9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MIT-WPU</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2406A-ED26-4576-A423-6507A2F1293C}" type="datetimeFigureOut">
              <a:rPr lang="en-US" smtClean="0"/>
              <a:pPr/>
              <a:t>7/3/2018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EB4DE6-BE1D-493F-AAB4-82AE32167488}" type="slidenum">
              <a:rPr lang="en-US" smtClean="0"/>
              <a:pPr/>
              <a:t>‹#›</a:t>
            </a:fld>
            <a:endParaRPr lang="en-US"/>
          </a:p>
        </p:txBody>
      </p:sp>
    </p:spTree>
    <p:extLst>
      <p:ext uri="{BB962C8B-B14F-4D97-AF65-F5344CB8AC3E}">
        <p14:creationId xmlns:p14="http://schemas.microsoft.com/office/powerpoint/2010/main" xmlns="" val="40886498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MIT-WPU</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1541E-EC0F-4D83-A883-6BA9C3352F82}" type="datetimeFigureOut">
              <a:rPr lang="en-US" smtClean="0"/>
              <a:pPr/>
              <a:t>7/3/2018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189AB-5D8B-4EF4-814C-60D97C145CC3}" type="slidenum">
              <a:rPr lang="en-US" smtClean="0"/>
              <a:pPr/>
              <a:t>‹#›</a:t>
            </a:fld>
            <a:endParaRPr lang="en-US"/>
          </a:p>
        </p:txBody>
      </p:sp>
    </p:spTree>
    <p:extLst>
      <p:ext uri="{BB962C8B-B14F-4D97-AF65-F5344CB8AC3E}">
        <p14:creationId xmlns:p14="http://schemas.microsoft.com/office/powerpoint/2010/main" xmlns="" val="206460431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2</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p14="http://schemas.microsoft.com/office/powerpoint/2010/main" xmlns="" val="211561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3</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p14="http://schemas.microsoft.com/office/powerpoint/2010/main" xmlns="" val="1316704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4</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p14="http://schemas.microsoft.com/office/powerpoint/2010/main" xmlns="" val="1660158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5</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p14="http://schemas.microsoft.com/office/powerpoint/2010/main" xmlns="" val="1679121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0189AB-5D8B-4EF4-814C-60D97C145CC3}" type="slidenum">
              <a:rPr lang="en-US" smtClean="0"/>
              <a:pPr/>
              <a:t>6</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p14="http://schemas.microsoft.com/office/powerpoint/2010/main" xmlns="" val="2746007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pPr/>
              <a:t>7</a:t>
            </a:fld>
            <a:endParaRPr lang="en-US"/>
          </a:p>
        </p:txBody>
      </p:sp>
      <p:sp>
        <p:nvSpPr>
          <p:cNvPr id="5" name="Header Placeholder 4"/>
          <p:cNvSpPr>
            <a:spLocks noGrp="1"/>
          </p:cNvSpPr>
          <p:nvPr>
            <p:ph type="hdr" sz="quarter" idx="11"/>
          </p:nvPr>
        </p:nvSpPr>
        <p:spPr/>
        <p:txBody>
          <a:bodyPr/>
          <a:lstStyle/>
          <a:p>
            <a:r>
              <a:rPr lang="en-US" smtClean="0"/>
              <a:t>MIT-WPU</a:t>
            </a:r>
            <a:endParaRPr lang="en-US"/>
          </a:p>
        </p:txBody>
      </p:sp>
    </p:spTree>
    <p:extLst>
      <p:ext uri="{BB962C8B-B14F-4D97-AF65-F5344CB8AC3E}">
        <p14:creationId xmlns:p14="http://schemas.microsoft.com/office/powerpoint/2010/main" xmlns="" val="1666647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0189AB-5D8B-4EF4-814C-60D97C145CC3}" type="slidenum">
              <a:rPr lang="en-US" smtClean="0">
                <a:solidFill>
                  <a:prstClr val="black"/>
                </a:solidFill>
              </a:rPr>
              <a:pPr/>
              <a:t>8</a:t>
            </a:fld>
            <a:endParaRPr lang="en-US">
              <a:solidFill>
                <a:prstClr val="black"/>
              </a:solidFill>
            </a:endParaRPr>
          </a:p>
        </p:txBody>
      </p:sp>
      <p:sp>
        <p:nvSpPr>
          <p:cNvPr id="5" name="Header Placeholder 4"/>
          <p:cNvSpPr>
            <a:spLocks noGrp="1"/>
          </p:cNvSpPr>
          <p:nvPr>
            <p:ph type="hdr" sz="quarter" idx="11"/>
          </p:nvPr>
        </p:nvSpPr>
        <p:spPr/>
        <p:txBody>
          <a:bodyPr/>
          <a:lstStyle/>
          <a:p>
            <a:r>
              <a:rPr lang="en-US" smtClean="0">
                <a:solidFill>
                  <a:prstClr val="black"/>
                </a:solidFill>
              </a:rPr>
              <a:t>MIT-WPU</a:t>
            </a:r>
            <a:endParaRPr lang="en-US">
              <a:solidFill>
                <a:prstClr val="black"/>
              </a:solidFill>
            </a:endParaRPr>
          </a:p>
        </p:txBody>
      </p:sp>
    </p:spTree>
    <p:extLst>
      <p:ext uri="{BB962C8B-B14F-4D97-AF65-F5344CB8AC3E}">
        <p14:creationId xmlns:p14="http://schemas.microsoft.com/office/powerpoint/2010/main" xmlns="" val="560458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8B0827-E1F8-46B1-A905-8BF78C6A47FE}" type="datetime1">
              <a:rPr lang="en-US" smtClean="0"/>
              <a:pPr/>
              <a:t>7/3/2018</a:t>
            </a:fld>
            <a:endParaRPr lang="en-US"/>
          </a:p>
        </p:txBody>
      </p:sp>
      <p:sp>
        <p:nvSpPr>
          <p:cNvPr id="5" name="Footer Placeholder 4"/>
          <p:cNvSpPr>
            <a:spLocks noGrp="1"/>
          </p:cNvSpPr>
          <p:nvPr>
            <p:ph type="ftr" sz="quarter" idx="11"/>
          </p:nvPr>
        </p:nvSpPr>
        <p:spPr/>
        <p:txBody>
          <a:bodyPr/>
          <a:lstStyle/>
          <a:p>
            <a:r>
              <a:rPr lang="en-US" smtClean="0"/>
              <a:t>Computer Science and Information Technology-I</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88821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F945D0-38FC-46F6-A7F7-F71EA3BADFA3}" type="datetime1">
              <a:rPr lang="en-US" smtClean="0"/>
              <a:pPr/>
              <a:t>7/3/2018</a:t>
            </a:fld>
            <a:endParaRPr lang="en-US"/>
          </a:p>
        </p:txBody>
      </p:sp>
      <p:sp>
        <p:nvSpPr>
          <p:cNvPr id="6" name="Footer Placeholder 5"/>
          <p:cNvSpPr>
            <a:spLocks noGrp="1"/>
          </p:cNvSpPr>
          <p:nvPr>
            <p:ph type="ftr" sz="quarter" idx="11"/>
          </p:nvPr>
        </p:nvSpPr>
        <p:spPr/>
        <p:txBody>
          <a:bodyPr/>
          <a:lstStyle/>
          <a:p>
            <a:r>
              <a:rPr lang="en-US" smtClean="0"/>
              <a:t>Computer Science and Information Technology-I</a:t>
            </a:r>
            <a:endParaRPr lang="en-US"/>
          </a:p>
        </p:txBody>
      </p:sp>
      <p:sp>
        <p:nvSpPr>
          <p:cNvPr id="7" name="Slide Number Placeholder 6"/>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252088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F89C07-0261-4785-81ED-62B88074D4A7}" type="datetime1">
              <a:rPr lang="en-US" smtClean="0"/>
              <a:pPr/>
              <a:t>7/3/2018</a:t>
            </a:fld>
            <a:endParaRPr lang="en-US"/>
          </a:p>
        </p:txBody>
      </p:sp>
      <p:sp>
        <p:nvSpPr>
          <p:cNvPr id="5" name="Footer Placeholder 4"/>
          <p:cNvSpPr>
            <a:spLocks noGrp="1"/>
          </p:cNvSpPr>
          <p:nvPr>
            <p:ph type="ftr" sz="quarter" idx="11"/>
          </p:nvPr>
        </p:nvSpPr>
        <p:spPr/>
        <p:txBody>
          <a:bodyPr/>
          <a:lstStyle/>
          <a:p>
            <a:r>
              <a:rPr lang="en-US" smtClean="0"/>
              <a:t>Computer Science and Information Technology-I</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485295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9A80F3-E109-4977-811A-EEBFF62B1C74}" type="datetime1">
              <a:rPr lang="en-US" smtClean="0"/>
              <a:pPr/>
              <a:t>7/3/2018</a:t>
            </a:fld>
            <a:endParaRPr lang="en-US"/>
          </a:p>
        </p:txBody>
      </p:sp>
      <p:sp>
        <p:nvSpPr>
          <p:cNvPr id="5" name="Footer Placeholder 4"/>
          <p:cNvSpPr>
            <a:spLocks noGrp="1"/>
          </p:cNvSpPr>
          <p:nvPr>
            <p:ph type="ftr" sz="quarter" idx="11"/>
          </p:nvPr>
        </p:nvSpPr>
        <p:spPr/>
        <p:txBody>
          <a:bodyPr/>
          <a:lstStyle/>
          <a:p>
            <a:r>
              <a:rPr lang="en-US" smtClean="0"/>
              <a:t>Computer Science and Information Technology-I</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5580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E83891-B577-4707-A1B3-34464EBC4EF5}" type="datetime1">
              <a:rPr lang="en-US" smtClean="0"/>
              <a:pPr/>
              <a:t>7/3/2018</a:t>
            </a:fld>
            <a:endParaRPr lang="en-US"/>
          </a:p>
        </p:txBody>
      </p:sp>
      <p:sp>
        <p:nvSpPr>
          <p:cNvPr id="5" name="Footer Placeholder 4"/>
          <p:cNvSpPr>
            <a:spLocks noGrp="1"/>
          </p:cNvSpPr>
          <p:nvPr>
            <p:ph type="ftr" sz="quarter" idx="11"/>
          </p:nvPr>
        </p:nvSpPr>
        <p:spPr/>
        <p:txBody>
          <a:bodyPr/>
          <a:lstStyle/>
          <a:p>
            <a:r>
              <a:rPr lang="en-US" smtClean="0"/>
              <a:t>Computer Science and Information Technology-I</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375898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7C945BA-A989-439F-ACD7-63D95D63A1AB}" type="datetime1">
              <a:rPr lang="en-US" smtClean="0"/>
              <a:pPr/>
              <a:t>7/3/2018</a:t>
            </a:fld>
            <a:endParaRPr lang="en-US"/>
          </a:p>
        </p:txBody>
      </p:sp>
      <p:sp>
        <p:nvSpPr>
          <p:cNvPr id="4" name="Footer Placeholder 3"/>
          <p:cNvSpPr>
            <a:spLocks noGrp="1"/>
          </p:cNvSpPr>
          <p:nvPr>
            <p:ph type="ftr" sz="quarter" idx="11"/>
          </p:nvPr>
        </p:nvSpPr>
        <p:spPr/>
        <p:txBody>
          <a:bodyPr/>
          <a:lstStyle/>
          <a:p>
            <a:r>
              <a:rPr lang="en-US" smtClean="0"/>
              <a:t>Computer Science and Information Technology-I</a:t>
            </a:r>
            <a:endParaRPr lang="en-US"/>
          </a:p>
        </p:txBody>
      </p:sp>
      <p:sp>
        <p:nvSpPr>
          <p:cNvPr id="5" name="Slide Number Placeholder 4"/>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955993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130CFF-6EB8-41ED-988A-62214D48A862}" type="datetime1">
              <a:rPr lang="en-US" smtClean="0"/>
              <a:pPr/>
              <a:t>7/3/2018</a:t>
            </a:fld>
            <a:endParaRPr lang="en-US"/>
          </a:p>
        </p:txBody>
      </p:sp>
      <p:sp>
        <p:nvSpPr>
          <p:cNvPr id="5" name="Footer Placeholder 4"/>
          <p:cNvSpPr>
            <a:spLocks noGrp="1"/>
          </p:cNvSpPr>
          <p:nvPr>
            <p:ph type="ftr" sz="quarter" idx="11"/>
          </p:nvPr>
        </p:nvSpPr>
        <p:spPr/>
        <p:txBody>
          <a:bodyPr/>
          <a:lstStyle/>
          <a:p>
            <a:r>
              <a:rPr lang="en-US" smtClean="0"/>
              <a:t>Computer Science and Information Technology-I</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5345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A207AC-1E55-4A0B-BB71-61EA4878071D}" type="datetime1">
              <a:rPr lang="en-US" smtClean="0"/>
              <a:pPr/>
              <a:t>7/3/2018</a:t>
            </a:fld>
            <a:endParaRPr lang="en-US"/>
          </a:p>
        </p:txBody>
      </p:sp>
      <p:sp>
        <p:nvSpPr>
          <p:cNvPr id="6" name="Footer Placeholder 5"/>
          <p:cNvSpPr>
            <a:spLocks noGrp="1"/>
          </p:cNvSpPr>
          <p:nvPr>
            <p:ph type="ftr" sz="quarter" idx="11"/>
          </p:nvPr>
        </p:nvSpPr>
        <p:spPr/>
        <p:txBody>
          <a:bodyPr/>
          <a:lstStyle/>
          <a:p>
            <a:r>
              <a:rPr lang="en-US" smtClean="0"/>
              <a:t>Computer Science and Information Technology-I</a:t>
            </a:r>
            <a:endParaRPr lang="en-US"/>
          </a:p>
        </p:txBody>
      </p:sp>
      <p:sp>
        <p:nvSpPr>
          <p:cNvPr id="7" name="Slide Number Placeholder 6"/>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412006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2BD3B1-E2A0-4C09-AB53-7832C77C571B}" type="datetime1">
              <a:rPr lang="en-US" smtClean="0"/>
              <a:pPr/>
              <a:t>7/3/2018</a:t>
            </a:fld>
            <a:endParaRPr lang="en-US"/>
          </a:p>
        </p:txBody>
      </p:sp>
      <p:sp>
        <p:nvSpPr>
          <p:cNvPr id="8" name="Footer Placeholder 7"/>
          <p:cNvSpPr>
            <a:spLocks noGrp="1"/>
          </p:cNvSpPr>
          <p:nvPr>
            <p:ph type="ftr" sz="quarter" idx="11"/>
          </p:nvPr>
        </p:nvSpPr>
        <p:spPr/>
        <p:txBody>
          <a:bodyPr/>
          <a:lstStyle/>
          <a:p>
            <a:r>
              <a:rPr lang="en-US" smtClean="0"/>
              <a:t>Computer Science and Information Technology-I</a:t>
            </a:r>
            <a:endParaRPr lang="en-US"/>
          </a:p>
        </p:txBody>
      </p:sp>
      <p:sp>
        <p:nvSpPr>
          <p:cNvPr id="9" name="Slide Number Placeholder 8"/>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1348090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95BDE2-7C1F-4371-AE26-FE141B742124}" type="datetime1">
              <a:rPr lang="en-US" smtClean="0"/>
              <a:pPr/>
              <a:t>7/3/2018</a:t>
            </a:fld>
            <a:endParaRPr lang="en-US"/>
          </a:p>
        </p:txBody>
      </p:sp>
      <p:sp>
        <p:nvSpPr>
          <p:cNvPr id="4" name="Footer Placeholder 3"/>
          <p:cNvSpPr>
            <a:spLocks noGrp="1"/>
          </p:cNvSpPr>
          <p:nvPr>
            <p:ph type="ftr" sz="quarter" idx="11"/>
          </p:nvPr>
        </p:nvSpPr>
        <p:spPr/>
        <p:txBody>
          <a:bodyPr/>
          <a:lstStyle/>
          <a:p>
            <a:r>
              <a:rPr lang="en-US" smtClean="0"/>
              <a:t>Computer Science and Information Technology-I</a:t>
            </a:r>
            <a:endParaRPr lang="en-US"/>
          </a:p>
        </p:txBody>
      </p:sp>
      <p:sp>
        <p:nvSpPr>
          <p:cNvPr id="5" name="Slide Number Placeholder 4"/>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90776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85ACB27-8C10-45C3-9684-E164FE738B2D}" type="datetime1">
              <a:rPr lang="en-US" smtClean="0"/>
              <a:pPr/>
              <a:t>7/3/2018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Computer Science and Information Technology-I</a:t>
            </a:r>
            <a:endParaRPr lang="en-US"/>
          </a:p>
        </p:txBody>
      </p:sp>
      <p:sp>
        <p:nvSpPr>
          <p:cNvPr id="9" name="Slide Number Placeholder 8"/>
          <p:cNvSpPr>
            <a:spLocks noGrp="1"/>
          </p:cNvSpPr>
          <p:nvPr>
            <p:ph type="sldNum" sz="quarter" idx="12"/>
          </p:nvPr>
        </p:nvSpPr>
        <p:spPr/>
        <p:txBody>
          <a:body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3682026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142D81F-6DDD-4E18-A008-726E8E14F4B1}" type="datetime1">
              <a:rPr lang="en-US" smtClean="0"/>
              <a:pPr/>
              <a:t>7/3/2018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Computer Science and Information Technology-I</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777EDF-8266-4D24-8986-7AADE8C439AE}" type="slidenum">
              <a:rPr lang="en-US" smtClean="0"/>
              <a:pPr/>
              <a:t>‹#›</a:t>
            </a:fld>
            <a:endParaRPr lang="en-US"/>
          </a:p>
        </p:txBody>
      </p:sp>
    </p:spTree>
    <p:extLst>
      <p:ext uri="{BB962C8B-B14F-4D97-AF65-F5344CB8AC3E}">
        <p14:creationId xmlns:p14="http://schemas.microsoft.com/office/powerpoint/2010/main" xmlns="" val="72360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C945BA-A989-439F-ACD7-63D95D63A1AB}" type="datetime1">
              <a:rPr lang="en-US" smtClean="0"/>
              <a:pPr/>
              <a:t>7/3/2018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Computer Science and Information Technology-I</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777EDF-8266-4D24-8986-7AADE8C439AE}"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49202881"/>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3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38300" y="5143500"/>
            <a:ext cx="9144000" cy="482600"/>
          </a:xfrm>
        </p:spPr>
        <p:txBody>
          <a:bodyPr>
            <a:normAutofit/>
          </a:bodyPr>
          <a:lstStyle/>
          <a:p>
            <a:r>
              <a:rPr lang="en-US" sz="2000" b="1" dirty="0" smtClean="0">
                <a:latin typeface="Times New Roman" panose="02020603050405020304" pitchFamily="18" charset="0"/>
                <a:cs typeface="Times New Roman" panose="02020603050405020304" pitchFamily="18" charset="0"/>
              </a:rPr>
              <a:t>Department of Computer Science and Engineering</a:t>
            </a:r>
            <a:endParaRPr lang="en-US"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68172" y="431800"/>
            <a:ext cx="10193528" cy="207010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668720" y="2886840"/>
            <a:ext cx="11083159" cy="646331"/>
          </a:xfrm>
          <a:prstGeom prst="rect">
            <a:avLst/>
          </a:prstGeom>
        </p:spPr>
        <p:txBody>
          <a:bodyPr wrap="square">
            <a:spAutoFit/>
          </a:bodyPr>
          <a:lstStyle/>
          <a:p>
            <a:pPr algn="ctr"/>
            <a:r>
              <a:rPr lang="en-US" sz="3600" b="1" dirty="0" smtClean="0"/>
              <a:t>CS 214	Object Oriented Programming</a:t>
            </a:r>
            <a:endParaRPr lang="en-US" sz="4000" dirty="0"/>
          </a:p>
        </p:txBody>
      </p:sp>
    </p:spTree>
    <p:extLst>
      <p:ext uri="{BB962C8B-B14F-4D97-AF65-F5344CB8AC3E}">
        <p14:creationId xmlns:p14="http://schemas.microsoft.com/office/powerpoint/2010/main" xmlns="" val="2485869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190" y="521383"/>
            <a:ext cx="5638799" cy="626394"/>
          </a:xfrm>
        </p:spPr>
        <p:txBody>
          <a:bodyPr>
            <a:noAutofit/>
          </a:bodyPr>
          <a:lstStyle/>
          <a:p>
            <a:r>
              <a:rPr lang="en-US" sz="3800" b="1" dirty="0" smtClean="0">
                <a:solidFill>
                  <a:srgbClr val="5D0352"/>
                </a:solidFill>
              </a:rPr>
              <a:t>Laboratory Assignment No: 4</a:t>
            </a:r>
            <a:endParaRPr lang="en-US" sz="3800" b="1" dirty="0">
              <a:solidFill>
                <a:srgbClr val="5D0352"/>
              </a:solidFill>
            </a:endParaRPr>
          </a:p>
        </p:txBody>
      </p:sp>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schemeClr val="tx1"/>
                </a:solidFill>
                <a:latin typeface="Times New Roman" panose="02020603050405020304" pitchFamily="18" charset="0"/>
                <a:cs typeface="Times New Roman" panose="02020603050405020304" pitchFamily="18" charset="0"/>
              </a:rPr>
              <a:pPr/>
              <a:t>7/3/2018</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2</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95070" y="286604"/>
            <a:ext cx="1269598" cy="1148496"/>
          </a:xfrm>
          <a:prstGeom prst="rect">
            <a:avLst/>
          </a:prstGeom>
        </p:spPr>
      </p:pic>
      <p:sp>
        <p:nvSpPr>
          <p:cNvPr id="13" name="Rectangle 12"/>
          <p:cNvSpPr/>
          <p:nvPr/>
        </p:nvSpPr>
        <p:spPr>
          <a:xfrm>
            <a:off x="1238250" y="1153273"/>
            <a:ext cx="3786293" cy="677108"/>
          </a:xfrm>
          <a:prstGeom prst="rect">
            <a:avLst/>
          </a:prstGeom>
        </p:spPr>
        <p:txBody>
          <a:bodyPr wrap="none">
            <a:spAutoFit/>
          </a:bodyPr>
          <a:lstStyle/>
          <a:p>
            <a:r>
              <a:rPr lang="en-US" sz="3800" b="1" spc="-50" dirty="0" smtClean="0">
                <a:solidFill>
                  <a:srgbClr val="002060"/>
                </a:solidFill>
                <a:latin typeface="+mj-lt"/>
                <a:ea typeface="+mj-ea"/>
                <a:cs typeface="+mj-cs"/>
              </a:rPr>
              <a:t>Problem Statement</a:t>
            </a:r>
            <a:endParaRPr lang="en-IN" sz="3800" b="1" spc="-50" dirty="0">
              <a:solidFill>
                <a:srgbClr val="002060"/>
              </a:solidFill>
              <a:latin typeface="+mj-lt"/>
              <a:ea typeface="+mj-ea"/>
              <a:cs typeface="+mj-cs"/>
            </a:endParaRPr>
          </a:p>
        </p:txBody>
      </p:sp>
      <p:sp>
        <p:nvSpPr>
          <p:cNvPr id="14" name="Footer Placeholder 4"/>
          <p:cNvSpPr>
            <a:spLocks noGrp="1"/>
          </p:cNvSpPr>
          <p:nvPr>
            <p:ph type="ftr" sz="quarter" idx="11"/>
          </p:nvPr>
        </p:nvSpPr>
        <p:spPr>
          <a:xfrm>
            <a:off x="3686185" y="6459785"/>
            <a:ext cx="4822804" cy="365125"/>
          </a:xfrm>
        </p:spPr>
        <p:txBody>
          <a:bodyPr/>
          <a:lstStyle/>
          <a:p>
            <a:r>
              <a:rPr lang="en-US" sz="1050" b="1" dirty="0" smtClean="0">
                <a:solidFill>
                  <a:prstClr val="black"/>
                </a:solidFill>
                <a:latin typeface="Times New Roman" panose="02020603050405020304" pitchFamily="18" charset="0"/>
                <a:cs typeface="Times New Roman" panose="02020603050405020304" pitchFamily="18" charset="0"/>
              </a:rPr>
              <a:t>OBJECT ORIENTED PROGRAMMING LABORATORY</a:t>
            </a:r>
            <a:endParaRPr lang="en-US" sz="1050" b="1" dirty="0">
              <a:solidFill>
                <a:prstClr val="black"/>
              </a:solidFill>
              <a:latin typeface="Times New Roman" panose="02020603050405020304" pitchFamily="18" charset="0"/>
              <a:cs typeface="Times New Roman" panose="02020603050405020304" pitchFamily="18" charset="0"/>
            </a:endParaRPr>
          </a:p>
        </p:txBody>
      </p:sp>
      <p:sp>
        <p:nvSpPr>
          <p:cNvPr id="3" name="Rectangle 2"/>
          <p:cNvSpPr/>
          <p:nvPr/>
        </p:nvSpPr>
        <p:spPr>
          <a:xfrm>
            <a:off x="1162050" y="1830381"/>
            <a:ext cx="10852150" cy="3477875"/>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A shop maintains an inventory of items. It stores information of items like </a:t>
            </a:r>
            <a:r>
              <a:rPr lang="en-US" sz="2000" dirty="0" err="1">
                <a:latin typeface="Arial" panose="020B0604020202020204" pitchFamily="34" charset="0"/>
                <a:cs typeface="Arial" panose="020B0604020202020204" pitchFamily="34" charset="0"/>
              </a:rPr>
              <a:t>Item_Code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Item_Name</a:t>
            </a:r>
            <a:r>
              <a:rPr lang="en-US" sz="2000" dirty="0">
                <a:latin typeface="Arial" panose="020B0604020202020204" pitchFamily="34" charset="0"/>
                <a:cs typeface="Arial" panose="020B0604020202020204" pitchFamily="34" charset="0"/>
              </a:rPr>
              <a:t>, Quantity and Cost in a data file. Whenever Customer wants to buy an item, sales person inputs the </a:t>
            </a:r>
            <a:r>
              <a:rPr lang="en-US" sz="2000" dirty="0" err="1">
                <a:latin typeface="Arial" panose="020B0604020202020204" pitchFamily="34" charset="0"/>
                <a:cs typeface="Arial" panose="020B0604020202020204" pitchFamily="34" charset="0"/>
              </a:rPr>
              <a:t>Item_Code</a:t>
            </a:r>
            <a:r>
              <a:rPr lang="en-US" sz="2000" dirty="0">
                <a:latin typeface="Arial" panose="020B0604020202020204" pitchFamily="34" charset="0"/>
                <a:cs typeface="Arial" panose="020B0604020202020204" pitchFamily="34" charset="0"/>
              </a:rPr>
              <a:t> and/or </a:t>
            </a:r>
            <a:r>
              <a:rPr lang="en-US" sz="2000" dirty="0" err="1">
                <a:latin typeface="Arial" panose="020B0604020202020204" pitchFamily="34" charset="0"/>
                <a:cs typeface="Arial" panose="020B0604020202020204" pitchFamily="34" charset="0"/>
              </a:rPr>
              <a:t>Item_Name</a:t>
            </a:r>
            <a:r>
              <a:rPr lang="en-US" sz="2000" dirty="0">
                <a:latin typeface="Arial" panose="020B0604020202020204" pitchFamily="34" charset="0"/>
                <a:cs typeface="Arial" panose="020B0604020202020204" pitchFamily="34" charset="0"/>
              </a:rPr>
              <a:t> and the system searches in a file and displays whether it is available or not otherwise an appropriate message is displayed. If it is, then the system displays the item details and request for the quantity of items required. If the requested quantity of items are available, the total cost of items is displayed; otherwise the message is displayed as required items not in stock. After purchasing an item, system updates the file.</a:t>
            </a:r>
          </a:p>
          <a:p>
            <a:r>
              <a:rPr lang="en-US" sz="2000" dirty="0">
                <a:latin typeface="Arial" panose="020B0604020202020204" pitchFamily="34" charset="0"/>
                <a:cs typeface="Arial" panose="020B0604020202020204" pitchFamily="34" charset="0"/>
              </a:rPr>
              <a:t>Design a system using a class called Items with suitable data members and member functions. Implement C++ program for the inventory system that will create a data file containing the Record of Items in the following form:</a:t>
            </a:r>
          </a:p>
        </p:txBody>
      </p:sp>
      <p:graphicFrame>
        <p:nvGraphicFramePr>
          <p:cNvPr id="5" name="Table 4"/>
          <p:cNvGraphicFramePr>
            <a:graphicFrameLocks noGrp="1"/>
          </p:cNvGraphicFramePr>
          <p:nvPr>
            <p:extLst>
              <p:ext uri="{D42A27DB-BD31-4B8C-83A1-F6EECF244321}">
                <p14:modId xmlns:p14="http://schemas.microsoft.com/office/powerpoint/2010/main" xmlns="" val="1859002002"/>
              </p:ext>
            </p:extLst>
          </p:nvPr>
        </p:nvGraphicFramePr>
        <p:xfrm>
          <a:off x="3849358" y="5308256"/>
          <a:ext cx="4786642" cy="863436"/>
        </p:xfrm>
        <a:graphic>
          <a:graphicData uri="http://schemas.openxmlformats.org/drawingml/2006/table">
            <a:tbl>
              <a:tblPr>
                <a:tableStyleId>{5C22544A-7EE6-4342-B048-85BDC9FD1C3A}</a:tableStyleId>
              </a:tblPr>
              <a:tblGrid>
                <a:gridCol w="1256123"/>
                <a:gridCol w="1226391"/>
                <a:gridCol w="1091777"/>
                <a:gridCol w="1212351"/>
              </a:tblGrid>
              <a:tr h="287812">
                <a:tc>
                  <a:txBody>
                    <a:bodyPr/>
                    <a:lstStyle/>
                    <a:p>
                      <a:pPr marL="0" marR="0" algn="ctr">
                        <a:lnSpc>
                          <a:spcPct val="115000"/>
                        </a:lnSpc>
                        <a:spcBef>
                          <a:spcPts val="0"/>
                        </a:spcBef>
                        <a:spcAft>
                          <a:spcPts val="0"/>
                        </a:spcAft>
                      </a:pPr>
                      <a:r>
                        <a:rPr lang="en-US" sz="1600" b="1" dirty="0" err="1">
                          <a:effectLst/>
                          <a:latin typeface="Arial" panose="020B0604020202020204" pitchFamily="34" charset="0"/>
                          <a:cs typeface="Arial" panose="020B0604020202020204" pitchFamily="34" charset="0"/>
                        </a:rPr>
                        <a:t>Item_Code</a:t>
                      </a:r>
                      <a:endParaRPr lang="en-US" sz="16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600" b="1">
                          <a:effectLst/>
                          <a:latin typeface="Arial" panose="020B0604020202020204" pitchFamily="34" charset="0"/>
                          <a:cs typeface="Arial" panose="020B0604020202020204" pitchFamily="34" charset="0"/>
                        </a:rPr>
                        <a:t>Item_name</a:t>
                      </a:r>
                      <a:endParaRPr lang="en-US" sz="16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600" b="1">
                          <a:effectLst/>
                          <a:latin typeface="Arial" panose="020B0604020202020204" pitchFamily="34" charset="0"/>
                          <a:cs typeface="Arial" panose="020B0604020202020204" pitchFamily="34" charset="0"/>
                        </a:rPr>
                        <a:t>Quantity</a:t>
                      </a:r>
                      <a:endParaRPr lang="en-US" sz="16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600" b="1">
                          <a:effectLst/>
                          <a:latin typeface="Arial" panose="020B0604020202020204" pitchFamily="34" charset="0"/>
                          <a:cs typeface="Arial" panose="020B0604020202020204" pitchFamily="34" charset="0"/>
                        </a:rPr>
                        <a:t>Cost in Rs.</a:t>
                      </a:r>
                      <a:endParaRPr lang="en-US" sz="16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r h="287812">
                <a:tc>
                  <a:txBody>
                    <a:bodyPr/>
                    <a:lstStyle/>
                    <a:p>
                      <a:pPr marL="292100" marR="0" algn="just">
                        <a:lnSpc>
                          <a:spcPct val="115000"/>
                        </a:lnSpc>
                        <a:spcBef>
                          <a:spcPts val="0"/>
                        </a:spcBef>
                        <a:spcAft>
                          <a:spcPts val="0"/>
                        </a:spcAft>
                      </a:pPr>
                      <a:r>
                        <a:rPr lang="en-US" sz="1600" b="1">
                          <a:effectLst/>
                          <a:latin typeface="Arial" panose="020B0604020202020204" pitchFamily="34" charset="0"/>
                          <a:cs typeface="Arial" panose="020B0604020202020204" pitchFamily="34" charset="0"/>
                        </a:rPr>
                        <a:t>3 </a:t>
                      </a:r>
                      <a:endParaRPr lang="en-US" sz="16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292100" marR="0" algn="just">
                        <a:lnSpc>
                          <a:spcPct val="115000"/>
                        </a:lnSpc>
                        <a:spcBef>
                          <a:spcPts val="0"/>
                        </a:spcBef>
                        <a:spcAft>
                          <a:spcPts val="0"/>
                        </a:spcAft>
                      </a:pPr>
                      <a:r>
                        <a:rPr lang="en-US" sz="1600" b="1">
                          <a:effectLst/>
                          <a:latin typeface="Arial" panose="020B0604020202020204" pitchFamily="34" charset="0"/>
                          <a:cs typeface="Arial" panose="020B0604020202020204" pitchFamily="34" charset="0"/>
                        </a:rPr>
                        <a:t>Pens  </a:t>
                      </a:r>
                      <a:endParaRPr lang="en-US" sz="16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292100" marR="0" algn="just">
                        <a:lnSpc>
                          <a:spcPct val="115000"/>
                        </a:lnSpc>
                        <a:spcBef>
                          <a:spcPts val="0"/>
                        </a:spcBef>
                        <a:spcAft>
                          <a:spcPts val="0"/>
                        </a:spcAft>
                      </a:pPr>
                      <a:r>
                        <a:rPr lang="en-US" sz="1600" b="1">
                          <a:effectLst/>
                          <a:latin typeface="Arial" panose="020B0604020202020204" pitchFamily="34" charset="0"/>
                          <a:cs typeface="Arial" panose="020B0604020202020204" pitchFamily="34" charset="0"/>
                        </a:rPr>
                        <a:t> 24</a:t>
                      </a:r>
                      <a:endParaRPr lang="en-US" sz="16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292100" marR="0" algn="just">
                        <a:lnSpc>
                          <a:spcPct val="115000"/>
                        </a:lnSpc>
                        <a:spcBef>
                          <a:spcPts val="0"/>
                        </a:spcBef>
                        <a:spcAft>
                          <a:spcPts val="0"/>
                        </a:spcAft>
                      </a:pPr>
                      <a:r>
                        <a:rPr lang="en-US" sz="1600" b="1" dirty="0">
                          <a:effectLst/>
                          <a:latin typeface="Arial" panose="020B0604020202020204" pitchFamily="34" charset="0"/>
                          <a:cs typeface="Arial" panose="020B0604020202020204" pitchFamily="34" charset="0"/>
                        </a:rPr>
                        <a:t> 10</a:t>
                      </a:r>
                      <a:endParaRPr lang="en-US" sz="16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r h="287812">
                <a:tc>
                  <a:txBody>
                    <a:bodyPr/>
                    <a:lstStyle/>
                    <a:p>
                      <a:pPr marL="292100" marR="0" algn="just">
                        <a:lnSpc>
                          <a:spcPct val="115000"/>
                        </a:lnSpc>
                        <a:spcBef>
                          <a:spcPts val="0"/>
                        </a:spcBef>
                        <a:spcAft>
                          <a:spcPts val="0"/>
                        </a:spcAft>
                      </a:pPr>
                      <a:r>
                        <a:rPr lang="en-US" sz="1600" b="1">
                          <a:effectLst/>
                          <a:latin typeface="Arial" panose="020B0604020202020204" pitchFamily="34" charset="0"/>
                          <a:cs typeface="Arial" panose="020B0604020202020204" pitchFamily="34" charset="0"/>
                        </a:rPr>
                        <a:t>17 </a:t>
                      </a:r>
                      <a:endParaRPr lang="en-US" sz="16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just">
                        <a:lnSpc>
                          <a:spcPct val="115000"/>
                        </a:lnSpc>
                        <a:spcBef>
                          <a:spcPts val="0"/>
                        </a:spcBef>
                        <a:spcAft>
                          <a:spcPts val="0"/>
                        </a:spcAft>
                      </a:pPr>
                      <a:r>
                        <a:rPr lang="en-US" sz="1600" b="1" dirty="0">
                          <a:effectLst/>
                          <a:latin typeface="Arial" panose="020B0604020202020204" pitchFamily="34" charset="0"/>
                          <a:cs typeface="Arial" panose="020B0604020202020204" pitchFamily="34" charset="0"/>
                        </a:rPr>
                        <a:t>Notebooks</a:t>
                      </a:r>
                      <a:endParaRPr lang="en-US" sz="16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292100" marR="0" algn="just">
                        <a:lnSpc>
                          <a:spcPct val="115000"/>
                        </a:lnSpc>
                        <a:spcBef>
                          <a:spcPts val="0"/>
                        </a:spcBef>
                        <a:spcAft>
                          <a:spcPts val="0"/>
                        </a:spcAft>
                      </a:pPr>
                      <a:r>
                        <a:rPr lang="en-US" sz="1600" b="1">
                          <a:effectLst/>
                          <a:latin typeface="Arial" panose="020B0604020202020204" pitchFamily="34" charset="0"/>
                          <a:cs typeface="Arial" panose="020B0604020202020204" pitchFamily="34" charset="0"/>
                        </a:rPr>
                        <a:t> 46</a:t>
                      </a:r>
                      <a:endParaRPr lang="en-US" sz="16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292100" marR="0" algn="just">
                        <a:lnSpc>
                          <a:spcPct val="115000"/>
                        </a:lnSpc>
                        <a:spcBef>
                          <a:spcPts val="0"/>
                        </a:spcBef>
                        <a:spcAft>
                          <a:spcPts val="0"/>
                        </a:spcAft>
                      </a:pPr>
                      <a:r>
                        <a:rPr lang="en-US" sz="1600" b="1" dirty="0">
                          <a:effectLst/>
                          <a:latin typeface="Arial" panose="020B0604020202020204" pitchFamily="34" charset="0"/>
                          <a:cs typeface="Arial" panose="020B0604020202020204" pitchFamily="34" charset="0"/>
                        </a:rPr>
                        <a:t> 14.99 </a:t>
                      </a:r>
                      <a:endParaRPr lang="en-US" sz="16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xmlns="" val="3462354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190" y="521383"/>
            <a:ext cx="5638799" cy="626394"/>
          </a:xfrm>
        </p:spPr>
        <p:txBody>
          <a:bodyPr>
            <a:noAutofit/>
          </a:bodyPr>
          <a:lstStyle/>
          <a:p>
            <a:r>
              <a:rPr lang="en-US" sz="3800" b="1" dirty="0" smtClean="0">
                <a:solidFill>
                  <a:srgbClr val="5D0352"/>
                </a:solidFill>
              </a:rPr>
              <a:t>Laboratory Assignment No: 4</a:t>
            </a:r>
            <a:endParaRPr lang="en-US" sz="3800" b="1" dirty="0">
              <a:solidFill>
                <a:srgbClr val="5D0352"/>
              </a:solidFill>
            </a:endParaRPr>
          </a:p>
        </p:txBody>
      </p:sp>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schemeClr val="tx1"/>
                </a:solidFill>
                <a:latin typeface="Times New Roman" panose="02020603050405020304" pitchFamily="18" charset="0"/>
                <a:cs typeface="Times New Roman" panose="02020603050405020304" pitchFamily="18" charset="0"/>
              </a:rPr>
              <a:pPr/>
              <a:t>7/3/2018</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3</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95070" y="286604"/>
            <a:ext cx="1269598" cy="1148496"/>
          </a:xfrm>
          <a:prstGeom prst="rect">
            <a:avLst/>
          </a:prstGeom>
        </p:spPr>
      </p:pic>
      <p:sp>
        <p:nvSpPr>
          <p:cNvPr id="13" name="Rectangle 12"/>
          <p:cNvSpPr/>
          <p:nvPr/>
        </p:nvSpPr>
        <p:spPr>
          <a:xfrm>
            <a:off x="1238250" y="1153273"/>
            <a:ext cx="3786293" cy="677108"/>
          </a:xfrm>
          <a:prstGeom prst="rect">
            <a:avLst/>
          </a:prstGeom>
        </p:spPr>
        <p:txBody>
          <a:bodyPr wrap="none">
            <a:spAutoFit/>
          </a:bodyPr>
          <a:lstStyle/>
          <a:p>
            <a:r>
              <a:rPr lang="en-US" sz="3800" b="1" spc="-50" dirty="0" smtClean="0">
                <a:solidFill>
                  <a:srgbClr val="002060"/>
                </a:solidFill>
                <a:latin typeface="+mj-lt"/>
                <a:ea typeface="+mj-ea"/>
                <a:cs typeface="+mj-cs"/>
              </a:rPr>
              <a:t>Problem Statement</a:t>
            </a:r>
            <a:endParaRPr lang="en-IN" sz="3800" b="1" spc="-50" dirty="0">
              <a:solidFill>
                <a:srgbClr val="002060"/>
              </a:solidFill>
              <a:latin typeface="+mj-lt"/>
              <a:ea typeface="+mj-ea"/>
              <a:cs typeface="+mj-cs"/>
            </a:endParaRPr>
          </a:p>
        </p:txBody>
      </p:sp>
      <p:sp>
        <p:nvSpPr>
          <p:cNvPr id="14" name="Footer Placeholder 4"/>
          <p:cNvSpPr>
            <a:spLocks noGrp="1"/>
          </p:cNvSpPr>
          <p:nvPr>
            <p:ph type="ftr" sz="quarter" idx="11"/>
          </p:nvPr>
        </p:nvSpPr>
        <p:spPr>
          <a:xfrm>
            <a:off x="3686185" y="6459785"/>
            <a:ext cx="4822804" cy="365125"/>
          </a:xfrm>
        </p:spPr>
        <p:txBody>
          <a:bodyPr/>
          <a:lstStyle/>
          <a:p>
            <a:r>
              <a:rPr lang="en-US" sz="1050" b="1" dirty="0" smtClean="0">
                <a:solidFill>
                  <a:prstClr val="black"/>
                </a:solidFill>
                <a:latin typeface="Times New Roman" panose="02020603050405020304" pitchFamily="18" charset="0"/>
                <a:cs typeface="Times New Roman" panose="02020603050405020304" pitchFamily="18" charset="0"/>
              </a:rPr>
              <a:t>OBJECT ORIENTED PROGRAMMING LABORATORY</a:t>
            </a:r>
            <a:endParaRPr lang="en-US" sz="1050" b="1" dirty="0">
              <a:solidFill>
                <a:prstClr val="black"/>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38250" y="2014446"/>
            <a:ext cx="10852150" cy="3170099"/>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Data Members:</a:t>
            </a:r>
            <a:endParaRPr lang="en-US" sz="2000" dirty="0">
              <a:latin typeface="Arial" panose="020B0604020202020204" pitchFamily="34" charset="0"/>
              <a:cs typeface="Arial" panose="020B0604020202020204" pitchFamily="34" charset="0"/>
            </a:endParaRPr>
          </a:p>
          <a:p>
            <a:pPr lvl="0"/>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Item_Code</a:t>
            </a:r>
            <a:endParaRPr lang="en-US" sz="2000" dirty="0">
              <a:latin typeface="Arial" panose="020B0604020202020204" pitchFamily="34" charset="0"/>
              <a:cs typeface="Arial" panose="020B0604020202020204" pitchFamily="34" charset="0"/>
            </a:endParaRPr>
          </a:p>
          <a:p>
            <a:pPr lvl="0"/>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Item_Name</a:t>
            </a:r>
            <a:endParaRPr lang="en-US" sz="2000" dirty="0">
              <a:latin typeface="Arial" panose="020B0604020202020204" pitchFamily="34" charset="0"/>
              <a:cs typeface="Arial" panose="020B0604020202020204" pitchFamily="34" charset="0"/>
            </a:endParaRPr>
          </a:p>
          <a:p>
            <a:pPr lvl="0"/>
            <a:r>
              <a:rPr lang="en-US" sz="2000" dirty="0" smtClean="0">
                <a:latin typeface="Arial" panose="020B0604020202020204" pitchFamily="34" charset="0"/>
                <a:cs typeface="Arial" panose="020B0604020202020204" pitchFamily="34" charset="0"/>
              </a:rPr>
              <a:t>	Quantity </a:t>
            </a:r>
            <a:endParaRPr lang="en-US" sz="2000" dirty="0">
              <a:latin typeface="Arial" panose="020B0604020202020204" pitchFamily="34" charset="0"/>
              <a:cs typeface="Arial" panose="020B0604020202020204" pitchFamily="34" charset="0"/>
            </a:endParaRPr>
          </a:p>
          <a:p>
            <a:pPr lvl="0"/>
            <a:r>
              <a:rPr lang="en-US" sz="2000" dirty="0" smtClean="0">
                <a:latin typeface="Arial" panose="020B0604020202020204" pitchFamily="34" charset="0"/>
                <a:cs typeface="Arial" panose="020B0604020202020204" pitchFamily="34" charset="0"/>
              </a:rPr>
              <a:t>	Cost</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Member Function:</a:t>
            </a:r>
            <a:endParaRPr lang="en-US" sz="2000" dirty="0">
              <a:latin typeface="Arial" panose="020B0604020202020204" pitchFamily="34" charset="0"/>
              <a:cs typeface="Arial" panose="020B0604020202020204" pitchFamily="34" charset="0"/>
            </a:endParaRPr>
          </a:p>
          <a:p>
            <a:pPr lvl="0"/>
            <a:r>
              <a:rPr lang="en-US" sz="2000" dirty="0" smtClean="0">
                <a:latin typeface="Arial" panose="020B0604020202020204" pitchFamily="34" charset="0"/>
                <a:cs typeface="Arial" panose="020B0604020202020204" pitchFamily="34" charset="0"/>
              </a:rPr>
              <a:t>	Create </a:t>
            </a:r>
            <a:r>
              <a:rPr lang="en-US" sz="2000" dirty="0">
                <a:latin typeface="Arial" panose="020B0604020202020204" pitchFamily="34" charset="0"/>
                <a:cs typeface="Arial" panose="020B0604020202020204" pitchFamily="34" charset="0"/>
              </a:rPr>
              <a:t>file and store Record of Items</a:t>
            </a:r>
          </a:p>
          <a:p>
            <a:pPr lvl="0"/>
            <a:r>
              <a:rPr lang="en-US" sz="2000" dirty="0" smtClean="0">
                <a:latin typeface="Arial" panose="020B0604020202020204" pitchFamily="34" charset="0"/>
                <a:cs typeface="Arial" panose="020B0604020202020204" pitchFamily="34" charset="0"/>
              </a:rPr>
              <a:t>	Search </a:t>
            </a:r>
            <a:r>
              <a:rPr lang="en-US" sz="2000" dirty="0">
                <a:latin typeface="Arial" panose="020B0604020202020204" pitchFamily="34" charset="0"/>
                <a:cs typeface="Arial" panose="020B0604020202020204" pitchFamily="34" charset="0"/>
              </a:rPr>
              <a:t>an Item in the file by </a:t>
            </a:r>
            <a:r>
              <a:rPr lang="en-US" sz="2000" dirty="0" err="1">
                <a:latin typeface="Arial" panose="020B0604020202020204" pitchFamily="34" charset="0"/>
                <a:cs typeface="Arial" panose="020B0604020202020204" pitchFamily="34" charset="0"/>
              </a:rPr>
              <a:t>Item_Code</a:t>
            </a:r>
            <a:r>
              <a:rPr lang="en-US" sz="2000" dirty="0">
                <a:latin typeface="Arial" panose="020B0604020202020204" pitchFamily="34" charset="0"/>
                <a:cs typeface="Arial" panose="020B0604020202020204" pitchFamily="34" charset="0"/>
              </a:rPr>
              <a:t> or </a:t>
            </a:r>
            <a:r>
              <a:rPr lang="en-US" sz="2000" dirty="0" err="1">
                <a:latin typeface="Arial" panose="020B0604020202020204" pitchFamily="34" charset="0"/>
                <a:cs typeface="Arial" panose="020B0604020202020204" pitchFamily="34" charset="0"/>
              </a:rPr>
              <a:t>Item_Name</a:t>
            </a:r>
            <a:endParaRPr lang="en-US" sz="2000" dirty="0">
              <a:latin typeface="Arial" panose="020B0604020202020204" pitchFamily="34" charset="0"/>
              <a:cs typeface="Arial" panose="020B0604020202020204" pitchFamily="34" charset="0"/>
            </a:endParaRPr>
          </a:p>
          <a:p>
            <a:pPr lvl="0"/>
            <a:r>
              <a:rPr lang="en-US" sz="2000" dirty="0" smtClean="0">
                <a:latin typeface="Arial" panose="020B0604020202020204" pitchFamily="34" charset="0"/>
                <a:cs typeface="Arial" panose="020B0604020202020204" pitchFamily="34" charset="0"/>
              </a:rPr>
              <a:t>	Arrange </a:t>
            </a:r>
            <a:r>
              <a:rPr lang="en-US" sz="2000" dirty="0">
                <a:latin typeface="Arial" panose="020B0604020202020204" pitchFamily="34" charset="0"/>
                <a:cs typeface="Arial" panose="020B0604020202020204" pitchFamily="34" charset="0"/>
              </a:rPr>
              <a:t>the Items by </a:t>
            </a:r>
            <a:r>
              <a:rPr lang="en-US" sz="2000" dirty="0" err="1">
                <a:latin typeface="Arial" panose="020B0604020202020204" pitchFamily="34" charset="0"/>
                <a:cs typeface="Arial" panose="020B0604020202020204" pitchFamily="34" charset="0"/>
              </a:rPr>
              <a:t>Item_Code</a:t>
            </a:r>
            <a:r>
              <a:rPr lang="en-US" sz="2000" dirty="0">
                <a:latin typeface="Arial" panose="020B0604020202020204" pitchFamily="34" charset="0"/>
                <a:cs typeface="Arial" panose="020B0604020202020204" pitchFamily="34" charset="0"/>
              </a:rPr>
              <a:t> or </a:t>
            </a:r>
            <a:r>
              <a:rPr lang="en-US" sz="2000" dirty="0" err="1">
                <a:latin typeface="Arial" panose="020B0604020202020204" pitchFamily="34" charset="0"/>
                <a:cs typeface="Arial" panose="020B0604020202020204" pitchFamily="34" charset="0"/>
              </a:rPr>
              <a:t>Item_Name</a:t>
            </a:r>
            <a:endParaRPr lang="en-US" sz="2000" dirty="0">
              <a:latin typeface="Arial" panose="020B0604020202020204" pitchFamily="34" charset="0"/>
              <a:cs typeface="Arial" panose="020B0604020202020204" pitchFamily="34" charset="0"/>
            </a:endParaRPr>
          </a:p>
          <a:p>
            <a:pPr lvl="0"/>
            <a:r>
              <a:rPr lang="en-US" sz="2000" dirty="0" smtClean="0">
                <a:latin typeface="Arial" panose="020B0604020202020204" pitchFamily="34" charset="0"/>
                <a:cs typeface="Arial" panose="020B0604020202020204" pitchFamily="34" charset="0"/>
              </a:rPr>
              <a:t>	Update </a:t>
            </a:r>
            <a:r>
              <a:rPr lang="en-US" sz="2000" dirty="0">
                <a:latin typeface="Arial" panose="020B0604020202020204" pitchFamily="34" charset="0"/>
                <a:cs typeface="Arial" panose="020B0604020202020204" pitchFamily="34" charset="0"/>
              </a:rPr>
              <a:t>the file</a:t>
            </a:r>
          </a:p>
        </p:txBody>
      </p:sp>
    </p:spTree>
    <p:extLst>
      <p:ext uri="{BB962C8B-B14F-4D97-AF65-F5344CB8AC3E}">
        <p14:creationId xmlns:p14="http://schemas.microsoft.com/office/powerpoint/2010/main" xmlns="" val="3232861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403" y="808706"/>
            <a:ext cx="9530080" cy="626394"/>
          </a:xfrm>
        </p:spPr>
        <p:txBody>
          <a:bodyPr>
            <a:noAutofit/>
          </a:bodyPr>
          <a:lstStyle/>
          <a:p>
            <a:r>
              <a:rPr lang="en-US" sz="3800" b="1" dirty="0" smtClean="0">
                <a:solidFill>
                  <a:srgbClr val="002060"/>
                </a:solidFill>
              </a:rPr>
              <a:t>Points related to Problem Statement</a:t>
            </a:r>
            <a:endParaRPr lang="en-US" sz="3800" b="1" dirty="0">
              <a:solidFill>
                <a:srgbClr val="002060"/>
              </a:solidFill>
            </a:endParaRPr>
          </a:p>
        </p:txBody>
      </p:sp>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schemeClr val="tx1"/>
                </a:solidFill>
                <a:latin typeface="Times New Roman" panose="02020603050405020304" pitchFamily="18" charset="0"/>
                <a:cs typeface="Times New Roman" panose="02020603050405020304" pitchFamily="18" charset="0"/>
              </a:rPr>
              <a:pPr/>
              <a:t>7/3/2018</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4</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95070" y="286604"/>
            <a:ext cx="1269598" cy="1148496"/>
          </a:xfrm>
          <a:prstGeom prst="rect">
            <a:avLst/>
          </a:prstGeom>
        </p:spPr>
      </p:pic>
      <p:sp>
        <p:nvSpPr>
          <p:cNvPr id="8" name="Footer Placeholder 4"/>
          <p:cNvSpPr>
            <a:spLocks noGrp="1"/>
          </p:cNvSpPr>
          <p:nvPr>
            <p:ph type="ftr" sz="quarter" idx="11"/>
          </p:nvPr>
        </p:nvSpPr>
        <p:spPr>
          <a:xfrm>
            <a:off x="3686185" y="6459785"/>
            <a:ext cx="4822804" cy="365125"/>
          </a:xfrm>
        </p:spPr>
        <p:txBody>
          <a:bodyPr/>
          <a:lstStyle/>
          <a:p>
            <a:r>
              <a:rPr lang="en-US" sz="1050" b="1" dirty="0" smtClean="0">
                <a:solidFill>
                  <a:prstClr val="black"/>
                </a:solidFill>
                <a:latin typeface="Times New Roman" panose="02020603050405020304" pitchFamily="18" charset="0"/>
                <a:cs typeface="Times New Roman" panose="02020603050405020304" pitchFamily="18" charset="0"/>
              </a:rPr>
              <a:t>OBJECT ORIENTED PROGRAMMING LABORATORY</a:t>
            </a:r>
            <a:endParaRPr lang="en-US" sz="1050" b="1" dirty="0">
              <a:solidFill>
                <a:prstClr val="black"/>
              </a:solidFill>
              <a:latin typeface="Times New Roman" panose="02020603050405020304" pitchFamily="18" charset="0"/>
              <a:cs typeface="Times New Roman" panose="02020603050405020304" pitchFamily="18" charset="0"/>
            </a:endParaRPr>
          </a:p>
        </p:txBody>
      </p:sp>
      <p:sp>
        <p:nvSpPr>
          <p:cNvPr id="3" name="Rectangle 2"/>
          <p:cNvSpPr/>
          <p:nvPr/>
        </p:nvSpPr>
        <p:spPr>
          <a:xfrm>
            <a:off x="1172633" y="1937435"/>
            <a:ext cx="9093200" cy="5324535"/>
          </a:xfrm>
          <a:prstGeom prst="rect">
            <a:avLst/>
          </a:prstGeom>
        </p:spPr>
        <p:txBody>
          <a:bodyPr wrap="square">
            <a:spAutoFit/>
          </a:bodyPr>
          <a:lstStyle/>
          <a:p>
            <a:r>
              <a:rPr lang="en-IN" sz="2000" dirty="0" smtClean="0">
                <a:latin typeface="Cambria" panose="02040503050406030204" pitchFamily="18" charset="0"/>
              </a:rPr>
              <a:t>Header File- </a:t>
            </a:r>
            <a:r>
              <a:rPr lang="en-IN" sz="2000" dirty="0" err="1" smtClean="0">
                <a:latin typeface="Cambria" panose="02040503050406030204" pitchFamily="18" charset="0"/>
              </a:rPr>
              <a:t>iostream</a:t>
            </a:r>
            <a:r>
              <a:rPr lang="en-IN" sz="2000" dirty="0" smtClean="0">
                <a:latin typeface="Cambria" panose="02040503050406030204" pitchFamily="18" charset="0"/>
              </a:rPr>
              <a:t>, </a:t>
            </a:r>
            <a:r>
              <a:rPr lang="en-IN" sz="2000" dirty="0" err="1" smtClean="0">
                <a:latin typeface="Cambria" panose="02040503050406030204" pitchFamily="18" charset="0"/>
              </a:rPr>
              <a:t>fstream</a:t>
            </a:r>
            <a:endParaRPr lang="en-IN" sz="2000" dirty="0" smtClean="0">
              <a:latin typeface="Cambria" panose="02040503050406030204" pitchFamily="18" charset="0"/>
            </a:endParaRPr>
          </a:p>
          <a:p>
            <a:r>
              <a:rPr lang="en-IN" sz="2000" dirty="0" smtClean="0">
                <a:latin typeface="Cambria" panose="02040503050406030204" pitchFamily="18" charset="0"/>
              </a:rPr>
              <a:t>Class- Item</a:t>
            </a:r>
          </a:p>
          <a:p>
            <a:r>
              <a:rPr lang="en-IN" sz="2000" dirty="0" smtClean="0">
                <a:latin typeface="Cambria" panose="02040503050406030204" pitchFamily="18" charset="0"/>
              </a:rPr>
              <a:t>data members, member functions</a:t>
            </a:r>
          </a:p>
          <a:p>
            <a:r>
              <a:rPr lang="en-IN" sz="2000" dirty="0" err="1">
                <a:latin typeface="Cambria" panose="02040503050406030204" pitchFamily="18" charset="0"/>
              </a:rPr>
              <a:t>i</a:t>
            </a:r>
            <a:r>
              <a:rPr lang="en-IN" sz="2000" dirty="0" err="1" smtClean="0">
                <a:latin typeface="Cambria" panose="02040503050406030204" pitchFamily="18" charset="0"/>
              </a:rPr>
              <a:t>fstream</a:t>
            </a:r>
            <a:r>
              <a:rPr lang="en-IN" sz="2000" dirty="0" smtClean="0">
                <a:latin typeface="Cambria" panose="02040503050406030204" pitchFamily="18" charset="0"/>
              </a:rPr>
              <a:t>, </a:t>
            </a:r>
            <a:r>
              <a:rPr lang="en-IN" sz="2000" dirty="0" err="1" smtClean="0">
                <a:latin typeface="Cambria" panose="02040503050406030204" pitchFamily="18" charset="0"/>
              </a:rPr>
              <a:t>ofstream</a:t>
            </a:r>
            <a:r>
              <a:rPr lang="en-IN" sz="2000" dirty="0" smtClean="0">
                <a:latin typeface="Cambria" panose="02040503050406030204" pitchFamily="18" charset="0"/>
              </a:rPr>
              <a:t>, </a:t>
            </a:r>
            <a:r>
              <a:rPr lang="en-IN" sz="2000" dirty="0" err="1" smtClean="0">
                <a:latin typeface="Cambria" panose="02040503050406030204" pitchFamily="18" charset="0"/>
              </a:rPr>
              <a:t>fstream</a:t>
            </a:r>
            <a:endParaRPr lang="en-IN" sz="2000" dirty="0" smtClean="0">
              <a:latin typeface="Cambria" panose="02040503050406030204" pitchFamily="18" charset="0"/>
            </a:endParaRPr>
          </a:p>
          <a:p>
            <a:r>
              <a:rPr lang="en-IN" sz="2000" dirty="0" smtClean="0">
                <a:latin typeface="Cambria" panose="02040503050406030204" pitchFamily="18" charset="0"/>
              </a:rPr>
              <a:t>Objects</a:t>
            </a:r>
          </a:p>
          <a:p>
            <a:r>
              <a:rPr lang="en-IN" sz="2000" dirty="0" smtClean="0">
                <a:latin typeface="Cambria" panose="02040503050406030204" pitchFamily="18" charset="0"/>
              </a:rPr>
              <a:t>Open file, close file</a:t>
            </a:r>
          </a:p>
          <a:p>
            <a:r>
              <a:rPr lang="en-IN" sz="2000" dirty="0" smtClean="0">
                <a:latin typeface="Cambria" panose="02040503050406030204" pitchFamily="18" charset="0"/>
              </a:rPr>
              <a:t>Read &amp; Write operation on file</a:t>
            </a:r>
          </a:p>
          <a:p>
            <a:r>
              <a:rPr lang="en-IN" sz="2000" dirty="0" smtClean="0">
                <a:latin typeface="Cambria" panose="02040503050406030204" pitchFamily="18" charset="0"/>
              </a:rPr>
              <a:t>File Pointers</a:t>
            </a:r>
          </a:p>
          <a:p>
            <a:r>
              <a:rPr lang="en-IN" sz="2000" dirty="0" smtClean="0">
                <a:solidFill>
                  <a:srgbClr val="FF0000"/>
                </a:solidFill>
                <a:latin typeface="Cambria" panose="02040503050406030204" pitchFamily="18" charset="0"/>
              </a:rPr>
              <a:t>Keywords, Syntax, class diagram for problem statement, etc.….</a:t>
            </a:r>
          </a:p>
          <a:p>
            <a:endParaRPr lang="en-IN" sz="2000" dirty="0">
              <a:solidFill>
                <a:srgbClr val="FF0000"/>
              </a:solidFill>
              <a:latin typeface="Cambria" panose="02040503050406030204" pitchFamily="18" charset="0"/>
            </a:endParaRPr>
          </a:p>
          <a:p>
            <a:endParaRPr lang="en-IN" sz="2000" dirty="0" smtClean="0">
              <a:latin typeface="Cambria" panose="02040503050406030204" pitchFamily="18" charset="0"/>
            </a:endParaRPr>
          </a:p>
          <a:p>
            <a:endParaRPr lang="en-IN" sz="2000" dirty="0">
              <a:latin typeface="Cambria" panose="02040503050406030204" pitchFamily="18" charset="0"/>
            </a:endParaRPr>
          </a:p>
          <a:p>
            <a:endParaRPr lang="en-IN" sz="2000" dirty="0" smtClean="0">
              <a:latin typeface="Cambria" panose="02040503050406030204" pitchFamily="18" charset="0"/>
            </a:endParaRPr>
          </a:p>
          <a:p>
            <a:endParaRPr lang="en-IN" sz="2000" dirty="0">
              <a:latin typeface="Cambria" panose="02040503050406030204" pitchFamily="18" charset="0"/>
            </a:endParaRPr>
          </a:p>
          <a:p>
            <a:endParaRPr lang="en-IN" sz="2000" dirty="0" smtClean="0">
              <a:latin typeface="Cambria" panose="02040503050406030204" pitchFamily="18" charset="0"/>
            </a:endParaRPr>
          </a:p>
          <a:p>
            <a:endParaRPr lang="en-IN" sz="2000" dirty="0">
              <a:latin typeface="Cambria" panose="02040503050406030204" pitchFamily="18" charset="0"/>
            </a:endParaRPr>
          </a:p>
          <a:p>
            <a:r>
              <a:rPr lang="en-IN" sz="2000" dirty="0" smtClean="0">
                <a:latin typeface="Cambria" panose="02040503050406030204" pitchFamily="18" charset="0"/>
              </a:rPr>
              <a:t> </a:t>
            </a:r>
            <a:endParaRPr lang="en-IN" sz="2000" dirty="0"/>
          </a:p>
        </p:txBody>
      </p:sp>
    </p:spTree>
    <p:extLst>
      <p:ext uri="{BB962C8B-B14F-4D97-AF65-F5344CB8AC3E}">
        <p14:creationId xmlns:p14="http://schemas.microsoft.com/office/powerpoint/2010/main" xmlns="" val="3456162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800" y="808706"/>
            <a:ext cx="9530080" cy="626394"/>
          </a:xfrm>
        </p:spPr>
        <p:txBody>
          <a:bodyPr>
            <a:noAutofit/>
          </a:bodyPr>
          <a:lstStyle/>
          <a:p>
            <a:r>
              <a:rPr lang="en-US" sz="3800" b="1" dirty="0" smtClean="0">
                <a:solidFill>
                  <a:srgbClr val="002060"/>
                </a:solidFill>
              </a:rPr>
              <a:t>Algorithm</a:t>
            </a:r>
            <a:endParaRPr lang="en-US" sz="3800" b="1" dirty="0">
              <a:solidFill>
                <a:srgbClr val="002060"/>
              </a:solidFill>
            </a:endParaRPr>
          </a:p>
        </p:txBody>
      </p:sp>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schemeClr val="tx1"/>
                </a:solidFill>
                <a:latin typeface="Times New Roman" panose="02020603050405020304" pitchFamily="18" charset="0"/>
                <a:cs typeface="Times New Roman" panose="02020603050405020304" pitchFamily="18" charset="0"/>
              </a:rPr>
              <a:pPr/>
              <a:t>7/3/2018</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5</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95070" y="286604"/>
            <a:ext cx="1269598" cy="1148496"/>
          </a:xfrm>
          <a:prstGeom prst="rect">
            <a:avLst/>
          </a:prstGeom>
        </p:spPr>
      </p:pic>
      <p:sp>
        <p:nvSpPr>
          <p:cNvPr id="8" name="Footer Placeholder 4"/>
          <p:cNvSpPr>
            <a:spLocks noGrp="1"/>
          </p:cNvSpPr>
          <p:nvPr>
            <p:ph type="ftr" sz="quarter" idx="11"/>
          </p:nvPr>
        </p:nvSpPr>
        <p:spPr>
          <a:xfrm>
            <a:off x="3686185" y="6459785"/>
            <a:ext cx="4822804" cy="365125"/>
          </a:xfrm>
        </p:spPr>
        <p:txBody>
          <a:bodyPr/>
          <a:lstStyle/>
          <a:p>
            <a:r>
              <a:rPr lang="en-US" sz="1050" b="1" dirty="0" smtClean="0">
                <a:solidFill>
                  <a:prstClr val="black"/>
                </a:solidFill>
                <a:latin typeface="Times New Roman" panose="02020603050405020304" pitchFamily="18" charset="0"/>
                <a:cs typeface="Times New Roman" panose="02020603050405020304" pitchFamily="18" charset="0"/>
              </a:rPr>
              <a:t>OBJECT ORIENTED PROGRAMMING LABORATORY</a:t>
            </a:r>
            <a:endParaRPr lang="en-US" sz="1050" b="1" dirty="0">
              <a:solidFill>
                <a:prstClr val="black"/>
              </a:solidFill>
              <a:latin typeface="Times New Roman" panose="02020603050405020304" pitchFamily="18" charset="0"/>
              <a:cs typeface="Times New Roman" panose="02020603050405020304" pitchFamily="18" charset="0"/>
            </a:endParaRPr>
          </a:p>
        </p:txBody>
      </p:sp>
      <p:sp>
        <p:nvSpPr>
          <p:cNvPr id="3" name="Rectangle 2"/>
          <p:cNvSpPr/>
          <p:nvPr/>
        </p:nvSpPr>
        <p:spPr>
          <a:xfrm>
            <a:off x="829868" y="2028826"/>
            <a:ext cx="10130231" cy="3601692"/>
          </a:xfrm>
          <a:prstGeom prst="rect">
            <a:avLst/>
          </a:prstGeom>
        </p:spPr>
        <p:txBody>
          <a:bodyPr wrap="square">
            <a:spAutoFit/>
          </a:bodyPr>
          <a:lstStyle/>
          <a:p>
            <a:pPr marL="342900" marR="0" lvl="0" indent="-342900" algn="just">
              <a:lnSpc>
                <a:spcPct val="115000"/>
              </a:lnSpc>
              <a:spcBef>
                <a:spcPts val="0"/>
              </a:spcBef>
              <a:spcAft>
                <a:spcPts val="0"/>
              </a:spcAft>
              <a:buFont typeface="+mj-lt"/>
              <a:buAutoNum type="arabicPeriod"/>
            </a:pPr>
            <a:r>
              <a:rPr lang="en-US" sz="2000" dirty="0">
                <a:latin typeface="Arial" panose="020B0604020202020204" pitchFamily="34" charset="0"/>
                <a:ea typeface="Times New Roman" panose="02020603050405020304" pitchFamily="18" charset="0"/>
                <a:cs typeface="Arial" panose="020B0604020202020204" pitchFamily="34" charset="0"/>
              </a:rPr>
              <a:t>START. </a:t>
            </a:r>
          </a:p>
          <a:p>
            <a:pPr marL="342900" marR="0" lvl="0" indent="-342900" algn="just">
              <a:lnSpc>
                <a:spcPct val="115000"/>
              </a:lnSpc>
              <a:spcBef>
                <a:spcPts val="0"/>
              </a:spcBef>
              <a:spcAft>
                <a:spcPts val="0"/>
              </a:spcAft>
              <a:buFont typeface="+mj-lt"/>
              <a:buAutoNum type="arabicPeriod"/>
            </a:pPr>
            <a:r>
              <a:rPr lang="en-US" sz="2000" dirty="0">
                <a:latin typeface="Arial" panose="020B0604020202020204" pitchFamily="34" charset="0"/>
                <a:ea typeface="Times New Roman" panose="02020603050405020304" pitchFamily="18" charset="0"/>
                <a:cs typeface="Arial" panose="020B0604020202020204" pitchFamily="34" charset="0"/>
              </a:rPr>
              <a:t>Create the object of </a:t>
            </a:r>
            <a:r>
              <a:rPr lang="en-US" sz="2000" dirty="0" err="1">
                <a:latin typeface="Arial" panose="020B0604020202020204" pitchFamily="34" charset="0"/>
                <a:ea typeface="Times New Roman" panose="02020603050405020304" pitchFamily="18" charset="0"/>
                <a:cs typeface="Arial" panose="020B0604020202020204" pitchFamily="34" charset="0"/>
              </a:rPr>
              <a:t>ofstream</a:t>
            </a:r>
            <a:r>
              <a:rPr lang="en-US" sz="2000" dirty="0">
                <a:latin typeface="Arial" panose="020B0604020202020204" pitchFamily="34" charset="0"/>
                <a:ea typeface="Times New Roman" panose="02020603050405020304" pitchFamily="18" charset="0"/>
                <a:cs typeface="Arial" panose="020B0604020202020204" pitchFamily="34" charset="0"/>
              </a:rPr>
              <a:t> class. </a:t>
            </a:r>
          </a:p>
          <a:p>
            <a:pPr marL="342900" marR="0" lvl="0" indent="-342900" algn="just">
              <a:lnSpc>
                <a:spcPct val="115000"/>
              </a:lnSpc>
              <a:spcBef>
                <a:spcPts val="0"/>
              </a:spcBef>
              <a:spcAft>
                <a:spcPts val="0"/>
              </a:spcAft>
              <a:buFont typeface="+mj-lt"/>
              <a:buAutoNum type="arabicPeriod"/>
            </a:pPr>
            <a:r>
              <a:rPr lang="en-US" sz="2000" dirty="0">
                <a:latin typeface="Arial" panose="020B0604020202020204" pitchFamily="34" charset="0"/>
                <a:ea typeface="Times New Roman" panose="02020603050405020304" pitchFamily="18" charset="0"/>
                <a:cs typeface="Arial" panose="020B0604020202020204" pitchFamily="34" charset="0"/>
              </a:rPr>
              <a:t>Open the data file containing item information using </a:t>
            </a:r>
            <a:r>
              <a:rPr lang="en-US" sz="2000" dirty="0" err="1">
                <a:latin typeface="Arial" panose="020B0604020202020204" pitchFamily="34" charset="0"/>
                <a:ea typeface="Times New Roman" panose="02020603050405020304" pitchFamily="18" charset="0"/>
                <a:cs typeface="Arial" panose="020B0604020202020204" pitchFamily="34" charset="0"/>
              </a:rPr>
              <a:t>ofstream</a:t>
            </a:r>
            <a:r>
              <a:rPr lang="en-US" sz="2000" dirty="0">
                <a:latin typeface="Arial" panose="020B0604020202020204" pitchFamily="34" charset="0"/>
                <a:ea typeface="Times New Roman" panose="02020603050405020304" pitchFamily="18" charset="0"/>
                <a:cs typeface="Arial" panose="020B0604020202020204" pitchFamily="34" charset="0"/>
              </a:rPr>
              <a:t> class object. </a:t>
            </a:r>
          </a:p>
          <a:p>
            <a:pPr marL="342900" marR="0" lvl="0" indent="-342900" algn="just">
              <a:lnSpc>
                <a:spcPct val="115000"/>
              </a:lnSpc>
              <a:spcBef>
                <a:spcPts val="0"/>
              </a:spcBef>
              <a:spcAft>
                <a:spcPts val="0"/>
              </a:spcAft>
              <a:buFont typeface="+mj-lt"/>
              <a:buAutoNum type="arabicPeriod"/>
            </a:pPr>
            <a:r>
              <a:rPr lang="en-US" sz="2000" dirty="0">
                <a:latin typeface="Arial" panose="020B0604020202020204" pitchFamily="34" charset="0"/>
                <a:ea typeface="Times New Roman" panose="02020603050405020304" pitchFamily="18" charset="0"/>
                <a:cs typeface="Arial" panose="020B0604020202020204" pitchFamily="34" charset="0"/>
              </a:rPr>
              <a:t>Write the item information (</a:t>
            </a:r>
            <a:r>
              <a:rPr lang="en-US" sz="2000" dirty="0" err="1">
                <a:latin typeface="Arial" panose="020B0604020202020204" pitchFamily="34" charset="0"/>
                <a:ea typeface="MS Mincho" panose="02020609040205080304" pitchFamily="49" charset="-128"/>
                <a:cs typeface="Arial" panose="020B0604020202020204" pitchFamily="34" charset="0"/>
              </a:rPr>
              <a:t>Item_Code</a:t>
            </a:r>
            <a:r>
              <a:rPr lang="en-US" sz="2000" dirty="0">
                <a:latin typeface="Arial" panose="020B0604020202020204" pitchFamily="34" charset="0"/>
                <a:ea typeface="MS Mincho" panose="02020609040205080304" pitchFamily="49" charset="-128"/>
                <a:cs typeface="Arial" panose="020B0604020202020204" pitchFamily="34" charset="0"/>
              </a:rPr>
              <a:t>, </a:t>
            </a:r>
            <a:r>
              <a:rPr lang="en-US" sz="2000" dirty="0" err="1">
                <a:latin typeface="Arial" panose="020B0604020202020204" pitchFamily="34" charset="0"/>
                <a:ea typeface="MS Mincho" panose="02020609040205080304" pitchFamily="49" charset="-128"/>
                <a:cs typeface="Arial" panose="020B0604020202020204" pitchFamily="34" charset="0"/>
              </a:rPr>
              <a:t>Item_Name</a:t>
            </a:r>
            <a:r>
              <a:rPr lang="en-US" sz="2000" dirty="0">
                <a:latin typeface="Arial" panose="020B0604020202020204" pitchFamily="34" charset="0"/>
                <a:ea typeface="MS Mincho" panose="02020609040205080304" pitchFamily="49" charset="-128"/>
                <a:cs typeface="Arial" panose="020B0604020202020204" pitchFamily="34" charset="0"/>
              </a:rPr>
              <a:t>, Quantity and Cost) in a data file using output functions</a:t>
            </a:r>
            <a:r>
              <a:rPr lang="en-US" sz="2000" dirty="0">
                <a:latin typeface="Arial" panose="020B0604020202020204" pitchFamily="34" charset="0"/>
                <a:ea typeface="Times New Roman" panose="02020603050405020304" pitchFamily="18" charset="0"/>
                <a:cs typeface="Arial" panose="020B0604020202020204" pitchFamily="34" charset="0"/>
              </a:rPr>
              <a:t>. </a:t>
            </a:r>
          </a:p>
          <a:p>
            <a:pPr marL="342900" marR="0" lvl="0" indent="-342900" algn="just">
              <a:lnSpc>
                <a:spcPct val="115000"/>
              </a:lnSpc>
              <a:spcBef>
                <a:spcPts val="0"/>
              </a:spcBef>
              <a:spcAft>
                <a:spcPts val="0"/>
              </a:spcAft>
              <a:buFont typeface="+mj-lt"/>
              <a:buAutoNum type="arabicPeriod"/>
            </a:pPr>
            <a:r>
              <a:rPr lang="en-US" sz="2000" dirty="0">
                <a:latin typeface="Arial" panose="020B0604020202020204" pitchFamily="34" charset="0"/>
                <a:ea typeface="Times New Roman" panose="02020603050405020304" pitchFamily="18" charset="0"/>
                <a:cs typeface="Arial" panose="020B0604020202020204" pitchFamily="34" charset="0"/>
              </a:rPr>
              <a:t>Close the file. </a:t>
            </a:r>
          </a:p>
          <a:p>
            <a:pPr marL="342900" marR="0" lvl="0" indent="-342900" algn="just">
              <a:lnSpc>
                <a:spcPct val="115000"/>
              </a:lnSpc>
              <a:spcBef>
                <a:spcPts val="0"/>
              </a:spcBef>
              <a:spcAft>
                <a:spcPts val="0"/>
              </a:spcAft>
              <a:buFont typeface="+mj-lt"/>
              <a:buAutoNum type="arabicPeriod"/>
            </a:pPr>
            <a:r>
              <a:rPr lang="en-US" sz="2000" dirty="0">
                <a:latin typeface="Arial" panose="020B0604020202020204" pitchFamily="34" charset="0"/>
                <a:ea typeface="Times New Roman" panose="02020603050405020304" pitchFamily="18" charset="0"/>
                <a:cs typeface="Arial" panose="020B0604020202020204" pitchFamily="34" charset="0"/>
              </a:rPr>
              <a:t>Create the object of </a:t>
            </a:r>
            <a:r>
              <a:rPr lang="en-US" sz="2000" dirty="0" err="1">
                <a:latin typeface="Arial" panose="020B0604020202020204" pitchFamily="34" charset="0"/>
                <a:ea typeface="Times New Roman" panose="02020603050405020304" pitchFamily="18" charset="0"/>
                <a:cs typeface="Arial" panose="020B0604020202020204" pitchFamily="34" charset="0"/>
              </a:rPr>
              <a:t>ifstream</a:t>
            </a:r>
            <a:r>
              <a:rPr lang="en-US" sz="2000" dirty="0">
                <a:latin typeface="Arial" panose="020B0604020202020204" pitchFamily="34" charset="0"/>
                <a:ea typeface="Times New Roman" panose="02020603050405020304" pitchFamily="18" charset="0"/>
                <a:cs typeface="Arial" panose="020B0604020202020204" pitchFamily="34" charset="0"/>
              </a:rPr>
              <a:t> class. </a:t>
            </a:r>
          </a:p>
          <a:p>
            <a:pPr marL="342900" marR="0" lvl="0" indent="-342900" algn="just">
              <a:lnSpc>
                <a:spcPct val="115000"/>
              </a:lnSpc>
              <a:spcBef>
                <a:spcPts val="0"/>
              </a:spcBef>
              <a:spcAft>
                <a:spcPts val="0"/>
              </a:spcAft>
              <a:buFont typeface="+mj-lt"/>
              <a:buAutoNum type="arabicPeriod"/>
            </a:pPr>
            <a:r>
              <a:rPr lang="en-US" sz="2000" dirty="0">
                <a:latin typeface="Arial" panose="020B0604020202020204" pitchFamily="34" charset="0"/>
                <a:ea typeface="Times New Roman" panose="02020603050405020304" pitchFamily="18" charset="0"/>
                <a:cs typeface="Arial" panose="020B0604020202020204" pitchFamily="34" charset="0"/>
              </a:rPr>
              <a:t>Open the data file using that object and read the records in a buffer from the file till </a:t>
            </a:r>
            <a:r>
              <a:rPr lang="en-US" sz="2000" dirty="0" err="1">
                <a:latin typeface="Arial" panose="020B0604020202020204" pitchFamily="34" charset="0"/>
                <a:ea typeface="Times New Roman" panose="02020603050405020304" pitchFamily="18" charset="0"/>
                <a:cs typeface="Arial" panose="020B0604020202020204" pitchFamily="34" charset="0"/>
              </a:rPr>
              <a:t>eof</a:t>
            </a:r>
            <a:r>
              <a:rPr lang="en-US" sz="2000" dirty="0">
                <a:latin typeface="Arial" panose="020B0604020202020204" pitchFamily="34" charset="0"/>
                <a:ea typeface="Times New Roman" panose="02020603050405020304" pitchFamily="18" charset="0"/>
                <a:cs typeface="Arial" panose="020B0604020202020204" pitchFamily="34" charset="0"/>
              </a:rPr>
              <a:t>(). </a:t>
            </a:r>
          </a:p>
          <a:p>
            <a:pPr marL="342900" marR="0" lvl="0" indent="-342900" algn="just">
              <a:lnSpc>
                <a:spcPct val="115000"/>
              </a:lnSpc>
              <a:spcBef>
                <a:spcPts val="0"/>
              </a:spcBef>
              <a:spcAft>
                <a:spcPts val="0"/>
              </a:spcAft>
              <a:buFont typeface="+mj-lt"/>
              <a:buAutoNum type="arabicPeriod"/>
            </a:pPr>
            <a:r>
              <a:rPr lang="en-US" sz="2000" dirty="0">
                <a:latin typeface="Arial" panose="020B0604020202020204" pitchFamily="34" charset="0"/>
                <a:ea typeface="Times New Roman" panose="02020603050405020304" pitchFamily="18" charset="0"/>
                <a:cs typeface="Arial" panose="020B0604020202020204" pitchFamily="34" charset="0"/>
              </a:rPr>
              <a:t>Ask the user to search a record from a data file</a:t>
            </a:r>
            <a:r>
              <a:rPr lang="en-US" sz="2000" dirty="0">
                <a:latin typeface="Arial" panose="020B0604020202020204" pitchFamily="34" charset="0"/>
                <a:ea typeface="Arial" panose="020B0604020202020204" pitchFamily="34" charset="0"/>
                <a:cs typeface="Arial" panose="020B0604020202020204" pitchFamily="34" charset="0"/>
              </a:rPr>
              <a:t> by </a:t>
            </a:r>
            <a:r>
              <a:rPr lang="en-US" sz="2000" dirty="0" err="1">
                <a:latin typeface="Arial" panose="020B0604020202020204" pitchFamily="34" charset="0"/>
                <a:ea typeface="Arial" panose="020B0604020202020204" pitchFamily="34" charset="0"/>
                <a:cs typeface="Arial" panose="020B0604020202020204" pitchFamily="34" charset="0"/>
              </a:rPr>
              <a:t>Item_Code</a:t>
            </a:r>
            <a:r>
              <a:rPr lang="en-US" sz="2000" dirty="0">
                <a:latin typeface="Arial" panose="020B0604020202020204" pitchFamily="34" charset="0"/>
                <a:ea typeface="Arial" panose="020B0604020202020204" pitchFamily="34" charset="0"/>
                <a:cs typeface="Arial" panose="020B0604020202020204" pitchFamily="34" charset="0"/>
              </a:rPr>
              <a:t> or </a:t>
            </a:r>
            <a:r>
              <a:rPr lang="en-US" sz="2000" dirty="0" err="1">
                <a:latin typeface="Arial" panose="020B0604020202020204" pitchFamily="34" charset="0"/>
                <a:ea typeface="Arial" panose="020B0604020202020204" pitchFamily="34" charset="0"/>
                <a:cs typeface="Arial" panose="020B0604020202020204" pitchFamily="34" charset="0"/>
              </a:rPr>
              <a:t>Item_Name</a:t>
            </a:r>
            <a:r>
              <a:rPr lang="en-US" sz="2000" dirty="0" smtClean="0">
                <a:latin typeface="Arial" panose="020B0604020202020204" pitchFamily="34" charset="0"/>
                <a:ea typeface="Times New Roman" panose="02020603050405020304" pitchFamily="18" charset="0"/>
                <a:cs typeface="Arial" panose="020B0604020202020204" pitchFamily="34" charset="0"/>
              </a:rPr>
              <a:t>.</a:t>
            </a:r>
            <a:endParaRPr lang="en-US" sz="2000" dirty="0">
              <a:latin typeface="Arial" panose="020B0604020202020204" pitchFamily="34" charset="0"/>
              <a:ea typeface="Times New Roman" panose="02020603050405020304" pitchFamily="18" charset="0"/>
              <a:cs typeface="Arial" panose="020B0604020202020204" pitchFamily="34" charset="0"/>
            </a:endParaRPr>
          </a:p>
        </p:txBody>
      </p:sp>
      <p:sp>
        <p:nvSpPr>
          <p:cNvPr id="5" name="TextBox 4"/>
          <p:cNvSpPr txBox="1"/>
          <p:nvPr/>
        </p:nvSpPr>
        <p:spPr>
          <a:xfrm>
            <a:off x="6497088" y="2171700"/>
            <a:ext cx="2380212" cy="369332"/>
          </a:xfrm>
          <a:prstGeom prst="rect">
            <a:avLst/>
          </a:prstGeom>
          <a:noFill/>
        </p:spPr>
        <p:txBody>
          <a:bodyPr wrap="square" rtlCol="0">
            <a:spAutoFit/>
          </a:bodyPr>
          <a:lstStyle/>
          <a:p>
            <a:r>
              <a:rPr lang="en-US" i="1" dirty="0" err="1" smtClean="0">
                <a:latin typeface="Arial" panose="020B0604020202020204" pitchFamily="34" charset="0"/>
                <a:cs typeface="Arial" panose="020B0604020202020204" pitchFamily="34" charset="0"/>
              </a:rPr>
              <a:t>ofstream</a:t>
            </a:r>
            <a:r>
              <a:rPr lang="en-US" i="1" dirty="0" smtClean="0">
                <a:latin typeface="Arial" panose="020B0604020202020204" pitchFamily="34" charset="0"/>
                <a:cs typeface="Arial" panose="020B0604020202020204" pitchFamily="34" charset="0"/>
              </a:rPr>
              <a:t>  </a:t>
            </a:r>
            <a:r>
              <a:rPr lang="en-US" i="1" dirty="0" err="1" smtClean="0">
                <a:latin typeface="Arial" panose="020B0604020202020204" pitchFamily="34" charset="0"/>
                <a:cs typeface="Arial" panose="020B0604020202020204" pitchFamily="34" charset="0"/>
              </a:rPr>
              <a:t>fout</a:t>
            </a:r>
            <a:endParaRPr lang="en-US" i="1" dirty="0">
              <a:latin typeface="Arial" panose="020B0604020202020204" pitchFamily="34" charset="0"/>
              <a:cs typeface="Arial" panose="020B0604020202020204" pitchFamily="34" charset="0"/>
            </a:endParaRPr>
          </a:p>
        </p:txBody>
      </p:sp>
      <p:sp>
        <p:nvSpPr>
          <p:cNvPr id="9" name="TextBox 8"/>
          <p:cNvSpPr txBox="1"/>
          <p:nvPr/>
        </p:nvSpPr>
        <p:spPr>
          <a:xfrm>
            <a:off x="9621287" y="2350532"/>
            <a:ext cx="2380212" cy="369332"/>
          </a:xfrm>
          <a:prstGeom prst="rect">
            <a:avLst/>
          </a:prstGeom>
          <a:noFill/>
        </p:spPr>
        <p:txBody>
          <a:bodyPr wrap="square" rtlCol="0">
            <a:spAutoFit/>
          </a:bodyPr>
          <a:lstStyle/>
          <a:p>
            <a:r>
              <a:rPr lang="en-US" i="1" dirty="0" err="1" smtClean="0">
                <a:latin typeface="Arial" panose="020B0604020202020204" pitchFamily="34" charset="0"/>
                <a:cs typeface="Arial" panose="020B0604020202020204" pitchFamily="34" charset="0"/>
              </a:rPr>
              <a:t>fout.open</a:t>
            </a:r>
            <a:r>
              <a:rPr lang="en-US" i="1" dirty="0" smtClean="0">
                <a:latin typeface="Arial" panose="020B0604020202020204" pitchFamily="34" charset="0"/>
                <a:cs typeface="Arial" panose="020B0604020202020204" pitchFamily="34" charset="0"/>
              </a:rPr>
              <a:t>(“p1.txt”);</a:t>
            </a:r>
            <a:endParaRPr 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079593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499" y="860852"/>
            <a:ext cx="9530080" cy="626394"/>
          </a:xfrm>
        </p:spPr>
        <p:txBody>
          <a:bodyPr>
            <a:noAutofit/>
          </a:bodyPr>
          <a:lstStyle/>
          <a:p>
            <a:r>
              <a:rPr lang="en-US" sz="3800" b="1" dirty="0" smtClean="0">
                <a:solidFill>
                  <a:srgbClr val="002060"/>
                </a:solidFill>
              </a:rPr>
              <a:t>Algorithm</a:t>
            </a:r>
            <a:endParaRPr lang="en-US" sz="3800" b="1" dirty="0">
              <a:solidFill>
                <a:srgbClr val="002060"/>
              </a:solidFill>
            </a:endParaRPr>
          </a:p>
        </p:txBody>
      </p:sp>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schemeClr val="tx1"/>
                </a:solidFill>
                <a:latin typeface="Times New Roman" panose="02020603050405020304" pitchFamily="18" charset="0"/>
                <a:cs typeface="Times New Roman" panose="02020603050405020304" pitchFamily="18" charset="0"/>
              </a:rPr>
              <a:pPr/>
              <a:t>7/3/2018</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6</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95070" y="286604"/>
            <a:ext cx="1269598" cy="1148496"/>
          </a:xfrm>
          <a:prstGeom prst="rect">
            <a:avLst/>
          </a:prstGeom>
        </p:spPr>
      </p:pic>
      <p:sp>
        <p:nvSpPr>
          <p:cNvPr id="8" name="Footer Placeholder 4"/>
          <p:cNvSpPr>
            <a:spLocks noGrp="1"/>
          </p:cNvSpPr>
          <p:nvPr>
            <p:ph type="ftr" sz="quarter" idx="11"/>
          </p:nvPr>
        </p:nvSpPr>
        <p:spPr>
          <a:xfrm>
            <a:off x="3686185" y="6459785"/>
            <a:ext cx="4822804" cy="365125"/>
          </a:xfrm>
        </p:spPr>
        <p:txBody>
          <a:bodyPr/>
          <a:lstStyle/>
          <a:p>
            <a:r>
              <a:rPr lang="en-US" sz="1050" b="1" dirty="0" smtClean="0">
                <a:solidFill>
                  <a:prstClr val="black"/>
                </a:solidFill>
                <a:latin typeface="Times New Roman" panose="02020603050405020304" pitchFamily="18" charset="0"/>
                <a:cs typeface="Times New Roman" panose="02020603050405020304" pitchFamily="18" charset="0"/>
              </a:rPr>
              <a:t>OBJECT ORIENTED PROGRAMMING LABORATORY</a:t>
            </a:r>
            <a:endParaRPr lang="en-US" sz="1050" b="1" dirty="0">
              <a:solidFill>
                <a:prstClr val="black"/>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35233" y="1840807"/>
            <a:ext cx="10234613" cy="4213269"/>
          </a:xfrm>
          <a:prstGeom prst="rect">
            <a:avLst/>
          </a:prstGeom>
        </p:spPr>
        <p:txBody>
          <a:bodyPr wrap="square">
            <a:spAutoFit/>
          </a:bodyPr>
          <a:lstStyle/>
          <a:p>
            <a:pPr marL="457200" marR="0" lvl="0" indent="-457200" algn="just">
              <a:lnSpc>
                <a:spcPct val="115000"/>
              </a:lnSpc>
              <a:spcBef>
                <a:spcPts val="0"/>
              </a:spcBef>
              <a:spcAft>
                <a:spcPts val="0"/>
              </a:spcAft>
              <a:buFont typeface="+mj-lt"/>
              <a:buAutoNum type="arabicPeriod" startAt="9"/>
            </a:pPr>
            <a:r>
              <a:rPr lang="en-US" dirty="0" smtClean="0">
                <a:latin typeface="Arial" panose="020B0604020202020204" pitchFamily="34" charset="0"/>
                <a:ea typeface="Times New Roman" panose="02020603050405020304" pitchFamily="18" charset="0"/>
                <a:cs typeface="Arial" panose="020B0604020202020204" pitchFamily="34" charset="0"/>
              </a:rPr>
              <a:t>Input </a:t>
            </a:r>
            <a:r>
              <a:rPr lang="en-US" dirty="0" err="1">
                <a:latin typeface="Arial" panose="020B0604020202020204" pitchFamily="34" charset="0"/>
                <a:ea typeface="Times New Roman" panose="02020603050405020304" pitchFamily="18" charset="0"/>
                <a:cs typeface="Arial" panose="020B0604020202020204" pitchFamily="34" charset="0"/>
              </a:rPr>
              <a:t>Item_Code</a:t>
            </a:r>
            <a:r>
              <a:rPr lang="en-US" dirty="0">
                <a:latin typeface="Arial" panose="020B0604020202020204" pitchFamily="34" charset="0"/>
                <a:ea typeface="Times New Roman" panose="02020603050405020304" pitchFamily="18" charset="0"/>
                <a:cs typeface="Arial" panose="020B0604020202020204" pitchFamily="34" charset="0"/>
              </a:rPr>
              <a:t> or </a:t>
            </a:r>
            <a:r>
              <a:rPr lang="en-US" dirty="0" err="1">
                <a:latin typeface="Arial" panose="020B0604020202020204" pitchFamily="34" charset="0"/>
                <a:ea typeface="Arial" panose="020B0604020202020204" pitchFamily="34" charset="0"/>
                <a:cs typeface="Arial" panose="020B0604020202020204" pitchFamily="34" charset="0"/>
              </a:rPr>
              <a:t>Item_Name</a:t>
            </a:r>
            <a:r>
              <a:rPr lang="en-US" dirty="0">
                <a:latin typeface="Arial" panose="020B0604020202020204" pitchFamily="34" charset="0"/>
                <a:ea typeface="Arial" panose="020B0604020202020204" pitchFamily="34" charset="0"/>
                <a:cs typeface="Arial" panose="020B0604020202020204" pitchFamily="34" charset="0"/>
              </a:rPr>
              <a:t> from user to search Record.</a:t>
            </a:r>
            <a:endParaRPr lang="en-US" dirty="0">
              <a:latin typeface="Arial" panose="020B0604020202020204" pitchFamily="34" charset="0"/>
              <a:ea typeface="Times New Roman" panose="02020603050405020304" pitchFamily="18" charset="0"/>
              <a:cs typeface="Arial" panose="020B0604020202020204" pitchFamily="34" charset="0"/>
            </a:endParaRPr>
          </a:p>
          <a:p>
            <a:pPr marL="457200" marR="0" lvl="0" indent="-457200" algn="just">
              <a:lnSpc>
                <a:spcPct val="115000"/>
              </a:lnSpc>
              <a:spcBef>
                <a:spcPts val="0"/>
              </a:spcBef>
              <a:spcAft>
                <a:spcPts val="0"/>
              </a:spcAft>
              <a:buFont typeface="+mj-lt"/>
              <a:buAutoNum type="arabicPeriod" startAt="9"/>
            </a:pPr>
            <a:r>
              <a:rPr lang="en-US" dirty="0">
                <a:latin typeface="Arial" panose="020B0604020202020204" pitchFamily="34" charset="0"/>
                <a:ea typeface="Times New Roman" panose="02020603050405020304" pitchFamily="18" charset="0"/>
                <a:cs typeface="Arial" panose="020B0604020202020204" pitchFamily="34" charset="0"/>
              </a:rPr>
              <a:t>Compare User’s </a:t>
            </a:r>
            <a:r>
              <a:rPr lang="en-US" dirty="0" err="1">
                <a:latin typeface="Arial" panose="020B0604020202020204" pitchFamily="34" charset="0"/>
                <a:ea typeface="Times New Roman" panose="02020603050405020304" pitchFamily="18" charset="0"/>
                <a:cs typeface="Arial" panose="020B0604020202020204" pitchFamily="34" charset="0"/>
              </a:rPr>
              <a:t>Item_Code</a:t>
            </a:r>
            <a:r>
              <a:rPr lang="en-US" dirty="0">
                <a:latin typeface="Arial" panose="020B0604020202020204" pitchFamily="34" charset="0"/>
                <a:ea typeface="Times New Roman" panose="02020603050405020304" pitchFamily="18" charset="0"/>
                <a:cs typeface="Arial" panose="020B0604020202020204" pitchFamily="34" charset="0"/>
              </a:rPr>
              <a:t> or </a:t>
            </a:r>
            <a:r>
              <a:rPr lang="en-US" dirty="0" err="1">
                <a:latin typeface="Arial" panose="020B0604020202020204" pitchFamily="34" charset="0"/>
                <a:ea typeface="Arial" panose="020B0604020202020204" pitchFamily="34" charset="0"/>
                <a:cs typeface="Arial" panose="020B0604020202020204" pitchFamily="34" charset="0"/>
              </a:rPr>
              <a:t>Item_Name</a:t>
            </a:r>
            <a:r>
              <a:rPr lang="en-US" dirty="0">
                <a:latin typeface="Arial" panose="020B0604020202020204" pitchFamily="34" charset="0"/>
                <a:ea typeface="Arial" panose="020B0604020202020204" pitchFamily="34" charset="0"/>
                <a:cs typeface="Arial" panose="020B0604020202020204" pitchFamily="34" charset="0"/>
              </a:rPr>
              <a:t> with Records in a data file which is read in a buffer. </a:t>
            </a:r>
            <a:endParaRPr lang="en-US" dirty="0">
              <a:latin typeface="Arial" panose="020B0604020202020204" pitchFamily="34" charset="0"/>
              <a:ea typeface="Times New Roman" panose="02020603050405020304" pitchFamily="18" charset="0"/>
              <a:cs typeface="Arial" panose="020B0604020202020204" pitchFamily="34" charset="0"/>
            </a:endParaRPr>
          </a:p>
          <a:p>
            <a:pPr marL="457200" marR="0" lvl="0" indent="-457200" algn="just">
              <a:lnSpc>
                <a:spcPct val="115000"/>
              </a:lnSpc>
              <a:spcBef>
                <a:spcPts val="0"/>
              </a:spcBef>
              <a:spcAft>
                <a:spcPts val="0"/>
              </a:spcAft>
              <a:buFont typeface="+mj-lt"/>
              <a:buAutoNum type="arabicPeriod" startAt="9"/>
            </a:pPr>
            <a:r>
              <a:rPr lang="en-US" dirty="0">
                <a:latin typeface="Arial" panose="020B0604020202020204" pitchFamily="34" charset="0"/>
                <a:ea typeface="Times New Roman" panose="02020603050405020304" pitchFamily="18" charset="0"/>
                <a:cs typeface="Arial" panose="020B0604020202020204" pitchFamily="34" charset="0"/>
              </a:rPr>
              <a:t>If Matching found then display the complete records of Item (</a:t>
            </a:r>
            <a:r>
              <a:rPr lang="en-US" dirty="0" err="1">
                <a:latin typeface="Arial" panose="020B0604020202020204" pitchFamily="34" charset="0"/>
                <a:ea typeface="MS Mincho" panose="02020609040205080304" pitchFamily="49" charset="-128"/>
                <a:cs typeface="Arial" panose="020B0604020202020204" pitchFamily="34" charset="0"/>
              </a:rPr>
              <a:t>Item_Code</a:t>
            </a:r>
            <a:r>
              <a:rPr lang="en-US" dirty="0">
                <a:latin typeface="Arial" panose="020B0604020202020204" pitchFamily="34" charset="0"/>
                <a:ea typeface="MS Mincho" panose="02020609040205080304" pitchFamily="49" charset="-128"/>
                <a:cs typeface="Arial" panose="020B0604020202020204" pitchFamily="34" charset="0"/>
              </a:rPr>
              <a:t>, </a:t>
            </a:r>
            <a:r>
              <a:rPr lang="en-US" dirty="0" err="1">
                <a:latin typeface="Arial" panose="020B0604020202020204" pitchFamily="34" charset="0"/>
                <a:ea typeface="MS Mincho" panose="02020609040205080304" pitchFamily="49" charset="-128"/>
                <a:cs typeface="Arial" panose="020B0604020202020204" pitchFamily="34" charset="0"/>
              </a:rPr>
              <a:t>Item_Name</a:t>
            </a:r>
            <a:r>
              <a:rPr lang="en-US" dirty="0">
                <a:latin typeface="Arial" panose="020B0604020202020204" pitchFamily="34" charset="0"/>
                <a:ea typeface="MS Mincho" panose="02020609040205080304" pitchFamily="49" charset="-128"/>
                <a:cs typeface="Arial" panose="020B0604020202020204" pitchFamily="34" charset="0"/>
              </a:rPr>
              <a:t>, Quantity and Cost)</a:t>
            </a:r>
            <a:r>
              <a:rPr lang="en-US" dirty="0">
                <a:latin typeface="Arial" panose="020B0604020202020204" pitchFamily="34" charset="0"/>
                <a:ea typeface="Times New Roman" panose="02020603050405020304" pitchFamily="18" charset="0"/>
                <a:cs typeface="Arial" panose="020B0604020202020204" pitchFamily="34" charset="0"/>
              </a:rPr>
              <a:t>.</a:t>
            </a:r>
          </a:p>
          <a:p>
            <a:pPr marL="457200" marR="0" lvl="0" indent="-457200" algn="just">
              <a:lnSpc>
                <a:spcPct val="115000"/>
              </a:lnSpc>
              <a:spcBef>
                <a:spcPts val="0"/>
              </a:spcBef>
              <a:spcAft>
                <a:spcPts val="0"/>
              </a:spcAft>
              <a:buFont typeface="+mj-lt"/>
              <a:buAutoNum type="arabicPeriod" startAt="9"/>
            </a:pPr>
            <a:r>
              <a:rPr lang="en-US" dirty="0">
                <a:latin typeface="Arial" panose="020B0604020202020204" pitchFamily="34" charset="0"/>
                <a:ea typeface="Times New Roman" panose="02020603050405020304" pitchFamily="18" charset="0"/>
                <a:cs typeface="Arial" panose="020B0604020202020204" pitchFamily="34" charset="0"/>
              </a:rPr>
              <a:t>Else Display Message that Record not found.</a:t>
            </a:r>
          </a:p>
          <a:p>
            <a:pPr marL="457200" marR="0" lvl="0" indent="-457200" algn="just">
              <a:lnSpc>
                <a:spcPct val="115000"/>
              </a:lnSpc>
              <a:spcBef>
                <a:spcPts val="0"/>
              </a:spcBef>
              <a:spcAft>
                <a:spcPts val="0"/>
              </a:spcAft>
              <a:buFont typeface="+mj-lt"/>
              <a:buAutoNum type="arabicPeriod" startAt="9"/>
            </a:pPr>
            <a:r>
              <a:rPr lang="en-US" dirty="0">
                <a:latin typeface="Arial" panose="020B0604020202020204" pitchFamily="34" charset="0"/>
                <a:ea typeface="Times New Roman" panose="02020603050405020304" pitchFamily="18" charset="0"/>
                <a:cs typeface="Arial" panose="020B0604020202020204" pitchFamily="34" charset="0"/>
              </a:rPr>
              <a:t> Ask the user to input quantity of required items.</a:t>
            </a:r>
          </a:p>
          <a:p>
            <a:pPr marL="457200" marR="0" lvl="0" indent="-457200" algn="just">
              <a:lnSpc>
                <a:spcPct val="115000"/>
              </a:lnSpc>
              <a:spcBef>
                <a:spcPts val="0"/>
              </a:spcBef>
              <a:spcAft>
                <a:spcPts val="0"/>
              </a:spcAft>
              <a:buFont typeface="+mj-lt"/>
              <a:buAutoNum type="arabicPeriod" startAt="9"/>
            </a:pPr>
            <a:r>
              <a:rPr lang="en-US" dirty="0">
                <a:latin typeface="Arial" panose="020B0604020202020204" pitchFamily="34" charset="0"/>
                <a:ea typeface="Times New Roman" panose="02020603050405020304" pitchFamily="18" charset="0"/>
                <a:cs typeface="Arial" panose="020B0604020202020204" pitchFamily="34" charset="0"/>
              </a:rPr>
              <a:t> Compare User’s quantity with available quantity.</a:t>
            </a:r>
          </a:p>
          <a:p>
            <a:pPr marL="457200" marR="0" lvl="0" indent="-457200" algn="just">
              <a:lnSpc>
                <a:spcPct val="115000"/>
              </a:lnSpc>
              <a:spcBef>
                <a:spcPts val="0"/>
              </a:spcBef>
              <a:spcAft>
                <a:spcPts val="0"/>
              </a:spcAft>
              <a:buFont typeface="+mj-lt"/>
              <a:buAutoNum type="arabicPeriod" startAt="9"/>
            </a:pPr>
            <a:r>
              <a:rPr lang="en-US" dirty="0">
                <a:latin typeface="Arial" panose="020B0604020202020204" pitchFamily="34" charset="0"/>
                <a:ea typeface="Times New Roman" panose="02020603050405020304" pitchFamily="18" charset="0"/>
                <a:cs typeface="Arial" panose="020B0604020202020204" pitchFamily="34" charset="0"/>
              </a:rPr>
              <a:t> If the requested quantity of items are available, the total cost of items is displayed and update the records of items after purchase.</a:t>
            </a:r>
          </a:p>
          <a:p>
            <a:pPr marL="457200" marR="0" lvl="0" indent="-457200" algn="just">
              <a:lnSpc>
                <a:spcPct val="115000"/>
              </a:lnSpc>
              <a:spcBef>
                <a:spcPts val="0"/>
              </a:spcBef>
              <a:spcAft>
                <a:spcPts val="0"/>
              </a:spcAft>
              <a:buFont typeface="+mj-lt"/>
              <a:buAutoNum type="arabicPeriod" startAt="9"/>
            </a:pPr>
            <a:r>
              <a:rPr lang="en-US" dirty="0">
                <a:latin typeface="Arial" panose="020B0604020202020204" pitchFamily="34" charset="0"/>
                <a:ea typeface="Times New Roman" panose="02020603050405020304" pitchFamily="18" charset="0"/>
                <a:cs typeface="Arial" panose="020B0604020202020204" pitchFamily="34" charset="0"/>
              </a:rPr>
              <a:t> Else display the message as required items not in stock</a:t>
            </a:r>
            <a:r>
              <a:rPr lang="en-US" dirty="0">
                <a:latin typeface="Arial" panose="020B0604020202020204" pitchFamily="34" charset="0"/>
                <a:ea typeface="MS Mincho" panose="02020609040205080304" pitchFamily="49" charset="-128"/>
                <a:cs typeface="Arial" panose="020B0604020202020204" pitchFamily="34" charset="0"/>
              </a:rPr>
              <a:t>.</a:t>
            </a:r>
            <a:r>
              <a:rPr lang="en-US" dirty="0">
                <a:latin typeface="Arial" panose="020B0604020202020204" pitchFamily="34" charset="0"/>
                <a:ea typeface="Times New Roman" panose="02020603050405020304" pitchFamily="18" charset="0"/>
                <a:cs typeface="Arial" panose="020B0604020202020204" pitchFamily="34" charset="0"/>
              </a:rPr>
              <a:t> </a:t>
            </a:r>
          </a:p>
          <a:p>
            <a:pPr marL="457200" marR="0" lvl="0" indent="-457200" algn="just">
              <a:lnSpc>
                <a:spcPct val="115000"/>
              </a:lnSpc>
              <a:spcBef>
                <a:spcPts val="0"/>
              </a:spcBef>
              <a:spcAft>
                <a:spcPts val="0"/>
              </a:spcAft>
              <a:buFont typeface="+mj-lt"/>
              <a:buAutoNum type="arabicPeriod" startAt="9"/>
            </a:pPr>
            <a:r>
              <a:rPr lang="en-US" dirty="0">
                <a:latin typeface="Arial" panose="020B0604020202020204" pitchFamily="34" charset="0"/>
                <a:ea typeface="Times New Roman" panose="02020603050405020304" pitchFamily="18" charset="0"/>
                <a:cs typeface="Arial" panose="020B0604020202020204" pitchFamily="34" charset="0"/>
              </a:rPr>
              <a:t>Arrange the Records in a file </a:t>
            </a:r>
            <a:r>
              <a:rPr lang="en-US" dirty="0">
                <a:latin typeface="Arial" panose="020B0604020202020204" pitchFamily="34" charset="0"/>
                <a:ea typeface="Arial" panose="020B0604020202020204" pitchFamily="34" charset="0"/>
                <a:cs typeface="Arial" panose="020B0604020202020204" pitchFamily="34" charset="0"/>
              </a:rPr>
              <a:t>by </a:t>
            </a:r>
            <a:r>
              <a:rPr lang="en-US" dirty="0" err="1">
                <a:latin typeface="Arial" panose="020B0604020202020204" pitchFamily="34" charset="0"/>
                <a:ea typeface="Arial" panose="020B0604020202020204" pitchFamily="34" charset="0"/>
                <a:cs typeface="Arial" panose="020B0604020202020204" pitchFamily="34" charset="0"/>
              </a:rPr>
              <a:t>Item_Code</a:t>
            </a:r>
            <a:r>
              <a:rPr lang="en-US" dirty="0">
                <a:latin typeface="Arial" panose="020B0604020202020204" pitchFamily="34" charset="0"/>
                <a:ea typeface="Arial" panose="020B0604020202020204" pitchFamily="34" charset="0"/>
                <a:cs typeface="Arial" panose="020B0604020202020204" pitchFamily="34" charset="0"/>
              </a:rPr>
              <a:t> or </a:t>
            </a:r>
            <a:r>
              <a:rPr lang="en-US" dirty="0" err="1">
                <a:latin typeface="Arial" panose="020B0604020202020204" pitchFamily="34" charset="0"/>
                <a:ea typeface="Arial" panose="020B0604020202020204" pitchFamily="34" charset="0"/>
                <a:cs typeface="Arial" panose="020B0604020202020204" pitchFamily="34" charset="0"/>
              </a:rPr>
              <a:t>Item_Name</a:t>
            </a:r>
            <a:endParaRPr lang="en-US" dirty="0">
              <a:latin typeface="Arial" panose="020B0604020202020204" pitchFamily="34" charset="0"/>
              <a:ea typeface="Times New Roman" panose="02020603050405020304" pitchFamily="18" charset="0"/>
              <a:cs typeface="Arial" panose="020B0604020202020204" pitchFamily="34" charset="0"/>
            </a:endParaRPr>
          </a:p>
          <a:p>
            <a:pPr marL="457200" marR="0" lvl="0" indent="-457200" algn="just">
              <a:lnSpc>
                <a:spcPct val="115000"/>
              </a:lnSpc>
              <a:spcBef>
                <a:spcPts val="0"/>
              </a:spcBef>
              <a:spcAft>
                <a:spcPts val="0"/>
              </a:spcAft>
              <a:buFont typeface="+mj-lt"/>
              <a:buAutoNum type="arabicPeriod" startAt="9"/>
            </a:pPr>
            <a:r>
              <a:rPr lang="en-US" dirty="0">
                <a:latin typeface="Arial" panose="020B0604020202020204" pitchFamily="34" charset="0"/>
                <a:ea typeface="Times New Roman" panose="02020603050405020304" pitchFamily="18" charset="0"/>
                <a:cs typeface="Arial" panose="020B0604020202020204" pitchFamily="34" charset="0"/>
              </a:rPr>
              <a:t>Close the file. </a:t>
            </a:r>
          </a:p>
          <a:p>
            <a:pPr marL="457200" marR="0" lvl="0" indent="-457200" algn="just">
              <a:lnSpc>
                <a:spcPct val="115000"/>
              </a:lnSpc>
              <a:spcBef>
                <a:spcPts val="0"/>
              </a:spcBef>
              <a:spcAft>
                <a:spcPts val="0"/>
              </a:spcAft>
              <a:buFont typeface="+mj-lt"/>
              <a:buAutoNum type="arabicPeriod" startAt="9"/>
            </a:pPr>
            <a:r>
              <a:rPr lang="en-US" dirty="0">
                <a:latin typeface="Arial" panose="020B0604020202020204" pitchFamily="34" charset="0"/>
                <a:ea typeface="Times New Roman" panose="02020603050405020304" pitchFamily="18" charset="0"/>
                <a:cs typeface="Arial" panose="020B0604020202020204" pitchFamily="34" charset="0"/>
              </a:rPr>
              <a:t>STOP</a:t>
            </a:r>
            <a:endParaRPr lang="en-US"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xmlns="" val="2571996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860852"/>
            <a:ext cx="9530080" cy="626394"/>
          </a:xfrm>
        </p:spPr>
        <p:txBody>
          <a:bodyPr>
            <a:noAutofit/>
          </a:bodyPr>
          <a:lstStyle/>
          <a:p>
            <a:r>
              <a:rPr lang="en-US" altLang="en-US" sz="3800" b="1" dirty="0" smtClean="0">
                <a:solidFill>
                  <a:srgbClr val="002060"/>
                </a:solidFill>
              </a:rPr>
              <a:t>Practice Assignments</a:t>
            </a:r>
            <a:endParaRPr lang="en-US" sz="3800" b="1" dirty="0">
              <a:solidFill>
                <a:srgbClr val="002060"/>
              </a:solidFill>
            </a:endParaRPr>
          </a:p>
        </p:txBody>
      </p:sp>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schemeClr val="tx1"/>
                </a:solidFill>
                <a:latin typeface="Times New Roman" panose="02020603050405020304" pitchFamily="18" charset="0"/>
                <a:cs typeface="Times New Roman" panose="02020603050405020304" pitchFamily="18" charset="0"/>
              </a:rPr>
              <a:pPr/>
              <a:t>7/3/2018</a:t>
            </a:fld>
            <a:endParaRPr lang="en-US" sz="105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schemeClr val="tx1"/>
                </a:solidFill>
                <a:latin typeface="Times New Roman" panose="02020603050405020304" pitchFamily="18" charset="0"/>
                <a:cs typeface="Times New Roman" panose="02020603050405020304" pitchFamily="18" charset="0"/>
              </a:rPr>
              <a:pPr/>
              <a:t>7</a:t>
            </a:fld>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95070" y="286604"/>
            <a:ext cx="1269598" cy="1148496"/>
          </a:xfrm>
          <a:prstGeom prst="rect">
            <a:avLst/>
          </a:prstGeom>
        </p:spPr>
      </p:pic>
      <p:sp>
        <p:nvSpPr>
          <p:cNvPr id="8" name="Footer Placeholder 4"/>
          <p:cNvSpPr>
            <a:spLocks noGrp="1"/>
          </p:cNvSpPr>
          <p:nvPr>
            <p:ph type="ftr" sz="quarter" idx="11"/>
          </p:nvPr>
        </p:nvSpPr>
        <p:spPr>
          <a:xfrm>
            <a:off x="3686185" y="6459785"/>
            <a:ext cx="4822804" cy="365125"/>
          </a:xfrm>
        </p:spPr>
        <p:txBody>
          <a:bodyPr/>
          <a:lstStyle/>
          <a:p>
            <a:r>
              <a:rPr lang="en-US" sz="1050" b="1" dirty="0" smtClean="0">
                <a:solidFill>
                  <a:prstClr val="black"/>
                </a:solidFill>
                <a:latin typeface="Times New Roman" panose="02020603050405020304" pitchFamily="18" charset="0"/>
                <a:cs typeface="Times New Roman" panose="02020603050405020304" pitchFamily="18" charset="0"/>
              </a:rPr>
              <a:t>OBJECT ORIENTED PROGRAMMING LABORATORY</a:t>
            </a:r>
            <a:endParaRPr lang="en-US" sz="1050" b="1" dirty="0">
              <a:solidFill>
                <a:prstClr val="black"/>
              </a:solidFill>
              <a:latin typeface="Times New Roman" panose="02020603050405020304" pitchFamily="18" charset="0"/>
              <a:cs typeface="Times New Roman" panose="02020603050405020304" pitchFamily="18" charset="0"/>
            </a:endParaRPr>
          </a:p>
        </p:txBody>
      </p:sp>
      <p:sp>
        <p:nvSpPr>
          <p:cNvPr id="5" name="Rectangle 4"/>
          <p:cNvSpPr/>
          <p:nvPr/>
        </p:nvSpPr>
        <p:spPr>
          <a:xfrm>
            <a:off x="1625600" y="1931168"/>
            <a:ext cx="8813800" cy="3984168"/>
          </a:xfrm>
          <a:prstGeom prst="rect">
            <a:avLst/>
          </a:prstGeom>
        </p:spPr>
        <p:txBody>
          <a:bodyPr wrap="square">
            <a:spAutoFit/>
          </a:bodyPr>
          <a:lstStyle/>
          <a:p>
            <a:pPr marL="342900" marR="0" lvl="0" indent="-342900">
              <a:lnSpc>
                <a:spcPct val="115000"/>
              </a:lnSpc>
              <a:spcBef>
                <a:spcPts val="0"/>
              </a:spcBef>
              <a:spcAft>
                <a:spcPts val="0"/>
              </a:spcAft>
              <a:buSzPts val="1400"/>
              <a:buFont typeface="+mj-lt"/>
              <a:buAutoNum type="arabicPeriod"/>
            </a:pPr>
            <a:r>
              <a:rPr lang="en-US" dirty="0">
                <a:latin typeface="Arial" panose="020B0604020202020204" pitchFamily="34" charset="0"/>
                <a:ea typeface="Times New Roman" panose="02020603050405020304" pitchFamily="18" charset="0"/>
                <a:cs typeface="Arial" panose="020B0604020202020204" pitchFamily="34" charset="0"/>
              </a:rPr>
              <a:t>Program to read from text file and display it</a:t>
            </a:r>
            <a:endParaRPr lang="en-US" sz="1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nSpc>
                <a:spcPct val="115000"/>
              </a:lnSpc>
              <a:spcBef>
                <a:spcPts val="0"/>
              </a:spcBef>
              <a:spcAft>
                <a:spcPts val="0"/>
              </a:spcAft>
              <a:buSzPts val="1400"/>
              <a:buFont typeface="+mj-lt"/>
              <a:buAutoNum type="arabicPeriod"/>
            </a:pPr>
            <a:r>
              <a:rPr lang="en-US" dirty="0">
                <a:latin typeface="Arial" panose="020B0604020202020204" pitchFamily="34" charset="0"/>
                <a:ea typeface="Times New Roman" panose="02020603050405020304" pitchFamily="18" charset="0"/>
                <a:cs typeface="Arial" panose="020B0604020202020204" pitchFamily="34" charset="0"/>
              </a:rPr>
              <a:t>Program to count number of words</a:t>
            </a:r>
            <a:endParaRPr lang="en-US" sz="1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nSpc>
                <a:spcPct val="115000"/>
              </a:lnSpc>
              <a:spcBef>
                <a:spcPts val="0"/>
              </a:spcBef>
              <a:spcAft>
                <a:spcPts val="0"/>
              </a:spcAft>
              <a:buSzPts val="1400"/>
              <a:buFont typeface="+mj-lt"/>
              <a:buAutoNum type="arabicPeriod"/>
            </a:pPr>
            <a:r>
              <a:rPr lang="en-US" dirty="0">
                <a:latin typeface="Arial" panose="020B0604020202020204" pitchFamily="34" charset="0"/>
                <a:ea typeface="Times New Roman" panose="02020603050405020304" pitchFamily="18" charset="0"/>
                <a:cs typeface="Arial" panose="020B0604020202020204" pitchFamily="34" charset="0"/>
              </a:rPr>
              <a:t>Program to copy contents of file to another file</a:t>
            </a:r>
            <a:endParaRPr lang="en-US" sz="1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nSpc>
                <a:spcPct val="115000"/>
              </a:lnSpc>
              <a:spcBef>
                <a:spcPts val="0"/>
              </a:spcBef>
              <a:spcAft>
                <a:spcPts val="0"/>
              </a:spcAft>
              <a:buSzPts val="1400"/>
              <a:buFont typeface="+mj-lt"/>
              <a:buAutoNum type="arabicPeriod"/>
            </a:pPr>
            <a:r>
              <a:rPr lang="en-US" dirty="0">
                <a:latin typeface="Arial" panose="020B0604020202020204" pitchFamily="34" charset="0"/>
                <a:ea typeface="Times New Roman" panose="02020603050405020304" pitchFamily="18" charset="0"/>
                <a:cs typeface="Arial" panose="020B0604020202020204" pitchFamily="34" charset="0"/>
              </a:rPr>
              <a:t>Program to replace word in a file</a:t>
            </a:r>
            <a:endParaRPr lang="en-US" sz="1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nSpc>
                <a:spcPct val="115000"/>
              </a:lnSpc>
              <a:spcBef>
                <a:spcPts val="0"/>
              </a:spcBef>
              <a:spcAft>
                <a:spcPts val="0"/>
              </a:spcAft>
              <a:buSzPts val="1400"/>
              <a:buFont typeface="+mj-lt"/>
              <a:buAutoNum type="arabicPeriod"/>
            </a:pPr>
            <a:r>
              <a:rPr lang="en-US" dirty="0">
                <a:latin typeface="Arial" panose="020B0604020202020204" pitchFamily="34" charset="0"/>
                <a:ea typeface="Times New Roman" panose="02020603050405020304" pitchFamily="18" charset="0"/>
                <a:cs typeface="Arial" panose="020B0604020202020204" pitchFamily="34" charset="0"/>
              </a:rPr>
              <a:t>Write a menu driven program that will create a data file containing the list of telephone numbers in the following form </a:t>
            </a:r>
            <a:endParaRPr lang="en-US" sz="1400" dirty="0">
              <a:latin typeface="Arial" panose="020B0604020202020204" pitchFamily="34" charset="0"/>
              <a:ea typeface="Times New Roman" panose="02020603050405020304" pitchFamily="18" charset="0"/>
              <a:cs typeface="Arial" panose="020B0604020202020204" pitchFamily="34" charset="0"/>
            </a:endParaRPr>
          </a:p>
          <a:p>
            <a:pPr marL="457200" marR="0" indent="457200">
              <a:spcBef>
                <a:spcPts val="0"/>
              </a:spcBef>
              <a:spcAft>
                <a:spcPts val="0"/>
              </a:spcAft>
            </a:pP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John      23456 </a:t>
            </a:r>
            <a:endParaRPr 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457200" marR="0" indent="457200">
              <a:spcBef>
                <a:spcPts val="0"/>
              </a:spcBef>
              <a:spcAft>
                <a:spcPts val="0"/>
              </a:spcAft>
            </a:pP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Ahmed   9876 </a:t>
            </a:r>
            <a:endParaRPr 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457200" marR="0">
              <a:spcBef>
                <a:spcPts val="0"/>
              </a:spcBef>
              <a:spcAft>
                <a:spcPts val="0"/>
              </a:spcAft>
            </a:pP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Use a class object to store each set of data, access the file created and implement the following tasks </a:t>
            </a:r>
            <a:endParaRPr 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indent="457200"/>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I. Determine the telephone number of specified person </a:t>
            </a:r>
            <a:endParaRPr 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indent="457200"/>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II. Determine the name if telephone number is known </a:t>
            </a:r>
            <a:endParaRPr 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indent="457200">
              <a:lnSpc>
                <a:spcPct val="115000"/>
              </a:lnSpc>
              <a:spcAft>
                <a:spcPts val="1000"/>
              </a:spcAft>
            </a:pPr>
            <a:r>
              <a:rPr lang="en-US" dirty="0">
                <a:latin typeface="Arial" panose="020B0604020202020204" pitchFamily="34" charset="0"/>
                <a:ea typeface="Times New Roman" panose="02020603050405020304" pitchFamily="18" charset="0"/>
                <a:cs typeface="Arial" panose="020B0604020202020204" pitchFamily="34" charset="0"/>
              </a:rPr>
              <a:t>III. Update the telephone number, whenever there is a change. </a:t>
            </a:r>
            <a:endParaRPr lang="en-US" sz="14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xmlns="" val="1575552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2000" y="6459784"/>
            <a:ext cx="2743200" cy="365125"/>
          </a:xfrm>
        </p:spPr>
        <p:txBody>
          <a:bodyPr/>
          <a:lstStyle/>
          <a:p>
            <a:fld id="{D54CD6D8-2D54-48CC-802B-223475D45748}" type="datetime1">
              <a:rPr lang="en-US" sz="1050" b="1" smtClean="0">
                <a:solidFill>
                  <a:prstClr val="black"/>
                </a:solidFill>
                <a:latin typeface="Times New Roman" panose="02020603050405020304" pitchFamily="18" charset="0"/>
                <a:cs typeface="Times New Roman" panose="02020603050405020304" pitchFamily="18" charset="0"/>
              </a:rPr>
              <a:pPr/>
              <a:t>7/3/2018</a:t>
            </a:fld>
            <a:endParaRPr lang="en-US" sz="1050" b="1" dirty="0">
              <a:solidFill>
                <a:prstClr val="black"/>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777EDF-8266-4D24-8986-7AADE8C439AE}" type="slidenum">
              <a:rPr lang="en-US" sz="1200" smtClean="0">
                <a:solidFill>
                  <a:prstClr val="black"/>
                </a:solidFill>
                <a:latin typeface="Times New Roman" panose="02020603050405020304" pitchFamily="18" charset="0"/>
                <a:cs typeface="Times New Roman" panose="02020603050405020304" pitchFamily="18" charset="0"/>
              </a:rPr>
              <a:pPr/>
              <a:t>8</a:t>
            </a:fld>
            <a:endParaRPr lang="en-US" sz="1200" dirty="0">
              <a:solidFill>
                <a:prstClr val="black"/>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27201" y="40978"/>
            <a:ext cx="1269598" cy="1148496"/>
          </a:xfrm>
          <a:prstGeom prst="rect">
            <a:avLst/>
          </a:prstGeom>
        </p:spPr>
      </p:pic>
      <p:sp>
        <p:nvSpPr>
          <p:cNvPr id="2" name="Rectangle 1"/>
          <p:cNvSpPr/>
          <p:nvPr/>
        </p:nvSpPr>
        <p:spPr>
          <a:xfrm>
            <a:off x="1801095" y="2231092"/>
            <a:ext cx="8339206" cy="2215991"/>
          </a:xfrm>
          <a:prstGeom prst="rect">
            <a:avLst/>
          </a:prstGeom>
        </p:spPr>
        <p:txBody>
          <a:bodyPr wrap="none">
            <a:spAutoFit/>
          </a:bodyPr>
          <a:lstStyle/>
          <a:p>
            <a:r>
              <a:rPr lang="en-US" sz="13800" dirty="0" smtClean="0">
                <a:solidFill>
                  <a:srgbClr val="0070C0"/>
                </a:solidFill>
              </a:rPr>
              <a:t>Thank You!</a:t>
            </a:r>
            <a:endParaRPr lang="en-US" sz="1600" dirty="0">
              <a:solidFill>
                <a:srgbClr val="0070C0"/>
              </a:solidFill>
            </a:endParaRPr>
          </a:p>
        </p:txBody>
      </p:sp>
      <p:sp>
        <p:nvSpPr>
          <p:cNvPr id="8" name="Footer Placeholder 4"/>
          <p:cNvSpPr>
            <a:spLocks noGrp="1"/>
          </p:cNvSpPr>
          <p:nvPr>
            <p:ph type="ftr" sz="quarter" idx="11"/>
          </p:nvPr>
        </p:nvSpPr>
        <p:spPr>
          <a:xfrm>
            <a:off x="3686185" y="6459785"/>
            <a:ext cx="4822804" cy="365125"/>
          </a:xfrm>
        </p:spPr>
        <p:txBody>
          <a:bodyPr/>
          <a:lstStyle/>
          <a:p>
            <a:r>
              <a:rPr lang="en-US" sz="1050" b="1" dirty="0" smtClean="0">
                <a:solidFill>
                  <a:prstClr val="black"/>
                </a:solidFill>
                <a:latin typeface="Times New Roman" panose="02020603050405020304" pitchFamily="18" charset="0"/>
                <a:cs typeface="Times New Roman" panose="02020603050405020304" pitchFamily="18" charset="0"/>
              </a:rPr>
              <a:t>OBJECT ORIENTED PROGRAMMING LABORATORY</a:t>
            </a:r>
            <a:endParaRPr lang="en-US" sz="105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37359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2517</TotalTime>
  <Words>648</Words>
  <Application>Microsoft Office PowerPoint</Application>
  <PresentationFormat>Custom</PresentationFormat>
  <Paragraphs>119</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Retrospect</vt:lpstr>
      <vt:lpstr>Slide 1</vt:lpstr>
      <vt:lpstr>Laboratory Assignment No: 4</vt:lpstr>
      <vt:lpstr>Laboratory Assignment No: 4</vt:lpstr>
      <vt:lpstr>Points related to Problem Statement</vt:lpstr>
      <vt:lpstr>Algorithm</vt:lpstr>
      <vt:lpstr>Algorithm</vt:lpstr>
      <vt:lpstr>Practice Assignments</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Anita.Gunjal</dc:creator>
  <cp:lastModifiedBy>Exam</cp:lastModifiedBy>
  <cp:revision>338</cp:revision>
  <dcterms:created xsi:type="dcterms:W3CDTF">2017-06-20T09:56:08Z</dcterms:created>
  <dcterms:modified xsi:type="dcterms:W3CDTF">2018-07-03T09:18:11Z</dcterms:modified>
</cp:coreProperties>
</file>