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9"/>
  </p:notesMasterIdLst>
  <p:handoutMasterIdLst>
    <p:handoutMasterId r:id="rId10"/>
  </p:handoutMasterIdLst>
  <p:sldIdLst>
    <p:sldId id="256" r:id="rId2"/>
    <p:sldId id="274" r:id="rId3"/>
    <p:sldId id="329" r:id="rId4"/>
    <p:sldId id="323" r:id="rId5"/>
    <p:sldId id="327" r:id="rId6"/>
    <p:sldId id="275" r:id="rId7"/>
    <p:sldId id="32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D0352"/>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73" autoAdjust="0"/>
    <p:restoredTop sz="94660"/>
  </p:normalViewPr>
  <p:slideViewPr>
    <p:cSldViewPr snapToGrid="0">
      <p:cViewPr varScale="1">
        <p:scale>
          <a:sx n="68" d="100"/>
          <a:sy n="68" d="100"/>
        </p:scale>
        <p:origin x="-612"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MIT-WPU</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pPr/>
              <a:t>7/3/2018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pPr/>
              <a:t>‹#›</a:t>
            </a:fld>
            <a:endParaRPr lang="en-US"/>
          </a:p>
        </p:txBody>
      </p:sp>
    </p:spTree>
    <p:extLst>
      <p:ext uri="{BB962C8B-B14F-4D97-AF65-F5344CB8AC3E}">
        <p14:creationId xmlns:p14="http://schemas.microsoft.com/office/powerpoint/2010/main" xmlns=""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MIT-WPU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pPr/>
              <a:t>7/3/2018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pPr/>
              <a:t>‹#›</a:t>
            </a:fld>
            <a:endParaRPr lang="en-US"/>
          </a:p>
        </p:txBody>
      </p:sp>
    </p:spTree>
    <p:extLst>
      <p:ext uri="{BB962C8B-B14F-4D97-AF65-F5344CB8AC3E}">
        <p14:creationId xmlns:p14="http://schemas.microsoft.com/office/powerpoint/2010/main" xmlns=""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xmlns="" val="21156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xmlns="" val="131670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xmlns="" val="166015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xmlns="" val="167912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6</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xmlns="" val="166664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7</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xmlns="" val="56045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8B0827-E1F8-46B1-A905-8BF78C6A47FE}" type="datetime1">
              <a:rPr lang="en-US" smtClean="0"/>
              <a:pPr/>
              <a:t>7/3/2018</a:t>
            </a:fld>
            <a:endParaRPr lang="en-US"/>
          </a:p>
        </p:txBody>
      </p:sp>
      <p:sp>
        <p:nvSpPr>
          <p:cNvPr id="5" name="Footer Placeholder 4"/>
          <p:cNvSpPr>
            <a:spLocks noGrp="1"/>
          </p:cNvSpPr>
          <p:nvPr>
            <p:ph type="ftr" sz="quarter" idx="11"/>
          </p:nvPr>
        </p:nvSpPr>
        <p:spPr/>
        <p:txBody>
          <a:bodyPr/>
          <a:lstStyle/>
          <a:p>
            <a:r>
              <a:rPr lang="en-US"/>
              <a:t>Computer Science and Information Technology-I</a:t>
            </a:r>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88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945D0-38FC-46F6-A7F7-F71EA3BADFA3}" type="datetime1">
              <a:rPr lang="en-US" smtClean="0"/>
              <a:pPr/>
              <a:t>7/3/2018</a:t>
            </a:fld>
            <a:endParaRPr lang="en-US"/>
          </a:p>
        </p:txBody>
      </p:sp>
      <p:sp>
        <p:nvSpPr>
          <p:cNvPr id="6" name="Footer Placeholder 5"/>
          <p:cNvSpPr>
            <a:spLocks noGrp="1"/>
          </p:cNvSpPr>
          <p:nvPr>
            <p:ph type="ftr" sz="quarter" idx="11"/>
          </p:nvPr>
        </p:nvSpPr>
        <p:spPr/>
        <p:txBody>
          <a:bodyPr/>
          <a:lstStyle/>
          <a:p>
            <a:r>
              <a:rPr lang="en-US"/>
              <a:t>Computer Science and Information Technology-I</a:t>
            </a:r>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2520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89C07-0261-4785-81ED-62B88074D4A7}" type="datetime1">
              <a:rPr lang="en-US" smtClean="0"/>
              <a:pPr/>
              <a:t>7/3/2018</a:t>
            </a:fld>
            <a:endParaRPr lang="en-US"/>
          </a:p>
        </p:txBody>
      </p:sp>
      <p:sp>
        <p:nvSpPr>
          <p:cNvPr id="5" name="Footer Placeholder 4"/>
          <p:cNvSpPr>
            <a:spLocks noGrp="1"/>
          </p:cNvSpPr>
          <p:nvPr>
            <p:ph type="ftr" sz="quarter" idx="11"/>
          </p:nvPr>
        </p:nvSpPr>
        <p:spPr/>
        <p:txBody>
          <a:bodyPr/>
          <a:lstStyle/>
          <a:p>
            <a:r>
              <a:rPr lang="en-US"/>
              <a:t>Computer Science and Information Technology-I</a:t>
            </a:r>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48529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A80F3-E109-4977-811A-EEBFF62B1C74}" type="datetime1">
              <a:rPr lang="en-US" smtClean="0"/>
              <a:pPr/>
              <a:t>7/3/2018</a:t>
            </a:fld>
            <a:endParaRPr lang="en-US"/>
          </a:p>
        </p:txBody>
      </p:sp>
      <p:sp>
        <p:nvSpPr>
          <p:cNvPr id="5" name="Footer Placeholder 4"/>
          <p:cNvSpPr>
            <a:spLocks noGrp="1"/>
          </p:cNvSpPr>
          <p:nvPr>
            <p:ph type="ftr" sz="quarter" idx="11"/>
          </p:nvPr>
        </p:nvSpPr>
        <p:spPr/>
        <p:txBody>
          <a:bodyPr/>
          <a:lstStyle/>
          <a:p>
            <a:r>
              <a:rPr lang="en-US"/>
              <a:t>Computer Science and Information Technology-I</a:t>
            </a:r>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5580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83891-B577-4707-A1B3-34464EBC4EF5}" type="datetime1">
              <a:rPr lang="en-US" smtClean="0"/>
              <a:pPr/>
              <a:t>7/3/2018</a:t>
            </a:fld>
            <a:endParaRPr lang="en-US"/>
          </a:p>
        </p:txBody>
      </p:sp>
      <p:sp>
        <p:nvSpPr>
          <p:cNvPr id="5" name="Footer Placeholder 4"/>
          <p:cNvSpPr>
            <a:spLocks noGrp="1"/>
          </p:cNvSpPr>
          <p:nvPr>
            <p:ph type="ftr" sz="quarter" idx="11"/>
          </p:nvPr>
        </p:nvSpPr>
        <p:spPr/>
        <p:txBody>
          <a:bodyPr/>
          <a:lstStyle/>
          <a:p>
            <a:r>
              <a:rPr lang="en-US"/>
              <a:t>Computer Science and Information Technology-I</a:t>
            </a:r>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375898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7C945BA-A989-439F-ACD7-63D95D63A1AB}" type="datetime1">
              <a:rPr lang="en-US" smtClean="0"/>
              <a:pPr/>
              <a:t>7/3/2018</a:t>
            </a:fld>
            <a:endParaRPr lang="en-US"/>
          </a:p>
        </p:txBody>
      </p:sp>
      <p:sp>
        <p:nvSpPr>
          <p:cNvPr id="4" name="Footer Placeholder 3"/>
          <p:cNvSpPr>
            <a:spLocks noGrp="1"/>
          </p:cNvSpPr>
          <p:nvPr>
            <p:ph type="ftr" sz="quarter" idx="11"/>
          </p:nvPr>
        </p:nvSpPr>
        <p:spPr/>
        <p:txBody>
          <a:bodyPr/>
          <a:lstStyle/>
          <a:p>
            <a:r>
              <a:rPr lang="en-US"/>
              <a:t>Computer Science and Information Technology-I</a:t>
            </a:r>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95599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30CFF-6EB8-41ED-988A-62214D48A862}" type="datetime1">
              <a:rPr lang="en-US" smtClean="0"/>
              <a:pPr/>
              <a:t>7/3/2018</a:t>
            </a:fld>
            <a:endParaRPr lang="en-US"/>
          </a:p>
        </p:txBody>
      </p:sp>
      <p:sp>
        <p:nvSpPr>
          <p:cNvPr id="5" name="Footer Placeholder 4"/>
          <p:cNvSpPr>
            <a:spLocks noGrp="1"/>
          </p:cNvSpPr>
          <p:nvPr>
            <p:ph type="ftr" sz="quarter" idx="11"/>
          </p:nvPr>
        </p:nvSpPr>
        <p:spPr/>
        <p:txBody>
          <a:bodyPr/>
          <a:lstStyle/>
          <a:p>
            <a:r>
              <a:rPr lang="en-US"/>
              <a:t>Computer Science and Information Technology-I</a:t>
            </a:r>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5345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A207AC-1E55-4A0B-BB71-61EA4878071D}" type="datetime1">
              <a:rPr lang="en-US" smtClean="0"/>
              <a:pPr/>
              <a:t>7/3/2018</a:t>
            </a:fld>
            <a:endParaRPr lang="en-US"/>
          </a:p>
        </p:txBody>
      </p:sp>
      <p:sp>
        <p:nvSpPr>
          <p:cNvPr id="6" name="Footer Placeholder 5"/>
          <p:cNvSpPr>
            <a:spLocks noGrp="1"/>
          </p:cNvSpPr>
          <p:nvPr>
            <p:ph type="ftr" sz="quarter" idx="11"/>
          </p:nvPr>
        </p:nvSpPr>
        <p:spPr/>
        <p:txBody>
          <a:bodyPr/>
          <a:lstStyle/>
          <a:p>
            <a:r>
              <a:rPr lang="en-US"/>
              <a:t>Computer Science and Information Technology-I</a:t>
            </a:r>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41200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2BD3B1-E2A0-4C09-AB53-7832C77C571B}" type="datetime1">
              <a:rPr lang="en-US" smtClean="0"/>
              <a:pPr/>
              <a:t>7/3/2018</a:t>
            </a:fld>
            <a:endParaRPr lang="en-US"/>
          </a:p>
        </p:txBody>
      </p:sp>
      <p:sp>
        <p:nvSpPr>
          <p:cNvPr id="8" name="Footer Placeholder 7"/>
          <p:cNvSpPr>
            <a:spLocks noGrp="1"/>
          </p:cNvSpPr>
          <p:nvPr>
            <p:ph type="ftr" sz="quarter" idx="11"/>
          </p:nvPr>
        </p:nvSpPr>
        <p:spPr/>
        <p:txBody>
          <a:bodyPr/>
          <a:lstStyle/>
          <a:p>
            <a:r>
              <a:rPr lang="en-US"/>
              <a:t>Computer Science and Information Technology-I</a:t>
            </a:r>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13480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5BDE2-7C1F-4371-AE26-FE141B742124}" type="datetime1">
              <a:rPr lang="en-US" smtClean="0"/>
              <a:pPr/>
              <a:t>7/3/2018</a:t>
            </a:fld>
            <a:endParaRPr lang="en-US"/>
          </a:p>
        </p:txBody>
      </p:sp>
      <p:sp>
        <p:nvSpPr>
          <p:cNvPr id="4" name="Footer Placeholder 3"/>
          <p:cNvSpPr>
            <a:spLocks noGrp="1"/>
          </p:cNvSpPr>
          <p:nvPr>
            <p:ph type="ftr" sz="quarter" idx="11"/>
          </p:nvPr>
        </p:nvSpPr>
        <p:spPr/>
        <p:txBody>
          <a:bodyPr/>
          <a:lstStyle/>
          <a:p>
            <a:r>
              <a:rPr lang="en-US"/>
              <a:t>Computer Science and Information Technology-I</a:t>
            </a:r>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90776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5ACB27-8C10-45C3-9684-E164FE738B2D}" type="datetime1">
              <a:rPr lang="en-US" smtClean="0"/>
              <a:pPr/>
              <a:t>7/3/2018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Computer Science and Information Technology-I</a:t>
            </a:r>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368202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42D81F-6DDD-4E18-A008-726E8E14F4B1}" type="datetime1">
              <a:rPr lang="en-US" smtClean="0"/>
              <a:pPr/>
              <a:t>7/3/2018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Computer Science and Information Technology-I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7236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C945BA-A989-439F-ACD7-63D95D63A1AB}" type="datetime1">
              <a:rPr lang="en-US" smtClean="0"/>
              <a:pPr/>
              <a:t>7/3/2018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Computer Science and Information Technology-I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7EDF-8266-4D24-8986-7AADE8C439AE}"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920288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3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00" y="5143500"/>
            <a:ext cx="9144000" cy="482600"/>
          </a:xfrm>
        </p:spPr>
        <p:txBody>
          <a:bodyPr>
            <a:normAutofit/>
          </a:bodyPr>
          <a:lstStyle/>
          <a:p>
            <a:r>
              <a:rPr lang="en-US" sz="2000" b="1" dirty="0">
                <a:latin typeface="Times New Roman" panose="02020603050405020304" pitchFamily="18" charset="0"/>
                <a:cs typeface="Times New Roman" panose="02020603050405020304" pitchFamily="18" charset="0"/>
              </a:rPr>
              <a:t>Department of Computer Science and Engineering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8172" y="431800"/>
            <a:ext cx="10193528" cy="20701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68720" y="2886840"/>
            <a:ext cx="11083159" cy="646331"/>
          </a:xfrm>
          <a:prstGeom prst="rect">
            <a:avLst/>
          </a:prstGeom>
        </p:spPr>
        <p:txBody>
          <a:bodyPr wrap="square">
            <a:spAutoFit/>
          </a:bodyPr>
          <a:lstStyle/>
          <a:p>
            <a:pPr algn="ctr"/>
            <a:r>
              <a:rPr lang="en-US" sz="3600" b="1" dirty="0"/>
              <a:t>CS 214	Object Oriented Programming</a:t>
            </a:r>
            <a:endParaRPr lang="en-US" sz="4000" dirty="0"/>
          </a:p>
        </p:txBody>
      </p:sp>
    </p:spTree>
    <p:extLst>
      <p:ext uri="{BB962C8B-B14F-4D97-AF65-F5344CB8AC3E}">
        <p14:creationId xmlns:p14="http://schemas.microsoft.com/office/powerpoint/2010/main" xmlns="" val="248586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90" y="521383"/>
            <a:ext cx="5638799" cy="626394"/>
          </a:xfrm>
        </p:spPr>
        <p:txBody>
          <a:bodyPr>
            <a:noAutofit/>
          </a:bodyPr>
          <a:lstStyle/>
          <a:p>
            <a:r>
              <a:rPr lang="en-US" sz="3800" b="1" dirty="0">
                <a:solidFill>
                  <a:srgbClr val="5D0352"/>
                </a:solidFill>
              </a:rPr>
              <a:t>Laboratory Assignment No: 6</a:t>
            </a: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2</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stretch>
            <a:fillRect/>
          </a:stretch>
        </p:blipFill>
        <p:spPr>
          <a:xfrm>
            <a:off x="195070" y="286604"/>
            <a:ext cx="1269598" cy="1148496"/>
          </a:xfrm>
          <a:prstGeom prst="rect">
            <a:avLst/>
          </a:prstGeom>
        </p:spPr>
      </p:pic>
      <p:sp>
        <p:nvSpPr>
          <p:cNvPr id="13" name="Rectangle 12"/>
          <p:cNvSpPr/>
          <p:nvPr/>
        </p:nvSpPr>
        <p:spPr>
          <a:xfrm>
            <a:off x="1238250" y="1153273"/>
            <a:ext cx="3786293" cy="677108"/>
          </a:xfrm>
          <a:prstGeom prst="rect">
            <a:avLst/>
          </a:prstGeom>
        </p:spPr>
        <p:txBody>
          <a:bodyPr wrap="none">
            <a:spAutoFit/>
          </a:bodyPr>
          <a:lstStyle/>
          <a:p>
            <a:r>
              <a:rPr lang="en-US" sz="3800" b="1" spc="-50" dirty="0">
                <a:solidFill>
                  <a:srgbClr val="002060"/>
                </a:solidFill>
                <a:latin typeface="+mj-lt"/>
                <a:ea typeface="+mj-ea"/>
                <a:cs typeface="+mj-cs"/>
              </a:rPr>
              <a:t>Problem Statement</a:t>
            </a:r>
            <a:endParaRPr lang="en-IN" sz="3800" b="1" spc="-50" dirty="0">
              <a:solidFill>
                <a:srgbClr val="002060"/>
              </a:solidFill>
              <a:latin typeface="+mj-lt"/>
              <a:ea typeface="+mj-ea"/>
              <a:cs typeface="+mj-cs"/>
            </a:endParaRPr>
          </a:p>
        </p:txBody>
      </p:sp>
      <p:sp>
        <p:nvSpPr>
          <p:cNvPr id="14" name="Footer Placeholder 4"/>
          <p:cNvSpPr>
            <a:spLocks noGrp="1"/>
          </p:cNvSpPr>
          <p:nvPr>
            <p:ph type="ftr" sz="quarter" idx="11"/>
          </p:nvPr>
        </p:nvSpPr>
        <p:spPr>
          <a:xfrm>
            <a:off x="3686185" y="6459785"/>
            <a:ext cx="4822804" cy="365125"/>
          </a:xfrm>
        </p:spPr>
        <p:txBody>
          <a:bodyPr/>
          <a:lstStyle/>
          <a:p>
            <a:r>
              <a:rPr lang="en-US" sz="1050" b="1" dirty="0">
                <a:solidFill>
                  <a:prstClr val="black"/>
                </a:solidFill>
                <a:latin typeface="Times New Roman" panose="02020603050405020304" pitchFamily="18" charset="0"/>
                <a:cs typeface="Times New Roman" panose="02020603050405020304" pitchFamily="18" charset="0"/>
              </a:rPr>
              <a:t>OBJECT ORIENTED PROGRAMMING LABORATORY</a:t>
            </a:r>
          </a:p>
        </p:txBody>
      </p:sp>
      <p:sp>
        <p:nvSpPr>
          <p:cNvPr id="3" name="Rectangle 2"/>
          <p:cNvSpPr/>
          <p:nvPr/>
        </p:nvSpPr>
        <p:spPr>
          <a:xfrm>
            <a:off x="899004" y="2055849"/>
            <a:ext cx="10852150" cy="3477875"/>
          </a:xfrm>
          <a:prstGeom prst="rect">
            <a:avLst/>
          </a:prstGeom>
        </p:spPr>
        <p:txBody>
          <a:bodyPr wrap="square">
            <a:spAutoFit/>
          </a:bodyPr>
          <a:lstStyle/>
          <a:p>
            <a:pPr algn="just"/>
            <a:r>
              <a:rPr lang="en-US" sz="2000" dirty="0"/>
              <a:t>A shop maintains the inventory of items. It stores information of items like </a:t>
            </a:r>
            <a:r>
              <a:rPr lang="en-US" sz="2000" dirty="0" err="1"/>
              <a:t>Item_Code</a:t>
            </a:r>
            <a:r>
              <a:rPr lang="en-US" sz="2000" dirty="0"/>
              <a:t>, </a:t>
            </a:r>
            <a:r>
              <a:rPr lang="en-US" sz="2000" dirty="0" err="1"/>
              <a:t>Item_Name</a:t>
            </a:r>
            <a:r>
              <a:rPr lang="en-US" sz="2000" dirty="0"/>
              <a:t>, Quantity and Cost of it in a list of STL. Whenever Customer wants to buy an item, sales person inputs the </a:t>
            </a:r>
            <a:r>
              <a:rPr lang="en-US" sz="2000" dirty="0" err="1"/>
              <a:t>Item_Code</a:t>
            </a:r>
            <a:r>
              <a:rPr lang="en-US" sz="2000" dirty="0"/>
              <a:t> and/or </a:t>
            </a:r>
            <a:r>
              <a:rPr lang="en-US" sz="2000" dirty="0" err="1"/>
              <a:t>Item_Name</a:t>
            </a:r>
            <a:r>
              <a:rPr lang="en-US" sz="2000" dirty="0"/>
              <a:t> and the system searches in a file and displays whether it is available or not otherwise an appropriate message is displayed. If it is, then the system displays the item details and request for the quantity of items required. If the requested quantity of items are available, the total cost of items is displayed; otherwise the message is displayed as required items not in stock. After purchasing an item, system updates the list. </a:t>
            </a:r>
          </a:p>
          <a:p>
            <a:pPr algn="just"/>
            <a:r>
              <a:rPr lang="en-US" sz="2000" dirty="0"/>
              <a:t> </a:t>
            </a:r>
          </a:p>
          <a:p>
            <a:pPr algn="just"/>
            <a:r>
              <a:rPr lang="en-US" sz="2000" dirty="0"/>
              <a:t>Design a system using a class called Items with suitable data members and member functions. Implement menu driven C++ program for the inventory system using STL list.</a:t>
            </a:r>
          </a:p>
          <a:p>
            <a:pPr algn="just"/>
            <a:r>
              <a:rPr lang="en-US" sz="2000" dirty="0"/>
              <a:t> </a:t>
            </a:r>
          </a:p>
        </p:txBody>
      </p:sp>
    </p:spTree>
    <p:extLst>
      <p:ext uri="{BB962C8B-B14F-4D97-AF65-F5344CB8AC3E}">
        <p14:creationId xmlns:p14="http://schemas.microsoft.com/office/powerpoint/2010/main" xmlns="" val="346235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90" y="521383"/>
            <a:ext cx="5638799" cy="626394"/>
          </a:xfrm>
        </p:spPr>
        <p:txBody>
          <a:bodyPr>
            <a:noAutofit/>
          </a:bodyPr>
          <a:lstStyle/>
          <a:p>
            <a:r>
              <a:rPr lang="en-US" sz="3800" b="1" dirty="0">
                <a:solidFill>
                  <a:srgbClr val="5D0352"/>
                </a:solidFill>
              </a:rPr>
              <a:t>Laboratory Assignment No: 6</a:t>
            </a: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stretch>
            <a:fillRect/>
          </a:stretch>
        </p:blipFill>
        <p:spPr>
          <a:xfrm>
            <a:off x="195070" y="286604"/>
            <a:ext cx="1269598" cy="1148496"/>
          </a:xfrm>
          <a:prstGeom prst="rect">
            <a:avLst/>
          </a:prstGeom>
        </p:spPr>
      </p:pic>
      <p:sp>
        <p:nvSpPr>
          <p:cNvPr id="13" name="Rectangle 12"/>
          <p:cNvSpPr/>
          <p:nvPr/>
        </p:nvSpPr>
        <p:spPr>
          <a:xfrm>
            <a:off x="1238250" y="1153273"/>
            <a:ext cx="3786293" cy="677108"/>
          </a:xfrm>
          <a:prstGeom prst="rect">
            <a:avLst/>
          </a:prstGeom>
        </p:spPr>
        <p:txBody>
          <a:bodyPr wrap="none">
            <a:spAutoFit/>
          </a:bodyPr>
          <a:lstStyle/>
          <a:p>
            <a:r>
              <a:rPr lang="en-US" sz="3800" b="1" spc="-50" dirty="0">
                <a:solidFill>
                  <a:srgbClr val="002060"/>
                </a:solidFill>
                <a:latin typeface="+mj-lt"/>
                <a:ea typeface="+mj-ea"/>
                <a:cs typeface="+mj-cs"/>
              </a:rPr>
              <a:t>Problem Statement</a:t>
            </a:r>
            <a:endParaRPr lang="en-IN" sz="3800" b="1" spc="-50" dirty="0">
              <a:solidFill>
                <a:srgbClr val="002060"/>
              </a:solidFill>
              <a:latin typeface="+mj-lt"/>
              <a:ea typeface="+mj-ea"/>
              <a:cs typeface="+mj-cs"/>
            </a:endParaRPr>
          </a:p>
        </p:txBody>
      </p:sp>
      <p:sp>
        <p:nvSpPr>
          <p:cNvPr id="14" name="Footer Placeholder 4"/>
          <p:cNvSpPr>
            <a:spLocks noGrp="1"/>
          </p:cNvSpPr>
          <p:nvPr>
            <p:ph type="ftr" sz="quarter" idx="11"/>
          </p:nvPr>
        </p:nvSpPr>
        <p:spPr>
          <a:xfrm>
            <a:off x="3686185" y="6459785"/>
            <a:ext cx="4822804" cy="365125"/>
          </a:xfrm>
        </p:spPr>
        <p:txBody>
          <a:bodyPr/>
          <a:lstStyle/>
          <a:p>
            <a:r>
              <a:rPr lang="en-US" sz="1050" b="1" dirty="0">
                <a:solidFill>
                  <a:prstClr val="black"/>
                </a:solidFill>
                <a:latin typeface="Times New Roman" panose="02020603050405020304" pitchFamily="18" charset="0"/>
                <a:cs typeface="Times New Roman" panose="02020603050405020304" pitchFamily="18" charset="0"/>
              </a:rPr>
              <a:t>OBJECT ORIENTED PROGRAMMING LABORATORY</a:t>
            </a:r>
          </a:p>
        </p:txBody>
      </p:sp>
      <p:sp>
        <p:nvSpPr>
          <p:cNvPr id="3" name="Rectangle 2"/>
          <p:cNvSpPr/>
          <p:nvPr/>
        </p:nvSpPr>
        <p:spPr>
          <a:xfrm>
            <a:off x="1238250" y="2014446"/>
            <a:ext cx="10852150" cy="3785652"/>
          </a:xfrm>
          <a:prstGeom prst="rect">
            <a:avLst/>
          </a:prstGeom>
        </p:spPr>
        <p:txBody>
          <a:bodyPr wrap="square">
            <a:spAutoFit/>
          </a:bodyPr>
          <a:lstStyle/>
          <a:p>
            <a:r>
              <a:rPr lang="en-US" sz="2000" b="1" dirty="0"/>
              <a:t>Data Members:</a:t>
            </a:r>
            <a:endParaRPr lang="en-US" sz="2000" dirty="0"/>
          </a:p>
          <a:p>
            <a:pPr lvl="1"/>
            <a:r>
              <a:rPr lang="en-US" sz="2000" dirty="0" err="1"/>
              <a:t>Item_Code</a:t>
            </a:r>
            <a:endParaRPr lang="en-US" sz="2000" dirty="0"/>
          </a:p>
          <a:p>
            <a:pPr lvl="1"/>
            <a:r>
              <a:rPr lang="en-US" sz="2000" dirty="0" err="1"/>
              <a:t>Item_Name</a:t>
            </a:r>
            <a:endParaRPr lang="en-US" sz="2000" dirty="0"/>
          </a:p>
          <a:p>
            <a:pPr lvl="1"/>
            <a:r>
              <a:rPr lang="en-US" sz="2000" dirty="0"/>
              <a:t>Quantity </a:t>
            </a:r>
          </a:p>
          <a:p>
            <a:pPr lvl="1"/>
            <a:r>
              <a:rPr lang="en-US" sz="2000" dirty="0"/>
              <a:t>Cost</a:t>
            </a:r>
          </a:p>
          <a:p>
            <a:r>
              <a:rPr lang="en-US" sz="2000" dirty="0"/>
              <a:t> </a:t>
            </a:r>
          </a:p>
          <a:p>
            <a:r>
              <a:rPr lang="en-US" sz="2000" b="1" dirty="0"/>
              <a:t>Member Function:</a:t>
            </a:r>
            <a:endParaRPr lang="en-US" sz="2000" dirty="0"/>
          </a:p>
          <a:p>
            <a:pPr lvl="1"/>
            <a:r>
              <a:rPr lang="en-US" sz="2000" dirty="0"/>
              <a:t>Create STL list and store Record of Items</a:t>
            </a:r>
          </a:p>
          <a:p>
            <a:pPr lvl="1"/>
            <a:r>
              <a:rPr lang="en-US" sz="2000" dirty="0"/>
              <a:t>Search an Item in the file by </a:t>
            </a:r>
            <a:r>
              <a:rPr lang="en-US" sz="2000" dirty="0" err="1"/>
              <a:t>Item_Code</a:t>
            </a:r>
            <a:r>
              <a:rPr lang="en-US" sz="2000" dirty="0"/>
              <a:t> or </a:t>
            </a:r>
            <a:r>
              <a:rPr lang="en-US" sz="2000" dirty="0" err="1"/>
              <a:t>Item_Name</a:t>
            </a:r>
            <a:r>
              <a:rPr lang="en-US" sz="2000" dirty="0"/>
              <a:t>(Searching)</a:t>
            </a:r>
          </a:p>
          <a:p>
            <a:pPr lvl="1"/>
            <a:r>
              <a:rPr lang="en-US" sz="2000" dirty="0"/>
              <a:t>Arrange the Items by </a:t>
            </a:r>
            <a:r>
              <a:rPr lang="en-US" sz="2000" dirty="0" err="1"/>
              <a:t>Item_Code</a:t>
            </a:r>
            <a:r>
              <a:rPr lang="en-US" sz="2000" dirty="0"/>
              <a:t> or </a:t>
            </a:r>
            <a:r>
              <a:rPr lang="en-US" sz="2000" dirty="0" err="1"/>
              <a:t>Item_Name</a:t>
            </a:r>
            <a:r>
              <a:rPr lang="en-US" sz="2000" dirty="0"/>
              <a:t>(Sorting)</a:t>
            </a:r>
          </a:p>
          <a:p>
            <a:pPr lvl="1"/>
            <a:r>
              <a:rPr lang="en-US" sz="2000" dirty="0"/>
              <a:t>Update the file(Insert and delete)</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3286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403" y="808706"/>
            <a:ext cx="9530080" cy="626394"/>
          </a:xfrm>
        </p:spPr>
        <p:txBody>
          <a:bodyPr>
            <a:noAutofit/>
          </a:bodyPr>
          <a:lstStyle/>
          <a:p>
            <a:r>
              <a:rPr lang="en-US" sz="3800" b="1" dirty="0">
                <a:solidFill>
                  <a:srgbClr val="002060"/>
                </a:solidFill>
              </a:rPr>
              <a:t>Points related to Problem Statement</a:t>
            </a: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4</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a:solidFill>
                  <a:prstClr val="black"/>
                </a:solidFill>
                <a:latin typeface="Times New Roman" panose="02020603050405020304" pitchFamily="18" charset="0"/>
                <a:cs typeface="Times New Roman" panose="02020603050405020304" pitchFamily="18" charset="0"/>
              </a:rPr>
              <a:t>OBJECT ORIENTED PROGRAMMING LABORATORY</a:t>
            </a:r>
          </a:p>
        </p:txBody>
      </p:sp>
      <p:sp>
        <p:nvSpPr>
          <p:cNvPr id="3" name="Rectangle 2"/>
          <p:cNvSpPr/>
          <p:nvPr/>
        </p:nvSpPr>
        <p:spPr>
          <a:xfrm>
            <a:off x="1172633" y="1937435"/>
            <a:ext cx="9093200" cy="3785652"/>
          </a:xfrm>
          <a:prstGeom prst="rect">
            <a:avLst/>
          </a:prstGeom>
        </p:spPr>
        <p:txBody>
          <a:bodyPr wrap="square">
            <a:spAutoFit/>
          </a:bodyPr>
          <a:lstStyle/>
          <a:p>
            <a:r>
              <a:rPr lang="en-IN" sz="2000" dirty="0">
                <a:latin typeface="Cambria" panose="02040503050406030204" pitchFamily="18" charset="0"/>
              </a:rPr>
              <a:t>Syntax to create class and its object</a:t>
            </a:r>
          </a:p>
          <a:p>
            <a:r>
              <a:rPr lang="en-IN" sz="2000" dirty="0">
                <a:latin typeface="Cambria" panose="02040503050406030204" pitchFamily="18" charset="0"/>
              </a:rPr>
              <a:t>Syntax for list container</a:t>
            </a:r>
          </a:p>
          <a:p>
            <a:r>
              <a:rPr lang="en-IN" sz="2000" dirty="0">
                <a:latin typeface="Cambria" panose="02040503050406030204" pitchFamily="18" charset="0"/>
              </a:rPr>
              <a:t>Syntax for iterators</a:t>
            </a:r>
          </a:p>
          <a:p>
            <a:endParaRPr lang="en-IN" sz="2000" dirty="0">
              <a:solidFill>
                <a:srgbClr val="FF0000"/>
              </a:solidFill>
              <a:latin typeface="Cambria" panose="02040503050406030204" pitchFamily="18" charset="0"/>
            </a:endParaRPr>
          </a:p>
          <a:p>
            <a:endParaRPr lang="en-IN" sz="2000" dirty="0">
              <a:solidFill>
                <a:srgbClr val="FF0000"/>
              </a:solidFill>
              <a:latin typeface="Cambria" panose="02040503050406030204" pitchFamily="18" charset="0"/>
            </a:endParaRPr>
          </a:p>
          <a:p>
            <a:endParaRPr lang="en-IN" sz="2000" dirty="0">
              <a:latin typeface="Cambria" panose="02040503050406030204" pitchFamily="18" charset="0"/>
            </a:endParaRPr>
          </a:p>
          <a:p>
            <a:endParaRPr lang="en-IN" sz="2000" dirty="0">
              <a:latin typeface="Cambria" panose="02040503050406030204" pitchFamily="18" charset="0"/>
            </a:endParaRPr>
          </a:p>
          <a:p>
            <a:endParaRPr lang="en-IN" sz="2000" dirty="0">
              <a:latin typeface="Cambria" panose="02040503050406030204" pitchFamily="18" charset="0"/>
            </a:endParaRPr>
          </a:p>
          <a:p>
            <a:endParaRPr lang="en-IN" sz="2000" dirty="0">
              <a:latin typeface="Cambria" panose="02040503050406030204" pitchFamily="18" charset="0"/>
            </a:endParaRPr>
          </a:p>
          <a:p>
            <a:endParaRPr lang="en-IN" sz="2000" dirty="0">
              <a:latin typeface="Cambria" panose="02040503050406030204" pitchFamily="18" charset="0"/>
            </a:endParaRPr>
          </a:p>
          <a:p>
            <a:endParaRPr lang="en-IN" sz="2000" dirty="0">
              <a:latin typeface="Cambria" panose="02040503050406030204" pitchFamily="18" charset="0"/>
            </a:endParaRPr>
          </a:p>
          <a:p>
            <a:r>
              <a:rPr lang="en-IN" sz="2000" dirty="0">
                <a:latin typeface="Cambria" panose="02040503050406030204" pitchFamily="18" charset="0"/>
              </a:rPr>
              <a:t> </a:t>
            </a:r>
            <a:endParaRPr lang="en-IN" sz="2000" dirty="0"/>
          </a:p>
        </p:txBody>
      </p:sp>
    </p:spTree>
    <p:extLst>
      <p:ext uri="{BB962C8B-B14F-4D97-AF65-F5344CB8AC3E}">
        <p14:creationId xmlns:p14="http://schemas.microsoft.com/office/powerpoint/2010/main" xmlns="" val="345616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808706"/>
            <a:ext cx="9530080" cy="626394"/>
          </a:xfrm>
        </p:spPr>
        <p:txBody>
          <a:bodyPr>
            <a:noAutofit/>
          </a:bodyPr>
          <a:lstStyle/>
          <a:p>
            <a:r>
              <a:rPr lang="en-US" sz="3800" b="1" dirty="0">
                <a:solidFill>
                  <a:srgbClr val="002060"/>
                </a:solidFill>
              </a:rPr>
              <a:t>Algorithm</a:t>
            </a: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5</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a:solidFill>
                  <a:prstClr val="black"/>
                </a:solidFill>
                <a:latin typeface="Times New Roman" panose="02020603050405020304" pitchFamily="18" charset="0"/>
                <a:cs typeface="Times New Roman" panose="02020603050405020304" pitchFamily="18" charset="0"/>
              </a:rPr>
              <a:t>OBJECT ORIENTED PROGRAMMING LABORATORY</a:t>
            </a:r>
          </a:p>
        </p:txBody>
      </p:sp>
      <p:sp>
        <p:nvSpPr>
          <p:cNvPr id="3" name="Rectangle 2"/>
          <p:cNvSpPr/>
          <p:nvPr/>
        </p:nvSpPr>
        <p:spPr>
          <a:xfrm>
            <a:off x="829868" y="2028826"/>
            <a:ext cx="10130231" cy="4324261"/>
          </a:xfrm>
          <a:prstGeom prst="rect">
            <a:avLst/>
          </a:prstGeom>
        </p:spPr>
        <p:txBody>
          <a:bodyPr wrap="square">
            <a:spAutoFit/>
          </a:bodyPr>
          <a:lstStyle/>
          <a:p>
            <a:pPr marL="342900" lvl="0" indent="-342900">
              <a:buFont typeface="+mj-lt"/>
              <a:buAutoNum type="arabicPeriod"/>
            </a:pPr>
            <a:r>
              <a:rPr lang="en-US" dirty="0"/>
              <a:t>START. </a:t>
            </a:r>
            <a:endParaRPr lang="en-IN" dirty="0"/>
          </a:p>
          <a:p>
            <a:pPr marL="342900" lvl="0" indent="-342900">
              <a:buFont typeface="+mj-lt"/>
              <a:buAutoNum type="arabicPeriod"/>
            </a:pPr>
            <a:r>
              <a:rPr lang="en-US" dirty="0"/>
              <a:t>Create the object of Item class. </a:t>
            </a:r>
            <a:endParaRPr lang="en-IN" dirty="0"/>
          </a:p>
          <a:p>
            <a:pPr marL="342900" lvl="0" indent="-342900">
              <a:buFont typeface="+mj-lt"/>
              <a:buAutoNum type="arabicPeriod"/>
            </a:pPr>
            <a:r>
              <a:rPr lang="en-US" dirty="0"/>
              <a:t>Store the items information into the list using object of item class.</a:t>
            </a:r>
            <a:endParaRPr lang="en-IN" dirty="0"/>
          </a:p>
          <a:p>
            <a:pPr marL="342900" lvl="0" indent="-342900">
              <a:buFont typeface="+mj-lt"/>
              <a:buAutoNum type="arabicPeriod"/>
            </a:pPr>
            <a:r>
              <a:rPr lang="en-US" dirty="0"/>
              <a:t>Insert the item information (</a:t>
            </a:r>
            <a:r>
              <a:rPr lang="en-US" dirty="0" err="1"/>
              <a:t>Item_Code</a:t>
            </a:r>
            <a:r>
              <a:rPr lang="en-US" dirty="0"/>
              <a:t>, </a:t>
            </a:r>
            <a:r>
              <a:rPr lang="en-US" dirty="0" err="1"/>
              <a:t>Item_Name</a:t>
            </a:r>
            <a:r>
              <a:rPr lang="en-US" dirty="0"/>
              <a:t>, Quantity and Cost) in a list using </a:t>
            </a:r>
            <a:r>
              <a:rPr lang="en-US" dirty="0" err="1"/>
              <a:t>push_front</a:t>
            </a:r>
            <a:r>
              <a:rPr lang="en-US" dirty="0"/>
              <a:t>() and </a:t>
            </a:r>
            <a:r>
              <a:rPr lang="en-US" dirty="0" err="1"/>
              <a:t>push_back</a:t>
            </a:r>
            <a:r>
              <a:rPr lang="en-US" dirty="0"/>
              <a:t>() function.. </a:t>
            </a:r>
            <a:endParaRPr lang="en-IN" dirty="0"/>
          </a:p>
          <a:p>
            <a:pPr marL="342900" lvl="0" indent="-342900">
              <a:buFont typeface="+mj-lt"/>
              <a:buAutoNum type="arabicPeriod"/>
            </a:pPr>
            <a:r>
              <a:rPr lang="en-US" dirty="0"/>
              <a:t>Delete the item information (</a:t>
            </a:r>
            <a:r>
              <a:rPr lang="en-US" dirty="0" err="1"/>
              <a:t>Item_Code</a:t>
            </a:r>
            <a:r>
              <a:rPr lang="en-US" dirty="0"/>
              <a:t>, </a:t>
            </a:r>
            <a:r>
              <a:rPr lang="en-US" dirty="0" err="1"/>
              <a:t>Item_Name</a:t>
            </a:r>
            <a:r>
              <a:rPr lang="en-US" dirty="0"/>
              <a:t>, Quantity and Cost) in a list using </a:t>
            </a:r>
            <a:r>
              <a:rPr lang="en-US" dirty="0" err="1"/>
              <a:t>pop_front</a:t>
            </a:r>
            <a:r>
              <a:rPr lang="en-US" dirty="0"/>
              <a:t>() and </a:t>
            </a:r>
            <a:r>
              <a:rPr lang="en-US" dirty="0" err="1"/>
              <a:t>pop_back</a:t>
            </a:r>
            <a:r>
              <a:rPr lang="en-US" dirty="0"/>
              <a:t>() function.. </a:t>
            </a:r>
            <a:endParaRPr lang="en-IN" dirty="0"/>
          </a:p>
          <a:p>
            <a:pPr marL="342900" lvl="0" indent="-342900">
              <a:buFont typeface="+mj-lt"/>
              <a:buAutoNum type="arabicPeriod"/>
            </a:pPr>
            <a:r>
              <a:rPr lang="en-US" dirty="0"/>
              <a:t>Input </a:t>
            </a:r>
            <a:r>
              <a:rPr lang="en-US" dirty="0" err="1"/>
              <a:t>Item_Code</a:t>
            </a:r>
            <a:r>
              <a:rPr lang="en-US" dirty="0"/>
              <a:t> or </a:t>
            </a:r>
            <a:r>
              <a:rPr lang="en-US" dirty="0" err="1"/>
              <a:t>Item_Name</a:t>
            </a:r>
            <a:r>
              <a:rPr lang="en-US" dirty="0"/>
              <a:t> from user to search Record.</a:t>
            </a:r>
            <a:endParaRPr lang="en-IN" dirty="0"/>
          </a:p>
          <a:p>
            <a:pPr marL="342900" lvl="0" indent="-342900">
              <a:buFont typeface="+mj-lt"/>
              <a:buAutoNum type="arabicPeriod"/>
            </a:pPr>
            <a:r>
              <a:rPr lang="en-US" dirty="0"/>
              <a:t>If Matching found then display the complete records of Item (</a:t>
            </a:r>
            <a:r>
              <a:rPr lang="en-US" dirty="0" err="1"/>
              <a:t>Item_Code</a:t>
            </a:r>
            <a:r>
              <a:rPr lang="en-US" dirty="0"/>
              <a:t>, </a:t>
            </a:r>
            <a:r>
              <a:rPr lang="en-US" dirty="0" err="1"/>
              <a:t>Item_Name</a:t>
            </a:r>
            <a:r>
              <a:rPr lang="en-US" dirty="0"/>
              <a:t>, Quantity and Cost).</a:t>
            </a:r>
            <a:endParaRPr lang="en-IN" dirty="0"/>
          </a:p>
          <a:p>
            <a:pPr marL="342900" lvl="0" indent="-342900">
              <a:buFont typeface="+mj-lt"/>
              <a:buAutoNum type="arabicPeriod"/>
            </a:pPr>
            <a:r>
              <a:rPr lang="en-US" dirty="0"/>
              <a:t>Else Display Message that Record not found.</a:t>
            </a:r>
            <a:endParaRPr lang="en-IN" dirty="0"/>
          </a:p>
          <a:p>
            <a:pPr marL="342900" lvl="0" indent="-342900">
              <a:buFont typeface="+mj-lt"/>
              <a:buAutoNum type="arabicPeriod"/>
            </a:pPr>
            <a:r>
              <a:rPr lang="en-US" dirty="0"/>
              <a:t>Input </a:t>
            </a:r>
            <a:r>
              <a:rPr lang="en-US" dirty="0" err="1"/>
              <a:t>Item_Code</a:t>
            </a:r>
            <a:r>
              <a:rPr lang="en-US" dirty="0"/>
              <a:t> or </a:t>
            </a:r>
            <a:r>
              <a:rPr lang="en-US" dirty="0" err="1"/>
              <a:t>Item_Name</a:t>
            </a:r>
            <a:r>
              <a:rPr lang="en-US" dirty="0"/>
              <a:t> from user to sort Record.</a:t>
            </a:r>
            <a:endParaRPr lang="en-IN" dirty="0"/>
          </a:p>
          <a:p>
            <a:pPr marL="342900" lvl="0" indent="-342900">
              <a:buFont typeface="+mj-lt"/>
              <a:buAutoNum type="arabicPeriod"/>
            </a:pPr>
            <a:r>
              <a:rPr lang="en-US" dirty="0"/>
              <a:t> Display the sorted list of items.</a:t>
            </a:r>
            <a:endParaRPr lang="en-IN" dirty="0"/>
          </a:p>
          <a:p>
            <a:pPr marL="342900" lvl="0" indent="-342900">
              <a:buFont typeface="+mj-lt"/>
              <a:buAutoNum type="arabicPeriod"/>
            </a:pPr>
            <a:r>
              <a:rPr lang="en-US" dirty="0"/>
              <a:t> STOP</a:t>
            </a:r>
            <a:endParaRPr lang="en-IN" dirty="0"/>
          </a:p>
          <a:p>
            <a:pPr marL="342900" marR="0" lvl="0" indent="-342900" algn="just">
              <a:lnSpc>
                <a:spcPct val="115000"/>
              </a:lnSpc>
              <a:spcBef>
                <a:spcPts val="0"/>
              </a:spcBef>
              <a:spcAft>
                <a:spcPts val="0"/>
              </a:spcAft>
              <a:buFont typeface="+mj-lt"/>
              <a:buAutoNum type="arabicPeriod"/>
            </a:pP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07959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860852"/>
            <a:ext cx="9530080" cy="626394"/>
          </a:xfrm>
        </p:spPr>
        <p:txBody>
          <a:bodyPr>
            <a:noAutofit/>
          </a:bodyPr>
          <a:lstStyle/>
          <a:p>
            <a:r>
              <a:rPr lang="en-US" altLang="en-US" sz="3800" b="1" dirty="0">
                <a:solidFill>
                  <a:srgbClr val="002060"/>
                </a:solidFill>
              </a:rPr>
              <a:t>Practice Assignments</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6</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a:solidFill>
                  <a:prstClr val="black"/>
                </a:solidFill>
                <a:latin typeface="Times New Roman" panose="02020603050405020304" pitchFamily="18" charset="0"/>
                <a:cs typeface="Times New Roman" panose="02020603050405020304" pitchFamily="18" charset="0"/>
              </a:rPr>
              <a:t>OBJECT ORIENTED PROGRAMMING LABORATORY</a:t>
            </a:r>
          </a:p>
        </p:txBody>
      </p:sp>
      <p:sp>
        <p:nvSpPr>
          <p:cNvPr id="5" name="Rectangle 4"/>
          <p:cNvSpPr/>
          <p:nvPr/>
        </p:nvSpPr>
        <p:spPr>
          <a:xfrm>
            <a:off x="1625600" y="1931168"/>
            <a:ext cx="8813800" cy="1200329"/>
          </a:xfrm>
          <a:prstGeom prst="rect">
            <a:avLst/>
          </a:prstGeom>
        </p:spPr>
        <p:txBody>
          <a:bodyPr wrap="square">
            <a:spAutoFit/>
          </a:bodyPr>
          <a:lstStyle/>
          <a:p>
            <a:pPr marL="342900" lvl="0" indent="-342900">
              <a:buFont typeface="+mj-lt"/>
              <a:buAutoNum type="arabicPeriod"/>
            </a:pPr>
            <a:r>
              <a:rPr lang="en-US" dirty="0"/>
              <a:t>Program to insert and delete </a:t>
            </a:r>
            <a:r>
              <a:rPr lang="en-US" dirty="0" err="1"/>
              <a:t>Item_Code</a:t>
            </a:r>
            <a:r>
              <a:rPr lang="en-US" dirty="0"/>
              <a:t> to list in STL</a:t>
            </a:r>
            <a:endParaRPr lang="en-IN" dirty="0"/>
          </a:p>
          <a:p>
            <a:pPr marL="342900" lvl="0" indent="-342900">
              <a:buFont typeface="+mj-lt"/>
              <a:buAutoNum type="arabicPeriod"/>
            </a:pPr>
            <a:r>
              <a:rPr lang="en-US" dirty="0"/>
              <a:t>Program to insert and delete </a:t>
            </a:r>
            <a:r>
              <a:rPr lang="en-US" dirty="0" err="1"/>
              <a:t>Item_Code</a:t>
            </a:r>
            <a:r>
              <a:rPr lang="en-US" dirty="0"/>
              <a:t>, </a:t>
            </a:r>
            <a:r>
              <a:rPr lang="en-US" dirty="0" err="1"/>
              <a:t>Item_Name</a:t>
            </a:r>
            <a:r>
              <a:rPr lang="en-US" dirty="0"/>
              <a:t>, Quantity and Cost to list in STL</a:t>
            </a:r>
            <a:endParaRPr lang="en-IN" dirty="0"/>
          </a:p>
          <a:p>
            <a:pPr marL="342900" lvl="0" indent="-342900">
              <a:buFont typeface="+mj-lt"/>
              <a:buAutoNum type="arabicPeriod"/>
            </a:pPr>
            <a:r>
              <a:rPr lang="en-US" dirty="0"/>
              <a:t>Program to sort the item information by </a:t>
            </a:r>
            <a:r>
              <a:rPr lang="en-US" dirty="0" err="1"/>
              <a:t>Item_Code</a:t>
            </a:r>
            <a:endParaRPr lang="en-IN" dirty="0"/>
          </a:p>
          <a:p>
            <a:pPr marL="342900" lvl="0" indent="-342900">
              <a:buFont typeface="+mj-lt"/>
              <a:buAutoNum type="arabicPeriod"/>
            </a:pPr>
            <a:r>
              <a:rPr lang="en-US" dirty="0"/>
              <a:t>Program to search the item information by </a:t>
            </a:r>
            <a:r>
              <a:rPr lang="en-US" dirty="0" err="1"/>
              <a:t>Item_Code</a:t>
            </a:r>
            <a:endParaRPr lang="en-IN" dirty="0"/>
          </a:p>
        </p:txBody>
      </p:sp>
    </p:spTree>
    <p:extLst>
      <p:ext uri="{BB962C8B-B14F-4D97-AF65-F5344CB8AC3E}">
        <p14:creationId xmlns:p14="http://schemas.microsoft.com/office/powerpoint/2010/main" xmlns="" val="157555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prstClr val="black"/>
                </a:solidFill>
                <a:latin typeface="Times New Roman" panose="02020603050405020304" pitchFamily="18" charset="0"/>
                <a:cs typeface="Times New Roman" panose="02020603050405020304" pitchFamily="18" charset="0"/>
              </a:rPr>
              <a:pPr/>
              <a:t>7/3/2018</a:t>
            </a:fld>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7</a:t>
            </a:fld>
            <a:endParaRPr lang="en-US" sz="1200"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stretch>
            <a:fillRect/>
          </a:stretch>
        </p:blipFill>
        <p:spPr>
          <a:xfrm>
            <a:off x="127201" y="40978"/>
            <a:ext cx="1269598" cy="1148496"/>
          </a:xfrm>
          <a:prstGeom prst="rect">
            <a:avLst/>
          </a:prstGeom>
        </p:spPr>
      </p:pic>
      <p:sp>
        <p:nvSpPr>
          <p:cNvPr id="2" name="Rectangle 1"/>
          <p:cNvSpPr/>
          <p:nvPr/>
        </p:nvSpPr>
        <p:spPr>
          <a:xfrm>
            <a:off x="1801095" y="2231092"/>
            <a:ext cx="8339206" cy="2215991"/>
          </a:xfrm>
          <a:prstGeom prst="rect">
            <a:avLst/>
          </a:prstGeom>
        </p:spPr>
        <p:txBody>
          <a:bodyPr wrap="none">
            <a:spAutoFit/>
          </a:bodyPr>
          <a:lstStyle/>
          <a:p>
            <a:r>
              <a:rPr lang="en-US" sz="13800" dirty="0">
                <a:solidFill>
                  <a:srgbClr val="0070C0"/>
                </a:solidFill>
              </a:rPr>
              <a:t>Thank You!</a:t>
            </a:r>
            <a:endParaRPr lang="en-US" sz="1600" dirty="0">
              <a:solidFill>
                <a:srgbClr val="0070C0"/>
              </a:solidFill>
            </a:endParaRPr>
          </a:p>
        </p:txBody>
      </p:sp>
      <p:sp>
        <p:nvSpPr>
          <p:cNvPr id="8" name="Footer Placeholder 4"/>
          <p:cNvSpPr>
            <a:spLocks noGrp="1"/>
          </p:cNvSpPr>
          <p:nvPr>
            <p:ph type="ftr" sz="quarter" idx="11"/>
          </p:nvPr>
        </p:nvSpPr>
        <p:spPr>
          <a:xfrm>
            <a:off x="3686185" y="6459785"/>
            <a:ext cx="4822804" cy="365125"/>
          </a:xfrm>
        </p:spPr>
        <p:txBody>
          <a:bodyPr/>
          <a:lstStyle/>
          <a:p>
            <a:r>
              <a:rPr lang="en-US" sz="1050" b="1" dirty="0">
                <a:solidFill>
                  <a:prstClr val="black"/>
                </a:solidFill>
                <a:latin typeface="Times New Roman" panose="02020603050405020304" pitchFamily="18" charset="0"/>
                <a:cs typeface="Times New Roman" panose="02020603050405020304" pitchFamily="18" charset="0"/>
              </a:rPr>
              <a:t>OBJECT ORIENTED PROGRAMMING LABORATORY</a:t>
            </a:r>
          </a:p>
        </p:txBody>
      </p:sp>
    </p:spTree>
    <p:extLst>
      <p:ext uri="{BB962C8B-B14F-4D97-AF65-F5344CB8AC3E}">
        <p14:creationId xmlns:p14="http://schemas.microsoft.com/office/powerpoint/2010/main" xmlns="" val="363735989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2527</TotalTime>
  <Words>397</Words>
  <Application>Microsoft Office PowerPoint</Application>
  <PresentationFormat>Custom</PresentationFormat>
  <Paragraphs>82</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Slide 1</vt:lpstr>
      <vt:lpstr>Laboratory Assignment No: 6</vt:lpstr>
      <vt:lpstr>Laboratory Assignment No: 6</vt:lpstr>
      <vt:lpstr>Points related to Problem Statement</vt:lpstr>
      <vt:lpstr>Algorithm</vt:lpstr>
      <vt:lpstr>Practice Assignments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Exam</cp:lastModifiedBy>
  <cp:revision>343</cp:revision>
  <dcterms:created xsi:type="dcterms:W3CDTF">2017-06-20T09:56:08Z</dcterms:created>
  <dcterms:modified xsi:type="dcterms:W3CDTF">2018-07-03T09:18:49Z</dcterms:modified>
</cp:coreProperties>
</file>