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E4E0-914D-49E9-A805-B1C1F2119DB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75C4-2DEF-4F76-B2DE-BE053677E1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21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5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.png"/><Relationship Id="rId7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83.png"/><Relationship Id="rId10" Type="http://schemas.openxmlformats.org/officeDocument/2006/relationships/image" Target="../media/image87.png"/><Relationship Id="rId4" Type="http://schemas.openxmlformats.org/officeDocument/2006/relationships/image" Target="../media/image3.png"/><Relationship Id="rId9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10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2.png"/><Relationship Id="rId7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3.png"/><Relationship Id="rId9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1280" y="4069080"/>
            <a:ext cx="6393180" cy="14478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647950" y="4095750"/>
            <a:ext cx="6286500" cy="38100"/>
          </a:xfrm>
          <a:custGeom>
            <a:avLst/>
            <a:gdLst/>
            <a:ahLst/>
            <a:cxnLst/>
            <a:rect l="l" t="t" r="r" b="b"/>
            <a:pathLst>
              <a:path w="6286500" h="38100">
                <a:moveTo>
                  <a:pt x="19050" y="19050"/>
                </a:moveTo>
                <a:lnTo>
                  <a:pt x="6267450" y="19050"/>
                </a:lnTo>
              </a:path>
            </a:pathLst>
          </a:custGeom>
          <a:ln w="38100">
            <a:solidFill>
              <a:srgbClr val="F4ECDF">
                <a:alpha val="50195"/>
              </a:srgb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1280" y="4069080"/>
            <a:ext cx="6393180" cy="1447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647950" y="4095750"/>
            <a:ext cx="6286500" cy="38100"/>
          </a:xfrm>
          <a:custGeom>
            <a:avLst/>
            <a:gdLst/>
            <a:ahLst/>
            <a:cxnLst/>
            <a:rect l="l" t="t" r="r" b="b"/>
            <a:pathLst>
              <a:path w="6286500" h="38100">
                <a:moveTo>
                  <a:pt x="19050" y="19050"/>
                </a:moveTo>
                <a:lnTo>
                  <a:pt x="6267450" y="19050"/>
                </a:lnTo>
              </a:path>
            </a:pathLst>
          </a:custGeom>
          <a:ln w="38100">
            <a:solidFill>
              <a:srgbClr val="F4ECDF">
                <a:alpha val="50195"/>
              </a:srgb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9915" y="3453384"/>
            <a:ext cx="4547616" cy="708659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9059" y="2561844"/>
            <a:ext cx="4529328" cy="1491996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4468" y="3453384"/>
            <a:ext cx="1031747" cy="708659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3612" y="2561844"/>
            <a:ext cx="1013460" cy="149199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4330319" y="2793619"/>
            <a:ext cx="3806063" cy="803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400" spc="10" dirty="0">
                <a:solidFill>
                  <a:srgbClr val="6F664C"/>
                </a:solidFill>
                <a:latin typeface="Cambria"/>
                <a:cs typeface="Cambria"/>
              </a:rPr>
              <a:t>HTML Basics</a:t>
            </a:r>
            <a:endParaRPr sz="5400">
              <a:latin typeface="Cambria"/>
              <a:cs typeface="Cambria"/>
            </a:endParaRPr>
          </a:p>
        </p:txBody>
      </p:sp>
      <p:pic>
        <p:nvPicPr>
          <p:cNvPr id="9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4495800"/>
            <a:ext cx="4114800" cy="19104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724211" y="4486338"/>
            <a:ext cx="4133850" cy="1929549"/>
          </a:xfrm>
          <a:custGeom>
            <a:avLst/>
            <a:gdLst/>
            <a:ahLst/>
            <a:cxnLst/>
            <a:rect l="l" t="t" r="r" b="b"/>
            <a:pathLst>
              <a:path w="4133850" h="1929549">
                <a:moveTo>
                  <a:pt x="106998" y="4763"/>
                </a:moveTo>
                <a:lnTo>
                  <a:pt x="4027361" y="4763"/>
                </a:lnTo>
                <a:lnTo>
                  <a:pt x="4047935" y="6795"/>
                </a:lnTo>
                <a:lnTo>
                  <a:pt x="4067112" y="12637"/>
                </a:lnTo>
                <a:lnTo>
                  <a:pt x="4084257" y="22162"/>
                </a:lnTo>
                <a:lnTo>
                  <a:pt x="4099624" y="34608"/>
                </a:lnTo>
                <a:lnTo>
                  <a:pt x="4111689" y="49721"/>
                </a:lnTo>
                <a:lnTo>
                  <a:pt x="4121214" y="67120"/>
                </a:lnTo>
                <a:lnTo>
                  <a:pt x="4127056" y="86297"/>
                </a:lnTo>
                <a:lnTo>
                  <a:pt x="4129088" y="106871"/>
                </a:lnTo>
                <a:lnTo>
                  <a:pt x="4129088" y="1823022"/>
                </a:lnTo>
                <a:lnTo>
                  <a:pt x="4127056" y="1843177"/>
                </a:lnTo>
                <a:lnTo>
                  <a:pt x="4121214" y="1862341"/>
                </a:lnTo>
                <a:lnTo>
                  <a:pt x="4111689" y="1879816"/>
                </a:lnTo>
                <a:lnTo>
                  <a:pt x="4099624" y="1894828"/>
                </a:lnTo>
                <a:lnTo>
                  <a:pt x="4084257" y="1907299"/>
                </a:lnTo>
                <a:lnTo>
                  <a:pt x="4067112" y="1916887"/>
                </a:lnTo>
                <a:lnTo>
                  <a:pt x="4047935" y="1922729"/>
                </a:lnTo>
                <a:lnTo>
                  <a:pt x="4027361" y="1924787"/>
                </a:lnTo>
                <a:lnTo>
                  <a:pt x="106998" y="1924787"/>
                </a:lnTo>
                <a:lnTo>
                  <a:pt x="86423" y="1922729"/>
                </a:lnTo>
                <a:lnTo>
                  <a:pt x="67247" y="1916887"/>
                </a:lnTo>
                <a:lnTo>
                  <a:pt x="49721" y="1907299"/>
                </a:lnTo>
                <a:lnTo>
                  <a:pt x="34735" y="1894828"/>
                </a:lnTo>
                <a:lnTo>
                  <a:pt x="22289" y="1879854"/>
                </a:lnTo>
                <a:lnTo>
                  <a:pt x="12764" y="1862341"/>
                </a:lnTo>
                <a:lnTo>
                  <a:pt x="6922" y="1843177"/>
                </a:lnTo>
                <a:lnTo>
                  <a:pt x="4763" y="1823022"/>
                </a:lnTo>
                <a:lnTo>
                  <a:pt x="4763" y="106871"/>
                </a:lnTo>
                <a:lnTo>
                  <a:pt x="6922" y="86297"/>
                </a:lnTo>
                <a:lnTo>
                  <a:pt x="12764" y="67120"/>
                </a:lnTo>
                <a:lnTo>
                  <a:pt x="22289" y="49594"/>
                </a:lnTo>
                <a:lnTo>
                  <a:pt x="34735" y="34608"/>
                </a:lnTo>
                <a:lnTo>
                  <a:pt x="49721" y="22162"/>
                </a:lnTo>
                <a:lnTo>
                  <a:pt x="67247" y="12637"/>
                </a:lnTo>
                <a:lnTo>
                  <a:pt x="86423" y="6795"/>
                </a:lnTo>
                <a:close/>
              </a:path>
            </a:pathLst>
          </a:custGeom>
          <a:ln w="9525">
            <a:solidFill>
              <a:srgbClr val="A47B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776" y="1071372"/>
            <a:ext cx="2327148" cy="5379720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0784" y="225552"/>
            <a:ext cx="2465832" cy="4059936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38" y="258483"/>
            <a:ext cx="2201252" cy="2201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5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4079322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First HTML Page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1337" y="1628775"/>
            <a:ext cx="7991474" cy="3250184"/>
          </a:xfrm>
          <a:custGeom>
            <a:avLst/>
            <a:gdLst/>
            <a:ahLst/>
            <a:cxnLst/>
            <a:rect l="l" t="t" r="r" b="b"/>
            <a:pathLst>
              <a:path w="7991474" h="3250184">
                <a:moveTo>
                  <a:pt x="0" y="3250184"/>
                </a:moveTo>
                <a:lnTo>
                  <a:pt x="0" y="0"/>
                </a:lnTo>
                <a:lnTo>
                  <a:pt x="7991475" y="0"/>
                </a:lnTo>
                <a:lnTo>
                  <a:pt x="7991475" y="3250184"/>
                </a:lnTo>
                <a:lnTo>
                  <a:pt x="0" y="3250184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4987" y="1622425"/>
            <a:ext cx="8004174" cy="3262884"/>
          </a:xfrm>
          <a:custGeom>
            <a:avLst/>
            <a:gdLst/>
            <a:ahLst/>
            <a:cxnLst/>
            <a:rect l="l" t="t" r="r" b="b"/>
            <a:pathLst>
              <a:path w="8004174" h="3262884">
                <a:moveTo>
                  <a:pt x="6350" y="3256534"/>
                </a:moveTo>
                <a:lnTo>
                  <a:pt x="6350" y="6350"/>
                </a:lnTo>
                <a:lnTo>
                  <a:pt x="7997825" y="6350"/>
                </a:lnTo>
                <a:lnTo>
                  <a:pt x="7997825" y="3256534"/>
                </a:lnTo>
                <a:lnTo>
                  <a:pt x="6350" y="3256534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32764" y="1718462"/>
            <a:ext cx="6395922" cy="30708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&lt;!DOCTYPE  HTML&gt;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&lt;html&gt;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&lt;head&gt;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    &lt;title&gt;My  First  HTML  Page&lt;/title&gt;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&lt;/</a:t>
            </a:r>
            <a:r>
              <a:rPr sz="2400" b="1" spc="10">
                <a:solidFill>
                  <a:srgbClr val="0070C0"/>
                </a:solidFill>
                <a:latin typeface="Arial"/>
                <a:cs typeface="Arial"/>
              </a:rPr>
              <a:t>head</a:t>
            </a:r>
            <a:r>
              <a:rPr sz="2400" b="1" spc="10" smtClean="0">
                <a:solidFill>
                  <a:srgbClr val="0070C0"/>
                </a:solidFill>
                <a:latin typeface="Arial"/>
                <a:cs typeface="Arial"/>
              </a:rPr>
              <a:t>&gt;</a:t>
            </a:r>
            <a:endParaRPr sz="240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smtClean="0">
                <a:solidFill>
                  <a:srgbClr val="0070C0"/>
                </a:solidFill>
                <a:latin typeface="Arial"/>
                <a:cs typeface="Arial"/>
              </a:rPr>
              <a:t>    &lt;body&gt;</a:t>
            </a:r>
            <a:endParaRPr sz="240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         &lt;p&gt;This  is  some  text...&lt;/p&gt;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&lt;/body&gt;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&lt;/html&gt;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0726" y="4221162"/>
            <a:ext cx="5556250" cy="2212975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60" y="982980"/>
            <a:ext cx="1898904" cy="789432"/>
          </a:xfrm>
          <a:prstGeom prst="rect">
            <a:avLst/>
          </a:prstGeom>
        </p:spPr>
      </p:pic>
      <p:pic>
        <p:nvPicPr>
          <p:cNvPr id="15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7172" y="982980"/>
            <a:ext cx="542544" cy="789432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548640" y="1165424"/>
            <a:ext cx="1502915" cy="338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8D873E"/>
                </a:solidFill>
                <a:latin typeface="Arial"/>
                <a:cs typeface="Arial"/>
              </a:rPr>
              <a:t>test.html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381000" y="1651888"/>
            <a:ext cx="8207375" cy="3748659"/>
          </a:xfrm>
          <a:custGeom>
            <a:avLst/>
            <a:gdLst/>
            <a:ahLst/>
            <a:cxnLst/>
            <a:rect l="l" t="t" r="r" b="b"/>
            <a:pathLst>
              <a:path w="8207375" h="3748659">
                <a:moveTo>
                  <a:pt x="0" y="3748660"/>
                </a:moveTo>
                <a:lnTo>
                  <a:pt x="0" y="0"/>
                </a:lnTo>
                <a:lnTo>
                  <a:pt x="8207375" y="0"/>
                </a:lnTo>
                <a:lnTo>
                  <a:pt x="8207375" y="3748660"/>
                </a:lnTo>
                <a:lnTo>
                  <a:pt x="0" y="3748660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4650" y="1645538"/>
            <a:ext cx="8220075" cy="3761359"/>
          </a:xfrm>
          <a:custGeom>
            <a:avLst/>
            <a:gdLst/>
            <a:ahLst/>
            <a:cxnLst/>
            <a:rect l="l" t="t" r="r" b="b"/>
            <a:pathLst>
              <a:path w="8220075" h="3761359">
                <a:moveTo>
                  <a:pt x="6350" y="3755010"/>
                </a:moveTo>
                <a:lnTo>
                  <a:pt x="6350" y="6350"/>
                </a:lnTo>
                <a:lnTo>
                  <a:pt x="8213725" y="6350"/>
                </a:lnTo>
                <a:lnTo>
                  <a:pt x="8213725" y="3755010"/>
                </a:lnTo>
                <a:lnTo>
                  <a:pt x="6350" y="3755010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72440" y="1773580"/>
            <a:ext cx="2692019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10" b="1" spc="10" dirty="0">
                <a:solidFill>
                  <a:srgbClr val="0070C0"/>
                </a:solidFill>
                <a:latin typeface="Arial"/>
                <a:cs typeface="Arial"/>
              </a:rPr>
              <a:t>&lt;!DOCTYPE  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175916"/>
            <a:ext cx="1176782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&lt;html&gt;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2440" y="2578252"/>
            <a:ext cx="151358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b="1" spc="10" dirty="0">
                <a:solidFill>
                  <a:srgbClr val="0070C0"/>
                </a:solidFill>
                <a:latin typeface="Arial"/>
                <a:cs typeface="Arial"/>
              </a:rPr>
              <a:t>    &lt;head&gt;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72440" y="2980743"/>
            <a:ext cx="6396141" cy="2907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    &lt;title&gt;My  First  HTML  Page&lt;/title&gt;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72440" y="3383305"/>
            <a:ext cx="1682749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    &lt;/head&gt;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72440" y="3785641"/>
            <a:ext cx="151358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b="1" spc="10" dirty="0">
                <a:solidFill>
                  <a:srgbClr val="0070C0"/>
                </a:solidFill>
                <a:latin typeface="Arial"/>
                <a:cs typeface="Arial"/>
              </a:rPr>
              <a:t>    &lt;body&gt;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72440" y="4187977"/>
            <a:ext cx="555434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      &lt;p&gt;This  is  some  text...&lt;/p&gt;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72440" y="4590341"/>
            <a:ext cx="1682917" cy="290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    &lt;/body&gt;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2440" y="4992903"/>
            <a:ext cx="134594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&lt;/html&gt;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8640" y="509590"/>
            <a:ext cx="5411552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50" spc="10" dirty="0">
                <a:solidFill>
                  <a:srgbClr val="675E47"/>
                </a:solidFill>
                <a:latin typeface="Cambria"/>
                <a:cs typeface="Cambria"/>
              </a:rPr>
              <a:t>First HTML Page: Tags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12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99945" y="1905000"/>
            <a:ext cx="2243455" cy="1001903"/>
          </a:xfrm>
          <a:custGeom>
            <a:avLst/>
            <a:gdLst/>
            <a:ahLst/>
            <a:cxnLst/>
            <a:rect l="l" t="t" r="r" b="b"/>
            <a:pathLst>
              <a:path w="2243455" h="1001903">
                <a:moveTo>
                  <a:pt x="33655" y="88011"/>
                </a:moveTo>
                <a:cubicBezTo>
                  <a:pt x="33655" y="39370"/>
                  <a:pt x="73025" y="0"/>
                  <a:pt x="121666" y="0"/>
                </a:cubicBezTo>
                <a:lnTo>
                  <a:pt x="401955" y="0"/>
                </a:lnTo>
                <a:lnTo>
                  <a:pt x="401955" y="0"/>
                </a:lnTo>
                <a:lnTo>
                  <a:pt x="954405" y="0"/>
                </a:lnTo>
                <a:lnTo>
                  <a:pt x="2155444" y="0"/>
                </a:lnTo>
                <a:cubicBezTo>
                  <a:pt x="2204085" y="0"/>
                  <a:pt x="2243455" y="39370"/>
                  <a:pt x="2243455" y="88011"/>
                </a:cubicBezTo>
                <a:lnTo>
                  <a:pt x="2243455" y="307848"/>
                </a:lnTo>
                <a:lnTo>
                  <a:pt x="2243455" y="307848"/>
                </a:lnTo>
                <a:lnTo>
                  <a:pt x="2243455" y="439801"/>
                </a:lnTo>
                <a:lnTo>
                  <a:pt x="2243455" y="439801"/>
                </a:lnTo>
                <a:cubicBezTo>
                  <a:pt x="2243455" y="488442"/>
                  <a:pt x="2204085" y="527812"/>
                  <a:pt x="2155444" y="527812"/>
                </a:cubicBezTo>
                <a:lnTo>
                  <a:pt x="954405" y="527812"/>
                </a:lnTo>
                <a:lnTo>
                  <a:pt x="0" y="1001903"/>
                </a:lnTo>
                <a:lnTo>
                  <a:pt x="401955" y="527812"/>
                </a:lnTo>
                <a:lnTo>
                  <a:pt x="121666" y="527812"/>
                </a:lnTo>
                <a:cubicBezTo>
                  <a:pt x="73025" y="527812"/>
                  <a:pt x="33655" y="488442"/>
                  <a:pt x="33655" y="439801"/>
                </a:cubicBezTo>
                <a:lnTo>
                  <a:pt x="33655" y="439801"/>
                </a:lnTo>
                <a:lnTo>
                  <a:pt x="33655" y="307848"/>
                </a:lnTo>
                <a:lnTo>
                  <a:pt x="33655" y="307848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96770" y="1901825"/>
            <a:ext cx="2249805" cy="1008253"/>
          </a:xfrm>
          <a:custGeom>
            <a:avLst/>
            <a:gdLst/>
            <a:ahLst/>
            <a:cxnLst/>
            <a:rect l="l" t="t" r="r" b="b"/>
            <a:pathLst>
              <a:path w="2249805" h="1008253">
                <a:moveTo>
                  <a:pt x="36830" y="91186"/>
                </a:moveTo>
                <a:cubicBezTo>
                  <a:pt x="36830" y="42545"/>
                  <a:pt x="76200" y="3175"/>
                  <a:pt x="124841" y="3175"/>
                </a:cubicBezTo>
                <a:lnTo>
                  <a:pt x="405130" y="3175"/>
                </a:lnTo>
                <a:lnTo>
                  <a:pt x="405130" y="3175"/>
                </a:lnTo>
                <a:lnTo>
                  <a:pt x="957580" y="3175"/>
                </a:lnTo>
                <a:lnTo>
                  <a:pt x="2158619" y="3175"/>
                </a:lnTo>
                <a:cubicBezTo>
                  <a:pt x="2207260" y="3175"/>
                  <a:pt x="2246630" y="42545"/>
                  <a:pt x="2246630" y="91186"/>
                </a:cubicBezTo>
                <a:lnTo>
                  <a:pt x="2246630" y="311023"/>
                </a:lnTo>
                <a:lnTo>
                  <a:pt x="2246630" y="311023"/>
                </a:lnTo>
                <a:lnTo>
                  <a:pt x="2246630" y="442976"/>
                </a:lnTo>
                <a:lnTo>
                  <a:pt x="2246630" y="442976"/>
                </a:lnTo>
                <a:cubicBezTo>
                  <a:pt x="2246630" y="491617"/>
                  <a:pt x="2207260" y="530987"/>
                  <a:pt x="2158619" y="530987"/>
                </a:cubicBezTo>
                <a:lnTo>
                  <a:pt x="957580" y="530987"/>
                </a:lnTo>
                <a:lnTo>
                  <a:pt x="3175" y="1005078"/>
                </a:lnTo>
                <a:lnTo>
                  <a:pt x="405130" y="530987"/>
                </a:lnTo>
                <a:lnTo>
                  <a:pt x="124841" y="530987"/>
                </a:lnTo>
                <a:cubicBezTo>
                  <a:pt x="76200" y="530987"/>
                  <a:pt x="36830" y="491617"/>
                  <a:pt x="36830" y="442976"/>
                </a:cubicBezTo>
                <a:lnTo>
                  <a:pt x="36830" y="442976"/>
                </a:lnTo>
                <a:lnTo>
                  <a:pt x="36830" y="311023"/>
                </a:lnTo>
                <a:lnTo>
                  <a:pt x="36830" y="311023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1408" y="1816608"/>
            <a:ext cx="2260092" cy="789432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2108" y="1816608"/>
            <a:ext cx="550164" cy="789432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2343023" y="1997075"/>
            <a:ext cx="1871205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b="1" spc="10" dirty="0">
                <a:solidFill>
                  <a:srgbClr val="F7FFE7"/>
                </a:solidFill>
                <a:latin typeface="Arial"/>
                <a:cs typeface="Arial"/>
              </a:rPr>
              <a:t>Opening tag</a:t>
            </a:r>
            <a:endParaRPr sz="25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72200" y="3338703"/>
            <a:ext cx="2057400" cy="852296"/>
          </a:xfrm>
          <a:custGeom>
            <a:avLst/>
            <a:gdLst/>
            <a:ahLst/>
            <a:cxnLst/>
            <a:rect l="l" t="t" r="r" b="b"/>
            <a:pathLst>
              <a:path w="2057400" h="852296">
                <a:moveTo>
                  <a:pt x="0" y="412496"/>
                </a:moveTo>
                <a:cubicBezTo>
                  <a:pt x="0" y="363855"/>
                  <a:pt x="39370" y="324485"/>
                  <a:pt x="88011" y="324485"/>
                </a:cubicBezTo>
                <a:lnTo>
                  <a:pt x="342900" y="324485"/>
                </a:lnTo>
                <a:lnTo>
                  <a:pt x="85344" y="0"/>
                </a:lnTo>
                <a:lnTo>
                  <a:pt x="857250" y="324485"/>
                </a:lnTo>
                <a:lnTo>
                  <a:pt x="1969389" y="324485"/>
                </a:lnTo>
                <a:cubicBezTo>
                  <a:pt x="2018030" y="324485"/>
                  <a:pt x="2057400" y="363855"/>
                  <a:pt x="2057400" y="412496"/>
                </a:cubicBezTo>
                <a:lnTo>
                  <a:pt x="2057400" y="412496"/>
                </a:lnTo>
                <a:lnTo>
                  <a:pt x="2057400" y="412496"/>
                </a:lnTo>
                <a:lnTo>
                  <a:pt x="2057400" y="544449"/>
                </a:lnTo>
                <a:lnTo>
                  <a:pt x="2057400" y="764286"/>
                </a:lnTo>
                <a:cubicBezTo>
                  <a:pt x="2057400" y="812927"/>
                  <a:pt x="2018030" y="852297"/>
                  <a:pt x="1969389" y="852297"/>
                </a:cubicBezTo>
                <a:lnTo>
                  <a:pt x="857250" y="852297"/>
                </a:lnTo>
                <a:lnTo>
                  <a:pt x="342900" y="852297"/>
                </a:lnTo>
                <a:lnTo>
                  <a:pt x="342900" y="852297"/>
                </a:lnTo>
                <a:lnTo>
                  <a:pt x="88011" y="852297"/>
                </a:lnTo>
                <a:cubicBezTo>
                  <a:pt x="39370" y="852297"/>
                  <a:pt x="0" y="812927"/>
                  <a:pt x="0" y="764286"/>
                </a:cubicBezTo>
                <a:lnTo>
                  <a:pt x="0" y="544449"/>
                </a:lnTo>
                <a:lnTo>
                  <a:pt x="0" y="412496"/>
                </a:lnTo>
                <a:lnTo>
                  <a:pt x="0" y="412496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69025" y="3335528"/>
            <a:ext cx="2063750" cy="858646"/>
          </a:xfrm>
          <a:custGeom>
            <a:avLst/>
            <a:gdLst/>
            <a:ahLst/>
            <a:cxnLst/>
            <a:rect l="l" t="t" r="r" b="b"/>
            <a:pathLst>
              <a:path w="2063750" h="858646">
                <a:moveTo>
                  <a:pt x="3175" y="415671"/>
                </a:moveTo>
                <a:cubicBezTo>
                  <a:pt x="3175" y="367030"/>
                  <a:pt x="42545" y="327660"/>
                  <a:pt x="91186" y="327660"/>
                </a:cubicBezTo>
                <a:lnTo>
                  <a:pt x="346075" y="327660"/>
                </a:lnTo>
                <a:lnTo>
                  <a:pt x="88519" y="3175"/>
                </a:lnTo>
                <a:lnTo>
                  <a:pt x="860425" y="327660"/>
                </a:lnTo>
                <a:lnTo>
                  <a:pt x="1972564" y="327660"/>
                </a:lnTo>
                <a:cubicBezTo>
                  <a:pt x="2021205" y="327660"/>
                  <a:pt x="2060575" y="367030"/>
                  <a:pt x="2060575" y="415671"/>
                </a:cubicBezTo>
                <a:lnTo>
                  <a:pt x="2060575" y="415671"/>
                </a:lnTo>
                <a:lnTo>
                  <a:pt x="2060575" y="415671"/>
                </a:lnTo>
                <a:lnTo>
                  <a:pt x="2060575" y="547624"/>
                </a:lnTo>
                <a:lnTo>
                  <a:pt x="2060575" y="767461"/>
                </a:lnTo>
                <a:cubicBezTo>
                  <a:pt x="2060575" y="816102"/>
                  <a:pt x="2021205" y="855472"/>
                  <a:pt x="1972564" y="855472"/>
                </a:cubicBezTo>
                <a:lnTo>
                  <a:pt x="860425" y="855472"/>
                </a:lnTo>
                <a:lnTo>
                  <a:pt x="346075" y="855472"/>
                </a:lnTo>
                <a:lnTo>
                  <a:pt x="346075" y="855472"/>
                </a:lnTo>
                <a:lnTo>
                  <a:pt x="91186" y="855472"/>
                </a:lnTo>
                <a:cubicBezTo>
                  <a:pt x="42545" y="855472"/>
                  <a:pt x="3175" y="816102"/>
                  <a:pt x="3175" y="767461"/>
                </a:cubicBezTo>
                <a:lnTo>
                  <a:pt x="3175" y="547624"/>
                </a:lnTo>
                <a:lnTo>
                  <a:pt x="3175" y="415671"/>
                </a:lnTo>
                <a:lnTo>
                  <a:pt x="3175" y="415671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9820" y="3573780"/>
            <a:ext cx="2068068" cy="789432"/>
          </a:xfrm>
          <a:prstGeom prst="rect">
            <a:avLst/>
          </a:prstGeom>
        </p:spPr>
      </p:pic>
      <p:pic>
        <p:nvPicPr>
          <p:cNvPr id="16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8496" y="3573780"/>
            <a:ext cx="550164" cy="789432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6402070" y="3755542"/>
            <a:ext cx="1679250" cy="3415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50" b="1" spc="10" dirty="0">
                <a:solidFill>
                  <a:srgbClr val="F7FFE7"/>
                </a:solidFill>
                <a:latin typeface="Arial"/>
                <a:cs typeface="Arial"/>
              </a:rPr>
              <a:t>Closing tag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24840" y="5651449"/>
            <a:ext cx="764093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An HTML element consists of an opening tag, a closing tag and the content inside.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6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539750" y="1703197"/>
            <a:ext cx="7994650" cy="3748659"/>
          </a:xfrm>
          <a:custGeom>
            <a:avLst/>
            <a:gdLst/>
            <a:ahLst/>
            <a:cxnLst/>
            <a:rect l="l" t="t" r="r" b="b"/>
            <a:pathLst>
              <a:path w="7994650" h="3748659">
                <a:moveTo>
                  <a:pt x="0" y="3748659"/>
                </a:moveTo>
                <a:lnTo>
                  <a:pt x="0" y="0"/>
                </a:lnTo>
                <a:lnTo>
                  <a:pt x="7994650" y="0"/>
                </a:lnTo>
                <a:lnTo>
                  <a:pt x="7994650" y="3748659"/>
                </a:lnTo>
                <a:lnTo>
                  <a:pt x="0" y="3748659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3400" y="1696847"/>
            <a:ext cx="8007350" cy="3761359"/>
          </a:xfrm>
          <a:custGeom>
            <a:avLst/>
            <a:gdLst/>
            <a:ahLst/>
            <a:cxnLst/>
            <a:rect l="l" t="t" r="r" b="b"/>
            <a:pathLst>
              <a:path w="8007350" h="3761359">
                <a:moveTo>
                  <a:pt x="6350" y="3755009"/>
                </a:moveTo>
                <a:lnTo>
                  <a:pt x="6350" y="6350"/>
                </a:lnTo>
                <a:lnTo>
                  <a:pt x="8001000" y="6350"/>
                </a:lnTo>
                <a:lnTo>
                  <a:pt x="8001000" y="3755009"/>
                </a:lnTo>
                <a:lnTo>
                  <a:pt x="6350" y="3755009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31240" y="1824888"/>
            <a:ext cx="2691968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10" b="1" spc="10" dirty="0">
                <a:solidFill>
                  <a:srgbClr val="0070C0"/>
                </a:solidFill>
                <a:latin typeface="Arial"/>
                <a:cs typeface="Arial"/>
              </a:rPr>
              <a:t>&lt;!DOCTYPE  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31240" y="2227224"/>
            <a:ext cx="1176858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&lt;html&gt;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31240" y="2629560"/>
            <a:ext cx="1513662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b="1" spc="10" dirty="0">
                <a:solidFill>
                  <a:srgbClr val="0070C0"/>
                </a:solidFill>
                <a:latin typeface="Arial"/>
                <a:cs typeface="Arial"/>
              </a:rPr>
              <a:t>    &lt;head&gt;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1240" y="3032150"/>
            <a:ext cx="6395922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    &lt;title&gt;My  First  HTML  Page&lt;/title&gt;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31240" y="3434486"/>
            <a:ext cx="1682826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    &lt;/head&gt;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31240" y="3836822"/>
            <a:ext cx="1513662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b="1" spc="10" dirty="0">
                <a:solidFill>
                  <a:srgbClr val="0070C0"/>
                </a:solidFill>
                <a:latin typeface="Arial"/>
                <a:cs typeface="Arial"/>
              </a:rPr>
              <a:t>    &lt;body&gt;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31240" y="4239186"/>
            <a:ext cx="5554588" cy="290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      &lt;p&gt;This  is  some  text...&lt;/p&gt;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31240" y="4641748"/>
            <a:ext cx="1682826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    &lt;/body&gt;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31240" y="5044084"/>
            <a:ext cx="1346022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&lt;/html&gt;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75258" y="2514536"/>
            <a:ext cx="7354316" cy="1259395"/>
          </a:xfrm>
          <a:custGeom>
            <a:avLst/>
            <a:gdLst/>
            <a:ahLst/>
            <a:cxnLst/>
            <a:rect l="l" t="t" r="r" b="b"/>
            <a:pathLst>
              <a:path w="7354316" h="1259395">
                <a:moveTo>
                  <a:pt x="0" y="1259396"/>
                </a:moveTo>
                <a:lnTo>
                  <a:pt x="0" y="0"/>
                </a:lnTo>
                <a:lnTo>
                  <a:pt x="7354317" y="0"/>
                </a:lnTo>
                <a:lnTo>
                  <a:pt x="7354317" y="1259396"/>
                </a:lnTo>
                <a:lnTo>
                  <a:pt x="0" y="1259396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8908" y="2508186"/>
            <a:ext cx="7367016" cy="1272095"/>
          </a:xfrm>
          <a:custGeom>
            <a:avLst/>
            <a:gdLst/>
            <a:ahLst/>
            <a:cxnLst/>
            <a:rect l="l" t="t" r="r" b="b"/>
            <a:pathLst>
              <a:path w="7367016" h="1272095">
                <a:moveTo>
                  <a:pt x="6350" y="1265746"/>
                </a:moveTo>
                <a:lnTo>
                  <a:pt x="6350" y="6350"/>
                </a:lnTo>
                <a:lnTo>
                  <a:pt x="7360667" y="6350"/>
                </a:lnTo>
                <a:lnTo>
                  <a:pt x="7360667" y="1265746"/>
                </a:lnTo>
                <a:lnTo>
                  <a:pt x="6350" y="1265746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548640" y="509590"/>
            <a:ext cx="6082493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50" spc="10" dirty="0">
                <a:solidFill>
                  <a:srgbClr val="675E47"/>
                </a:solidFill>
                <a:latin typeface="Cambria"/>
                <a:cs typeface="Cambria"/>
              </a:rPr>
              <a:t>First HTML Page: Header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12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07765" y="1524000"/>
            <a:ext cx="2388234" cy="1046734"/>
          </a:xfrm>
          <a:custGeom>
            <a:avLst/>
            <a:gdLst/>
            <a:ahLst/>
            <a:cxnLst/>
            <a:rect l="l" t="t" r="r" b="b"/>
            <a:pathLst>
              <a:path w="2388234" h="1046734">
                <a:moveTo>
                  <a:pt x="26035" y="88011"/>
                </a:moveTo>
                <a:cubicBezTo>
                  <a:pt x="26035" y="39370"/>
                  <a:pt x="65405" y="0"/>
                  <a:pt x="114046" y="0"/>
                </a:cubicBezTo>
                <a:lnTo>
                  <a:pt x="419735" y="0"/>
                </a:lnTo>
                <a:lnTo>
                  <a:pt x="419735" y="0"/>
                </a:lnTo>
                <a:lnTo>
                  <a:pt x="1010285" y="0"/>
                </a:lnTo>
                <a:lnTo>
                  <a:pt x="2300224" y="0"/>
                </a:lnTo>
                <a:cubicBezTo>
                  <a:pt x="2348865" y="0"/>
                  <a:pt x="2388235" y="39370"/>
                  <a:pt x="2388235" y="88011"/>
                </a:cubicBezTo>
                <a:lnTo>
                  <a:pt x="2388235" y="307848"/>
                </a:lnTo>
                <a:lnTo>
                  <a:pt x="2388235" y="307848"/>
                </a:lnTo>
                <a:lnTo>
                  <a:pt x="2388235" y="439801"/>
                </a:lnTo>
                <a:lnTo>
                  <a:pt x="2388235" y="439801"/>
                </a:lnTo>
                <a:cubicBezTo>
                  <a:pt x="2388235" y="488442"/>
                  <a:pt x="2348865" y="527812"/>
                  <a:pt x="2300224" y="527812"/>
                </a:cubicBezTo>
                <a:lnTo>
                  <a:pt x="1010285" y="527812"/>
                </a:lnTo>
                <a:lnTo>
                  <a:pt x="0" y="1046734"/>
                </a:lnTo>
                <a:lnTo>
                  <a:pt x="419735" y="527812"/>
                </a:lnTo>
                <a:lnTo>
                  <a:pt x="114046" y="527812"/>
                </a:lnTo>
                <a:cubicBezTo>
                  <a:pt x="65405" y="527812"/>
                  <a:pt x="26035" y="488442"/>
                  <a:pt x="26035" y="439801"/>
                </a:cubicBezTo>
                <a:lnTo>
                  <a:pt x="26035" y="439801"/>
                </a:lnTo>
                <a:lnTo>
                  <a:pt x="26035" y="307848"/>
                </a:lnTo>
                <a:lnTo>
                  <a:pt x="26035" y="307848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04590" y="1520825"/>
            <a:ext cx="2394584" cy="1053084"/>
          </a:xfrm>
          <a:custGeom>
            <a:avLst/>
            <a:gdLst/>
            <a:ahLst/>
            <a:cxnLst/>
            <a:rect l="l" t="t" r="r" b="b"/>
            <a:pathLst>
              <a:path w="2394584" h="1053084">
                <a:moveTo>
                  <a:pt x="29210" y="91186"/>
                </a:moveTo>
                <a:cubicBezTo>
                  <a:pt x="29210" y="42545"/>
                  <a:pt x="68580" y="3175"/>
                  <a:pt x="117221" y="3175"/>
                </a:cubicBezTo>
                <a:lnTo>
                  <a:pt x="422910" y="3175"/>
                </a:lnTo>
                <a:lnTo>
                  <a:pt x="422910" y="3175"/>
                </a:lnTo>
                <a:lnTo>
                  <a:pt x="1013460" y="3175"/>
                </a:lnTo>
                <a:lnTo>
                  <a:pt x="2303399" y="3175"/>
                </a:lnTo>
                <a:cubicBezTo>
                  <a:pt x="2352040" y="3175"/>
                  <a:pt x="2391410" y="42545"/>
                  <a:pt x="2391410" y="91186"/>
                </a:cubicBezTo>
                <a:lnTo>
                  <a:pt x="2391410" y="311023"/>
                </a:lnTo>
                <a:lnTo>
                  <a:pt x="2391410" y="311023"/>
                </a:lnTo>
                <a:lnTo>
                  <a:pt x="2391410" y="442976"/>
                </a:lnTo>
                <a:lnTo>
                  <a:pt x="2391410" y="442976"/>
                </a:lnTo>
                <a:cubicBezTo>
                  <a:pt x="2391410" y="491617"/>
                  <a:pt x="2352040" y="530987"/>
                  <a:pt x="2303399" y="530987"/>
                </a:cubicBezTo>
                <a:lnTo>
                  <a:pt x="1013460" y="530987"/>
                </a:lnTo>
                <a:lnTo>
                  <a:pt x="3175" y="1049909"/>
                </a:lnTo>
                <a:lnTo>
                  <a:pt x="422910" y="530987"/>
                </a:lnTo>
                <a:lnTo>
                  <a:pt x="117221" y="530987"/>
                </a:lnTo>
                <a:cubicBezTo>
                  <a:pt x="68580" y="530987"/>
                  <a:pt x="29210" y="491617"/>
                  <a:pt x="29210" y="442976"/>
                </a:cubicBezTo>
                <a:lnTo>
                  <a:pt x="29210" y="442976"/>
                </a:lnTo>
                <a:lnTo>
                  <a:pt x="29210" y="311023"/>
                </a:lnTo>
                <a:lnTo>
                  <a:pt x="29210" y="311023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1796" y="1435608"/>
            <a:ext cx="2452115" cy="789432"/>
          </a:xfrm>
          <a:prstGeom prst="rect">
            <a:avLst/>
          </a:prstGeom>
        </p:spPr>
      </p:pic>
      <p:pic>
        <p:nvPicPr>
          <p:cNvPr id="17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4520" y="1435608"/>
            <a:ext cx="550164" cy="789432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3923665" y="1616075"/>
            <a:ext cx="2063355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b="1" spc="10" dirty="0">
                <a:solidFill>
                  <a:srgbClr val="F7FFE7"/>
                </a:solidFill>
                <a:latin typeface="Arial"/>
                <a:cs typeface="Arial"/>
              </a:rPr>
              <a:t>HTML header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381000" y="1648460"/>
            <a:ext cx="7994650" cy="3748659"/>
          </a:xfrm>
          <a:custGeom>
            <a:avLst/>
            <a:gdLst/>
            <a:ahLst/>
            <a:cxnLst/>
            <a:rect l="l" t="t" r="r" b="b"/>
            <a:pathLst>
              <a:path w="7994650" h="3748659">
                <a:moveTo>
                  <a:pt x="0" y="3748659"/>
                </a:moveTo>
                <a:lnTo>
                  <a:pt x="0" y="0"/>
                </a:lnTo>
                <a:lnTo>
                  <a:pt x="7994650" y="0"/>
                </a:lnTo>
                <a:lnTo>
                  <a:pt x="7994650" y="3748659"/>
                </a:lnTo>
                <a:lnTo>
                  <a:pt x="0" y="3748659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4650" y="1642110"/>
            <a:ext cx="8007350" cy="3761359"/>
          </a:xfrm>
          <a:custGeom>
            <a:avLst/>
            <a:gdLst/>
            <a:ahLst/>
            <a:cxnLst/>
            <a:rect l="l" t="t" r="r" b="b"/>
            <a:pathLst>
              <a:path w="8007350" h="3761359">
                <a:moveTo>
                  <a:pt x="6350" y="3755009"/>
                </a:moveTo>
                <a:lnTo>
                  <a:pt x="6350" y="6350"/>
                </a:lnTo>
                <a:lnTo>
                  <a:pt x="8001000" y="6350"/>
                </a:lnTo>
                <a:lnTo>
                  <a:pt x="8001000" y="3755009"/>
                </a:lnTo>
                <a:lnTo>
                  <a:pt x="6350" y="3755009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72440" y="1770052"/>
            <a:ext cx="2692186" cy="2907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10" b="1" spc="10" dirty="0">
                <a:solidFill>
                  <a:srgbClr val="0070C0"/>
                </a:solidFill>
                <a:latin typeface="Arial"/>
                <a:cs typeface="Arial"/>
              </a:rPr>
              <a:t>&lt;!DOCTYPE  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172614"/>
            <a:ext cx="1176782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&lt;html&gt;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2440" y="2574950"/>
            <a:ext cx="151358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b="1" spc="10" dirty="0">
                <a:solidFill>
                  <a:srgbClr val="0070C0"/>
                </a:solidFill>
                <a:latin typeface="Arial"/>
                <a:cs typeface="Arial"/>
              </a:rPr>
              <a:t>    &lt;head&gt;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33600" y="2209800"/>
            <a:ext cx="6395973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    &lt;title&gt;My  First  HTML  Page&lt;/title&gt;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72440" y="3379876"/>
            <a:ext cx="1682749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    &lt;/head&gt;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72440" y="3782212"/>
            <a:ext cx="151358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b="1" spc="10" dirty="0">
                <a:solidFill>
                  <a:srgbClr val="0070C0"/>
                </a:solidFill>
                <a:latin typeface="Arial"/>
                <a:cs typeface="Arial"/>
              </a:rPr>
              <a:t>    &lt;body&gt;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72440" y="4184548"/>
            <a:ext cx="555434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      &lt;p&gt;This  is  some  text...&lt;/p&gt;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72440" y="4587039"/>
            <a:ext cx="1682917" cy="290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    &lt;/body&gt;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2440" y="4989601"/>
            <a:ext cx="134594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&lt;/html&gt;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01154" y="3657650"/>
            <a:ext cx="7354316" cy="1265250"/>
          </a:xfrm>
          <a:custGeom>
            <a:avLst/>
            <a:gdLst/>
            <a:ahLst/>
            <a:cxnLst/>
            <a:rect l="l" t="t" r="r" b="b"/>
            <a:pathLst>
              <a:path w="7354316" h="1265250">
                <a:moveTo>
                  <a:pt x="0" y="1265251"/>
                </a:moveTo>
                <a:lnTo>
                  <a:pt x="0" y="0"/>
                </a:lnTo>
                <a:lnTo>
                  <a:pt x="7354316" y="0"/>
                </a:lnTo>
                <a:lnTo>
                  <a:pt x="7354316" y="1265251"/>
                </a:lnTo>
                <a:lnTo>
                  <a:pt x="0" y="1265251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4804" y="3651300"/>
            <a:ext cx="7367016" cy="1277950"/>
          </a:xfrm>
          <a:custGeom>
            <a:avLst/>
            <a:gdLst/>
            <a:ahLst/>
            <a:cxnLst/>
            <a:rect l="l" t="t" r="r" b="b"/>
            <a:pathLst>
              <a:path w="7367016" h="1277950">
                <a:moveTo>
                  <a:pt x="6350" y="1271601"/>
                </a:moveTo>
                <a:lnTo>
                  <a:pt x="6350" y="6350"/>
                </a:lnTo>
                <a:lnTo>
                  <a:pt x="7360666" y="6350"/>
                </a:lnTo>
                <a:lnTo>
                  <a:pt x="7360666" y="1271601"/>
                </a:lnTo>
                <a:lnTo>
                  <a:pt x="6350" y="1271601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548640" y="509590"/>
            <a:ext cx="5557856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50" spc="10" dirty="0">
                <a:solidFill>
                  <a:srgbClr val="675E47"/>
                </a:solidFill>
                <a:latin typeface="Cambria"/>
                <a:cs typeface="Cambria"/>
              </a:rPr>
              <a:t>First HTML Page: Body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12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114800" y="4747006"/>
            <a:ext cx="2209800" cy="1038593"/>
          </a:xfrm>
          <a:custGeom>
            <a:avLst/>
            <a:gdLst/>
            <a:ahLst/>
            <a:cxnLst/>
            <a:rect l="l" t="t" r="r" b="b"/>
            <a:pathLst>
              <a:path w="2209800" h="1038593">
                <a:moveTo>
                  <a:pt x="0" y="598805"/>
                </a:moveTo>
                <a:cubicBezTo>
                  <a:pt x="0" y="550164"/>
                  <a:pt x="39370" y="510794"/>
                  <a:pt x="88011" y="510794"/>
                </a:cubicBezTo>
                <a:lnTo>
                  <a:pt x="368300" y="510794"/>
                </a:lnTo>
                <a:lnTo>
                  <a:pt x="183515" y="0"/>
                </a:lnTo>
                <a:lnTo>
                  <a:pt x="920750" y="510794"/>
                </a:lnTo>
                <a:lnTo>
                  <a:pt x="2121789" y="510794"/>
                </a:lnTo>
                <a:cubicBezTo>
                  <a:pt x="2170430" y="510794"/>
                  <a:pt x="2209800" y="550164"/>
                  <a:pt x="2209800" y="598805"/>
                </a:cubicBezTo>
                <a:lnTo>
                  <a:pt x="2209800" y="598805"/>
                </a:lnTo>
                <a:lnTo>
                  <a:pt x="2209800" y="598805"/>
                </a:lnTo>
                <a:lnTo>
                  <a:pt x="2209800" y="730758"/>
                </a:lnTo>
                <a:lnTo>
                  <a:pt x="2209800" y="950633"/>
                </a:lnTo>
                <a:cubicBezTo>
                  <a:pt x="2209800" y="999210"/>
                  <a:pt x="2170430" y="1038593"/>
                  <a:pt x="2121789" y="1038593"/>
                </a:cubicBezTo>
                <a:lnTo>
                  <a:pt x="920750" y="1038593"/>
                </a:lnTo>
                <a:lnTo>
                  <a:pt x="368300" y="1038593"/>
                </a:lnTo>
                <a:lnTo>
                  <a:pt x="368300" y="1038593"/>
                </a:lnTo>
                <a:lnTo>
                  <a:pt x="88011" y="1038593"/>
                </a:lnTo>
                <a:cubicBezTo>
                  <a:pt x="39370" y="1038593"/>
                  <a:pt x="0" y="999210"/>
                  <a:pt x="0" y="950633"/>
                </a:cubicBezTo>
                <a:lnTo>
                  <a:pt x="0" y="730758"/>
                </a:lnTo>
                <a:lnTo>
                  <a:pt x="0" y="598805"/>
                </a:lnTo>
                <a:lnTo>
                  <a:pt x="0" y="598805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11625" y="4743831"/>
            <a:ext cx="2216150" cy="1044943"/>
          </a:xfrm>
          <a:custGeom>
            <a:avLst/>
            <a:gdLst/>
            <a:ahLst/>
            <a:cxnLst/>
            <a:rect l="l" t="t" r="r" b="b"/>
            <a:pathLst>
              <a:path w="2216150" h="1044943">
                <a:moveTo>
                  <a:pt x="3175" y="601980"/>
                </a:moveTo>
                <a:cubicBezTo>
                  <a:pt x="3175" y="553339"/>
                  <a:pt x="42545" y="513969"/>
                  <a:pt x="91186" y="513969"/>
                </a:cubicBezTo>
                <a:lnTo>
                  <a:pt x="371475" y="513969"/>
                </a:lnTo>
                <a:lnTo>
                  <a:pt x="186690" y="3175"/>
                </a:lnTo>
                <a:lnTo>
                  <a:pt x="923925" y="513969"/>
                </a:lnTo>
                <a:lnTo>
                  <a:pt x="2124964" y="513969"/>
                </a:lnTo>
                <a:cubicBezTo>
                  <a:pt x="2173605" y="513969"/>
                  <a:pt x="2212975" y="553339"/>
                  <a:pt x="2212975" y="601980"/>
                </a:cubicBezTo>
                <a:lnTo>
                  <a:pt x="2212975" y="601980"/>
                </a:lnTo>
                <a:lnTo>
                  <a:pt x="2212975" y="601980"/>
                </a:lnTo>
                <a:lnTo>
                  <a:pt x="2212975" y="733933"/>
                </a:lnTo>
                <a:lnTo>
                  <a:pt x="2212975" y="953808"/>
                </a:lnTo>
                <a:cubicBezTo>
                  <a:pt x="2212975" y="1002385"/>
                  <a:pt x="2173605" y="1041768"/>
                  <a:pt x="2124964" y="1041768"/>
                </a:cubicBezTo>
                <a:lnTo>
                  <a:pt x="923925" y="1041768"/>
                </a:lnTo>
                <a:lnTo>
                  <a:pt x="371475" y="1041768"/>
                </a:lnTo>
                <a:lnTo>
                  <a:pt x="371475" y="1041768"/>
                </a:lnTo>
                <a:lnTo>
                  <a:pt x="91186" y="1041768"/>
                </a:lnTo>
                <a:cubicBezTo>
                  <a:pt x="42545" y="1041768"/>
                  <a:pt x="3175" y="1002385"/>
                  <a:pt x="3175" y="953808"/>
                </a:cubicBezTo>
                <a:lnTo>
                  <a:pt x="3175" y="733933"/>
                </a:lnTo>
                <a:lnTo>
                  <a:pt x="3175" y="601980"/>
                </a:lnTo>
                <a:lnTo>
                  <a:pt x="3175" y="601980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7471" y="5169408"/>
            <a:ext cx="2151888" cy="789432"/>
          </a:xfrm>
          <a:prstGeom prst="rect">
            <a:avLst/>
          </a:prstGeom>
        </p:spPr>
      </p:pic>
      <p:pic>
        <p:nvPicPr>
          <p:cNvPr id="17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9968" y="5169408"/>
            <a:ext cx="550164" cy="789432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4379341" y="5350535"/>
            <a:ext cx="1763127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b="1" spc="10" dirty="0">
                <a:solidFill>
                  <a:srgbClr val="F7FFE7"/>
                </a:solidFill>
                <a:latin typeface="Arial"/>
                <a:cs typeface="Arial"/>
              </a:rPr>
              <a:t>HTML body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276631"/>
            <a:ext cx="4060175" cy="655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675E47"/>
                </a:solidFill>
                <a:latin typeface="Cambria"/>
                <a:cs typeface="Cambria"/>
              </a:rPr>
              <a:t>HTML Headings- 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160551"/>
            <a:ext cx="7108339" cy="298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675E47"/>
                </a:solidFill>
                <a:latin typeface="Cambria"/>
                <a:cs typeface="Cambria"/>
              </a:rPr>
              <a:t>HTML headings are defined with the </a:t>
            </a:r>
            <a:r>
              <a:rPr sz="1820" b="1" spc="10" dirty="0">
                <a:solidFill>
                  <a:srgbClr val="675E47"/>
                </a:solidFill>
                <a:latin typeface="Arial"/>
                <a:cs typeface="Arial"/>
              </a:rPr>
              <a:t>&lt;h1&gt;</a:t>
            </a:r>
            <a:r>
              <a:rPr sz="1820" spc="10" dirty="0">
                <a:solidFill>
                  <a:srgbClr val="675E47"/>
                </a:solidFill>
                <a:latin typeface="Cambria"/>
                <a:cs typeface="Cambria"/>
              </a:rPr>
              <a:t> to </a:t>
            </a:r>
            <a:r>
              <a:rPr sz="1820" b="1" spc="10" dirty="0">
                <a:solidFill>
                  <a:srgbClr val="675E47"/>
                </a:solidFill>
                <a:latin typeface="Arial"/>
                <a:cs typeface="Arial"/>
              </a:rPr>
              <a:t>&lt;h6&gt;</a:t>
            </a:r>
            <a:r>
              <a:rPr sz="1820" spc="10" dirty="0">
                <a:solidFill>
                  <a:srgbClr val="675E47"/>
                </a:solidFill>
                <a:latin typeface="Cambria"/>
                <a:cs typeface="Cambria"/>
              </a:rPr>
              <a:t> tags. &lt;h1&gt; defines the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618132"/>
            <a:ext cx="6477873" cy="298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60" spc="10" dirty="0">
                <a:solidFill>
                  <a:srgbClr val="675E47"/>
                </a:solidFill>
                <a:latin typeface="Cambria"/>
                <a:cs typeface="Cambria"/>
              </a:rPr>
              <a:t>most important heading. &lt;h6&gt; defines the least important heading:</a:t>
            </a:r>
            <a:endParaRPr sz="1700">
              <a:latin typeface="Cambria"/>
              <a:cs typeface="Cambria"/>
            </a:endParaRPr>
          </a:p>
        </p:txBody>
      </p:sp>
      <p:pic>
        <p:nvPicPr>
          <p:cNvPr id="18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2895562"/>
            <a:ext cx="2760599" cy="2967228"/>
          </a:xfrm>
          <a:prstGeom prst="rect">
            <a:avLst/>
          </a:prstGeom>
        </p:spPr>
      </p:pic>
      <p:pic>
        <p:nvPicPr>
          <p:cNvPr id="18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743212"/>
            <a:ext cx="3483228" cy="363766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082344" y="2258212"/>
            <a:ext cx="1141342" cy="2199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b="1" spc="10" dirty="0">
                <a:solidFill>
                  <a:srgbClr val="2F2B20"/>
                </a:solidFill>
                <a:latin typeface="Arial"/>
                <a:cs typeface="Arial"/>
              </a:rPr>
              <a:t>HTML Code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807329" y="2357120"/>
            <a:ext cx="734416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b="1" spc="10" dirty="0">
                <a:solidFill>
                  <a:srgbClr val="2F2B20"/>
                </a:solidFill>
                <a:latin typeface="Arial"/>
                <a:cs typeface="Arial"/>
              </a:rPr>
              <a:t>Output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8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67045"/>
            <a:ext cx="5058716" cy="5665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20" spc="10" dirty="0">
                <a:solidFill>
                  <a:srgbClr val="675E47"/>
                </a:solidFill>
                <a:latin typeface="Cambria"/>
                <a:cs typeface="Cambria"/>
              </a:rPr>
              <a:t>Headings and Paragraphs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29742" y="1524840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58342" y="1568069"/>
            <a:ext cx="262522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70" spc="10" dirty="0">
                <a:solidFill>
                  <a:srgbClr val="2F2B20"/>
                </a:solidFill>
                <a:latin typeface="Calibri"/>
                <a:cs typeface="Calibri"/>
              </a:rPr>
              <a:t>Heading Tags (h1 – h6)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29742" y="3402789"/>
            <a:ext cx="1989721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110" spc="10" dirty="0">
                <a:solidFill>
                  <a:srgbClr val="2F2B20"/>
                </a:solidFill>
                <a:latin typeface="Calibri"/>
                <a:cs typeface="Calibri"/>
              </a:rPr>
              <a:t>Paragraph Tags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29742" y="5390670"/>
            <a:ext cx="3096589" cy="3240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Sections</a:t>
            </a:r>
            <a:r>
              <a:rPr sz="2200" spc="10" dirty="0">
                <a:solidFill>
                  <a:srgbClr val="8D873E"/>
                </a:solidFill>
                <a:latin typeface="Calibri"/>
                <a:cs typeface="Calibri"/>
              </a:rPr>
              <a:t>: </a:t>
            </a:r>
            <a:r>
              <a:rPr sz="2200" spc="10" dirty="0">
                <a:solidFill>
                  <a:srgbClr val="8D873E"/>
                </a:solidFill>
                <a:latin typeface="Consolas"/>
                <a:cs typeface="Consolas"/>
              </a:rPr>
              <a:t>div</a:t>
            </a:r>
            <a:r>
              <a:rPr sz="2200" spc="10" dirty="0">
                <a:solidFill>
                  <a:srgbClr val="8D873E"/>
                </a:solidFill>
                <a:latin typeface="Calibri"/>
                <a:cs typeface="Calibri"/>
              </a:rPr>
              <a:t> 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and </a:t>
            </a:r>
            <a:r>
              <a:rPr sz="2200" spc="10" dirty="0">
                <a:solidFill>
                  <a:srgbClr val="8D873E"/>
                </a:solidFill>
                <a:latin typeface="Consolas"/>
                <a:cs typeface="Consolas"/>
              </a:rPr>
              <a:t>span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55650" y="3892588"/>
            <a:ext cx="7626350" cy="757136"/>
          </a:xfrm>
          <a:custGeom>
            <a:avLst/>
            <a:gdLst/>
            <a:ahLst/>
            <a:cxnLst/>
            <a:rect l="l" t="t" r="r" b="b"/>
            <a:pathLst>
              <a:path w="7626350" h="757136">
                <a:moveTo>
                  <a:pt x="0" y="757136"/>
                </a:moveTo>
                <a:lnTo>
                  <a:pt x="0" y="0"/>
                </a:lnTo>
                <a:lnTo>
                  <a:pt x="7626350" y="0"/>
                </a:lnTo>
                <a:lnTo>
                  <a:pt x="7626350" y="757136"/>
                </a:lnTo>
                <a:lnTo>
                  <a:pt x="0" y="757136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9300" y="3886238"/>
            <a:ext cx="7639050" cy="769836"/>
          </a:xfrm>
          <a:custGeom>
            <a:avLst/>
            <a:gdLst/>
            <a:ahLst/>
            <a:cxnLst/>
            <a:rect l="l" t="t" r="r" b="b"/>
            <a:pathLst>
              <a:path w="7639050" h="769836">
                <a:moveTo>
                  <a:pt x="6350" y="763486"/>
                </a:moveTo>
                <a:lnTo>
                  <a:pt x="6350" y="6350"/>
                </a:lnTo>
                <a:lnTo>
                  <a:pt x="7632700" y="6350"/>
                </a:lnTo>
                <a:lnTo>
                  <a:pt x="7632700" y="763486"/>
                </a:lnTo>
                <a:lnTo>
                  <a:pt x="6350" y="763486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847344" y="3964584"/>
            <a:ext cx="5891149" cy="6196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&lt;p&gt;This  is  my  first  paragraph&lt;/p&gt;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0070C0"/>
                </a:solidFill>
                <a:latin typeface="Arial"/>
                <a:cs typeface="Arial"/>
              </a:rPr>
              <a:t>&lt;p&gt;This  is  my  second  paragraph&lt;/p&gt;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55650" y="1981149"/>
            <a:ext cx="7626350" cy="1200328"/>
          </a:xfrm>
          <a:custGeom>
            <a:avLst/>
            <a:gdLst/>
            <a:ahLst/>
            <a:cxnLst/>
            <a:rect l="l" t="t" r="r" b="b"/>
            <a:pathLst>
              <a:path w="7626350" h="1200328">
                <a:moveTo>
                  <a:pt x="0" y="1200328"/>
                </a:moveTo>
                <a:lnTo>
                  <a:pt x="0" y="0"/>
                </a:lnTo>
                <a:lnTo>
                  <a:pt x="7626350" y="0"/>
                </a:lnTo>
                <a:lnTo>
                  <a:pt x="7626350" y="1200328"/>
                </a:lnTo>
                <a:lnTo>
                  <a:pt x="0" y="1200328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9300" y="1974799"/>
            <a:ext cx="7639050" cy="1213028"/>
          </a:xfrm>
          <a:custGeom>
            <a:avLst/>
            <a:gdLst/>
            <a:ahLst/>
            <a:cxnLst/>
            <a:rect l="l" t="t" r="r" b="b"/>
            <a:pathLst>
              <a:path w="7639050" h="1213028">
                <a:moveTo>
                  <a:pt x="6350" y="1206678"/>
                </a:moveTo>
                <a:lnTo>
                  <a:pt x="6350" y="6350"/>
                </a:lnTo>
                <a:lnTo>
                  <a:pt x="7632700" y="6350"/>
                </a:lnTo>
                <a:lnTo>
                  <a:pt x="7632700" y="1206678"/>
                </a:lnTo>
                <a:lnTo>
                  <a:pt x="6350" y="1206678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847344" y="2089203"/>
            <a:ext cx="3197773" cy="290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10" b="1" spc="10" dirty="0">
                <a:solidFill>
                  <a:srgbClr val="0070C0"/>
                </a:solidFill>
                <a:latin typeface="Arial"/>
                <a:cs typeface="Arial"/>
              </a:rPr>
              <a:t>&lt;h1&gt;Heading  1&lt;/h1&gt;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47344" y="2455189"/>
            <a:ext cx="387159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b="1" spc="10" dirty="0">
                <a:solidFill>
                  <a:srgbClr val="0070C0"/>
                </a:solidFill>
                <a:latin typeface="Arial"/>
                <a:cs typeface="Arial"/>
              </a:rPr>
              <a:t>&lt;h2&gt;Sub  heading  2&lt;/h2&gt;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47344" y="2820949"/>
            <a:ext cx="3871595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b="1" spc="10" dirty="0">
                <a:solidFill>
                  <a:srgbClr val="0070C0"/>
                </a:solidFill>
                <a:latin typeface="Arial"/>
                <a:cs typeface="Arial"/>
              </a:rPr>
              <a:t>&lt;h3&gt;Sub  heading  3&lt;/h3&gt;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55650" y="5791200"/>
            <a:ext cx="7626350" cy="757136"/>
          </a:xfrm>
          <a:custGeom>
            <a:avLst/>
            <a:gdLst/>
            <a:ahLst/>
            <a:cxnLst/>
            <a:rect l="l" t="t" r="r" b="b"/>
            <a:pathLst>
              <a:path w="7626350" h="757136">
                <a:moveTo>
                  <a:pt x="0" y="757136"/>
                </a:moveTo>
                <a:lnTo>
                  <a:pt x="0" y="0"/>
                </a:lnTo>
                <a:lnTo>
                  <a:pt x="7626350" y="0"/>
                </a:lnTo>
                <a:lnTo>
                  <a:pt x="7626350" y="757136"/>
                </a:lnTo>
                <a:lnTo>
                  <a:pt x="0" y="757136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9300" y="5784850"/>
            <a:ext cx="7639050" cy="769836"/>
          </a:xfrm>
          <a:custGeom>
            <a:avLst/>
            <a:gdLst/>
            <a:ahLst/>
            <a:cxnLst/>
            <a:rect l="l" t="t" r="r" b="b"/>
            <a:pathLst>
              <a:path w="7639050" h="769836">
                <a:moveTo>
                  <a:pt x="6350" y="763486"/>
                </a:moveTo>
                <a:lnTo>
                  <a:pt x="6350" y="6350"/>
                </a:lnTo>
                <a:lnTo>
                  <a:pt x="7632700" y="6350"/>
                </a:lnTo>
                <a:lnTo>
                  <a:pt x="7632700" y="763486"/>
                </a:lnTo>
                <a:lnTo>
                  <a:pt x="6350" y="763486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847344" y="5863437"/>
            <a:ext cx="5891149" cy="6196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&lt;div  style="background:  skyblue;"&gt;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      This  is  a  div&lt;/div&gt;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pic>
        <p:nvPicPr>
          <p:cNvPr id="19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6776" y="669036"/>
            <a:ext cx="777240" cy="527303"/>
          </a:xfrm>
          <a:prstGeom prst="rect">
            <a:avLst/>
          </a:prstGeom>
        </p:spPr>
      </p:pic>
      <p:pic>
        <p:nvPicPr>
          <p:cNvPr id="19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4396" y="9144"/>
            <a:ext cx="763524" cy="112166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38400" y="228600"/>
            <a:ext cx="3378282" cy="5951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10" spc="10" dirty="0">
                <a:solidFill>
                  <a:srgbClr val="675E47"/>
                </a:solidFill>
                <a:latin typeface="Cambria"/>
                <a:cs typeface="Cambria"/>
              </a:rPr>
              <a:t>Text Formatting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7692" y="943053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66292" y="986282"/>
            <a:ext cx="796320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Text formatting tags modify the text between the opening tag and 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6292" y="1321562"/>
            <a:ext cx="126084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closing tag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34872" y="1672511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63472" y="1711960"/>
            <a:ext cx="4130231" cy="2562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Ex. </a:t>
            </a:r>
            <a:r>
              <a:rPr sz="2000" spc="10" dirty="0">
                <a:solidFill>
                  <a:srgbClr val="8D873E"/>
                </a:solidFill>
                <a:latin typeface="Consolas"/>
                <a:cs typeface="Consolas"/>
              </a:rPr>
              <a:t>&lt;b&gt;Hello&lt;/b&gt;</a:t>
            </a:r>
            <a:r>
              <a:rPr sz="2000" spc="10" dirty="0">
                <a:solidFill>
                  <a:srgbClr val="8D873E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makes “Hello” bold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08450" y="2341626"/>
            <a:ext cx="12700" cy="3851211"/>
          </a:xfrm>
          <a:custGeom>
            <a:avLst/>
            <a:gdLst/>
            <a:ahLst/>
            <a:cxnLst/>
            <a:rect l="l" t="t" r="r" b="b"/>
            <a:pathLst>
              <a:path w="12700" h="3851211">
                <a:moveTo>
                  <a:pt x="6350" y="6350"/>
                </a:moveTo>
                <a:lnTo>
                  <a:pt x="6350" y="3844861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0362" y="2736850"/>
            <a:ext cx="7813611" cy="12700"/>
          </a:xfrm>
          <a:custGeom>
            <a:avLst/>
            <a:gdLst/>
            <a:ahLst/>
            <a:cxnLst/>
            <a:rect l="l" t="t" r="r" b="b"/>
            <a:pathLst>
              <a:path w="7813611" h="12700">
                <a:moveTo>
                  <a:pt x="6350" y="6350"/>
                </a:moveTo>
                <a:lnTo>
                  <a:pt x="78072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0362" y="3117850"/>
            <a:ext cx="7813611" cy="12700"/>
          </a:xfrm>
          <a:custGeom>
            <a:avLst/>
            <a:gdLst/>
            <a:ahLst/>
            <a:cxnLst/>
            <a:rect l="l" t="t" r="r" b="b"/>
            <a:pathLst>
              <a:path w="7813611" h="12700">
                <a:moveTo>
                  <a:pt x="6350" y="6350"/>
                </a:moveTo>
                <a:lnTo>
                  <a:pt x="78072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0362" y="3498850"/>
            <a:ext cx="7813611" cy="12700"/>
          </a:xfrm>
          <a:custGeom>
            <a:avLst/>
            <a:gdLst/>
            <a:ahLst/>
            <a:cxnLst/>
            <a:rect l="l" t="t" r="r" b="b"/>
            <a:pathLst>
              <a:path w="7813611" h="12700">
                <a:moveTo>
                  <a:pt x="6350" y="6350"/>
                </a:moveTo>
                <a:lnTo>
                  <a:pt x="78072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0362" y="3879850"/>
            <a:ext cx="7813611" cy="12700"/>
          </a:xfrm>
          <a:custGeom>
            <a:avLst/>
            <a:gdLst/>
            <a:ahLst/>
            <a:cxnLst/>
            <a:rect l="l" t="t" r="r" b="b"/>
            <a:pathLst>
              <a:path w="7813611" h="12700">
                <a:moveTo>
                  <a:pt x="6350" y="6350"/>
                </a:moveTo>
                <a:lnTo>
                  <a:pt x="78072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362" y="4260850"/>
            <a:ext cx="7813611" cy="12700"/>
          </a:xfrm>
          <a:custGeom>
            <a:avLst/>
            <a:gdLst/>
            <a:ahLst/>
            <a:cxnLst/>
            <a:rect l="l" t="t" r="r" b="b"/>
            <a:pathLst>
              <a:path w="7813611" h="12700">
                <a:moveTo>
                  <a:pt x="6350" y="6350"/>
                </a:moveTo>
                <a:lnTo>
                  <a:pt x="78072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0362" y="4641850"/>
            <a:ext cx="7813611" cy="12700"/>
          </a:xfrm>
          <a:custGeom>
            <a:avLst/>
            <a:gdLst/>
            <a:ahLst/>
            <a:cxnLst/>
            <a:rect l="l" t="t" r="r" b="b"/>
            <a:pathLst>
              <a:path w="7813611" h="12700">
                <a:moveTo>
                  <a:pt x="6350" y="6350"/>
                </a:moveTo>
                <a:lnTo>
                  <a:pt x="78072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0362" y="5022850"/>
            <a:ext cx="7813611" cy="12700"/>
          </a:xfrm>
          <a:custGeom>
            <a:avLst/>
            <a:gdLst/>
            <a:ahLst/>
            <a:cxnLst/>
            <a:rect l="l" t="t" r="r" b="b"/>
            <a:pathLst>
              <a:path w="7813611" h="12700">
                <a:moveTo>
                  <a:pt x="6350" y="6350"/>
                </a:moveTo>
                <a:lnTo>
                  <a:pt x="78072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0362" y="5403850"/>
            <a:ext cx="7813611" cy="12700"/>
          </a:xfrm>
          <a:custGeom>
            <a:avLst/>
            <a:gdLst/>
            <a:ahLst/>
            <a:cxnLst/>
            <a:rect l="l" t="t" r="r" b="b"/>
            <a:pathLst>
              <a:path w="7813611" h="12700">
                <a:moveTo>
                  <a:pt x="6350" y="6350"/>
                </a:moveTo>
                <a:lnTo>
                  <a:pt x="78072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0362" y="5784850"/>
            <a:ext cx="7813611" cy="12700"/>
          </a:xfrm>
          <a:custGeom>
            <a:avLst/>
            <a:gdLst/>
            <a:ahLst/>
            <a:cxnLst/>
            <a:rect l="l" t="t" r="r" b="b"/>
            <a:pathLst>
              <a:path w="7813611" h="12700">
                <a:moveTo>
                  <a:pt x="6350" y="6350"/>
                </a:moveTo>
                <a:lnTo>
                  <a:pt x="78072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6712" y="2333688"/>
            <a:ext cx="28575" cy="3867086"/>
          </a:xfrm>
          <a:custGeom>
            <a:avLst/>
            <a:gdLst/>
            <a:ahLst/>
            <a:cxnLst/>
            <a:rect l="l" t="t" r="r" b="b"/>
            <a:pathLst>
              <a:path w="28575" h="3867086">
                <a:moveTo>
                  <a:pt x="14288" y="14288"/>
                </a:moveTo>
                <a:lnTo>
                  <a:pt x="14288" y="3852799"/>
                </a:lnTo>
              </a:path>
            </a:pathLst>
          </a:custGeom>
          <a:ln w="28575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39112" y="2333688"/>
            <a:ext cx="28575" cy="3867086"/>
          </a:xfrm>
          <a:custGeom>
            <a:avLst/>
            <a:gdLst/>
            <a:ahLst/>
            <a:cxnLst/>
            <a:rect l="l" t="t" r="r" b="b"/>
            <a:pathLst>
              <a:path w="28575" h="3867086">
                <a:moveTo>
                  <a:pt x="14288" y="14288"/>
                </a:moveTo>
                <a:lnTo>
                  <a:pt x="14288" y="3852799"/>
                </a:lnTo>
              </a:path>
            </a:pathLst>
          </a:custGeom>
          <a:ln w="28575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2425" y="2347912"/>
            <a:ext cx="7829486" cy="28575"/>
          </a:xfrm>
          <a:custGeom>
            <a:avLst/>
            <a:gdLst/>
            <a:ahLst/>
            <a:cxnLst/>
            <a:rect l="l" t="t" r="r" b="b"/>
            <a:pathLst>
              <a:path w="7829486" h="28575">
                <a:moveTo>
                  <a:pt x="14287" y="14288"/>
                </a:moveTo>
                <a:lnTo>
                  <a:pt x="7815199" y="14288"/>
                </a:lnTo>
              </a:path>
            </a:pathLst>
          </a:custGeom>
          <a:ln w="28575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2425" y="6157912"/>
            <a:ext cx="7829486" cy="28575"/>
          </a:xfrm>
          <a:custGeom>
            <a:avLst/>
            <a:gdLst/>
            <a:ahLst/>
            <a:cxnLst/>
            <a:rect l="l" t="t" r="r" b="b"/>
            <a:pathLst>
              <a:path w="7829486" h="28575">
                <a:moveTo>
                  <a:pt x="14287" y="14288"/>
                </a:moveTo>
                <a:lnTo>
                  <a:pt x="7815199" y="14288"/>
                </a:lnTo>
              </a:path>
            </a:pathLst>
          </a:custGeom>
          <a:ln w="28575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472440" y="2443738"/>
            <a:ext cx="1118641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8D873E"/>
                </a:solidFill>
                <a:latin typeface="Arial"/>
                <a:cs typeface="Arial"/>
              </a:rPr>
              <a:t>&lt;b&gt;&lt;/b&gt;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206875" y="2409873"/>
            <a:ext cx="608019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8D873E"/>
                </a:solidFill>
                <a:latin typeface="Arial"/>
                <a:cs typeface="Arial"/>
              </a:rPr>
              <a:t>bold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2440" y="2824738"/>
            <a:ext cx="1118641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8D873E"/>
                </a:solidFill>
                <a:latin typeface="Arial"/>
                <a:cs typeface="Arial"/>
              </a:rPr>
              <a:t>&lt;i&gt;&lt;/i&gt;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206875" y="2790873"/>
            <a:ext cx="1047045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8D873E"/>
                </a:solidFill>
                <a:latin typeface="Arial"/>
                <a:cs typeface="Arial"/>
              </a:rPr>
              <a:t>italicized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72440" y="3205738"/>
            <a:ext cx="1118641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8D873E"/>
                </a:solidFill>
                <a:latin typeface="Arial"/>
                <a:cs typeface="Arial"/>
              </a:rPr>
              <a:t>&lt;u&gt;&lt;/u&gt;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206875" y="3171873"/>
            <a:ext cx="1260323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8D873E"/>
                </a:solidFill>
                <a:latin typeface="Arial"/>
                <a:cs typeface="Arial"/>
              </a:rPr>
              <a:t>underlined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206240" y="3429000"/>
            <a:ext cx="1190244" cy="18288"/>
          </a:xfrm>
          <a:custGeom>
            <a:avLst/>
            <a:gdLst/>
            <a:ahLst/>
            <a:cxnLst/>
            <a:rect l="l" t="t" r="r" b="b"/>
            <a:pathLst>
              <a:path w="1190244" h="18288">
                <a:moveTo>
                  <a:pt x="0" y="0"/>
                </a:moveTo>
                <a:lnTo>
                  <a:pt x="595122" y="0"/>
                </a:lnTo>
                <a:lnTo>
                  <a:pt x="1190244" y="0"/>
                </a:lnTo>
                <a:lnTo>
                  <a:pt x="1190244" y="18288"/>
                </a:lnTo>
                <a:lnTo>
                  <a:pt x="595122" y="18288"/>
                </a:lnTo>
                <a:lnTo>
                  <a:pt x="0" y="18288"/>
                </a:lnTo>
                <a:close/>
              </a:path>
            </a:pathLst>
          </a:custGeom>
          <a:solidFill>
            <a:srgbClr val="8D87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472440" y="3586766"/>
            <a:ext cx="1676592" cy="2428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8D873E"/>
                </a:solidFill>
                <a:latin typeface="Arial"/>
                <a:cs typeface="Arial"/>
              </a:rPr>
              <a:t>&lt;sup&gt;&lt;/sup&gt;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206875" y="3552851"/>
            <a:ext cx="933889" cy="284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8D873E"/>
                </a:solidFill>
                <a:latin typeface="Arial"/>
                <a:cs typeface="Arial"/>
              </a:rPr>
              <a:t>Sample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5069713" y="3553909"/>
            <a:ext cx="877607" cy="1887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8D873E"/>
                </a:solidFill>
                <a:latin typeface="Arial"/>
                <a:cs typeface="Arial"/>
              </a:rPr>
              <a:t>superscript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3967992"/>
            <a:ext cx="1676425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8D873E"/>
                </a:solidFill>
                <a:latin typeface="Arial"/>
                <a:cs typeface="Arial"/>
              </a:rPr>
              <a:t>&lt;sub&gt;&lt;/sub&gt;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206875" y="3934127"/>
            <a:ext cx="933535" cy="2840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8D873E"/>
                </a:solidFill>
                <a:latin typeface="Arial"/>
                <a:cs typeface="Arial"/>
              </a:rPr>
              <a:t>Sample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069713" y="4073847"/>
            <a:ext cx="726731" cy="188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8D873E"/>
                </a:solidFill>
                <a:latin typeface="Arial"/>
                <a:cs typeface="Arial"/>
              </a:rPr>
              <a:t>subscript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72440" y="4348992"/>
            <a:ext cx="2515006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8D873E"/>
                </a:solidFill>
                <a:latin typeface="Arial"/>
                <a:cs typeface="Arial"/>
              </a:rPr>
              <a:t>&lt;strong&gt;&lt;/strong&gt;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206875" y="4315127"/>
            <a:ext cx="863036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8D873E"/>
                </a:solidFill>
                <a:latin typeface="Arial"/>
                <a:cs typeface="Arial"/>
              </a:rPr>
              <a:t>strong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72440" y="4729992"/>
            <a:ext cx="1397533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8D873E"/>
                </a:solidFill>
                <a:latin typeface="Arial"/>
                <a:cs typeface="Arial"/>
              </a:rPr>
              <a:t>&lt;em&gt;&lt;/em&gt;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206875" y="4696127"/>
            <a:ext cx="1443060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8D873E"/>
                </a:solidFill>
                <a:latin typeface="Arial"/>
                <a:cs typeface="Arial"/>
              </a:rPr>
              <a:t>emphasized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2440" y="5111147"/>
            <a:ext cx="1676592" cy="2428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8D873E"/>
                </a:solidFill>
                <a:latin typeface="Arial"/>
                <a:cs typeface="Arial"/>
              </a:rPr>
              <a:t>&lt;pre&gt;&lt;/pre&gt;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206875" y="5077546"/>
            <a:ext cx="2743200" cy="288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8D873E"/>
                </a:solidFill>
                <a:latin typeface="Courier New"/>
                <a:cs typeface="Courier New"/>
              </a:rPr>
              <a:t>Preformatted text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09600" y="5486400"/>
            <a:ext cx="6478575" cy="2881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8D873E"/>
                </a:solidFill>
                <a:latin typeface="Arial"/>
                <a:cs typeface="Arial"/>
              </a:rPr>
              <a:t>&lt;blockquote&gt;&lt;/blockquote&gt;   </a:t>
            </a:r>
            <a:r>
              <a:rPr sz="2000" spc="10" dirty="0">
                <a:solidFill>
                  <a:srgbClr val="8D873E"/>
                </a:solidFill>
                <a:latin typeface="Courier New"/>
                <a:cs typeface="Courier New"/>
              </a:rPr>
              <a:t>Quoted text block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72440" y="5873322"/>
            <a:ext cx="1676425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8D873E"/>
                </a:solidFill>
                <a:latin typeface="Arial"/>
                <a:cs typeface="Arial"/>
              </a:rPr>
              <a:t>&lt;del&gt;&lt;/del&gt;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206875" y="5839457"/>
            <a:ext cx="1425753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8D873E"/>
                </a:solidFill>
                <a:latin typeface="Arial"/>
                <a:cs typeface="Arial"/>
              </a:rPr>
              <a:t>Deleted text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5630545" y="5839457"/>
            <a:ext cx="332387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8D873E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5842381" y="5839457"/>
            <a:ext cx="679790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8D873E"/>
                </a:solidFill>
                <a:latin typeface="Arial"/>
                <a:cs typeface="Arial"/>
              </a:rPr>
              <a:t>strike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518608" y="5839457"/>
            <a:ext cx="934297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8D873E"/>
                </a:solidFill>
                <a:latin typeface="Arial"/>
                <a:cs typeface="Arial"/>
              </a:rPr>
              <a:t>through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841492" y="6003036"/>
            <a:ext cx="1540764" cy="12192"/>
          </a:xfrm>
          <a:custGeom>
            <a:avLst/>
            <a:gdLst/>
            <a:ahLst/>
            <a:cxnLst/>
            <a:rect l="l" t="t" r="r" b="b"/>
            <a:pathLst>
              <a:path w="1540764" h="12192">
                <a:moveTo>
                  <a:pt x="0" y="0"/>
                </a:moveTo>
                <a:lnTo>
                  <a:pt x="770382" y="0"/>
                </a:lnTo>
                <a:lnTo>
                  <a:pt x="1540764" y="0"/>
                </a:lnTo>
                <a:lnTo>
                  <a:pt x="1540764" y="12192"/>
                </a:lnTo>
                <a:lnTo>
                  <a:pt x="770382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8D87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text 1"/>
          <p:cNvSpPr txBox="1"/>
          <p:nvPr/>
        </p:nvSpPr>
        <p:spPr>
          <a:xfrm>
            <a:off x="8839200" y="6627107"/>
            <a:ext cx="165263" cy="140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EBFFC2"/>
                </a:solidFill>
                <a:latin typeface="Corbel"/>
                <a:cs typeface="Corbel"/>
              </a:rPr>
              <a:t>39</a:t>
            </a:r>
            <a:endParaRPr sz="11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762000" y="609600"/>
            <a:ext cx="6373181" cy="7148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80" spc="10" dirty="0">
                <a:solidFill>
                  <a:srgbClr val="675E47"/>
                </a:solidFill>
                <a:latin typeface="Cambria"/>
                <a:cs typeface="Cambria"/>
              </a:rPr>
              <a:t>Text Formatting Example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561465" y="1820291"/>
            <a:ext cx="1587169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675E47"/>
                </a:solidFill>
                <a:latin typeface="Arial"/>
                <a:cs typeface="Arial"/>
              </a:rPr>
              <a:t>HTML Code 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9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362200"/>
            <a:ext cx="4038600" cy="36576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5795772" y="1820291"/>
            <a:ext cx="974394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b="1" spc="10" dirty="0">
                <a:solidFill>
                  <a:srgbClr val="675E47"/>
                </a:solidFill>
                <a:latin typeface="Arial"/>
                <a:cs typeface="Arial"/>
              </a:rPr>
              <a:t>Output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0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600" y="2514600"/>
            <a:ext cx="2209800" cy="1759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0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234889"/>
            <a:ext cx="4852244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50" spc="10" dirty="0">
                <a:solidFill>
                  <a:srgbClr val="675E47"/>
                </a:solidFill>
                <a:latin typeface="Cambria"/>
                <a:cs typeface="Cambria"/>
              </a:rPr>
              <a:t>Hyperlinks: &lt;a&gt; Tag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7154" y="1287096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25754" y="1330325"/>
            <a:ext cx="7367452" cy="6146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Link to a document called </a:t>
            </a:r>
            <a:r>
              <a:rPr sz="2200" spc="10" dirty="0">
                <a:solidFill>
                  <a:srgbClr val="8D873E"/>
                </a:solidFill>
                <a:latin typeface="Consolas"/>
                <a:cs typeface="Consolas"/>
              </a:rPr>
              <a:t>form.html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on the same server in the</a:t>
            </a:r>
            <a:endParaRPr sz="2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same directory: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7154" y="2598118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25754" y="2641346"/>
            <a:ext cx="7675300" cy="6141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Link to a document called </a:t>
            </a:r>
            <a:r>
              <a:rPr sz="2200" spc="10" dirty="0">
                <a:solidFill>
                  <a:srgbClr val="8D873E"/>
                </a:solidFill>
                <a:latin typeface="Consolas"/>
                <a:cs typeface="Consolas"/>
              </a:rPr>
              <a:t>parent.html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on the same server in the</a:t>
            </a:r>
            <a:endParaRPr sz="2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parent directory: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7154" y="3909011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25754" y="3952240"/>
            <a:ext cx="7213528" cy="616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Link to a document called </a:t>
            </a:r>
            <a:r>
              <a:rPr sz="2200" spc="10" dirty="0">
                <a:solidFill>
                  <a:srgbClr val="8D873E"/>
                </a:solidFill>
                <a:latin typeface="Consolas"/>
                <a:cs typeface="Consolas"/>
              </a:rPr>
              <a:t>cat.html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on the same server in the</a:t>
            </a:r>
            <a:endParaRPr sz="2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subdirectory </a:t>
            </a:r>
            <a:r>
              <a:rPr sz="2200" spc="10" dirty="0">
                <a:solidFill>
                  <a:srgbClr val="8D873E"/>
                </a:solidFill>
                <a:latin typeface="Consolas"/>
                <a:cs typeface="Consolas"/>
              </a:rPr>
              <a:t>stuff</a:t>
            </a:r>
            <a:r>
              <a:rPr sz="2200" spc="10" dirty="0">
                <a:solidFill>
                  <a:srgbClr val="8D873E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7154" y="5512590"/>
            <a:ext cx="3615232" cy="3360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Link to an external Web site: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92048" y="2037867"/>
            <a:ext cx="7558151" cy="476225"/>
          </a:xfrm>
          <a:custGeom>
            <a:avLst/>
            <a:gdLst/>
            <a:ahLst/>
            <a:cxnLst/>
            <a:rect l="l" t="t" r="r" b="b"/>
            <a:pathLst>
              <a:path w="7558151" h="476225">
                <a:moveTo>
                  <a:pt x="0" y="476225"/>
                </a:moveTo>
                <a:lnTo>
                  <a:pt x="0" y="0"/>
                </a:lnTo>
                <a:lnTo>
                  <a:pt x="7558151" y="0"/>
                </a:lnTo>
                <a:lnTo>
                  <a:pt x="7558151" y="476225"/>
                </a:lnTo>
                <a:lnTo>
                  <a:pt x="0" y="476225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5698" y="2031517"/>
            <a:ext cx="7570851" cy="488925"/>
          </a:xfrm>
          <a:custGeom>
            <a:avLst/>
            <a:gdLst/>
            <a:ahLst/>
            <a:cxnLst/>
            <a:rect l="l" t="t" r="r" b="b"/>
            <a:pathLst>
              <a:path w="7570851" h="488925">
                <a:moveTo>
                  <a:pt x="6350" y="482575"/>
                </a:moveTo>
                <a:lnTo>
                  <a:pt x="6350" y="6350"/>
                </a:lnTo>
                <a:lnTo>
                  <a:pt x="7564501" y="6350"/>
                </a:lnTo>
                <a:lnTo>
                  <a:pt x="7564501" y="482575"/>
                </a:lnTo>
                <a:lnTo>
                  <a:pt x="6350" y="482575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1800" y="2362200"/>
            <a:ext cx="573024" cy="679704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143000" y="2133600"/>
            <a:ext cx="6395668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&lt;a  href="form.html"&gt;Fill  Our  Form&lt;/a&gt;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55650" y="3297326"/>
            <a:ext cx="7558151" cy="476224"/>
          </a:xfrm>
          <a:custGeom>
            <a:avLst/>
            <a:gdLst/>
            <a:ahLst/>
            <a:cxnLst/>
            <a:rect l="l" t="t" r="r" b="b"/>
            <a:pathLst>
              <a:path w="7558151" h="476224">
                <a:moveTo>
                  <a:pt x="0" y="476225"/>
                </a:moveTo>
                <a:lnTo>
                  <a:pt x="0" y="0"/>
                </a:lnTo>
                <a:lnTo>
                  <a:pt x="7558151" y="0"/>
                </a:lnTo>
                <a:lnTo>
                  <a:pt x="7558151" y="476225"/>
                </a:lnTo>
                <a:lnTo>
                  <a:pt x="0" y="476225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9300" y="3290976"/>
            <a:ext cx="7570851" cy="488924"/>
          </a:xfrm>
          <a:custGeom>
            <a:avLst/>
            <a:gdLst/>
            <a:ahLst/>
            <a:cxnLst/>
            <a:rect l="l" t="t" r="r" b="b"/>
            <a:pathLst>
              <a:path w="7570851" h="488924">
                <a:moveTo>
                  <a:pt x="6350" y="482575"/>
                </a:moveTo>
                <a:lnTo>
                  <a:pt x="6350" y="6350"/>
                </a:lnTo>
                <a:lnTo>
                  <a:pt x="7564501" y="6350"/>
                </a:lnTo>
                <a:lnTo>
                  <a:pt x="7564501" y="482575"/>
                </a:lnTo>
                <a:lnTo>
                  <a:pt x="6350" y="482575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7104" y="3258312"/>
            <a:ext cx="573024" cy="679704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847344" y="3419246"/>
            <a:ext cx="6058789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&lt;a  href="../parent.html"&gt;Parent&lt;/a&gt;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92048" y="4668926"/>
            <a:ext cx="7558151" cy="476224"/>
          </a:xfrm>
          <a:custGeom>
            <a:avLst/>
            <a:gdLst/>
            <a:ahLst/>
            <a:cxnLst/>
            <a:rect l="l" t="t" r="r" b="b"/>
            <a:pathLst>
              <a:path w="7558151" h="476224">
                <a:moveTo>
                  <a:pt x="0" y="476225"/>
                </a:moveTo>
                <a:lnTo>
                  <a:pt x="0" y="0"/>
                </a:lnTo>
                <a:lnTo>
                  <a:pt x="7558151" y="0"/>
                </a:lnTo>
                <a:lnTo>
                  <a:pt x="7558151" y="476225"/>
                </a:lnTo>
                <a:lnTo>
                  <a:pt x="0" y="476225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698" y="4662576"/>
            <a:ext cx="7570851" cy="488924"/>
          </a:xfrm>
          <a:custGeom>
            <a:avLst/>
            <a:gdLst/>
            <a:ahLst/>
            <a:cxnLst/>
            <a:rect l="l" t="t" r="r" b="b"/>
            <a:pathLst>
              <a:path w="7570851" h="488924">
                <a:moveTo>
                  <a:pt x="6350" y="482575"/>
                </a:moveTo>
                <a:lnTo>
                  <a:pt x="6350" y="6350"/>
                </a:lnTo>
                <a:lnTo>
                  <a:pt x="7564501" y="6350"/>
                </a:lnTo>
                <a:lnTo>
                  <a:pt x="7564501" y="482575"/>
                </a:lnTo>
                <a:lnTo>
                  <a:pt x="6350" y="482575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783640" y="4791100"/>
            <a:ext cx="6228029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&lt;a  href="stuff/cat.html"&gt;Catalog&lt;/a&gt;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99275" y="5942330"/>
            <a:ext cx="8070850" cy="420243"/>
          </a:xfrm>
          <a:custGeom>
            <a:avLst/>
            <a:gdLst/>
            <a:ahLst/>
            <a:cxnLst/>
            <a:rect l="l" t="t" r="r" b="b"/>
            <a:pathLst>
              <a:path w="8070850" h="420243">
                <a:moveTo>
                  <a:pt x="0" y="420243"/>
                </a:moveTo>
                <a:lnTo>
                  <a:pt x="0" y="0"/>
                </a:lnTo>
                <a:lnTo>
                  <a:pt x="8070850" y="0"/>
                </a:lnTo>
                <a:lnTo>
                  <a:pt x="8070850" y="420243"/>
                </a:lnTo>
                <a:lnTo>
                  <a:pt x="0" y="420243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2925" y="5935980"/>
            <a:ext cx="8083550" cy="432943"/>
          </a:xfrm>
          <a:custGeom>
            <a:avLst/>
            <a:gdLst/>
            <a:ahLst/>
            <a:cxnLst/>
            <a:rect l="l" t="t" r="r" b="b"/>
            <a:pathLst>
              <a:path w="8083550" h="432943">
                <a:moveTo>
                  <a:pt x="6350" y="426593"/>
                </a:moveTo>
                <a:lnTo>
                  <a:pt x="6350" y="6350"/>
                </a:lnTo>
                <a:lnTo>
                  <a:pt x="8077200" y="6350"/>
                </a:lnTo>
                <a:lnTo>
                  <a:pt x="8077200" y="426593"/>
                </a:lnTo>
                <a:lnTo>
                  <a:pt x="6350" y="426593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590702" y="6053508"/>
            <a:ext cx="7999526" cy="2483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b="1" spc="10" dirty="0">
                <a:solidFill>
                  <a:srgbClr val="0070C0"/>
                </a:solidFill>
                <a:latin typeface="Arial"/>
                <a:cs typeface="Arial"/>
              </a:rPr>
              <a:t>&lt;a  href="http://www.devbg.org"  target</a:t>
            </a:r>
            <a:r>
              <a:rPr sz="2050" b="1" spc="10">
                <a:solidFill>
                  <a:srgbClr val="0070C0"/>
                </a:solidFill>
                <a:latin typeface="Arial"/>
                <a:cs typeface="Arial"/>
              </a:rPr>
              <a:t>="_</a:t>
            </a:r>
            <a:r>
              <a:rPr sz="2050" b="1" spc="10" smtClean="0">
                <a:solidFill>
                  <a:srgbClr val="0070C0"/>
                </a:solidFill>
                <a:latin typeface="Arial"/>
                <a:cs typeface="Arial"/>
              </a:rPr>
              <a:t>blank"&gt;BASD</a:t>
            </a:r>
            <a:r>
              <a:rPr sz="2050" b="1" spc="10" dirty="0">
                <a:solidFill>
                  <a:srgbClr val="0070C0"/>
                </a:solidFill>
                <a:latin typeface="Arial"/>
                <a:cs typeface="Arial"/>
              </a:rPr>
              <a:t>&lt;/a&gt;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777240" y="330443"/>
            <a:ext cx="7834555" cy="566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90" spc="10" dirty="0">
                <a:solidFill>
                  <a:srgbClr val="675E47"/>
                </a:solidFill>
                <a:latin typeface="Cambria"/>
                <a:cs typeface="Cambria"/>
              </a:rPr>
              <a:t>Links to the Same Document – Example 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11187" y="1707896"/>
            <a:ext cx="7848600" cy="4616704"/>
          </a:xfrm>
          <a:custGeom>
            <a:avLst/>
            <a:gdLst/>
            <a:ahLst/>
            <a:cxnLst/>
            <a:rect l="l" t="t" r="r" b="b"/>
            <a:pathLst>
              <a:path w="7848600" h="4616704">
                <a:moveTo>
                  <a:pt x="0" y="4616704"/>
                </a:moveTo>
                <a:lnTo>
                  <a:pt x="0" y="0"/>
                </a:lnTo>
                <a:lnTo>
                  <a:pt x="7848601" y="0"/>
                </a:lnTo>
                <a:lnTo>
                  <a:pt x="7848601" y="4616704"/>
                </a:lnTo>
                <a:lnTo>
                  <a:pt x="0" y="4616704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4837" y="1701546"/>
            <a:ext cx="7861300" cy="4629404"/>
          </a:xfrm>
          <a:custGeom>
            <a:avLst/>
            <a:gdLst/>
            <a:ahLst/>
            <a:cxnLst/>
            <a:rect l="l" t="t" r="r" b="b"/>
            <a:pathLst>
              <a:path w="7861300" h="4629404">
                <a:moveTo>
                  <a:pt x="6350" y="4623054"/>
                </a:moveTo>
                <a:lnTo>
                  <a:pt x="6350" y="6350"/>
                </a:lnTo>
                <a:lnTo>
                  <a:pt x="7854951" y="6350"/>
                </a:lnTo>
                <a:lnTo>
                  <a:pt x="7854951" y="4623054"/>
                </a:lnTo>
                <a:lnTo>
                  <a:pt x="6350" y="4623054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702868" y="1816739"/>
            <a:ext cx="3772255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Arial"/>
                <a:cs typeface="Arial"/>
              </a:rPr>
              <a:t>&lt;h1&gt;Table  of  Contents&lt;/h1&gt;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2868" y="2304419"/>
            <a:ext cx="6425919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&lt;p&gt;&lt;a  href="#section1"&gt;Introduction&lt;/a&gt;&lt;br  /&gt;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02868" y="2639699"/>
            <a:ext cx="6425920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b="1" spc="10" dirty="0">
                <a:solidFill>
                  <a:srgbClr val="0070C0"/>
                </a:solidFill>
                <a:latin typeface="Arial"/>
                <a:cs typeface="Arial"/>
              </a:rPr>
              <a:t>&lt;a  href="#section2"&gt;Some  background&lt;/A&gt;&lt;br  /&gt;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2868" y="2975233"/>
            <a:ext cx="6704812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&lt;a  href="#section2.1"&gt;Project  History&lt;/a&gt;&lt;br  /&gt;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02868" y="3310513"/>
            <a:ext cx="5587720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...the  rest  of  the  table  of  contents...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02868" y="3798193"/>
            <a:ext cx="5587719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&lt;!--  The  document  text  follows  here  --&gt;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2868" y="4286254"/>
            <a:ext cx="5028031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&lt;h2  id="section1"&gt;Introduction&lt;/h2&gt;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02868" y="4621534"/>
            <a:ext cx="4330039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...  Section  1  follows  here  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02868" y="4956814"/>
            <a:ext cx="5447131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b="1" spc="10" dirty="0">
                <a:solidFill>
                  <a:srgbClr val="0070C0"/>
                </a:solidFill>
                <a:latin typeface="Arial"/>
                <a:cs typeface="Arial"/>
              </a:rPr>
              <a:t>&lt;h2  id="section2"&gt;Some  background&lt;/h2&gt;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02868" y="5292094"/>
            <a:ext cx="4330039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...  Section  2  follows  here  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02868" y="5627348"/>
            <a:ext cx="5727928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&lt;h3  id="section2.1"&gt;Project  History&lt;/h3&gt;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02868" y="5962933"/>
            <a:ext cx="4610454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...  Section  2.1  follows  here  ...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6340" y="1028700"/>
            <a:ext cx="542544" cy="789432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609600" y="1143000"/>
            <a:ext cx="4676518" cy="338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b="1" spc="10" dirty="0">
                <a:solidFill>
                  <a:srgbClr val="2F2B20"/>
                </a:solidFill>
                <a:latin typeface="Arial"/>
                <a:cs typeface="Arial"/>
              </a:rPr>
              <a:t>links-to-same-document.html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5218004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How the Web Works?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9755" y="1322149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8355" y="1365377"/>
            <a:ext cx="530652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WWW use classical client / server architecture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76935" y="1716453"/>
            <a:ext cx="4985550" cy="293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HTTP is text-based request-response protocol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8888" y="2688336"/>
            <a:ext cx="347472" cy="365760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8888" y="2653284"/>
            <a:ext cx="347472" cy="245364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5675" y="3174619"/>
            <a:ext cx="2828925" cy="676529"/>
          </a:xfrm>
          <a:custGeom>
            <a:avLst/>
            <a:gdLst/>
            <a:ahLst/>
            <a:cxnLst/>
            <a:rect l="l" t="t" r="r" b="b"/>
            <a:pathLst>
              <a:path w="2828925" h="676529">
                <a:moveTo>
                  <a:pt x="1990725" y="0"/>
                </a:moveTo>
                <a:lnTo>
                  <a:pt x="1990725" y="169037"/>
                </a:lnTo>
                <a:lnTo>
                  <a:pt x="0" y="169037"/>
                </a:lnTo>
                <a:lnTo>
                  <a:pt x="0" y="507365"/>
                </a:lnTo>
                <a:lnTo>
                  <a:pt x="1990725" y="507365"/>
                </a:lnTo>
                <a:lnTo>
                  <a:pt x="1990725" y="676529"/>
                </a:lnTo>
                <a:lnTo>
                  <a:pt x="2828925" y="338201"/>
                </a:lnTo>
                <a:close/>
              </a:path>
            </a:pathLst>
          </a:custGeom>
          <a:solidFill>
            <a:srgbClr val="DEC59E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1350" y="3343668"/>
            <a:ext cx="209550" cy="338315"/>
          </a:xfrm>
          <a:custGeom>
            <a:avLst/>
            <a:gdLst/>
            <a:ahLst/>
            <a:cxnLst/>
            <a:rect l="l" t="t" r="r" b="b"/>
            <a:pathLst>
              <a:path w="209550" h="338315">
                <a:moveTo>
                  <a:pt x="0" y="338316"/>
                </a:moveTo>
                <a:lnTo>
                  <a:pt x="0" y="0"/>
                </a:lnTo>
                <a:lnTo>
                  <a:pt x="209550" y="0"/>
                </a:lnTo>
                <a:lnTo>
                  <a:pt x="209550" y="338316"/>
                </a:lnTo>
                <a:lnTo>
                  <a:pt x="0" y="338316"/>
                </a:lnTo>
                <a:close/>
              </a:path>
            </a:pathLst>
          </a:custGeom>
          <a:solidFill>
            <a:srgbClr val="DEC59E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3343668"/>
            <a:ext cx="104775" cy="338315"/>
          </a:xfrm>
          <a:custGeom>
            <a:avLst/>
            <a:gdLst/>
            <a:ahLst/>
            <a:cxnLst/>
            <a:rect l="l" t="t" r="r" b="b"/>
            <a:pathLst>
              <a:path w="104775" h="338315">
                <a:moveTo>
                  <a:pt x="0" y="338316"/>
                </a:moveTo>
                <a:lnTo>
                  <a:pt x="0" y="0"/>
                </a:lnTo>
                <a:lnTo>
                  <a:pt x="104775" y="0"/>
                </a:lnTo>
                <a:lnTo>
                  <a:pt x="104775" y="338316"/>
                </a:lnTo>
                <a:lnTo>
                  <a:pt x="0" y="338316"/>
                </a:lnTo>
                <a:close/>
              </a:path>
            </a:pathLst>
          </a:custGeom>
          <a:solidFill>
            <a:srgbClr val="DEC59E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9325" y="3168269"/>
            <a:ext cx="2841625" cy="689229"/>
          </a:xfrm>
          <a:custGeom>
            <a:avLst/>
            <a:gdLst/>
            <a:ahLst/>
            <a:cxnLst/>
            <a:rect l="l" t="t" r="r" b="b"/>
            <a:pathLst>
              <a:path w="2841625" h="689229">
                <a:moveTo>
                  <a:pt x="1997075" y="6350"/>
                </a:moveTo>
                <a:lnTo>
                  <a:pt x="1997075" y="175387"/>
                </a:lnTo>
                <a:lnTo>
                  <a:pt x="6350" y="175387"/>
                </a:lnTo>
                <a:lnTo>
                  <a:pt x="6350" y="513715"/>
                </a:lnTo>
                <a:lnTo>
                  <a:pt x="1997075" y="513715"/>
                </a:lnTo>
                <a:lnTo>
                  <a:pt x="1997075" y="682879"/>
                </a:lnTo>
                <a:lnTo>
                  <a:pt x="2835275" y="344551"/>
                </a:lnTo>
                <a:close/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5000" y="3337318"/>
            <a:ext cx="222250" cy="351015"/>
          </a:xfrm>
          <a:custGeom>
            <a:avLst/>
            <a:gdLst/>
            <a:ahLst/>
            <a:cxnLst/>
            <a:rect l="l" t="t" r="r" b="b"/>
            <a:pathLst>
              <a:path w="222250" h="351015">
                <a:moveTo>
                  <a:pt x="6350" y="344666"/>
                </a:moveTo>
                <a:lnTo>
                  <a:pt x="6350" y="6350"/>
                </a:lnTo>
                <a:lnTo>
                  <a:pt x="215900" y="6350"/>
                </a:lnTo>
                <a:lnTo>
                  <a:pt x="215900" y="344666"/>
                </a:lnTo>
                <a:lnTo>
                  <a:pt x="6350" y="344666"/>
                </a:lnTo>
                <a:close/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5450" y="3337318"/>
            <a:ext cx="117475" cy="351015"/>
          </a:xfrm>
          <a:custGeom>
            <a:avLst/>
            <a:gdLst/>
            <a:ahLst/>
            <a:cxnLst/>
            <a:rect l="l" t="t" r="r" b="b"/>
            <a:pathLst>
              <a:path w="117475" h="351015">
                <a:moveTo>
                  <a:pt x="6350" y="344666"/>
                </a:moveTo>
                <a:lnTo>
                  <a:pt x="6350" y="6350"/>
                </a:lnTo>
                <a:lnTo>
                  <a:pt x="111125" y="6350"/>
                </a:lnTo>
                <a:lnTo>
                  <a:pt x="111125" y="344666"/>
                </a:lnTo>
                <a:lnTo>
                  <a:pt x="6350" y="344666"/>
                </a:lnTo>
                <a:close/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0168" y="3275076"/>
            <a:ext cx="1702308" cy="566928"/>
          </a:xfrm>
          <a:prstGeom prst="rect">
            <a:avLst/>
          </a:prstGeom>
        </p:spPr>
      </p:pic>
      <p:pic>
        <p:nvPicPr>
          <p:cNvPr id="10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4148" y="3275076"/>
            <a:ext cx="396240" cy="566928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3788664" y="3404234"/>
            <a:ext cx="1421753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60" b="1" spc="10" dirty="0">
                <a:solidFill>
                  <a:srgbClr val="2F2B20"/>
                </a:solidFill>
                <a:latin typeface="Arial"/>
                <a:cs typeface="Arial"/>
              </a:rPr>
              <a:t>Page request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7544" y="5615940"/>
            <a:ext cx="510540" cy="733044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762000" y="5334000"/>
            <a:ext cx="2246818" cy="7143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b="1" spc="10" dirty="0">
                <a:solidFill>
                  <a:srgbClr val="2F2B20"/>
                </a:solidFill>
                <a:latin typeface="Arial"/>
                <a:cs typeface="Arial"/>
              </a:rPr>
              <a:t>Client running a</a:t>
            </a:r>
            <a:endParaRPr sz="2100">
              <a:latin typeface="Arial"/>
              <a:cs typeface="Arial"/>
            </a:endParaRPr>
          </a:p>
          <a:p>
            <a:pPr marL="163372">
              <a:lnSpc>
                <a:spcPct val="100000"/>
              </a:lnSpc>
            </a:pPr>
            <a:r>
              <a:rPr sz="2570" b="1" spc="10" dirty="0">
                <a:solidFill>
                  <a:srgbClr val="2F2B20"/>
                </a:solidFill>
                <a:latin typeface="Arial"/>
                <a:cs typeface="Arial"/>
              </a:rPr>
              <a:t>Web Browser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1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3943" y="5839968"/>
            <a:ext cx="510540" cy="733044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5334000" y="5334000"/>
            <a:ext cx="2800696" cy="11105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60" b="1" spc="10" dirty="0">
                <a:solidFill>
                  <a:srgbClr val="2F2B20"/>
                </a:solidFill>
                <a:latin typeface="Arial"/>
                <a:cs typeface="Arial"/>
              </a:rPr>
              <a:t>Server running Web</a:t>
            </a:r>
            <a:endParaRPr sz="2000">
              <a:latin typeface="Arial"/>
              <a:cs typeface="Arial"/>
            </a:endParaRPr>
          </a:p>
          <a:p>
            <a:pPr marL="265176">
              <a:lnSpc>
                <a:spcPct val="100000"/>
              </a:lnSpc>
            </a:pPr>
            <a:r>
              <a:rPr sz="2570" b="1" spc="10" dirty="0">
                <a:solidFill>
                  <a:srgbClr val="2F2B20"/>
                </a:solidFill>
                <a:latin typeface="Arial"/>
                <a:cs typeface="Arial"/>
              </a:rPr>
              <a:t>Server Software  </a:t>
            </a:r>
            <a:endParaRPr sz="2500">
              <a:latin typeface="Arial"/>
              <a:cs typeface="Arial"/>
            </a:endParaRPr>
          </a:p>
          <a:p>
            <a:pPr marL="172211">
              <a:lnSpc>
                <a:spcPct val="100000"/>
              </a:lnSpc>
            </a:pPr>
            <a:r>
              <a:rPr sz="2510" b="1" spc="10" dirty="0">
                <a:solidFill>
                  <a:srgbClr val="2F2B20"/>
                </a:solidFill>
                <a:latin typeface="Arial"/>
                <a:cs typeface="Arial"/>
              </a:rPr>
              <a:t>(IIS, Apache, etc.)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4211193"/>
            <a:ext cx="2828925" cy="698754"/>
          </a:xfrm>
          <a:custGeom>
            <a:avLst/>
            <a:gdLst/>
            <a:ahLst/>
            <a:cxnLst/>
            <a:rect l="l" t="t" r="r" b="b"/>
            <a:pathLst>
              <a:path w="2828925" h="698754">
                <a:moveTo>
                  <a:pt x="838200" y="0"/>
                </a:moveTo>
                <a:lnTo>
                  <a:pt x="838200" y="174752"/>
                </a:lnTo>
                <a:lnTo>
                  <a:pt x="2828925" y="174752"/>
                </a:lnTo>
                <a:lnTo>
                  <a:pt x="2828925" y="524129"/>
                </a:lnTo>
                <a:lnTo>
                  <a:pt x="838200" y="524129"/>
                </a:lnTo>
                <a:lnTo>
                  <a:pt x="838200" y="698754"/>
                </a:lnTo>
                <a:lnTo>
                  <a:pt x="0" y="349377"/>
                </a:lnTo>
                <a:close/>
              </a:path>
            </a:pathLst>
          </a:custGeom>
          <a:solidFill>
            <a:srgbClr val="DEC59E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5500" y="4385945"/>
            <a:ext cx="209550" cy="349377"/>
          </a:xfrm>
          <a:custGeom>
            <a:avLst/>
            <a:gdLst/>
            <a:ahLst/>
            <a:cxnLst/>
            <a:rect l="l" t="t" r="r" b="b"/>
            <a:pathLst>
              <a:path w="209550" h="349377">
                <a:moveTo>
                  <a:pt x="0" y="349377"/>
                </a:moveTo>
                <a:lnTo>
                  <a:pt x="0" y="0"/>
                </a:lnTo>
                <a:lnTo>
                  <a:pt x="209550" y="0"/>
                </a:lnTo>
                <a:lnTo>
                  <a:pt x="209550" y="349377"/>
                </a:lnTo>
                <a:lnTo>
                  <a:pt x="0" y="349377"/>
                </a:lnTo>
                <a:close/>
              </a:path>
            </a:pathLst>
          </a:custGeom>
          <a:solidFill>
            <a:srgbClr val="DEC59E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9825" y="4385945"/>
            <a:ext cx="104775" cy="349377"/>
          </a:xfrm>
          <a:custGeom>
            <a:avLst/>
            <a:gdLst/>
            <a:ahLst/>
            <a:cxnLst/>
            <a:rect l="l" t="t" r="r" b="b"/>
            <a:pathLst>
              <a:path w="104775" h="349377">
                <a:moveTo>
                  <a:pt x="0" y="349377"/>
                </a:moveTo>
                <a:lnTo>
                  <a:pt x="0" y="0"/>
                </a:lnTo>
                <a:lnTo>
                  <a:pt x="104775" y="0"/>
                </a:lnTo>
                <a:lnTo>
                  <a:pt x="104775" y="349377"/>
                </a:lnTo>
                <a:lnTo>
                  <a:pt x="0" y="349377"/>
                </a:lnTo>
                <a:close/>
              </a:path>
            </a:pathLst>
          </a:custGeom>
          <a:solidFill>
            <a:srgbClr val="DEC59E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65450" y="4204843"/>
            <a:ext cx="2841625" cy="711454"/>
          </a:xfrm>
          <a:custGeom>
            <a:avLst/>
            <a:gdLst/>
            <a:ahLst/>
            <a:cxnLst/>
            <a:rect l="l" t="t" r="r" b="b"/>
            <a:pathLst>
              <a:path w="2841625" h="711454">
                <a:moveTo>
                  <a:pt x="844550" y="6350"/>
                </a:moveTo>
                <a:lnTo>
                  <a:pt x="844550" y="181102"/>
                </a:lnTo>
                <a:lnTo>
                  <a:pt x="2835275" y="181102"/>
                </a:lnTo>
                <a:lnTo>
                  <a:pt x="2835275" y="530479"/>
                </a:lnTo>
                <a:lnTo>
                  <a:pt x="844550" y="530479"/>
                </a:lnTo>
                <a:lnTo>
                  <a:pt x="844550" y="705104"/>
                </a:lnTo>
                <a:lnTo>
                  <a:pt x="6350" y="355727"/>
                </a:lnTo>
                <a:close/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9150" y="4379595"/>
            <a:ext cx="222250" cy="362077"/>
          </a:xfrm>
          <a:custGeom>
            <a:avLst/>
            <a:gdLst/>
            <a:ahLst/>
            <a:cxnLst/>
            <a:rect l="l" t="t" r="r" b="b"/>
            <a:pathLst>
              <a:path w="222250" h="362077">
                <a:moveTo>
                  <a:pt x="6350" y="355727"/>
                </a:moveTo>
                <a:lnTo>
                  <a:pt x="6350" y="6350"/>
                </a:lnTo>
                <a:lnTo>
                  <a:pt x="215900" y="6350"/>
                </a:lnTo>
                <a:lnTo>
                  <a:pt x="215900" y="355727"/>
                </a:lnTo>
                <a:lnTo>
                  <a:pt x="6350" y="355727"/>
                </a:lnTo>
                <a:close/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3475" y="4379595"/>
            <a:ext cx="117475" cy="362077"/>
          </a:xfrm>
          <a:custGeom>
            <a:avLst/>
            <a:gdLst/>
            <a:ahLst/>
            <a:cxnLst/>
            <a:rect l="l" t="t" r="r" b="b"/>
            <a:pathLst>
              <a:path w="117475" h="362077">
                <a:moveTo>
                  <a:pt x="6350" y="355727"/>
                </a:moveTo>
                <a:lnTo>
                  <a:pt x="6350" y="6350"/>
                </a:lnTo>
                <a:lnTo>
                  <a:pt x="111125" y="6350"/>
                </a:lnTo>
                <a:lnTo>
                  <a:pt x="111125" y="355727"/>
                </a:lnTo>
                <a:lnTo>
                  <a:pt x="6350" y="355727"/>
                </a:lnTo>
                <a:close/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0856" y="4332732"/>
            <a:ext cx="1074420" cy="566928"/>
          </a:xfrm>
          <a:prstGeom prst="rect">
            <a:avLst/>
          </a:prstGeom>
        </p:spPr>
      </p:pic>
      <p:pic>
        <p:nvPicPr>
          <p:cNvPr id="11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6948" y="4332732"/>
            <a:ext cx="1296924" cy="566928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5544" y="4332732"/>
            <a:ext cx="396240" cy="566928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3960240" y="4462145"/>
            <a:ext cx="1752587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60" b="1" spc="10" dirty="0">
                <a:solidFill>
                  <a:srgbClr val="2F2B20"/>
                </a:solidFill>
                <a:latin typeface="Arial"/>
                <a:cs typeface="Arial"/>
              </a:rPr>
              <a:t>Server response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7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2895600"/>
            <a:ext cx="473964" cy="679703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4114800" y="3124200"/>
            <a:ext cx="727506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2F2B20"/>
                </a:solidFill>
                <a:latin typeface="Arial"/>
                <a:cs typeface="Arial"/>
              </a:rPr>
              <a:t>HTTP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19600" y="4114800"/>
            <a:ext cx="609207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90" b="1" spc="10" dirty="0">
                <a:solidFill>
                  <a:srgbClr val="2F2B20"/>
                </a:solidFill>
                <a:latin typeface="Arial"/>
                <a:cs typeface="Arial"/>
              </a:rPr>
              <a:t>HTTP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2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770" y="2638171"/>
            <a:ext cx="2438400" cy="2438400"/>
          </a:xfrm>
          <a:prstGeom prst="rect">
            <a:avLst/>
          </a:prstGeom>
        </p:spPr>
      </p:pic>
      <p:pic>
        <p:nvPicPr>
          <p:cNvPr id="12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7156" y="3209544"/>
            <a:ext cx="1456944" cy="1283208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3020187"/>
            <a:ext cx="2011807" cy="201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2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pic>
        <p:nvPicPr>
          <p:cNvPr id="2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20" y="1461516"/>
            <a:ext cx="624840" cy="899160"/>
          </a:xfrm>
          <a:prstGeom prst="rect">
            <a:avLst/>
          </a:prstGeom>
        </p:spPr>
      </p:pic>
      <p:pic>
        <p:nvPicPr>
          <p:cNvPr id="22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996" y="2731007"/>
            <a:ext cx="777240" cy="899160"/>
          </a:xfrm>
          <a:prstGeom prst="rect">
            <a:avLst/>
          </a:prstGeom>
        </p:spPr>
      </p:pic>
      <p:pic>
        <p:nvPicPr>
          <p:cNvPr id="23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996" y="3364992"/>
            <a:ext cx="777240" cy="899160"/>
          </a:xfrm>
          <a:prstGeom prst="rect">
            <a:avLst/>
          </a:prstGeom>
        </p:spPr>
      </p:pic>
      <p:pic>
        <p:nvPicPr>
          <p:cNvPr id="23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996" y="4000500"/>
            <a:ext cx="777240" cy="899160"/>
          </a:xfrm>
          <a:prstGeom prst="rect">
            <a:avLst/>
          </a:prstGeom>
        </p:spPr>
      </p:pic>
      <p:pic>
        <p:nvPicPr>
          <p:cNvPr id="23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996" y="4636008"/>
            <a:ext cx="777240" cy="899160"/>
          </a:xfrm>
          <a:prstGeom prst="rect">
            <a:avLst/>
          </a:prstGeom>
        </p:spPr>
      </p:pic>
      <p:pic>
        <p:nvPicPr>
          <p:cNvPr id="23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996" y="5905498"/>
            <a:ext cx="777240" cy="8991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0040" y="1056767"/>
            <a:ext cx="5434951" cy="3575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50" spc="10" dirty="0">
                <a:solidFill>
                  <a:srgbClr val="E9D9BE"/>
                </a:solidFill>
                <a:latin typeface="Wingdings 2"/>
                <a:cs typeface="Wingdings 2"/>
              </a:rPr>
              <a:t> </a:t>
            </a:r>
            <a:r>
              <a:rPr sz="2800" spc="10" dirty="0">
                <a:solidFill>
                  <a:srgbClr val="494231"/>
                </a:solidFill>
                <a:latin typeface="Calibri"/>
                <a:cs typeface="Calibri"/>
              </a:rPr>
              <a:t>Inserting an image with </a:t>
            </a:r>
            <a:r>
              <a:rPr sz="2800" spc="10" dirty="0">
                <a:solidFill>
                  <a:srgbClr val="494231"/>
                </a:solidFill>
                <a:latin typeface="Consolas"/>
                <a:cs typeface="Consolas"/>
              </a:rPr>
              <a:t>&lt;img&gt;</a:t>
            </a:r>
            <a:r>
              <a:rPr sz="2800" spc="10" dirty="0">
                <a:solidFill>
                  <a:srgbClr val="494231"/>
                </a:solidFill>
                <a:latin typeface="Calibri"/>
                <a:cs typeface="Calibri"/>
              </a:rPr>
              <a:t> tag: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20040" y="2301265"/>
            <a:ext cx="3200100" cy="4072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E9D9BE"/>
                </a:solidFill>
                <a:latin typeface="Wingdings 2"/>
                <a:cs typeface="Wingdings 2"/>
              </a:rPr>
              <a:t> </a:t>
            </a:r>
            <a:r>
              <a:rPr sz="3080" spc="10" dirty="0">
                <a:solidFill>
                  <a:srgbClr val="494231"/>
                </a:solidFill>
                <a:latin typeface="Calibri"/>
                <a:cs typeface="Calibri"/>
              </a:rPr>
              <a:t>Image attributes: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20040" y="5501716"/>
            <a:ext cx="167613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9D9BE"/>
                </a:solidFill>
                <a:latin typeface="Wingdings 2"/>
                <a:cs typeface="Wingdings 2"/>
              </a:rPr>
              <a:t> </a:t>
            </a:r>
            <a:r>
              <a:rPr sz="2650" spc="10" dirty="0">
                <a:solidFill>
                  <a:srgbClr val="494231"/>
                </a:solidFill>
                <a:latin typeface="Calibri"/>
                <a:cs typeface="Calibri"/>
              </a:rPr>
              <a:t>Example: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23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8500" y="714756"/>
            <a:ext cx="775716" cy="527304"/>
          </a:xfrm>
          <a:prstGeom prst="rect">
            <a:avLst/>
          </a:prstGeom>
        </p:spPr>
      </p:pic>
      <p:pic>
        <p:nvPicPr>
          <p:cNvPr id="23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6120" y="54864"/>
            <a:ext cx="760476" cy="112166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295400" y="304800"/>
            <a:ext cx="3855227" cy="5947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10" spc="10" dirty="0">
                <a:solidFill>
                  <a:srgbClr val="675E47"/>
                </a:solidFill>
                <a:latin typeface="Cambria"/>
                <a:cs typeface="Cambria"/>
              </a:rPr>
              <a:t>Images: &lt;img&gt; tag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001393" y="2798826"/>
            <a:ext cx="12700" cy="1946148"/>
          </a:xfrm>
          <a:custGeom>
            <a:avLst/>
            <a:gdLst/>
            <a:ahLst/>
            <a:cxnLst/>
            <a:rect l="l" t="t" r="r" b="b"/>
            <a:pathLst>
              <a:path w="12700" h="1946148">
                <a:moveTo>
                  <a:pt x="6350" y="6350"/>
                </a:moveTo>
                <a:lnTo>
                  <a:pt x="6350" y="1939798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8962" y="3194050"/>
            <a:ext cx="7508811" cy="12700"/>
          </a:xfrm>
          <a:custGeom>
            <a:avLst/>
            <a:gdLst/>
            <a:ahLst/>
            <a:cxnLst/>
            <a:rect l="l" t="t" r="r" b="b"/>
            <a:pathLst>
              <a:path w="7508811" h="12700">
                <a:moveTo>
                  <a:pt x="6350" y="6350"/>
                </a:moveTo>
                <a:lnTo>
                  <a:pt x="75024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8962" y="3575050"/>
            <a:ext cx="7508811" cy="12700"/>
          </a:xfrm>
          <a:custGeom>
            <a:avLst/>
            <a:gdLst/>
            <a:ahLst/>
            <a:cxnLst/>
            <a:rect l="l" t="t" r="r" b="b"/>
            <a:pathLst>
              <a:path w="7508811" h="12700">
                <a:moveTo>
                  <a:pt x="6350" y="6350"/>
                </a:moveTo>
                <a:lnTo>
                  <a:pt x="75024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8962" y="3956050"/>
            <a:ext cx="7508811" cy="12700"/>
          </a:xfrm>
          <a:custGeom>
            <a:avLst/>
            <a:gdLst/>
            <a:ahLst/>
            <a:cxnLst/>
            <a:rect l="l" t="t" r="r" b="b"/>
            <a:pathLst>
              <a:path w="7508811" h="12700">
                <a:moveTo>
                  <a:pt x="6350" y="6350"/>
                </a:moveTo>
                <a:lnTo>
                  <a:pt x="75024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8962" y="4337050"/>
            <a:ext cx="7508811" cy="12700"/>
          </a:xfrm>
          <a:custGeom>
            <a:avLst/>
            <a:gdLst/>
            <a:ahLst/>
            <a:cxnLst/>
            <a:rect l="l" t="t" r="r" b="b"/>
            <a:pathLst>
              <a:path w="7508811" h="12700">
                <a:moveTo>
                  <a:pt x="6350" y="6350"/>
                </a:moveTo>
                <a:lnTo>
                  <a:pt x="7502462" y="6350"/>
                </a:lnTo>
              </a:path>
            </a:pathLst>
          </a:custGeom>
          <a:ln w="127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5312" y="2790888"/>
            <a:ext cx="28575" cy="1962023"/>
          </a:xfrm>
          <a:custGeom>
            <a:avLst/>
            <a:gdLst/>
            <a:ahLst/>
            <a:cxnLst/>
            <a:rect l="l" t="t" r="r" b="b"/>
            <a:pathLst>
              <a:path w="28575" h="1962023">
                <a:moveTo>
                  <a:pt x="14288" y="14288"/>
                </a:moveTo>
                <a:lnTo>
                  <a:pt x="14288" y="1947736"/>
                </a:lnTo>
              </a:path>
            </a:pathLst>
          </a:custGeom>
          <a:ln w="28575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62912" y="2790888"/>
            <a:ext cx="28575" cy="1962023"/>
          </a:xfrm>
          <a:custGeom>
            <a:avLst/>
            <a:gdLst/>
            <a:ahLst/>
            <a:cxnLst/>
            <a:rect l="l" t="t" r="r" b="b"/>
            <a:pathLst>
              <a:path w="28575" h="1962023">
                <a:moveTo>
                  <a:pt x="14288" y="14288"/>
                </a:moveTo>
                <a:lnTo>
                  <a:pt x="14288" y="1947736"/>
                </a:lnTo>
              </a:path>
            </a:pathLst>
          </a:custGeom>
          <a:ln w="28575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1025" y="2805112"/>
            <a:ext cx="7524686" cy="28575"/>
          </a:xfrm>
          <a:custGeom>
            <a:avLst/>
            <a:gdLst/>
            <a:ahLst/>
            <a:cxnLst/>
            <a:rect l="l" t="t" r="r" b="b"/>
            <a:pathLst>
              <a:path w="7524686" h="28575">
                <a:moveTo>
                  <a:pt x="14287" y="14288"/>
                </a:moveTo>
                <a:lnTo>
                  <a:pt x="7510399" y="14288"/>
                </a:lnTo>
              </a:path>
            </a:pathLst>
          </a:custGeom>
          <a:ln w="28575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1025" y="4710112"/>
            <a:ext cx="7524686" cy="28575"/>
          </a:xfrm>
          <a:custGeom>
            <a:avLst/>
            <a:gdLst/>
            <a:ahLst/>
            <a:cxnLst/>
            <a:rect l="l" t="t" r="r" b="b"/>
            <a:pathLst>
              <a:path w="7524686" h="28575">
                <a:moveTo>
                  <a:pt x="14287" y="14288"/>
                </a:moveTo>
                <a:lnTo>
                  <a:pt x="7510399" y="14288"/>
                </a:lnTo>
              </a:path>
            </a:pathLst>
          </a:custGeom>
          <a:ln w="28575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706221" y="2867073"/>
            <a:ext cx="459851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2F2B20"/>
                </a:solidFill>
                <a:latin typeface="Arial"/>
                <a:cs typeface="Arial"/>
              </a:rPr>
              <a:t>src 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104644" y="2867073"/>
            <a:ext cx="5073888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2F2B20"/>
                </a:solidFill>
                <a:latin typeface="Arial"/>
                <a:cs typeface="Arial"/>
              </a:rPr>
              <a:t>Location of image file (relative or absolute)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06221" y="3248073"/>
            <a:ext cx="362315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2F2B20"/>
                </a:solidFill>
                <a:latin typeface="Arial"/>
                <a:cs typeface="Arial"/>
              </a:rPr>
              <a:t>alt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104644" y="3248073"/>
            <a:ext cx="5194284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b="1" spc="10" dirty="0">
                <a:solidFill>
                  <a:srgbClr val="2F2B20"/>
                </a:solidFill>
                <a:latin typeface="Arial"/>
                <a:cs typeface="Arial"/>
              </a:rPr>
              <a:t>Substitute text for display (e.g. in text mode)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6221" y="3629051"/>
            <a:ext cx="850088" cy="284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2F2B20"/>
                </a:solidFill>
                <a:latin typeface="Arial"/>
                <a:cs typeface="Arial"/>
              </a:rPr>
              <a:t>height 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104644" y="3629051"/>
            <a:ext cx="3549702" cy="284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b="1" spc="10" dirty="0">
                <a:solidFill>
                  <a:srgbClr val="2F2B20"/>
                </a:solidFill>
                <a:latin typeface="Arial"/>
                <a:cs typeface="Arial"/>
              </a:rPr>
              <a:t>Number of pixels of the height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06221" y="4010327"/>
            <a:ext cx="789061" cy="2840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2F2B20"/>
                </a:solidFill>
                <a:latin typeface="Arial"/>
                <a:cs typeface="Arial"/>
              </a:rPr>
              <a:t>width 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104644" y="4010327"/>
            <a:ext cx="3488674" cy="2840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2F2B20"/>
                </a:solidFill>
                <a:latin typeface="Arial"/>
                <a:cs typeface="Arial"/>
              </a:rPr>
              <a:t>Number of pixels of the width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06221" y="4391327"/>
            <a:ext cx="924951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2F2B20"/>
                </a:solidFill>
                <a:latin typeface="Arial"/>
                <a:cs typeface="Arial"/>
              </a:rPr>
              <a:t>border 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104644" y="4391327"/>
            <a:ext cx="3540489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2F2B20"/>
                </a:solidFill>
                <a:latin typeface="Arial"/>
                <a:cs typeface="Arial"/>
              </a:rPr>
              <a:t>Size of border, 0 for no border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09600" y="1600149"/>
            <a:ext cx="6934200" cy="464744"/>
          </a:xfrm>
          <a:custGeom>
            <a:avLst/>
            <a:gdLst/>
            <a:ahLst/>
            <a:cxnLst/>
            <a:rect l="l" t="t" r="r" b="b"/>
            <a:pathLst>
              <a:path w="6934200" h="464744">
                <a:moveTo>
                  <a:pt x="0" y="464744"/>
                </a:moveTo>
                <a:lnTo>
                  <a:pt x="0" y="0"/>
                </a:lnTo>
                <a:lnTo>
                  <a:pt x="6934200" y="0"/>
                </a:lnTo>
                <a:lnTo>
                  <a:pt x="6934200" y="464744"/>
                </a:lnTo>
                <a:lnTo>
                  <a:pt x="0" y="464744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3250" y="1593799"/>
            <a:ext cx="6946900" cy="477444"/>
          </a:xfrm>
          <a:custGeom>
            <a:avLst/>
            <a:gdLst/>
            <a:ahLst/>
            <a:cxnLst/>
            <a:rect l="l" t="t" r="r" b="b"/>
            <a:pathLst>
              <a:path w="6946900" h="477444">
                <a:moveTo>
                  <a:pt x="6350" y="471094"/>
                </a:moveTo>
                <a:lnTo>
                  <a:pt x="6350" y="6350"/>
                </a:lnTo>
                <a:lnTo>
                  <a:pt x="6940550" y="6350"/>
                </a:lnTo>
                <a:lnTo>
                  <a:pt x="6940550" y="471094"/>
                </a:lnTo>
                <a:lnTo>
                  <a:pt x="6350" y="471094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4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5024" y="1569719"/>
            <a:ext cx="525780" cy="623316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1066800" y="1752600"/>
            <a:ext cx="4772000" cy="265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&lt;img  src="/img/basd-logo.png"&gt;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09600" y="6012256"/>
            <a:ext cx="6934200" cy="444157"/>
          </a:xfrm>
          <a:custGeom>
            <a:avLst/>
            <a:gdLst/>
            <a:ahLst/>
            <a:cxnLst/>
            <a:rect l="l" t="t" r="r" b="b"/>
            <a:pathLst>
              <a:path w="6934200" h="444157">
                <a:moveTo>
                  <a:pt x="0" y="444157"/>
                </a:moveTo>
                <a:lnTo>
                  <a:pt x="0" y="0"/>
                </a:lnTo>
                <a:lnTo>
                  <a:pt x="6934200" y="0"/>
                </a:lnTo>
                <a:lnTo>
                  <a:pt x="6934200" y="444157"/>
                </a:lnTo>
                <a:lnTo>
                  <a:pt x="0" y="444157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3250" y="6005906"/>
            <a:ext cx="6946900" cy="456857"/>
          </a:xfrm>
          <a:custGeom>
            <a:avLst/>
            <a:gdLst/>
            <a:ahLst/>
            <a:cxnLst/>
            <a:rect l="l" t="t" r="r" b="b"/>
            <a:pathLst>
              <a:path w="6946900" h="456857">
                <a:moveTo>
                  <a:pt x="6350" y="450507"/>
                </a:moveTo>
                <a:lnTo>
                  <a:pt x="6350" y="6350"/>
                </a:lnTo>
                <a:lnTo>
                  <a:pt x="6940550" y="6350"/>
                </a:lnTo>
                <a:lnTo>
                  <a:pt x="6940550" y="450507"/>
                </a:lnTo>
                <a:lnTo>
                  <a:pt x="6350" y="450507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6416" y="5981700"/>
            <a:ext cx="525780" cy="623316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990600" y="6096000"/>
            <a:ext cx="6003772" cy="265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&lt;img </a:t>
            </a:r>
            <a:r>
              <a:rPr sz="2200" b="1" spc="10">
                <a:solidFill>
                  <a:srgbClr val="0070C0"/>
                </a:solidFill>
                <a:latin typeface="Arial"/>
                <a:cs typeface="Arial"/>
              </a:rPr>
              <a:t> </a:t>
            </a:r>
            <a:r>
              <a:rPr sz="2200" b="1" spc="10" smtClean="0">
                <a:solidFill>
                  <a:srgbClr val="0070C0"/>
                </a:solidFill>
                <a:latin typeface="Arial"/>
                <a:cs typeface="Arial"/>
              </a:rPr>
              <a:t>src</a:t>
            </a: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="./php.png" </a:t>
            </a:r>
            <a:r>
              <a:rPr sz="2200" b="1" spc="10">
                <a:solidFill>
                  <a:srgbClr val="0070C0"/>
                </a:solidFill>
                <a:latin typeface="Arial"/>
                <a:cs typeface="Arial"/>
              </a:rPr>
              <a:t> </a:t>
            </a:r>
            <a:r>
              <a:rPr sz="2200" b="1" spc="10" smtClean="0">
                <a:solidFill>
                  <a:srgbClr val="0070C0"/>
                </a:solidFill>
                <a:latin typeface="Arial"/>
                <a:cs typeface="Arial"/>
              </a:rPr>
              <a:t>alt="PHP </a:t>
            </a:r>
            <a:r>
              <a:rPr sz="2200" b="1" spc="10">
                <a:solidFill>
                  <a:srgbClr val="0070C0"/>
                </a:solidFill>
                <a:latin typeface="Arial"/>
                <a:cs typeface="Arial"/>
              </a:rPr>
              <a:t> </a:t>
            </a:r>
            <a:r>
              <a:rPr sz="2200" b="1" spc="10" smtClean="0">
                <a:solidFill>
                  <a:srgbClr val="0070C0"/>
                </a:solidFill>
                <a:latin typeface="Arial"/>
                <a:cs typeface="Arial"/>
              </a:rPr>
              <a:t>Logo" </a:t>
            </a: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 /&gt;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839200" y="6627107"/>
            <a:ext cx="165263" cy="140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EBFFC2"/>
                </a:solidFill>
                <a:latin typeface="Corbel"/>
                <a:cs typeface="Corbel"/>
              </a:rPr>
              <a:t>43</a:t>
            </a:r>
            <a:endParaRPr sz="11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5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5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84448" y="5040122"/>
            <a:ext cx="301752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041648" y="5040122"/>
            <a:ext cx="808279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968966"/>
                </a:solidFill>
                <a:latin typeface="Arial"/>
                <a:cs typeface="Arial"/>
              </a:rPr>
              <a:t>Apple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584448" y="5406237"/>
            <a:ext cx="312115" cy="6586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041648" y="5406237"/>
            <a:ext cx="1378255" cy="6586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Orange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968966"/>
                </a:solidFill>
                <a:latin typeface="Arial"/>
                <a:cs typeface="Arial"/>
              </a:rPr>
              <a:t>Grapefruit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34889"/>
            <a:ext cx="560814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50" spc="10" dirty="0">
                <a:solidFill>
                  <a:srgbClr val="675E47"/>
                </a:solidFill>
                <a:latin typeface="Cambria"/>
                <a:cs typeface="Cambria"/>
              </a:rPr>
              <a:t>Ordered Lists: &lt;ol&gt; Tag</a:t>
            </a:r>
            <a:endParaRPr sz="4400">
              <a:latin typeface="Cambria"/>
              <a:cs typeface="Cambria"/>
            </a:endParaRPr>
          </a:p>
        </p:txBody>
      </p:sp>
      <p:pic>
        <p:nvPicPr>
          <p:cNvPr id="25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19" y="2484119"/>
            <a:ext cx="728472" cy="842772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685800" y="990600"/>
            <a:ext cx="6988003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A9A57C"/>
                </a:solidFill>
                <a:latin typeface="Arial"/>
                <a:cs typeface="Arial"/>
              </a:rPr>
              <a:t>•  </a:t>
            </a:r>
            <a:r>
              <a:rPr sz="3000" spc="10" dirty="0">
                <a:solidFill>
                  <a:srgbClr val="2F2B20"/>
                </a:solidFill>
                <a:latin typeface="Calibri"/>
                <a:cs typeface="Calibri"/>
              </a:rPr>
              <a:t>Create </a:t>
            </a:r>
            <a:r>
              <a:rPr sz="3000" spc="10">
                <a:solidFill>
                  <a:srgbClr val="2F2B20"/>
                </a:solidFill>
                <a:latin typeface="Calibri"/>
                <a:cs typeface="Calibri"/>
              </a:rPr>
              <a:t>an </a:t>
            </a:r>
            <a:r>
              <a:rPr lang="en-US" sz="3000" spc="10" dirty="0" smtClean="0">
                <a:solidFill>
                  <a:srgbClr val="2F2B20"/>
                </a:solidFill>
                <a:latin typeface="Calibri"/>
                <a:cs typeface="Calibri"/>
              </a:rPr>
              <a:t>Or</a:t>
            </a:r>
            <a:r>
              <a:rPr sz="3000" spc="10" smtClean="0">
                <a:solidFill>
                  <a:srgbClr val="2F2B20"/>
                </a:solidFill>
                <a:latin typeface="Calibri"/>
                <a:cs typeface="Calibri"/>
              </a:rPr>
              <a:t>dered </a:t>
            </a:r>
            <a:r>
              <a:rPr lang="en-US" sz="3000" spc="10" dirty="0" smtClean="0">
                <a:solidFill>
                  <a:srgbClr val="2F2B20"/>
                </a:solidFill>
                <a:latin typeface="Calibri"/>
                <a:cs typeface="Calibri"/>
              </a:rPr>
              <a:t>Li</a:t>
            </a:r>
            <a:r>
              <a:rPr sz="3000" spc="10" smtClean="0">
                <a:solidFill>
                  <a:srgbClr val="2F2B20"/>
                </a:solidFill>
                <a:latin typeface="Calibri"/>
                <a:cs typeface="Calibri"/>
              </a:rPr>
              <a:t>st </a:t>
            </a:r>
            <a:r>
              <a:rPr sz="3000" spc="10" dirty="0">
                <a:solidFill>
                  <a:srgbClr val="2F2B20"/>
                </a:solidFill>
                <a:latin typeface="Calibri"/>
                <a:cs typeface="Calibri"/>
              </a:rPr>
              <a:t>using </a:t>
            </a:r>
            <a:r>
              <a:rPr sz="3000" spc="10" dirty="0">
                <a:solidFill>
                  <a:srgbClr val="494231"/>
                </a:solidFill>
                <a:latin typeface="Consolas"/>
                <a:cs typeface="Consolas"/>
              </a:rPr>
              <a:t>&lt;ol&gt;&lt;/ol&gt;</a:t>
            </a:r>
            <a:r>
              <a:rPr sz="3000" spc="10" dirty="0">
                <a:solidFill>
                  <a:srgbClr val="494231"/>
                </a:solidFill>
                <a:latin typeface="Calibri"/>
                <a:cs typeface="Calibri"/>
              </a:rPr>
              <a:t>: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4340" y="3715744"/>
            <a:ext cx="7206146" cy="44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A9A57C"/>
                </a:solidFill>
                <a:latin typeface="Arial"/>
                <a:cs typeface="Arial"/>
              </a:rPr>
              <a:t>•  </a:t>
            </a:r>
            <a:r>
              <a:rPr sz="3000" spc="10" dirty="0">
                <a:solidFill>
                  <a:srgbClr val="494231"/>
                </a:solidFill>
                <a:latin typeface="Calibri"/>
                <a:cs typeface="Calibri"/>
              </a:rPr>
              <a:t>Attribute values for </a:t>
            </a:r>
            <a:r>
              <a:rPr sz="3000" spc="10" dirty="0">
                <a:solidFill>
                  <a:srgbClr val="494231"/>
                </a:solidFill>
                <a:latin typeface="Consolas"/>
                <a:cs typeface="Consolas"/>
              </a:rPr>
              <a:t>type</a:t>
            </a:r>
            <a:r>
              <a:rPr sz="3000" spc="10" dirty="0">
                <a:solidFill>
                  <a:srgbClr val="494231"/>
                </a:solidFill>
                <a:latin typeface="Calibri"/>
                <a:cs typeface="Calibri"/>
              </a:rPr>
              <a:t> are </a:t>
            </a:r>
            <a:r>
              <a:rPr sz="3000" spc="1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3000" spc="1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3000" spc="1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3000" spc="1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, or </a:t>
            </a:r>
            <a:r>
              <a:rPr sz="3000" spc="1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9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4144645"/>
            <a:ext cx="302971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06144" y="4144645"/>
            <a:ext cx="807973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968966"/>
                </a:solidFill>
                <a:latin typeface="Arial"/>
                <a:cs typeface="Arial"/>
              </a:rPr>
              <a:t>Apple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48640" y="4510557"/>
            <a:ext cx="302971" cy="658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06144" y="4510557"/>
            <a:ext cx="1377949" cy="658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Orange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968966"/>
                </a:solidFill>
                <a:latin typeface="Arial"/>
                <a:cs typeface="Arial"/>
              </a:rPr>
              <a:t>Grapefruit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571244" y="5473674"/>
            <a:ext cx="1443786" cy="658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A.  Apple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968966"/>
                </a:solidFill>
                <a:latin typeface="Arial"/>
                <a:cs typeface="Arial"/>
              </a:rPr>
              <a:t>B.  Orange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571244" y="6205423"/>
            <a:ext cx="312420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b="1" spc="10" dirty="0">
                <a:solidFill>
                  <a:srgbClr val="968966"/>
                </a:solidFill>
                <a:latin typeface="Arial"/>
                <a:cs typeface="Arial"/>
              </a:rPr>
              <a:t>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028444" y="6205423"/>
            <a:ext cx="1378255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968966"/>
                </a:solidFill>
                <a:latin typeface="Arial"/>
                <a:cs typeface="Arial"/>
              </a:rPr>
              <a:t>Grapefruit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93918" y="5400751"/>
            <a:ext cx="310591" cy="6586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I.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II.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303518" y="5400751"/>
            <a:ext cx="808329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968966"/>
                </a:solidFill>
                <a:latin typeface="Arial"/>
                <a:cs typeface="Arial"/>
              </a:rPr>
              <a:t>Apple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303518" y="5766511"/>
            <a:ext cx="986714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968966"/>
                </a:solidFill>
                <a:latin typeface="Arial"/>
                <a:cs typeface="Arial"/>
              </a:rPr>
              <a:t>Orange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693918" y="6132347"/>
            <a:ext cx="391351" cy="293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III.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6303518" y="6132347"/>
            <a:ext cx="1378451" cy="293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968966"/>
                </a:solidFill>
                <a:latin typeface="Arial"/>
                <a:cs typeface="Arial"/>
              </a:rPr>
              <a:t>Grapefruit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6978142" y="4217797"/>
            <a:ext cx="299008" cy="6586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i.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ii.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7473442" y="4217797"/>
            <a:ext cx="986586" cy="6586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968966"/>
                </a:solidFill>
                <a:latin typeface="Arial"/>
                <a:cs typeface="Arial"/>
              </a:rPr>
              <a:t>Apple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968966"/>
                </a:solidFill>
                <a:latin typeface="Arial"/>
                <a:cs typeface="Arial"/>
              </a:rPr>
              <a:t>Orange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978142" y="4949469"/>
            <a:ext cx="1873622" cy="293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b="1" spc="10" dirty="0">
                <a:solidFill>
                  <a:srgbClr val="968966"/>
                </a:solidFill>
                <a:latin typeface="Arial"/>
                <a:cs typeface="Arial"/>
              </a:rPr>
              <a:t>iii.  Grapefruit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14400" y="4035552"/>
            <a:ext cx="4344543" cy="883031"/>
          </a:xfrm>
          <a:custGeom>
            <a:avLst/>
            <a:gdLst/>
            <a:ahLst/>
            <a:cxnLst/>
            <a:rect l="l" t="t" r="r" b="b"/>
            <a:pathLst>
              <a:path w="4344543" h="883031">
                <a:moveTo>
                  <a:pt x="4342257" y="0"/>
                </a:moveTo>
                <a:lnTo>
                  <a:pt x="73609" y="824103"/>
                </a:lnTo>
                <a:lnTo>
                  <a:pt x="76009" y="836549"/>
                </a:lnTo>
                <a:lnTo>
                  <a:pt x="4344543" y="12446"/>
                </a:lnTo>
                <a:close/>
                <a:moveTo>
                  <a:pt x="74815" y="830326"/>
                </a:moveTo>
                <a:lnTo>
                  <a:pt x="112661" y="758317"/>
                </a:lnTo>
                <a:lnTo>
                  <a:pt x="0" y="844804"/>
                </a:lnTo>
                <a:lnTo>
                  <a:pt x="136728" y="883031"/>
                </a:lnTo>
                <a:close/>
              </a:path>
            </a:pathLst>
          </a:custGeom>
          <a:solidFill>
            <a:srgbClr val="2E2A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8282" y="3981450"/>
            <a:ext cx="577850" cy="1371600"/>
          </a:xfrm>
          <a:custGeom>
            <a:avLst/>
            <a:gdLst/>
            <a:ahLst/>
            <a:cxnLst/>
            <a:rect l="l" t="t" r="r" b="b"/>
            <a:pathLst>
              <a:path w="577850" h="1371600">
                <a:moveTo>
                  <a:pt x="19050" y="685800"/>
                </a:moveTo>
                <a:cubicBezTo>
                  <a:pt x="19050" y="317500"/>
                  <a:pt x="139878" y="19050"/>
                  <a:pt x="288925" y="19050"/>
                </a:cubicBezTo>
                <a:cubicBezTo>
                  <a:pt x="437972" y="19050"/>
                  <a:pt x="558800" y="317500"/>
                  <a:pt x="558800" y="685800"/>
                </a:cubicBezTo>
                <a:cubicBezTo>
                  <a:pt x="558800" y="1053973"/>
                  <a:pt x="437972" y="1352550"/>
                  <a:pt x="288925" y="1352550"/>
                </a:cubicBezTo>
                <a:cubicBezTo>
                  <a:pt x="139878" y="1352550"/>
                  <a:pt x="19050" y="1053973"/>
                  <a:pt x="19050" y="685800"/>
                </a:cubicBezTo>
                <a:close/>
              </a:path>
            </a:pathLst>
          </a:custGeom>
          <a:ln w="381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89125" y="4108831"/>
            <a:ext cx="3714623" cy="1315466"/>
          </a:xfrm>
          <a:custGeom>
            <a:avLst/>
            <a:gdLst/>
            <a:ahLst/>
            <a:cxnLst/>
            <a:rect l="l" t="t" r="r" b="b"/>
            <a:pathLst>
              <a:path w="3714623" h="1315466">
                <a:moveTo>
                  <a:pt x="3710432" y="0"/>
                </a:moveTo>
                <a:lnTo>
                  <a:pt x="69850" y="1266190"/>
                </a:lnTo>
                <a:lnTo>
                  <a:pt x="74041" y="1278128"/>
                </a:lnTo>
                <a:lnTo>
                  <a:pt x="3714623" y="11938"/>
                </a:lnTo>
                <a:close/>
                <a:moveTo>
                  <a:pt x="71882" y="1272159"/>
                </a:moveTo>
                <a:lnTo>
                  <a:pt x="99060" y="1195451"/>
                </a:lnTo>
                <a:lnTo>
                  <a:pt x="0" y="1297178"/>
                </a:lnTo>
                <a:lnTo>
                  <a:pt x="140716" y="1315466"/>
                </a:lnTo>
                <a:close/>
              </a:path>
            </a:pathLst>
          </a:custGeom>
          <a:solidFill>
            <a:srgbClr val="2E2A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89634" y="5275326"/>
            <a:ext cx="598932" cy="1409636"/>
          </a:xfrm>
          <a:custGeom>
            <a:avLst/>
            <a:gdLst/>
            <a:ahLst/>
            <a:cxnLst/>
            <a:rect l="l" t="t" r="r" b="b"/>
            <a:pathLst>
              <a:path w="598932" h="1409636">
                <a:moveTo>
                  <a:pt x="19050" y="704786"/>
                </a:moveTo>
                <a:cubicBezTo>
                  <a:pt x="19050" y="326034"/>
                  <a:pt x="144526" y="19050"/>
                  <a:pt x="299466" y="19050"/>
                </a:cubicBezTo>
                <a:cubicBezTo>
                  <a:pt x="454279" y="19050"/>
                  <a:pt x="579882" y="326034"/>
                  <a:pt x="579882" y="704786"/>
                </a:cubicBezTo>
                <a:cubicBezTo>
                  <a:pt x="579882" y="1083538"/>
                  <a:pt x="454279" y="1390586"/>
                  <a:pt x="299466" y="1390586"/>
                </a:cubicBezTo>
                <a:cubicBezTo>
                  <a:pt x="144526" y="1390586"/>
                  <a:pt x="19050" y="1083538"/>
                  <a:pt x="19050" y="704786"/>
                </a:cubicBezTo>
                <a:close/>
              </a:path>
            </a:pathLst>
          </a:custGeom>
          <a:ln w="381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55542" y="4109085"/>
            <a:ext cx="2066925" cy="965962"/>
          </a:xfrm>
          <a:custGeom>
            <a:avLst/>
            <a:gdLst/>
            <a:ahLst/>
            <a:cxnLst/>
            <a:rect l="l" t="t" r="r" b="b"/>
            <a:pathLst>
              <a:path w="2066925" h="965962">
                <a:moveTo>
                  <a:pt x="2061591" y="0"/>
                </a:moveTo>
                <a:lnTo>
                  <a:pt x="66548" y="923925"/>
                </a:lnTo>
                <a:lnTo>
                  <a:pt x="71882" y="935482"/>
                </a:lnTo>
                <a:lnTo>
                  <a:pt x="2066925" y="11430"/>
                </a:lnTo>
                <a:close/>
                <a:moveTo>
                  <a:pt x="69215" y="929767"/>
                </a:moveTo>
                <a:lnTo>
                  <a:pt x="88646" y="850773"/>
                </a:lnTo>
                <a:lnTo>
                  <a:pt x="0" y="961771"/>
                </a:lnTo>
                <a:lnTo>
                  <a:pt x="141986" y="965962"/>
                </a:lnTo>
                <a:close/>
              </a:path>
            </a:pathLst>
          </a:custGeom>
          <a:solidFill>
            <a:srgbClr val="2E2A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75533" y="4922901"/>
            <a:ext cx="615950" cy="1314399"/>
          </a:xfrm>
          <a:custGeom>
            <a:avLst/>
            <a:gdLst/>
            <a:ahLst/>
            <a:cxnLst/>
            <a:rect l="l" t="t" r="r" b="b"/>
            <a:pathLst>
              <a:path w="615950" h="1314399">
                <a:moveTo>
                  <a:pt x="19050" y="657225"/>
                </a:moveTo>
                <a:cubicBezTo>
                  <a:pt x="19050" y="304673"/>
                  <a:pt x="148463" y="19050"/>
                  <a:pt x="307975" y="19050"/>
                </a:cubicBezTo>
                <a:cubicBezTo>
                  <a:pt x="467613" y="19050"/>
                  <a:pt x="596900" y="304673"/>
                  <a:pt x="596900" y="657225"/>
                </a:cubicBezTo>
                <a:cubicBezTo>
                  <a:pt x="596900" y="1009637"/>
                  <a:pt x="467613" y="1295349"/>
                  <a:pt x="307975" y="1295349"/>
                </a:cubicBezTo>
                <a:cubicBezTo>
                  <a:pt x="148463" y="1295349"/>
                  <a:pt x="19050" y="1009637"/>
                  <a:pt x="19050" y="657225"/>
                </a:cubicBezTo>
                <a:close/>
              </a:path>
            </a:pathLst>
          </a:custGeom>
          <a:ln w="381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05754" y="4038981"/>
            <a:ext cx="576961" cy="1196213"/>
          </a:xfrm>
          <a:custGeom>
            <a:avLst/>
            <a:gdLst/>
            <a:ahLst/>
            <a:cxnLst/>
            <a:rect l="l" t="t" r="r" b="b"/>
            <a:pathLst>
              <a:path w="576961" h="1196213">
                <a:moveTo>
                  <a:pt x="565531" y="0"/>
                </a:moveTo>
                <a:lnTo>
                  <a:pt x="29718" y="1124712"/>
                </a:lnTo>
                <a:lnTo>
                  <a:pt x="41148" y="1130173"/>
                </a:lnTo>
                <a:lnTo>
                  <a:pt x="576961" y="5461"/>
                </a:lnTo>
                <a:close/>
                <a:moveTo>
                  <a:pt x="35433" y="1127379"/>
                </a:moveTo>
                <a:lnTo>
                  <a:pt x="0" y="1054227"/>
                </a:lnTo>
                <a:lnTo>
                  <a:pt x="2667" y="1196213"/>
                </a:lnTo>
                <a:lnTo>
                  <a:pt x="114681" y="1108837"/>
                </a:lnTo>
                <a:close/>
              </a:path>
            </a:pathLst>
          </a:custGeom>
          <a:solidFill>
            <a:srgbClr val="2E2A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87416" y="5202174"/>
            <a:ext cx="677926" cy="1409763"/>
          </a:xfrm>
          <a:custGeom>
            <a:avLst/>
            <a:gdLst/>
            <a:ahLst/>
            <a:cxnLst/>
            <a:rect l="l" t="t" r="r" b="b"/>
            <a:pathLst>
              <a:path w="677926" h="1409763">
                <a:moveTo>
                  <a:pt x="19050" y="704913"/>
                </a:moveTo>
                <a:cubicBezTo>
                  <a:pt x="19050" y="326136"/>
                  <a:pt x="162306" y="19050"/>
                  <a:pt x="338963" y="19050"/>
                </a:cubicBezTo>
                <a:cubicBezTo>
                  <a:pt x="515620" y="19050"/>
                  <a:pt x="658876" y="326136"/>
                  <a:pt x="658876" y="704913"/>
                </a:cubicBezTo>
                <a:cubicBezTo>
                  <a:pt x="658876" y="1083665"/>
                  <a:pt x="515620" y="1390713"/>
                  <a:pt x="338963" y="1390713"/>
                </a:cubicBezTo>
                <a:cubicBezTo>
                  <a:pt x="162306" y="1390713"/>
                  <a:pt x="19050" y="1083665"/>
                  <a:pt x="19050" y="704913"/>
                </a:cubicBezTo>
                <a:close/>
              </a:path>
            </a:pathLst>
          </a:custGeom>
          <a:ln w="381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88124" y="4043553"/>
            <a:ext cx="248919" cy="227965"/>
          </a:xfrm>
          <a:custGeom>
            <a:avLst/>
            <a:gdLst/>
            <a:ahLst/>
            <a:cxnLst/>
            <a:rect l="l" t="t" r="r" b="b"/>
            <a:pathLst>
              <a:path w="248919" h="227965">
                <a:moveTo>
                  <a:pt x="240283" y="0"/>
                </a:moveTo>
                <a:lnTo>
                  <a:pt x="52069" y="171958"/>
                </a:lnTo>
                <a:lnTo>
                  <a:pt x="60579" y="181356"/>
                </a:lnTo>
                <a:lnTo>
                  <a:pt x="248919" y="9398"/>
                </a:lnTo>
                <a:close/>
                <a:moveTo>
                  <a:pt x="56388" y="176657"/>
                </a:moveTo>
                <a:lnTo>
                  <a:pt x="51054" y="95504"/>
                </a:lnTo>
                <a:lnTo>
                  <a:pt x="0" y="227965"/>
                </a:lnTo>
                <a:lnTo>
                  <a:pt x="136652" y="189230"/>
                </a:lnTo>
                <a:close/>
              </a:path>
            </a:pathLst>
          </a:custGeom>
          <a:solidFill>
            <a:srgbClr val="2E2A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62750" y="4103751"/>
            <a:ext cx="650875" cy="1298448"/>
          </a:xfrm>
          <a:custGeom>
            <a:avLst/>
            <a:gdLst/>
            <a:ahLst/>
            <a:cxnLst/>
            <a:rect l="l" t="t" r="r" b="b"/>
            <a:pathLst>
              <a:path w="650875" h="1298448">
                <a:moveTo>
                  <a:pt x="19050" y="649224"/>
                </a:moveTo>
                <a:cubicBezTo>
                  <a:pt x="19050" y="301117"/>
                  <a:pt x="156210" y="19050"/>
                  <a:pt x="325501" y="19050"/>
                </a:cubicBezTo>
                <a:cubicBezTo>
                  <a:pt x="494665" y="19050"/>
                  <a:pt x="631825" y="301117"/>
                  <a:pt x="631825" y="649224"/>
                </a:cubicBezTo>
                <a:cubicBezTo>
                  <a:pt x="631825" y="997331"/>
                  <a:pt x="494665" y="1279398"/>
                  <a:pt x="325501" y="1279398"/>
                </a:cubicBezTo>
                <a:cubicBezTo>
                  <a:pt x="156210" y="1279398"/>
                  <a:pt x="19050" y="997331"/>
                  <a:pt x="19050" y="649224"/>
                </a:cubicBezTo>
                <a:close/>
              </a:path>
            </a:pathLst>
          </a:custGeom>
          <a:ln w="381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8162" y="1586357"/>
            <a:ext cx="8066023" cy="1785112"/>
          </a:xfrm>
          <a:custGeom>
            <a:avLst/>
            <a:gdLst/>
            <a:ahLst/>
            <a:cxnLst/>
            <a:rect l="l" t="t" r="r" b="b"/>
            <a:pathLst>
              <a:path w="8066023" h="1785112">
                <a:moveTo>
                  <a:pt x="0" y="1785112"/>
                </a:moveTo>
                <a:lnTo>
                  <a:pt x="0" y="0"/>
                </a:lnTo>
                <a:lnTo>
                  <a:pt x="8066024" y="0"/>
                </a:lnTo>
                <a:lnTo>
                  <a:pt x="8066024" y="1785112"/>
                </a:lnTo>
                <a:lnTo>
                  <a:pt x="0" y="1785112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1812" y="1580007"/>
            <a:ext cx="8078723" cy="1797812"/>
          </a:xfrm>
          <a:custGeom>
            <a:avLst/>
            <a:gdLst/>
            <a:ahLst/>
            <a:cxnLst/>
            <a:rect l="l" t="t" r="r" b="b"/>
            <a:pathLst>
              <a:path w="8078723" h="1797812">
                <a:moveTo>
                  <a:pt x="6350" y="1791462"/>
                </a:moveTo>
                <a:lnTo>
                  <a:pt x="6350" y="6350"/>
                </a:lnTo>
                <a:lnTo>
                  <a:pt x="8072374" y="6350"/>
                </a:lnTo>
                <a:lnTo>
                  <a:pt x="8072374" y="1791462"/>
                </a:lnTo>
                <a:lnTo>
                  <a:pt x="6350" y="1791462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629716" y="1695073"/>
            <a:ext cx="2095601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&lt;ol  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type="1"  </a:t>
            </a: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29716" y="2030353"/>
            <a:ext cx="2374493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&lt;li&gt;Apple&lt;/li&gt;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629716" y="2365633"/>
            <a:ext cx="2514701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&lt;li&gt;Orange&lt;/li&gt;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629716" y="2701068"/>
            <a:ext cx="3074430" cy="2428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&lt;li&gt;Grapefruit&lt;/li&gt;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629716" y="3036574"/>
            <a:ext cx="837920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&lt;/ol&gt;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6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04418" y="232282"/>
            <a:ext cx="5237836" cy="580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90" spc="10" dirty="0">
                <a:solidFill>
                  <a:srgbClr val="675E47"/>
                </a:solidFill>
                <a:latin typeface="Cambria"/>
                <a:cs typeface="Cambria"/>
              </a:rPr>
              <a:t>Unordered Lists: &lt;ul&gt; Tag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26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" y="1408176"/>
            <a:ext cx="539496" cy="623316"/>
          </a:xfrm>
          <a:prstGeom prst="rect">
            <a:avLst/>
          </a:prstGeom>
        </p:spPr>
      </p:pic>
      <p:pic>
        <p:nvPicPr>
          <p:cNvPr id="26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" y="1932431"/>
            <a:ext cx="539496" cy="62331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62000" y="838200"/>
            <a:ext cx="5875909" cy="3672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400" spc="10" dirty="0">
                <a:solidFill>
                  <a:srgbClr val="494231"/>
                </a:solidFill>
                <a:latin typeface="Calibri"/>
                <a:cs typeface="Calibri"/>
              </a:rPr>
              <a:t>Create an Unordered List using </a:t>
            </a:r>
            <a:r>
              <a:rPr sz="2400" spc="10" dirty="0">
                <a:solidFill>
                  <a:srgbClr val="494231"/>
                </a:solidFill>
                <a:latin typeface="Consolas"/>
                <a:cs typeface="Consolas"/>
              </a:rPr>
              <a:t>&lt;ul&gt;&lt;/ul&gt;</a:t>
            </a:r>
            <a:r>
              <a:rPr sz="2400" spc="10" dirty="0">
                <a:solidFill>
                  <a:srgbClr val="494231"/>
                </a:solidFill>
                <a:latin typeface="Calibri"/>
                <a:cs typeface="Calibri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34340" y="3072081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2940" y="3115309"/>
            <a:ext cx="3434752" cy="2808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Attribute values for </a:t>
            </a:r>
            <a:r>
              <a:rPr sz="2200" spc="10" dirty="0">
                <a:solidFill>
                  <a:srgbClr val="494231"/>
                </a:solidFill>
                <a:latin typeface="Consolas"/>
                <a:cs typeface="Consolas"/>
              </a:rPr>
              <a:t>type</a:t>
            </a: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 are: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31520" y="3545643"/>
            <a:ext cx="4190761" cy="4129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9CBEBD"/>
                </a:solidFill>
                <a:latin typeface="Arial"/>
                <a:cs typeface="Arial"/>
              </a:rPr>
              <a:t>•  </a:t>
            </a:r>
            <a:r>
              <a:rPr sz="2800" spc="10" dirty="0">
                <a:solidFill>
                  <a:srgbClr val="FF0000"/>
                </a:solidFill>
                <a:latin typeface="Consolas"/>
                <a:cs typeface="Consolas"/>
              </a:rPr>
              <a:t>disc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800" spc="10" dirty="0">
                <a:solidFill>
                  <a:srgbClr val="FF0000"/>
                </a:solidFill>
                <a:latin typeface="Consolas"/>
                <a:cs typeface="Consolas"/>
              </a:rPr>
              <a:t>circle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or </a:t>
            </a:r>
            <a:r>
              <a:rPr sz="2800" spc="10" dirty="0">
                <a:solidFill>
                  <a:srgbClr val="FF0000"/>
                </a:solidFill>
                <a:latin typeface="Consolas"/>
                <a:cs typeface="Consolas"/>
              </a:rPr>
              <a:t>square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7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45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76846" y="4033393"/>
            <a:ext cx="397814" cy="843407"/>
          </a:xfrm>
          <a:custGeom>
            <a:avLst/>
            <a:gdLst/>
            <a:ahLst/>
            <a:cxnLst/>
            <a:rect l="l" t="t" r="r" b="b"/>
            <a:pathLst>
              <a:path w="397814" h="843407">
                <a:moveTo>
                  <a:pt x="374688" y="0"/>
                </a:moveTo>
                <a:lnTo>
                  <a:pt x="25222" y="768731"/>
                </a:lnTo>
                <a:lnTo>
                  <a:pt x="48336" y="779272"/>
                </a:lnTo>
                <a:lnTo>
                  <a:pt x="397815" y="10414"/>
                </a:lnTo>
                <a:close/>
                <a:moveTo>
                  <a:pt x="36779" y="774065"/>
                </a:moveTo>
                <a:lnTo>
                  <a:pt x="0" y="701548"/>
                </a:lnTo>
                <a:lnTo>
                  <a:pt x="5245" y="843407"/>
                </a:lnTo>
                <a:lnTo>
                  <a:pt x="115608" y="754126"/>
                </a:lnTo>
                <a:close/>
              </a:path>
            </a:pathLst>
          </a:custGeom>
          <a:solidFill>
            <a:srgbClr val="2F2B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31411" y="4027551"/>
            <a:ext cx="1796923" cy="1011682"/>
          </a:xfrm>
          <a:custGeom>
            <a:avLst/>
            <a:gdLst/>
            <a:ahLst/>
            <a:cxnLst/>
            <a:rect l="l" t="t" r="r" b="b"/>
            <a:pathLst>
              <a:path w="1796923" h="1011682">
                <a:moveTo>
                  <a:pt x="12446" y="0"/>
                </a:moveTo>
                <a:lnTo>
                  <a:pt x="1736598" y="963422"/>
                </a:lnTo>
                <a:lnTo>
                  <a:pt x="1724152" y="985647"/>
                </a:lnTo>
                <a:lnTo>
                  <a:pt x="0" y="22098"/>
                </a:lnTo>
                <a:close/>
                <a:moveTo>
                  <a:pt x="1730375" y="974471"/>
                </a:moveTo>
                <a:lnTo>
                  <a:pt x="1717040" y="894334"/>
                </a:lnTo>
                <a:lnTo>
                  <a:pt x="1796923" y="1011682"/>
                </a:lnTo>
                <a:lnTo>
                  <a:pt x="1655064" y="1005205"/>
                </a:lnTo>
                <a:close/>
              </a:path>
            </a:pathLst>
          </a:custGeom>
          <a:solidFill>
            <a:srgbClr val="2F2B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56967" y="4030853"/>
            <a:ext cx="828167" cy="1074547"/>
          </a:xfrm>
          <a:custGeom>
            <a:avLst/>
            <a:gdLst/>
            <a:ahLst/>
            <a:cxnLst/>
            <a:rect l="l" t="t" r="r" b="b"/>
            <a:pathLst>
              <a:path w="828167" h="1074547">
                <a:moveTo>
                  <a:pt x="20066" y="0"/>
                </a:moveTo>
                <a:lnTo>
                  <a:pt x="791845" y="1006348"/>
                </a:lnTo>
                <a:lnTo>
                  <a:pt x="771652" y="1021842"/>
                </a:lnTo>
                <a:lnTo>
                  <a:pt x="0" y="15494"/>
                </a:lnTo>
                <a:close/>
                <a:moveTo>
                  <a:pt x="781811" y="1014095"/>
                </a:moveTo>
                <a:lnTo>
                  <a:pt x="801242" y="935101"/>
                </a:lnTo>
                <a:lnTo>
                  <a:pt x="828167" y="1074547"/>
                </a:lnTo>
                <a:lnTo>
                  <a:pt x="700404" y="1012444"/>
                </a:lnTo>
                <a:close/>
              </a:path>
            </a:pathLst>
          </a:custGeom>
          <a:solidFill>
            <a:srgbClr val="2F2B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55015" y="4979949"/>
            <a:ext cx="1097958" cy="3051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solidFill>
                  <a:srgbClr val="968966"/>
                </a:solidFill>
                <a:latin typeface="Calibri"/>
                <a:cs typeface="Calibri"/>
              </a:rPr>
              <a:t>•</a:t>
            </a:r>
            <a:r>
              <a:rPr sz="2220" b="1" spc="10" dirty="0">
                <a:solidFill>
                  <a:srgbClr val="968966"/>
                </a:solidFill>
                <a:latin typeface="Arial"/>
                <a:cs typeface="Arial"/>
              </a:rPr>
              <a:t>  Apple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55015" y="5528767"/>
            <a:ext cx="127619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968966"/>
                </a:solidFill>
                <a:latin typeface="Calibri"/>
                <a:cs typeface="Calibri"/>
              </a:rPr>
              <a:t>•</a:t>
            </a:r>
            <a:r>
              <a:rPr sz="2130" b="1" spc="10" dirty="0">
                <a:solidFill>
                  <a:srgbClr val="968966"/>
                </a:solidFill>
                <a:latin typeface="Arial"/>
                <a:cs typeface="Arial"/>
              </a:rPr>
              <a:t>  Orange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55015" y="6077407"/>
            <a:ext cx="928725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968966"/>
                </a:solidFill>
                <a:latin typeface="Calibri"/>
                <a:cs typeface="Calibri"/>
              </a:rPr>
              <a:t>•</a:t>
            </a:r>
            <a:r>
              <a:rPr sz="2190" b="1" spc="10" dirty="0">
                <a:solidFill>
                  <a:srgbClr val="968966"/>
                </a:solidFill>
                <a:latin typeface="Arial"/>
                <a:cs typeface="Arial"/>
              </a:rPr>
              <a:t>  Pear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577082" y="4979949"/>
            <a:ext cx="1105654" cy="3051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solidFill>
                  <a:srgbClr val="968966"/>
                </a:solidFill>
                <a:latin typeface="Calibri"/>
                <a:cs typeface="Calibri"/>
              </a:rPr>
              <a:t>o</a:t>
            </a:r>
            <a:r>
              <a:rPr sz="2220" b="1" spc="10" dirty="0">
                <a:solidFill>
                  <a:srgbClr val="968966"/>
                </a:solidFill>
                <a:latin typeface="Arial"/>
                <a:cs typeface="Arial"/>
              </a:rPr>
              <a:t>  Apple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577082" y="5528767"/>
            <a:ext cx="1283894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968966"/>
                </a:solidFill>
                <a:latin typeface="Calibri"/>
                <a:cs typeface="Calibri"/>
              </a:rPr>
              <a:t>o</a:t>
            </a:r>
            <a:r>
              <a:rPr sz="2130" b="1" spc="10" dirty="0">
                <a:solidFill>
                  <a:srgbClr val="968966"/>
                </a:solidFill>
                <a:latin typeface="Arial"/>
                <a:cs typeface="Arial"/>
              </a:rPr>
              <a:t>  Orange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577082" y="6077407"/>
            <a:ext cx="93604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968966"/>
                </a:solidFill>
                <a:latin typeface="Calibri"/>
                <a:cs typeface="Calibri"/>
              </a:rPr>
              <a:t>o</a:t>
            </a:r>
            <a:r>
              <a:rPr sz="2190" b="1" spc="10" dirty="0">
                <a:solidFill>
                  <a:srgbClr val="968966"/>
                </a:solidFill>
                <a:latin typeface="Arial"/>
                <a:cs typeface="Arial"/>
              </a:rPr>
              <a:t>  Pear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320917" y="5002993"/>
            <a:ext cx="1085462" cy="338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solidFill>
                  <a:srgbClr val="968966"/>
                </a:solidFill>
                <a:latin typeface="Wingdings"/>
                <a:cs typeface="Wingdings"/>
              </a:rPr>
              <a:t></a:t>
            </a:r>
            <a:r>
              <a:rPr sz="2220" b="1" spc="10" dirty="0">
                <a:solidFill>
                  <a:srgbClr val="968966"/>
                </a:solidFill>
                <a:latin typeface="Arial"/>
                <a:cs typeface="Arial"/>
              </a:rPr>
              <a:t>  Apple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320917" y="5551932"/>
            <a:ext cx="1263700" cy="3380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968966"/>
                </a:solidFill>
                <a:latin typeface="Wingdings"/>
                <a:cs typeface="Wingdings"/>
              </a:rPr>
              <a:t></a:t>
            </a:r>
            <a:r>
              <a:rPr sz="2130" b="1" spc="10" dirty="0">
                <a:solidFill>
                  <a:srgbClr val="968966"/>
                </a:solidFill>
                <a:latin typeface="Arial"/>
                <a:cs typeface="Arial"/>
              </a:rPr>
              <a:t>  Orange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320917" y="6100572"/>
            <a:ext cx="916229" cy="3380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968966"/>
                </a:solidFill>
                <a:latin typeface="Wingdings"/>
                <a:cs typeface="Wingdings"/>
              </a:rPr>
              <a:t></a:t>
            </a:r>
            <a:r>
              <a:rPr sz="2190" b="1" spc="10" dirty="0">
                <a:solidFill>
                  <a:srgbClr val="968966"/>
                </a:solidFill>
                <a:latin typeface="Arial"/>
                <a:cs typeface="Arial"/>
              </a:rPr>
              <a:t>  Pear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14350" y="4849749"/>
            <a:ext cx="396875" cy="1693926"/>
          </a:xfrm>
          <a:custGeom>
            <a:avLst/>
            <a:gdLst/>
            <a:ahLst/>
            <a:cxnLst/>
            <a:rect l="l" t="t" r="r" b="b"/>
            <a:pathLst>
              <a:path w="396875" h="1693926">
                <a:moveTo>
                  <a:pt x="19050" y="846988"/>
                </a:moveTo>
                <a:cubicBezTo>
                  <a:pt x="19050" y="389763"/>
                  <a:pt x="99364" y="19050"/>
                  <a:pt x="198437" y="19050"/>
                </a:cubicBezTo>
                <a:cubicBezTo>
                  <a:pt x="297510" y="19050"/>
                  <a:pt x="377825" y="389763"/>
                  <a:pt x="377825" y="846988"/>
                </a:cubicBezTo>
                <a:cubicBezTo>
                  <a:pt x="377825" y="1304226"/>
                  <a:pt x="297510" y="1674876"/>
                  <a:pt x="198437" y="1674876"/>
                </a:cubicBezTo>
                <a:cubicBezTo>
                  <a:pt x="99364" y="1674876"/>
                  <a:pt x="19050" y="1304226"/>
                  <a:pt x="19050" y="846988"/>
                </a:cubicBezTo>
                <a:close/>
              </a:path>
            </a:pathLst>
          </a:custGeom>
          <a:ln w="381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53150" y="4819269"/>
            <a:ext cx="485775" cy="1714500"/>
          </a:xfrm>
          <a:custGeom>
            <a:avLst/>
            <a:gdLst/>
            <a:ahLst/>
            <a:cxnLst/>
            <a:rect l="l" t="t" r="r" b="b"/>
            <a:pathLst>
              <a:path w="485775" h="1714500">
                <a:moveTo>
                  <a:pt x="19050" y="857250"/>
                </a:moveTo>
                <a:cubicBezTo>
                  <a:pt x="19050" y="394335"/>
                  <a:pt x="119253" y="19050"/>
                  <a:pt x="242951" y="19050"/>
                </a:cubicBezTo>
                <a:cubicBezTo>
                  <a:pt x="366522" y="19050"/>
                  <a:pt x="466725" y="394335"/>
                  <a:pt x="466725" y="857250"/>
                </a:cubicBezTo>
                <a:cubicBezTo>
                  <a:pt x="466725" y="1320177"/>
                  <a:pt x="366522" y="1695450"/>
                  <a:pt x="242951" y="1695450"/>
                </a:cubicBezTo>
                <a:cubicBezTo>
                  <a:pt x="119253" y="1695450"/>
                  <a:pt x="19050" y="1320177"/>
                  <a:pt x="19050" y="857250"/>
                </a:cubicBezTo>
                <a:close/>
              </a:path>
            </a:pathLst>
          </a:custGeom>
          <a:ln w="381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30015" y="4865243"/>
            <a:ext cx="469900" cy="1638236"/>
          </a:xfrm>
          <a:custGeom>
            <a:avLst/>
            <a:gdLst/>
            <a:ahLst/>
            <a:cxnLst/>
            <a:rect l="l" t="t" r="r" b="b"/>
            <a:pathLst>
              <a:path w="469900" h="1638236">
                <a:moveTo>
                  <a:pt x="19050" y="819086"/>
                </a:moveTo>
                <a:cubicBezTo>
                  <a:pt x="19050" y="377190"/>
                  <a:pt x="115698" y="19050"/>
                  <a:pt x="234950" y="19050"/>
                </a:cubicBezTo>
                <a:cubicBezTo>
                  <a:pt x="354204" y="19050"/>
                  <a:pt x="450850" y="377190"/>
                  <a:pt x="450850" y="819086"/>
                </a:cubicBezTo>
                <a:cubicBezTo>
                  <a:pt x="450850" y="1260970"/>
                  <a:pt x="354204" y="1619186"/>
                  <a:pt x="234950" y="1619186"/>
                </a:cubicBezTo>
                <a:cubicBezTo>
                  <a:pt x="115698" y="1619186"/>
                  <a:pt x="19050" y="1260970"/>
                  <a:pt x="19050" y="819086"/>
                </a:cubicBezTo>
                <a:close/>
              </a:path>
            </a:pathLst>
          </a:custGeom>
          <a:ln w="38100">
            <a:solidFill>
              <a:srgbClr val="F4E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7200" y="1295400"/>
            <a:ext cx="7926451" cy="1785112"/>
          </a:xfrm>
          <a:custGeom>
            <a:avLst/>
            <a:gdLst/>
            <a:ahLst/>
            <a:cxnLst/>
            <a:rect l="l" t="t" r="r" b="b"/>
            <a:pathLst>
              <a:path w="7926451" h="1785112">
                <a:moveTo>
                  <a:pt x="0" y="1785112"/>
                </a:moveTo>
                <a:lnTo>
                  <a:pt x="0" y="0"/>
                </a:lnTo>
                <a:lnTo>
                  <a:pt x="7926452" y="0"/>
                </a:lnTo>
                <a:lnTo>
                  <a:pt x="7926452" y="1785112"/>
                </a:lnTo>
                <a:lnTo>
                  <a:pt x="0" y="1785112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6310" y="1289050"/>
            <a:ext cx="7939151" cy="1797812"/>
          </a:xfrm>
          <a:custGeom>
            <a:avLst/>
            <a:gdLst/>
            <a:ahLst/>
            <a:cxnLst/>
            <a:rect l="l" t="t" r="r" b="b"/>
            <a:pathLst>
              <a:path w="7939151" h="1797812">
                <a:moveTo>
                  <a:pt x="6350" y="1791462"/>
                </a:moveTo>
                <a:lnTo>
                  <a:pt x="6350" y="6350"/>
                </a:lnTo>
                <a:lnTo>
                  <a:pt x="7932802" y="6350"/>
                </a:lnTo>
                <a:lnTo>
                  <a:pt x="7932802" y="1791462"/>
                </a:lnTo>
                <a:lnTo>
                  <a:pt x="6350" y="1791462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704088" y="1403989"/>
            <a:ext cx="2515006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&lt;ul  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type="disk"  </a:t>
            </a: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704088" y="1739269"/>
            <a:ext cx="2374798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&lt;li&gt;Apple&lt;/li&gt;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04088" y="2074704"/>
            <a:ext cx="2515173" cy="2428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&lt;li&gt;Orange&lt;/li&gt;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04088" y="2410210"/>
            <a:ext cx="3074314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&lt;li&gt;Grapefruit&lt;/li&gt;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04088" y="2745489"/>
            <a:ext cx="838225" cy="2425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&lt;/ul&gt;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5754452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50" spc="10" dirty="0">
                <a:solidFill>
                  <a:srgbClr val="675E47"/>
                </a:solidFill>
                <a:latin typeface="Cambria"/>
                <a:cs typeface="Cambria"/>
              </a:rPr>
              <a:t>Definition lists: &lt;dl&gt; tag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1699133"/>
            <a:ext cx="3894176" cy="2808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Create definition lists using </a:t>
            </a:r>
            <a:r>
              <a:rPr sz="2200" spc="10" dirty="0">
                <a:solidFill>
                  <a:srgbClr val="494231"/>
                </a:solidFill>
                <a:latin typeface="Consolas"/>
                <a:cs typeface="Consolas"/>
              </a:rPr>
              <a:t>&lt;dl&gt;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60424" y="2050209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89024" y="2089658"/>
            <a:ext cx="5978480" cy="561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94231"/>
                </a:solidFill>
                <a:latin typeface="Calibri"/>
                <a:cs typeface="Calibri"/>
              </a:rPr>
              <a:t>Pairs of text and associated definition; text is in </a:t>
            </a:r>
            <a:r>
              <a:rPr sz="2000" spc="10" dirty="0">
                <a:solidFill>
                  <a:srgbClr val="494231"/>
                </a:solidFill>
                <a:latin typeface="Consolas"/>
                <a:cs typeface="Consolas"/>
              </a:rPr>
              <a:t>&lt;dt&gt;</a:t>
            </a:r>
            <a:r>
              <a:rPr sz="2000" spc="10" dirty="0">
                <a:solidFill>
                  <a:srgbClr val="494231"/>
                </a:solidFill>
                <a:latin typeface="Calibri"/>
                <a:cs typeface="Calibri"/>
              </a:rPr>
              <a:t> tag,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94231"/>
                </a:solidFill>
                <a:latin typeface="Calibri"/>
                <a:cs typeface="Calibri"/>
              </a:rPr>
              <a:t>definition in </a:t>
            </a:r>
            <a:r>
              <a:rPr sz="2000" spc="10" dirty="0">
                <a:solidFill>
                  <a:srgbClr val="494231"/>
                </a:solidFill>
                <a:latin typeface="Consolas"/>
                <a:cs typeface="Consolas"/>
              </a:rPr>
              <a:t>&lt;dd&gt;</a:t>
            </a:r>
            <a:r>
              <a:rPr sz="2000" spc="10" dirty="0">
                <a:solidFill>
                  <a:srgbClr val="494231"/>
                </a:solidFill>
                <a:latin typeface="Calibri"/>
                <a:cs typeface="Calibri"/>
              </a:rPr>
              <a:t> tag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60424" y="5281724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89024" y="5321173"/>
            <a:ext cx="251606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Renders without bullets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60424" y="5647433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89024" y="5686882"/>
            <a:ext cx="227831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Definition is indented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46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55650" y="2895600"/>
            <a:ext cx="7704201" cy="2306193"/>
          </a:xfrm>
          <a:custGeom>
            <a:avLst/>
            <a:gdLst/>
            <a:ahLst/>
            <a:cxnLst/>
            <a:rect l="l" t="t" r="r" b="b"/>
            <a:pathLst>
              <a:path w="7704201" h="2306193">
                <a:moveTo>
                  <a:pt x="0" y="2306193"/>
                </a:moveTo>
                <a:lnTo>
                  <a:pt x="0" y="0"/>
                </a:lnTo>
                <a:lnTo>
                  <a:pt x="7704201" y="0"/>
                </a:lnTo>
                <a:lnTo>
                  <a:pt x="7704201" y="2306193"/>
                </a:lnTo>
                <a:lnTo>
                  <a:pt x="0" y="2306193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9300" y="2889250"/>
            <a:ext cx="7716901" cy="2318893"/>
          </a:xfrm>
          <a:custGeom>
            <a:avLst/>
            <a:gdLst/>
            <a:ahLst/>
            <a:cxnLst/>
            <a:rect l="l" t="t" r="r" b="b"/>
            <a:pathLst>
              <a:path w="7716901" h="2318893">
                <a:moveTo>
                  <a:pt x="6350" y="2312543"/>
                </a:moveTo>
                <a:lnTo>
                  <a:pt x="6350" y="6350"/>
                </a:lnTo>
                <a:lnTo>
                  <a:pt x="7710551" y="6350"/>
                </a:lnTo>
                <a:lnTo>
                  <a:pt x="7710551" y="2312543"/>
                </a:lnTo>
                <a:lnTo>
                  <a:pt x="6350" y="2312543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847344" y="3012385"/>
            <a:ext cx="769086" cy="265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&lt;dl&gt;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04544" y="3381193"/>
            <a:ext cx="2154656" cy="265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b="1" spc="10" dirty="0">
                <a:solidFill>
                  <a:srgbClr val="0070C0"/>
                </a:solidFill>
                <a:latin typeface="Arial"/>
                <a:cs typeface="Arial"/>
              </a:rPr>
              <a:t>&lt;dt&gt;HTML&lt;/dt&gt;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04544" y="3749976"/>
            <a:ext cx="4463898" cy="2660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90" b="1" spc="10" dirty="0">
                <a:solidFill>
                  <a:srgbClr val="0070C0"/>
                </a:solidFill>
                <a:latin typeface="Arial"/>
                <a:cs typeface="Arial"/>
              </a:rPr>
              <a:t>&lt;dd&gt;A  markup  language  …&lt;/dd&gt;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04544" y="4119063"/>
            <a:ext cx="2000732" cy="2657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&lt;dt&gt;CSS&lt;/dt&gt;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04544" y="4487592"/>
            <a:ext cx="4309974" cy="2660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20" b="1" spc="10" dirty="0">
                <a:solidFill>
                  <a:srgbClr val="0070C0"/>
                </a:solidFill>
                <a:latin typeface="Arial"/>
                <a:cs typeface="Arial"/>
              </a:rPr>
              <a:t>&lt;dd&gt;Language  used  to  …&lt;/dd&gt;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47344" y="4856679"/>
            <a:ext cx="923010" cy="265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&lt;/dl&gt;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7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3815670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50" spc="10" dirty="0">
                <a:solidFill>
                  <a:srgbClr val="675E47"/>
                </a:solidFill>
                <a:latin typeface="Cambria"/>
                <a:cs typeface="Cambria"/>
              </a:rPr>
              <a:t>Lists – Example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47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97001" y="1247711"/>
            <a:ext cx="8066023" cy="5016754"/>
          </a:xfrm>
          <a:custGeom>
            <a:avLst/>
            <a:gdLst/>
            <a:ahLst/>
            <a:cxnLst/>
            <a:rect l="l" t="t" r="r" b="b"/>
            <a:pathLst>
              <a:path w="8066023" h="5016754">
                <a:moveTo>
                  <a:pt x="0" y="5016754"/>
                </a:moveTo>
                <a:lnTo>
                  <a:pt x="0" y="0"/>
                </a:lnTo>
                <a:lnTo>
                  <a:pt x="8066024" y="0"/>
                </a:lnTo>
                <a:lnTo>
                  <a:pt x="8066024" y="5016754"/>
                </a:lnTo>
                <a:lnTo>
                  <a:pt x="0" y="5016754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0651" y="1241361"/>
            <a:ext cx="8078723" cy="5029454"/>
          </a:xfrm>
          <a:custGeom>
            <a:avLst/>
            <a:gdLst/>
            <a:ahLst/>
            <a:cxnLst/>
            <a:rect l="l" t="t" r="r" b="b"/>
            <a:pathLst>
              <a:path w="8078723" h="5029454">
                <a:moveTo>
                  <a:pt x="6350" y="5023104"/>
                </a:moveTo>
                <a:lnTo>
                  <a:pt x="6350" y="6350"/>
                </a:lnTo>
                <a:lnTo>
                  <a:pt x="8072374" y="6350"/>
                </a:lnTo>
                <a:lnTo>
                  <a:pt x="8072374" y="5023104"/>
                </a:lnTo>
                <a:lnTo>
                  <a:pt x="6350" y="5023104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88568" y="1344073"/>
            <a:ext cx="3353155" cy="14619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&lt;ol  type="1"&gt;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    &lt;li&gt;Apple&lt;/li&gt;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    &lt;li&gt;Orange&lt;/li&gt;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    &lt;li&gt;Grapefruit&lt;/li&gt;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&lt;/ol&gt;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88568" y="3173352"/>
            <a:ext cx="3353155" cy="14621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&lt;ul  type="disc"&gt;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    &lt;li&gt;Apple&lt;/li&gt;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    &lt;li&gt;Orange&lt;/li&gt;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    &lt;li&gt;Grapefruit&lt;/li&gt;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&lt;/ul&gt;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88568" y="5002534"/>
            <a:ext cx="3910939" cy="1157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&lt;dl&gt;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       &lt;dt&gt;HTML&lt;/dt&gt;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10" b="1" spc="10" dirty="0">
                <a:solidFill>
                  <a:srgbClr val="0070C0"/>
                </a:solidFill>
                <a:latin typeface="Arial"/>
                <a:cs typeface="Arial"/>
              </a:rPr>
              <a:t>        &lt;dd&gt;A  markup  lang…&lt;/dd&gt;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&lt;/dl&gt;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7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6184" y="932688"/>
            <a:ext cx="1912620" cy="789432"/>
          </a:xfrm>
          <a:prstGeom prst="rect">
            <a:avLst/>
          </a:prstGeom>
        </p:spPr>
      </p:pic>
      <p:pic>
        <p:nvPicPr>
          <p:cNvPr id="27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412" y="932688"/>
            <a:ext cx="542544" cy="789432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7028434" y="1116275"/>
            <a:ext cx="1516631" cy="338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b="1" spc="10" dirty="0">
                <a:solidFill>
                  <a:srgbClr val="FF0000"/>
                </a:solidFill>
                <a:latin typeface="Arial"/>
                <a:cs typeface="Arial"/>
              </a:rPr>
              <a:t>lists.html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27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600200"/>
            <a:ext cx="39624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16275" y="3082889"/>
            <a:ext cx="4732722" cy="9827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449" spc="10" dirty="0">
                <a:solidFill>
                  <a:srgbClr val="675E47"/>
                </a:solidFill>
                <a:latin typeface="Cambria"/>
                <a:cs typeface="Cambria"/>
              </a:rPr>
              <a:t>HTML Tables</a:t>
            </a:r>
            <a:endParaRPr sz="6400">
              <a:latin typeface="Cambria"/>
              <a:cs typeface="Cambria"/>
            </a:endParaRPr>
          </a:p>
        </p:txBody>
      </p:sp>
      <p:pic>
        <p:nvPicPr>
          <p:cNvPr id="28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5876" y="1036320"/>
            <a:ext cx="5292852" cy="2601468"/>
          </a:xfrm>
          <a:prstGeom prst="rect">
            <a:avLst/>
          </a:prstGeom>
        </p:spPr>
      </p:pic>
      <p:pic>
        <p:nvPicPr>
          <p:cNvPr id="28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268" y="2601468"/>
            <a:ext cx="3163824" cy="3910584"/>
          </a:xfrm>
          <a:prstGeom prst="rect">
            <a:avLst/>
          </a:prstGeom>
        </p:spPr>
      </p:pic>
      <p:pic>
        <p:nvPicPr>
          <p:cNvPr id="28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2235" y="4820158"/>
            <a:ext cx="3268726" cy="1507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8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4209116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HTML Table Tags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432050" y="1435100"/>
            <a:ext cx="12700" cy="4627880"/>
          </a:xfrm>
          <a:custGeom>
            <a:avLst/>
            <a:gdLst/>
            <a:ahLst/>
            <a:cxnLst/>
            <a:rect l="l" t="t" r="r" b="b"/>
            <a:pathLst>
              <a:path w="12700" h="4627880">
                <a:moveTo>
                  <a:pt x="6350" y="6350"/>
                </a:moveTo>
                <a:lnTo>
                  <a:pt x="6350" y="462153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44500" y="183769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44500" y="220345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44500" y="256921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4500" y="293497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4500" y="330073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4500" y="366649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4500" y="430657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4500" y="494665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4500" y="531241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4500" y="567817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0850" y="1435100"/>
            <a:ext cx="12700" cy="4627880"/>
          </a:xfrm>
          <a:custGeom>
            <a:avLst/>
            <a:gdLst/>
            <a:ahLst/>
            <a:cxnLst/>
            <a:rect l="l" t="t" r="r" b="b"/>
            <a:pathLst>
              <a:path w="12700" h="4627880">
                <a:moveTo>
                  <a:pt x="6350" y="6350"/>
                </a:moveTo>
                <a:lnTo>
                  <a:pt x="6350" y="462153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070850" y="1435100"/>
            <a:ext cx="12700" cy="4627880"/>
          </a:xfrm>
          <a:custGeom>
            <a:avLst/>
            <a:gdLst/>
            <a:ahLst/>
            <a:cxnLst/>
            <a:rect l="l" t="t" r="r" b="b"/>
            <a:pathLst>
              <a:path w="12700" h="4627880">
                <a:moveTo>
                  <a:pt x="6350" y="6350"/>
                </a:moveTo>
                <a:lnTo>
                  <a:pt x="6350" y="462153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4500" y="144145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4500" y="604393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548640" y="1540637"/>
            <a:ext cx="409867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2F2B20"/>
                </a:solidFill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530094" y="1540637"/>
            <a:ext cx="1267956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90" b="1" spc="10" dirty="0">
                <a:solidFill>
                  <a:srgbClr val="2F2B20"/>
                </a:solidFill>
                <a:latin typeface="Arial"/>
                <a:cs typeface="Arial"/>
              </a:rPr>
              <a:t>Description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1931924"/>
            <a:ext cx="7499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&lt;table&gt;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548640" y="2129028"/>
            <a:ext cx="697992" cy="15240"/>
          </a:xfrm>
          <a:custGeom>
            <a:avLst/>
            <a:gdLst/>
            <a:ahLst/>
            <a:cxnLst/>
            <a:rect l="l" t="t" r="r" b="b"/>
            <a:pathLst>
              <a:path w="697992" h="15240">
                <a:moveTo>
                  <a:pt x="0" y="0"/>
                </a:moveTo>
                <a:lnTo>
                  <a:pt x="348996" y="0"/>
                </a:lnTo>
                <a:lnTo>
                  <a:pt x="697992" y="0"/>
                </a:lnTo>
                <a:lnTo>
                  <a:pt x="697992" y="15240"/>
                </a:lnTo>
                <a:lnTo>
                  <a:pt x="348996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2530094" y="1931924"/>
            <a:ext cx="14358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Defines a 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2298065"/>
            <a:ext cx="47716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&lt;th&gt;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548640" y="2494788"/>
            <a:ext cx="425196" cy="15240"/>
          </a:xfrm>
          <a:custGeom>
            <a:avLst/>
            <a:gdLst/>
            <a:ahLst/>
            <a:cxnLst/>
            <a:rect l="l" t="t" r="r" b="b"/>
            <a:pathLst>
              <a:path w="425196" h="15240">
                <a:moveTo>
                  <a:pt x="0" y="15240"/>
                </a:moveTo>
                <a:lnTo>
                  <a:pt x="0" y="0"/>
                </a:lnTo>
                <a:lnTo>
                  <a:pt x="425196" y="0"/>
                </a:lnTo>
                <a:lnTo>
                  <a:pt x="425196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530094" y="2298065"/>
            <a:ext cx="290217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Defines a header cell in a 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2663825"/>
            <a:ext cx="43601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&lt;tr&gt;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548640" y="2860548"/>
            <a:ext cx="384048" cy="15240"/>
          </a:xfrm>
          <a:custGeom>
            <a:avLst/>
            <a:gdLst/>
            <a:ahLst/>
            <a:cxnLst/>
            <a:rect l="l" t="t" r="r" b="b"/>
            <a:pathLst>
              <a:path w="384048" h="15240">
                <a:moveTo>
                  <a:pt x="0" y="15240"/>
                </a:moveTo>
                <a:lnTo>
                  <a:pt x="0" y="0"/>
                </a:lnTo>
                <a:lnTo>
                  <a:pt x="384048" y="0"/>
                </a:lnTo>
                <a:lnTo>
                  <a:pt x="384048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2530094" y="2663825"/>
            <a:ext cx="223466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Defines a row in a 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8640" y="3029584"/>
            <a:ext cx="47411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&lt;td&gt;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48640" y="3226307"/>
            <a:ext cx="422148" cy="15240"/>
          </a:xfrm>
          <a:custGeom>
            <a:avLst/>
            <a:gdLst/>
            <a:ahLst/>
            <a:cxnLst/>
            <a:rect l="l" t="t" r="r" b="b"/>
            <a:pathLst>
              <a:path w="422148" h="15240">
                <a:moveTo>
                  <a:pt x="0" y="15241"/>
                </a:moveTo>
                <a:lnTo>
                  <a:pt x="0" y="0"/>
                </a:lnTo>
                <a:lnTo>
                  <a:pt x="422148" y="0"/>
                </a:lnTo>
                <a:lnTo>
                  <a:pt x="422148" y="15241"/>
                </a:lnTo>
                <a:lnTo>
                  <a:pt x="0" y="15241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2530094" y="3029584"/>
            <a:ext cx="219199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Defines a cell in a 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48640" y="3395345"/>
            <a:ext cx="97241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&lt;caption&gt;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48640" y="3592068"/>
            <a:ext cx="920496" cy="15240"/>
          </a:xfrm>
          <a:custGeom>
            <a:avLst/>
            <a:gdLst/>
            <a:ahLst/>
            <a:cxnLst/>
            <a:rect l="l" t="t" r="r" b="b"/>
            <a:pathLst>
              <a:path w="920496" h="15240">
                <a:moveTo>
                  <a:pt x="0" y="0"/>
                </a:moveTo>
                <a:lnTo>
                  <a:pt x="306832" y="0"/>
                </a:lnTo>
                <a:lnTo>
                  <a:pt x="613664" y="0"/>
                </a:lnTo>
                <a:lnTo>
                  <a:pt x="920496" y="0"/>
                </a:lnTo>
                <a:lnTo>
                  <a:pt x="920496" y="15240"/>
                </a:lnTo>
                <a:lnTo>
                  <a:pt x="613664" y="15240"/>
                </a:lnTo>
                <a:lnTo>
                  <a:pt x="306832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2530094" y="3395345"/>
            <a:ext cx="218132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Defines a table caption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48640" y="3898519"/>
            <a:ext cx="109280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&lt;colgroup&gt;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548640" y="4094988"/>
            <a:ext cx="1040892" cy="15240"/>
          </a:xfrm>
          <a:custGeom>
            <a:avLst/>
            <a:gdLst/>
            <a:ahLst/>
            <a:cxnLst/>
            <a:rect l="l" t="t" r="r" b="b"/>
            <a:pathLst>
              <a:path w="1040892" h="15240">
                <a:moveTo>
                  <a:pt x="0" y="0"/>
                </a:moveTo>
                <a:lnTo>
                  <a:pt x="346963" y="0"/>
                </a:lnTo>
                <a:lnTo>
                  <a:pt x="693928" y="0"/>
                </a:lnTo>
                <a:lnTo>
                  <a:pt x="1040892" y="0"/>
                </a:lnTo>
                <a:lnTo>
                  <a:pt x="1040892" y="15240"/>
                </a:lnTo>
                <a:lnTo>
                  <a:pt x="693928" y="15240"/>
                </a:lnTo>
                <a:lnTo>
                  <a:pt x="346963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2530094" y="3761359"/>
            <a:ext cx="5133670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Specifies a group of one or more columns in a table for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48640" y="4538599"/>
            <a:ext cx="54726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&lt;col&gt;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548640" y="4735068"/>
            <a:ext cx="495299" cy="15240"/>
          </a:xfrm>
          <a:custGeom>
            <a:avLst/>
            <a:gdLst/>
            <a:ahLst/>
            <a:cxnLst/>
            <a:rect l="l" t="t" r="r" b="b"/>
            <a:pathLst>
              <a:path w="495299" h="15240">
                <a:moveTo>
                  <a:pt x="0" y="0"/>
                </a:moveTo>
                <a:lnTo>
                  <a:pt x="247650" y="0"/>
                </a:lnTo>
                <a:lnTo>
                  <a:pt x="495299" y="0"/>
                </a:lnTo>
                <a:lnTo>
                  <a:pt x="495299" y="15240"/>
                </a:lnTo>
                <a:lnTo>
                  <a:pt x="247650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2530094" y="4401439"/>
            <a:ext cx="4978452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Specifies column properties for each column within a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&lt;colgroup&gt; element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48640" y="5041671"/>
            <a:ext cx="82160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&lt;thead&gt;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48640" y="5237988"/>
            <a:ext cx="769620" cy="15240"/>
          </a:xfrm>
          <a:custGeom>
            <a:avLst/>
            <a:gdLst/>
            <a:ahLst/>
            <a:cxnLst/>
            <a:rect l="l" t="t" r="r" b="b"/>
            <a:pathLst>
              <a:path w="769620" h="15240">
                <a:moveTo>
                  <a:pt x="0" y="0"/>
                </a:moveTo>
                <a:lnTo>
                  <a:pt x="384810" y="0"/>
                </a:lnTo>
                <a:lnTo>
                  <a:pt x="769620" y="0"/>
                </a:lnTo>
                <a:lnTo>
                  <a:pt x="769620" y="15240"/>
                </a:lnTo>
                <a:lnTo>
                  <a:pt x="384810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2530094" y="5041671"/>
            <a:ext cx="3475273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Groups the header content in a 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48640" y="5407660"/>
            <a:ext cx="82153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&lt;tbody&gt;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48640" y="5603748"/>
            <a:ext cx="769620" cy="15240"/>
          </a:xfrm>
          <a:custGeom>
            <a:avLst/>
            <a:gdLst/>
            <a:ahLst/>
            <a:cxnLst/>
            <a:rect l="l" t="t" r="r" b="b"/>
            <a:pathLst>
              <a:path w="769620" h="15240">
                <a:moveTo>
                  <a:pt x="0" y="0"/>
                </a:moveTo>
                <a:lnTo>
                  <a:pt x="384810" y="0"/>
                </a:lnTo>
                <a:lnTo>
                  <a:pt x="769620" y="0"/>
                </a:lnTo>
                <a:lnTo>
                  <a:pt x="769620" y="15240"/>
                </a:lnTo>
                <a:lnTo>
                  <a:pt x="384810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30094" y="5407660"/>
            <a:ext cx="32816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Groups the body content in a 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48640" y="5773369"/>
            <a:ext cx="7392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25814"/>
                </a:solidFill>
                <a:latin typeface="Calibri"/>
                <a:cs typeface="Calibri"/>
              </a:rPr>
              <a:t>&lt;tfoot&gt;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548640" y="5969508"/>
            <a:ext cx="687324" cy="15240"/>
          </a:xfrm>
          <a:custGeom>
            <a:avLst/>
            <a:gdLst/>
            <a:ahLst/>
            <a:cxnLst/>
            <a:rect l="l" t="t" r="r" b="b"/>
            <a:pathLst>
              <a:path w="687324" h="15240">
                <a:moveTo>
                  <a:pt x="0" y="0"/>
                </a:moveTo>
                <a:lnTo>
                  <a:pt x="343662" y="0"/>
                </a:lnTo>
                <a:lnTo>
                  <a:pt x="687324" y="0"/>
                </a:lnTo>
                <a:lnTo>
                  <a:pt x="687324" y="15240"/>
                </a:lnTo>
                <a:lnTo>
                  <a:pt x="343662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D258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2530094" y="5773369"/>
            <a:ext cx="338985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Groups the footer content in a table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8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4102182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HTML Tables (2)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1699133"/>
            <a:ext cx="272152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Start and end of a table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2940" y="2662125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539" y="2705353"/>
            <a:ext cx="258740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Start and end of a row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62940" y="3667944"/>
            <a:ext cx="3733525" cy="3224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110" spc="10" dirty="0">
                <a:solidFill>
                  <a:srgbClr val="2F2B20"/>
                </a:solidFill>
                <a:latin typeface="Calibri"/>
                <a:cs typeface="Calibri"/>
              </a:rPr>
              <a:t>Start and end of a cell in a row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55650" y="2074139"/>
            <a:ext cx="7626350" cy="461670"/>
          </a:xfrm>
          <a:custGeom>
            <a:avLst/>
            <a:gdLst/>
            <a:ahLst/>
            <a:cxnLst/>
            <a:rect l="l" t="t" r="r" b="b"/>
            <a:pathLst>
              <a:path w="7626350" h="461670">
                <a:moveTo>
                  <a:pt x="0" y="461670"/>
                </a:moveTo>
                <a:lnTo>
                  <a:pt x="0" y="0"/>
                </a:lnTo>
                <a:lnTo>
                  <a:pt x="7626350" y="0"/>
                </a:lnTo>
                <a:lnTo>
                  <a:pt x="7626350" y="461670"/>
                </a:lnTo>
                <a:lnTo>
                  <a:pt x="0" y="461670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49300" y="2067789"/>
            <a:ext cx="7639050" cy="474370"/>
          </a:xfrm>
          <a:custGeom>
            <a:avLst/>
            <a:gdLst/>
            <a:ahLst/>
            <a:cxnLst/>
            <a:rect l="l" t="t" r="r" b="b"/>
            <a:pathLst>
              <a:path w="7639050" h="474370">
                <a:moveTo>
                  <a:pt x="6350" y="468020"/>
                </a:moveTo>
                <a:lnTo>
                  <a:pt x="6350" y="6350"/>
                </a:lnTo>
                <a:lnTo>
                  <a:pt x="7632700" y="6350"/>
                </a:lnTo>
                <a:lnTo>
                  <a:pt x="7632700" y="468020"/>
                </a:lnTo>
                <a:lnTo>
                  <a:pt x="6350" y="468020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847344" y="2182167"/>
            <a:ext cx="3534578" cy="290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&lt;table&gt;  ...  &lt;/table&gt;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755650" y="3127222"/>
            <a:ext cx="7626350" cy="461670"/>
          </a:xfrm>
          <a:custGeom>
            <a:avLst/>
            <a:gdLst/>
            <a:ahLst/>
            <a:cxnLst/>
            <a:rect l="l" t="t" r="r" b="b"/>
            <a:pathLst>
              <a:path w="7626350" h="461670">
                <a:moveTo>
                  <a:pt x="0" y="461671"/>
                </a:moveTo>
                <a:lnTo>
                  <a:pt x="0" y="0"/>
                </a:lnTo>
                <a:lnTo>
                  <a:pt x="7626350" y="0"/>
                </a:lnTo>
                <a:lnTo>
                  <a:pt x="7626350" y="461671"/>
                </a:lnTo>
                <a:lnTo>
                  <a:pt x="0" y="461671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9300" y="3120872"/>
            <a:ext cx="7639050" cy="474370"/>
          </a:xfrm>
          <a:custGeom>
            <a:avLst/>
            <a:gdLst/>
            <a:ahLst/>
            <a:cxnLst/>
            <a:rect l="l" t="t" r="r" b="b"/>
            <a:pathLst>
              <a:path w="7639050" h="474370">
                <a:moveTo>
                  <a:pt x="6350" y="468021"/>
                </a:moveTo>
                <a:lnTo>
                  <a:pt x="6350" y="6350"/>
                </a:lnTo>
                <a:lnTo>
                  <a:pt x="7632700" y="6350"/>
                </a:lnTo>
                <a:lnTo>
                  <a:pt x="7632700" y="468021"/>
                </a:lnTo>
                <a:lnTo>
                  <a:pt x="6350" y="468021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847344" y="3235477"/>
            <a:ext cx="2523998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&lt;tr&gt;  ...  &lt;/tr&gt;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755650" y="4114774"/>
            <a:ext cx="7626350" cy="461670"/>
          </a:xfrm>
          <a:custGeom>
            <a:avLst/>
            <a:gdLst/>
            <a:ahLst/>
            <a:cxnLst/>
            <a:rect l="l" t="t" r="r" b="b"/>
            <a:pathLst>
              <a:path w="7626350" h="461670">
                <a:moveTo>
                  <a:pt x="0" y="461671"/>
                </a:moveTo>
                <a:lnTo>
                  <a:pt x="0" y="0"/>
                </a:lnTo>
                <a:lnTo>
                  <a:pt x="7626350" y="0"/>
                </a:lnTo>
                <a:lnTo>
                  <a:pt x="7626350" y="461671"/>
                </a:lnTo>
                <a:lnTo>
                  <a:pt x="0" y="461671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49300" y="4108424"/>
            <a:ext cx="7639050" cy="474370"/>
          </a:xfrm>
          <a:custGeom>
            <a:avLst/>
            <a:gdLst/>
            <a:ahLst/>
            <a:cxnLst/>
            <a:rect l="l" t="t" r="r" b="b"/>
            <a:pathLst>
              <a:path w="7639050" h="474370">
                <a:moveTo>
                  <a:pt x="6350" y="468021"/>
                </a:moveTo>
                <a:lnTo>
                  <a:pt x="6350" y="6350"/>
                </a:lnTo>
                <a:lnTo>
                  <a:pt x="7632700" y="6350"/>
                </a:lnTo>
                <a:lnTo>
                  <a:pt x="7632700" y="468021"/>
                </a:lnTo>
                <a:lnTo>
                  <a:pt x="6350" y="468021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47344" y="4223283"/>
            <a:ext cx="2523998" cy="2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70C0"/>
                </a:solidFill>
                <a:latin typeface="Arial"/>
                <a:cs typeface="Arial"/>
              </a:rPr>
              <a:t>&lt;td&gt;  ...  &lt;/td&gt;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29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3840" y="322137"/>
            <a:ext cx="7579060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60" spc="10" dirty="0">
                <a:solidFill>
                  <a:srgbClr val="675E47"/>
                </a:solidFill>
                <a:latin typeface="Cambria"/>
                <a:cs typeface="Cambria"/>
              </a:rPr>
              <a:t>Simple HTML Tables – Example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9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1230142"/>
            <a:ext cx="6859524" cy="5627858"/>
          </a:xfrm>
          <a:prstGeom prst="rect">
            <a:avLst/>
          </a:prstGeom>
        </p:spPr>
      </p:pic>
      <p:pic>
        <p:nvPicPr>
          <p:cNvPr id="29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62" y="1223792"/>
            <a:ext cx="6872224" cy="5634208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699516" y="1323086"/>
            <a:ext cx="842632" cy="549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Arial"/>
                <a:cs typeface="Arial"/>
              </a:rPr>
              <a:t>&lt;html&gt;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0070C0"/>
                </a:solidFill>
                <a:latin typeface="Arial"/>
                <a:cs typeface="Arial"/>
              </a:rPr>
              <a:t>&lt;body&gt;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99516" y="2237511"/>
            <a:ext cx="5584500" cy="35982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60" b="1" spc="10" dirty="0">
                <a:solidFill>
                  <a:srgbClr val="0070C0"/>
                </a:solidFill>
                <a:latin typeface="Arial"/>
                <a:cs typeface="Arial"/>
              </a:rPr>
              <a:t>&lt;table width=100% </a:t>
            </a:r>
            <a:r>
              <a:rPr sz="1760" b="1" spc="10" dirty="0">
                <a:solidFill>
                  <a:srgbClr val="FF0000"/>
                </a:solidFill>
                <a:latin typeface="Arial"/>
                <a:cs typeface="Arial"/>
              </a:rPr>
              <a:t>border = "1" bgcolor = "yellow</a:t>
            </a:r>
            <a:r>
              <a:rPr sz="1760" b="1" spc="10" dirty="0">
                <a:solidFill>
                  <a:srgbClr val="0070C0"/>
                </a:solidFill>
                <a:latin typeface="Arial"/>
                <a:cs typeface="Arial"/>
              </a:rPr>
              <a:t>"&gt;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&lt;th&gt;Firstname&lt;/th&gt;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 &lt;th&gt;Lastname&lt;/th&gt; 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 &lt;th&gt;Age&lt;/th&gt;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&lt;td&gt;Jill&lt;/td&gt;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&lt;td&gt;Smith&lt;/td&gt; 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&lt;td&gt;50&lt;/td&gt;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&lt;/table&gt;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99516" y="6200775"/>
            <a:ext cx="967600" cy="549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Arial"/>
                <a:cs typeface="Arial"/>
              </a:rPr>
              <a:t>&lt;/body&gt;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&lt;/html&gt; 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0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5410200"/>
            <a:ext cx="491998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0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3840" y="322137"/>
            <a:ext cx="7579060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60" spc="10" dirty="0">
                <a:solidFill>
                  <a:srgbClr val="675E47"/>
                </a:solidFill>
                <a:latin typeface="Cambria"/>
                <a:cs typeface="Cambria"/>
              </a:rPr>
              <a:t>Simple HTML Tables – Example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52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08012" y="1230211"/>
            <a:ext cx="6859524" cy="5324475"/>
          </a:xfrm>
          <a:custGeom>
            <a:avLst/>
            <a:gdLst/>
            <a:ahLst/>
            <a:cxnLst/>
            <a:rect l="l" t="t" r="r" b="b"/>
            <a:pathLst>
              <a:path w="6859524" h="5324475">
                <a:moveTo>
                  <a:pt x="0" y="5324475"/>
                </a:moveTo>
                <a:lnTo>
                  <a:pt x="0" y="0"/>
                </a:lnTo>
                <a:lnTo>
                  <a:pt x="6859524" y="0"/>
                </a:lnTo>
                <a:lnTo>
                  <a:pt x="6859524" y="5324475"/>
                </a:lnTo>
                <a:lnTo>
                  <a:pt x="0" y="5324475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1662" y="1223861"/>
            <a:ext cx="6872224" cy="5337175"/>
          </a:xfrm>
          <a:custGeom>
            <a:avLst/>
            <a:gdLst/>
            <a:ahLst/>
            <a:cxnLst/>
            <a:rect l="l" t="t" r="r" b="b"/>
            <a:pathLst>
              <a:path w="6872224" h="5337175">
                <a:moveTo>
                  <a:pt x="6350" y="5330825"/>
                </a:moveTo>
                <a:lnTo>
                  <a:pt x="6350" y="6350"/>
                </a:lnTo>
                <a:lnTo>
                  <a:pt x="6865874" y="6350"/>
                </a:lnTo>
                <a:lnTo>
                  <a:pt x="6865874" y="5330825"/>
                </a:lnTo>
                <a:lnTo>
                  <a:pt x="6350" y="5330825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99516" y="1323086"/>
            <a:ext cx="842632" cy="549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Arial"/>
                <a:cs typeface="Arial"/>
              </a:rPr>
              <a:t>&lt;html&gt;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0070C0"/>
                </a:solidFill>
                <a:latin typeface="Arial"/>
                <a:cs typeface="Arial"/>
              </a:rPr>
              <a:t>&lt;body&gt;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99516" y="2237511"/>
            <a:ext cx="3577069" cy="3293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0070C0"/>
                </a:solidFill>
                <a:latin typeface="Arial"/>
                <a:cs typeface="Arial"/>
              </a:rPr>
              <a:t>&lt;table width=50% border = "1" 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60" b="1" spc="10" dirty="0">
                <a:solidFill>
                  <a:srgbClr val="0070C0"/>
                </a:solidFill>
                <a:latin typeface="Arial"/>
                <a:cs typeface="Arial"/>
              </a:rPr>
              <a:t>     &lt;th </a:t>
            </a:r>
            <a:r>
              <a:rPr sz="1760" b="1" spc="10" dirty="0">
                <a:solidFill>
                  <a:srgbClr val="FF0000"/>
                </a:solidFill>
                <a:latin typeface="Arial"/>
                <a:cs typeface="Arial"/>
              </a:rPr>
              <a:t>colspan=2</a:t>
            </a:r>
            <a:r>
              <a:rPr sz="1760" b="1" spc="10" dirty="0">
                <a:solidFill>
                  <a:srgbClr val="0070C0"/>
                </a:solidFill>
                <a:latin typeface="Arial"/>
                <a:cs typeface="Arial"/>
              </a:rPr>
              <a:t>&gt;Firstname&lt;/th&gt;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 &lt;th&gt;Age&lt;/th&gt;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&lt;td&gt;Jill&lt;/td&gt;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&lt;td&gt;Smith&lt;/td&gt; 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&lt;td&gt;50&lt;/td&gt;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&lt;/table&gt;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99516" y="5895975"/>
            <a:ext cx="967600" cy="549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Arial"/>
                <a:cs typeface="Arial"/>
              </a:rPr>
              <a:t>&lt;/body&gt;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&lt;/html&gt; 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0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947" y="4648200"/>
            <a:ext cx="4258437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49094" y="2701925"/>
            <a:ext cx="4682744" cy="9823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449" spc="10" dirty="0">
                <a:solidFill>
                  <a:srgbClr val="675E47"/>
                </a:solidFill>
                <a:latin typeface="Cambria"/>
                <a:cs typeface="Cambria"/>
              </a:rPr>
              <a:t>HTML Basics</a:t>
            </a:r>
            <a:endParaRPr sz="64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149094" y="3867556"/>
            <a:ext cx="2857811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8E8D8C"/>
                </a:solidFill>
                <a:latin typeface="Calibri"/>
                <a:cs typeface="Calibri"/>
              </a:rPr>
              <a:t>Text, Images, Tables, Forms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2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4527804"/>
            <a:ext cx="2971800" cy="2179320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6380" y="518160"/>
            <a:ext cx="3163824" cy="4797552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060" y="667512"/>
            <a:ext cx="3160776" cy="4329684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896" y="3944112"/>
            <a:ext cx="2836164" cy="2763012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0459" y="4267200"/>
            <a:ext cx="1661541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5791200" y="1905000"/>
            <a:ext cx="1957960" cy="3630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9D9BE"/>
                </a:solidFill>
                <a:latin typeface="Wingdings 2"/>
                <a:cs typeface="Wingdings 2"/>
              </a:rPr>
              <a:t> </a:t>
            </a:r>
            <a:r>
              <a:rPr sz="2610" b="1" spc="10" dirty="0">
                <a:solidFill>
                  <a:srgbClr val="0070C0"/>
                </a:solidFill>
                <a:latin typeface="Arial"/>
                <a:cs typeface="Arial"/>
              </a:rPr>
              <a:t>rowspan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26329" y="5120919"/>
            <a:ext cx="2338695" cy="3664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E9D9BE"/>
                </a:solidFill>
                <a:latin typeface="Wingdings 2"/>
                <a:cs typeface="Wingdings 2"/>
              </a:rPr>
              <a:t> </a:t>
            </a:r>
            <a:r>
              <a:rPr sz="2580" b="1" spc="10" dirty="0">
                <a:solidFill>
                  <a:srgbClr val="0070C0"/>
                </a:solidFill>
                <a:latin typeface="Arial"/>
                <a:cs typeface="Arial"/>
              </a:rPr>
              <a:t>Defines how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708269" y="5628589"/>
            <a:ext cx="2430018" cy="3661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30" b="1" spc="10" dirty="0">
                <a:solidFill>
                  <a:srgbClr val="0070C0"/>
                </a:solidFill>
                <a:latin typeface="Arial"/>
                <a:cs typeface="Arial"/>
              </a:rPr>
              <a:t>many rows the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708269" y="6136081"/>
            <a:ext cx="2079879" cy="3661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80" b="1" spc="10" dirty="0">
                <a:solidFill>
                  <a:srgbClr val="0070C0"/>
                </a:solidFill>
                <a:latin typeface="Arial"/>
                <a:cs typeface="Arial"/>
              </a:rPr>
              <a:t>cell occupies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62000" y="1752600"/>
            <a:ext cx="1957832" cy="3630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smtClean="0">
                <a:solidFill>
                  <a:srgbClr val="E9D9BE"/>
                </a:solidFill>
                <a:latin typeface="Wingdings 2"/>
                <a:cs typeface="Wingdings 2"/>
              </a:rPr>
              <a:t> </a:t>
            </a:r>
            <a:r>
              <a:rPr sz="2730" b="1" spc="10" smtClean="0">
                <a:solidFill>
                  <a:srgbClr val="0070C0"/>
                </a:solidFill>
                <a:latin typeface="Arial"/>
                <a:cs typeface="Arial"/>
              </a:rPr>
              <a:t>colspan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5120919"/>
            <a:ext cx="2338698" cy="3664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E9D9BE"/>
                </a:solidFill>
                <a:latin typeface="Wingdings 2"/>
                <a:cs typeface="Wingdings 2"/>
              </a:rPr>
              <a:t> </a:t>
            </a:r>
            <a:r>
              <a:rPr sz="2580" b="1" spc="10" dirty="0">
                <a:solidFill>
                  <a:srgbClr val="0070C0"/>
                </a:solidFill>
                <a:latin typeface="Arial"/>
                <a:cs typeface="Arial"/>
              </a:rPr>
              <a:t>Defines how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30580" y="5628589"/>
            <a:ext cx="2374011" cy="3661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40" b="1" spc="10" dirty="0">
                <a:solidFill>
                  <a:srgbClr val="0070C0"/>
                </a:solidFill>
                <a:latin typeface="Arial"/>
                <a:cs typeface="Arial"/>
              </a:rPr>
              <a:t>many columns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30580" y="6136081"/>
            <a:ext cx="2694304" cy="3661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80" b="1" spc="10" dirty="0">
                <a:solidFill>
                  <a:srgbClr val="0070C0"/>
                </a:solidFill>
                <a:latin typeface="Arial"/>
                <a:cs typeface="Arial"/>
              </a:rPr>
              <a:t>the cell occupies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242255"/>
            <a:ext cx="547860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80" spc="10" dirty="0">
                <a:solidFill>
                  <a:srgbClr val="675E47"/>
                </a:solidFill>
                <a:latin typeface="Cambria"/>
                <a:cs typeface="Cambria"/>
              </a:rPr>
              <a:t>Column and Row Span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4340" y="1088976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62940" y="1132205"/>
            <a:ext cx="476698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Table cells have two important attributes: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990600" y="3240849"/>
            <a:ext cx="1447800" cy="587438"/>
          </a:xfrm>
          <a:custGeom>
            <a:avLst/>
            <a:gdLst/>
            <a:ahLst/>
            <a:cxnLst/>
            <a:rect l="l" t="t" r="r" b="b"/>
            <a:pathLst>
              <a:path w="1447800" h="587438">
                <a:moveTo>
                  <a:pt x="0" y="587439"/>
                </a:moveTo>
                <a:lnTo>
                  <a:pt x="0" y="0"/>
                </a:lnTo>
                <a:lnTo>
                  <a:pt x="1447800" y="0"/>
                </a:lnTo>
                <a:lnTo>
                  <a:pt x="1447800" y="587439"/>
                </a:lnTo>
                <a:lnTo>
                  <a:pt x="0" y="587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77900" y="3228149"/>
            <a:ext cx="1473200" cy="612838"/>
          </a:xfrm>
          <a:custGeom>
            <a:avLst/>
            <a:gdLst/>
            <a:ahLst/>
            <a:cxnLst/>
            <a:rect l="l" t="t" r="r" b="b"/>
            <a:pathLst>
              <a:path w="1473200" h="612838">
                <a:moveTo>
                  <a:pt x="12700" y="600139"/>
                </a:moveTo>
                <a:lnTo>
                  <a:pt x="12700" y="12700"/>
                </a:lnTo>
                <a:lnTo>
                  <a:pt x="1460500" y="12700"/>
                </a:lnTo>
                <a:lnTo>
                  <a:pt x="1460500" y="600139"/>
                </a:lnTo>
                <a:lnTo>
                  <a:pt x="12700" y="600139"/>
                </a:lnTo>
                <a:close/>
              </a:path>
            </a:pathLst>
          </a:custGeom>
          <a:ln w="254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4984" y="3252216"/>
            <a:ext cx="1421892" cy="679703"/>
          </a:xfrm>
          <a:prstGeom prst="rect">
            <a:avLst/>
          </a:prstGeom>
        </p:spPr>
      </p:pic>
      <p:pic>
        <p:nvPicPr>
          <p:cNvPr id="3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1492" y="3252216"/>
            <a:ext cx="473963" cy="679703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205788" y="3408933"/>
            <a:ext cx="1085723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2F2B20"/>
                </a:solidFill>
                <a:latin typeface="Arial"/>
                <a:cs typeface="Arial"/>
              </a:rPr>
              <a:t>cell[1,1]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2538857" y="3240849"/>
            <a:ext cx="1499743" cy="587438"/>
          </a:xfrm>
          <a:custGeom>
            <a:avLst/>
            <a:gdLst/>
            <a:ahLst/>
            <a:cxnLst/>
            <a:rect l="l" t="t" r="r" b="b"/>
            <a:pathLst>
              <a:path w="1499743" h="587438">
                <a:moveTo>
                  <a:pt x="0" y="587439"/>
                </a:moveTo>
                <a:lnTo>
                  <a:pt x="0" y="0"/>
                </a:lnTo>
                <a:lnTo>
                  <a:pt x="1499743" y="0"/>
                </a:lnTo>
                <a:lnTo>
                  <a:pt x="1499743" y="587439"/>
                </a:lnTo>
                <a:lnTo>
                  <a:pt x="0" y="587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526157" y="3228149"/>
            <a:ext cx="1525143" cy="612838"/>
          </a:xfrm>
          <a:custGeom>
            <a:avLst/>
            <a:gdLst/>
            <a:ahLst/>
            <a:cxnLst/>
            <a:rect l="l" t="t" r="r" b="b"/>
            <a:pathLst>
              <a:path w="1525143" h="612838">
                <a:moveTo>
                  <a:pt x="12700" y="600139"/>
                </a:moveTo>
                <a:lnTo>
                  <a:pt x="12700" y="12700"/>
                </a:lnTo>
                <a:lnTo>
                  <a:pt x="1512443" y="12700"/>
                </a:lnTo>
                <a:lnTo>
                  <a:pt x="1512443" y="600139"/>
                </a:lnTo>
                <a:lnTo>
                  <a:pt x="12700" y="600139"/>
                </a:lnTo>
                <a:close/>
              </a:path>
            </a:pathLst>
          </a:custGeom>
          <a:ln w="254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9276" y="3252216"/>
            <a:ext cx="1421892" cy="679703"/>
          </a:xfrm>
          <a:prstGeom prst="rect">
            <a:avLst/>
          </a:prstGeom>
        </p:spPr>
      </p:pic>
      <p:pic>
        <p:nvPicPr>
          <p:cNvPr id="31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5784" y="3252216"/>
            <a:ext cx="473964" cy="679703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2781046" y="3408933"/>
            <a:ext cx="1085392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2F2B20"/>
                </a:solidFill>
                <a:latin typeface="Arial"/>
                <a:cs typeface="Arial"/>
              </a:rPr>
              <a:t>cell[1,2]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990600" y="3908361"/>
            <a:ext cx="3048000" cy="587438"/>
          </a:xfrm>
          <a:custGeom>
            <a:avLst/>
            <a:gdLst/>
            <a:ahLst/>
            <a:cxnLst/>
            <a:rect l="l" t="t" r="r" b="b"/>
            <a:pathLst>
              <a:path w="3048000" h="587438">
                <a:moveTo>
                  <a:pt x="0" y="587439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587439"/>
                </a:lnTo>
                <a:lnTo>
                  <a:pt x="0" y="587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77900" y="3895661"/>
            <a:ext cx="3073400" cy="612838"/>
          </a:xfrm>
          <a:custGeom>
            <a:avLst/>
            <a:gdLst/>
            <a:ahLst/>
            <a:cxnLst/>
            <a:rect l="l" t="t" r="r" b="b"/>
            <a:pathLst>
              <a:path w="3073400" h="612838">
                <a:moveTo>
                  <a:pt x="12700" y="600139"/>
                </a:moveTo>
                <a:lnTo>
                  <a:pt x="12700" y="12700"/>
                </a:lnTo>
                <a:lnTo>
                  <a:pt x="3060700" y="12700"/>
                </a:lnTo>
                <a:lnTo>
                  <a:pt x="3060700" y="600139"/>
                </a:lnTo>
                <a:lnTo>
                  <a:pt x="12700" y="600139"/>
                </a:lnTo>
                <a:close/>
              </a:path>
            </a:pathLst>
          </a:custGeom>
          <a:ln w="254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5084" y="3919728"/>
            <a:ext cx="1421892" cy="679704"/>
          </a:xfrm>
          <a:prstGeom prst="rect">
            <a:avLst/>
          </a:prstGeom>
        </p:spPr>
      </p:pic>
      <p:pic>
        <p:nvPicPr>
          <p:cNvPr id="31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592" y="3919728"/>
            <a:ext cx="473964" cy="679704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2006219" y="4076446"/>
            <a:ext cx="1085392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2F2B20"/>
                </a:solidFill>
                <a:latin typeface="Arial"/>
                <a:cs typeface="Arial"/>
              </a:rPr>
              <a:t>cell[2,1]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2555875" y="2492375"/>
            <a:ext cx="1871726" cy="1082802"/>
          </a:xfrm>
          <a:custGeom>
            <a:avLst/>
            <a:gdLst/>
            <a:ahLst/>
            <a:cxnLst/>
            <a:rect l="l" t="t" r="r" b="b"/>
            <a:pathLst>
              <a:path w="1871726" h="1082802">
                <a:moveTo>
                  <a:pt x="0" y="88011"/>
                </a:moveTo>
                <a:cubicBezTo>
                  <a:pt x="0" y="39370"/>
                  <a:pt x="39370" y="0"/>
                  <a:pt x="88011" y="0"/>
                </a:cubicBezTo>
                <a:lnTo>
                  <a:pt x="311912" y="0"/>
                </a:lnTo>
                <a:lnTo>
                  <a:pt x="311912" y="0"/>
                </a:lnTo>
                <a:lnTo>
                  <a:pt x="779907" y="0"/>
                </a:lnTo>
                <a:lnTo>
                  <a:pt x="1783715" y="0"/>
                </a:lnTo>
                <a:cubicBezTo>
                  <a:pt x="1832229" y="0"/>
                  <a:pt x="1871726" y="39370"/>
                  <a:pt x="1871726" y="88011"/>
                </a:cubicBezTo>
                <a:lnTo>
                  <a:pt x="1871726" y="307848"/>
                </a:lnTo>
                <a:lnTo>
                  <a:pt x="1871726" y="307848"/>
                </a:lnTo>
                <a:lnTo>
                  <a:pt x="1871726" y="439801"/>
                </a:lnTo>
                <a:lnTo>
                  <a:pt x="1871726" y="439801"/>
                </a:lnTo>
                <a:cubicBezTo>
                  <a:pt x="1871726" y="488442"/>
                  <a:pt x="1832229" y="527812"/>
                  <a:pt x="1783715" y="527812"/>
                </a:cubicBezTo>
                <a:lnTo>
                  <a:pt x="779907" y="527812"/>
                </a:lnTo>
                <a:lnTo>
                  <a:pt x="69850" y="1082802"/>
                </a:lnTo>
                <a:lnTo>
                  <a:pt x="311912" y="527812"/>
                </a:lnTo>
                <a:lnTo>
                  <a:pt x="88011" y="527812"/>
                </a:lnTo>
                <a:cubicBezTo>
                  <a:pt x="39370" y="527812"/>
                  <a:pt x="0" y="488442"/>
                  <a:pt x="0" y="439801"/>
                </a:cubicBezTo>
                <a:lnTo>
                  <a:pt x="0" y="439801"/>
                </a:lnTo>
                <a:lnTo>
                  <a:pt x="0" y="307848"/>
                </a:lnTo>
                <a:lnTo>
                  <a:pt x="0" y="307848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552700" y="2489200"/>
            <a:ext cx="1878076" cy="1089152"/>
          </a:xfrm>
          <a:custGeom>
            <a:avLst/>
            <a:gdLst/>
            <a:ahLst/>
            <a:cxnLst/>
            <a:rect l="l" t="t" r="r" b="b"/>
            <a:pathLst>
              <a:path w="1878076" h="1089152">
                <a:moveTo>
                  <a:pt x="3175" y="91186"/>
                </a:moveTo>
                <a:cubicBezTo>
                  <a:pt x="3175" y="42545"/>
                  <a:pt x="42545" y="3175"/>
                  <a:pt x="91186" y="3175"/>
                </a:cubicBezTo>
                <a:lnTo>
                  <a:pt x="315087" y="3175"/>
                </a:lnTo>
                <a:lnTo>
                  <a:pt x="315087" y="3175"/>
                </a:lnTo>
                <a:lnTo>
                  <a:pt x="783082" y="3175"/>
                </a:lnTo>
                <a:lnTo>
                  <a:pt x="1786890" y="3175"/>
                </a:lnTo>
                <a:cubicBezTo>
                  <a:pt x="1835404" y="3175"/>
                  <a:pt x="1874901" y="42545"/>
                  <a:pt x="1874901" y="91186"/>
                </a:cubicBezTo>
                <a:lnTo>
                  <a:pt x="1874901" y="311023"/>
                </a:lnTo>
                <a:lnTo>
                  <a:pt x="1874901" y="311023"/>
                </a:lnTo>
                <a:lnTo>
                  <a:pt x="1874901" y="442976"/>
                </a:lnTo>
                <a:lnTo>
                  <a:pt x="1874901" y="442976"/>
                </a:lnTo>
                <a:cubicBezTo>
                  <a:pt x="1874901" y="491617"/>
                  <a:pt x="1835404" y="530987"/>
                  <a:pt x="1786890" y="530987"/>
                </a:cubicBezTo>
                <a:lnTo>
                  <a:pt x="783082" y="530987"/>
                </a:lnTo>
                <a:lnTo>
                  <a:pt x="73025" y="1085977"/>
                </a:lnTo>
                <a:lnTo>
                  <a:pt x="315087" y="530987"/>
                </a:lnTo>
                <a:lnTo>
                  <a:pt x="91186" y="530987"/>
                </a:lnTo>
                <a:cubicBezTo>
                  <a:pt x="42545" y="530987"/>
                  <a:pt x="3175" y="491617"/>
                  <a:pt x="3175" y="442976"/>
                </a:cubicBezTo>
                <a:lnTo>
                  <a:pt x="3175" y="442976"/>
                </a:lnTo>
                <a:lnTo>
                  <a:pt x="3175" y="311023"/>
                </a:lnTo>
                <a:lnTo>
                  <a:pt x="3175" y="311023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1364" y="2465832"/>
            <a:ext cx="1944624" cy="679704"/>
          </a:xfrm>
          <a:prstGeom prst="rect">
            <a:avLst/>
          </a:prstGeom>
        </p:spPr>
      </p:pic>
      <p:pic>
        <p:nvPicPr>
          <p:cNvPr id="31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0603" y="2465832"/>
            <a:ext cx="473964" cy="679704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2722499" y="2622321"/>
            <a:ext cx="1608448" cy="293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b="1" spc="10" dirty="0">
                <a:solidFill>
                  <a:srgbClr val="F7FFE7"/>
                </a:solidFill>
                <a:latin typeface="Arial"/>
                <a:cs typeface="Arial"/>
              </a:rPr>
              <a:t>colspan="1"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39750" y="2492375"/>
            <a:ext cx="1871726" cy="1001903"/>
          </a:xfrm>
          <a:custGeom>
            <a:avLst/>
            <a:gdLst/>
            <a:ahLst/>
            <a:cxnLst/>
            <a:rect l="l" t="t" r="r" b="b"/>
            <a:pathLst>
              <a:path w="1871726" h="1001903">
                <a:moveTo>
                  <a:pt x="0" y="85217"/>
                </a:moveTo>
                <a:cubicBezTo>
                  <a:pt x="0" y="38100"/>
                  <a:pt x="38150" y="0"/>
                  <a:pt x="85217" y="0"/>
                </a:cubicBezTo>
                <a:lnTo>
                  <a:pt x="1091819" y="0"/>
                </a:lnTo>
                <a:lnTo>
                  <a:pt x="1091819" y="0"/>
                </a:lnTo>
                <a:lnTo>
                  <a:pt x="1559687" y="0"/>
                </a:lnTo>
                <a:lnTo>
                  <a:pt x="1786509" y="0"/>
                </a:lnTo>
                <a:cubicBezTo>
                  <a:pt x="1833499" y="0"/>
                  <a:pt x="1871726" y="38100"/>
                  <a:pt x="1871726" y="85217"/>
                </a:cubicBezTo>
                <a:lnTo>
                  <a:pt x="1871726" y="298196"/>
                </a:lnTo>
                <a:lnTo>
                  <a:pt x="1871726" y="298196"/>
                </a:lnTo>
                <a:lnTo>
                  <a:pt x="1871726" y="426084"/>
                </a:lnTo>
                <a:lnTo>
                  <a:pt x="1871726" y="426084"/>
                </a:lnTo>
                <a:cubicBezTo>
                  <a:pt x="1871726" y="473075"/>
                  <a:pt x="1833499" y="511302"/>
                  <a:pt x="1786509" y="511302"/>
                </a:cubicBezTo>
                <a:lnTo>
                  <a:pt x="1559687" y="511302"/>
                </a:lnTo>
                <a:lnTo>
                  <a:pt x="1712976" y="1001903"/>
                </a:lnTo>
                <a:lnTo>
                  <a:pt x="1091819" y="511302"/>
                </a:lnTo>
                <a:lnTo>
                  <a:pt x="85217" y="511302"/>
                </a:lnTo>
                <a:cubicBezTo>
                  <a:pt x="38150" y="511302"/>
                  <a:pt x="0" y="473075"/>
                  <a:pt x="0" y="426084"/>
                </a:cubicBezTo>
                <a:lnTo>
                  <a:pt x="0" y="426084"/>
                </a:lnTo>
                <a:lnTo>
                  <a:pt x="0" y="298196"/>
                </a:lnTo>
                <a:lnTo>
                  <a:pt x="0" y="298196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36575" y="2489200"/>
            <a:ext cx="1878076" cy="1008253"/>
          </a:xfrm>
          <a:custGeom>
            <a:avLst/>
            <a:gdLst/>
            <a:ahLst/>
            <a:cxnLst/>
            <a:rect l="l" t="t" r="r" b="b"/>
            <a:pathLst>
              <a:path w="1878076" h="1008253">
                <a:moveTo>
                  <a:pt x="3175" y="88392"/>
                </a:moveTo>
                <a:cubicBezTo>
                  <a:pt x="3175" y="41275"/>
                  <a:pt x="41325" y="3175"/>
                  <a:pt x="88392" y="3175"/>
                </a:cubicBezTo>
                <a:lnTo>
                  <a:pt x="1094994" y="3175"/>
                </a:lnTo>
                <a:lnTo>
                  <a:pt x="1094994" y="3175"/>
                </a:lnTo>
                <a:lnTo>
                  <a:pt x="1562862" y="3175"/>
                </a:lnTo>
                <a:lnTo>
                  <a:pt x="1789684" y="3175"/>
                </a:lnTo>
                <a:cubicBezTo>
                  <a:pt x="1836674" y="3175"/>
                  <a:pt x="1874901" y="41275"/>
                  <a:pt x="1874901" y="88392"/>
                </a:cubicBezTo>
                <a:lnTo>
                  <a:pt x="1874901" y="301371"/>
                </a:lnTo>
                <a:lnTo>
                  <a:pt x="1874901" y="301371"/>
                </a:lnTo>
                <a:lnTo>
                  <a:pt x="1874901" y="429259"/>
                </a:lnTo>
                <a:lnTo>
                  <a:pt x="1874901" y="429259"/>
                </a:lnTo>
                <a:cubicBezTo>
                  <a:pt x="1874901" y="476250"/>
                  <a:pt x="1836674" y="514477"/>
                  <a:pt x="1789684" y="514477"/>
                </a:cubicBezTo>
                <a:lnTo>
                  <a:pt x="1562862" y="514477"/>
                </a:lnTo>
                <a:lnTo>
                  <a:pt x="1716151" y="1005078"/>
                </a:lnTo>
                <a:lnTo>
                  <a:pt x="1094994" y="514477"/>
                </a:lnTo>
                <a:lnTo>
                  <a:pt x="88392" y="514477"/>
                </a:lnTo>
                <a:cubicBezTo>
                  <a:pt x="41325" y="514477"/>
                  <a:pt x="3175" y="476250"/>
                  <a:pt x="3175" y="429259"/>
                </a:cubicBezTo>
                <a:lnTo>
                  <a:pt x="3175" y="429259"/>
                </a:lnTo>
                <a:lnTo>
                  <a:pt x="3175" y="301371"/>
                </a:lnTo>
                <a:lnTo>
                  <a:pt x="3175" y="301371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112" y="2465832"/>
            <a:ext cx="1944624" cy="679704"/>
          </a:xfrm>
          <a:prstGeom prst="rect">
            <a:avLst/>
          </a:prstGeom>
        </p:spPr>
      </p:pic>
      <p:pic>
        <p:nvPicPr>
          <p:cNvPr id="31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4351" y="2465832"/>
            <a:ext cx="473963" cy="679704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705307" y="2621534"/>
            <a:ext cx="1608429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b="1" spc="10" dirty="0">
                <a:solidFill>
                  <a:srgbClr val="F7FFE7"/>
                </a:solidFill>
                <a:latin typeface="Arial"/>
                <a:cs typeface="Arial"/>
              </a:rPr>
              <a:t>colspan="1"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2971800" y="4318000"/>
            <a:ext cx="1871599" cy="858012"/>
          </a:xfrm>
          <a:custGeom>
            <a:avLst/>
            <a:gdLst/>
            <a:ahLst/>
            <a:cxnLst/>
            <a:rect l="l" t="t" r="r" b="b"/>
            <a:pathLst>
              <a:path w="1871599" h="858012">
                <a:moveTo>
                  <a:pt x="0" y="418211"/>
                </a:moveTo>
                <a:cubicBezTo>
                  <a:pt x="0" y="369570"/>
                  <a:pt x="39370" y="330200"/>
                  <a:pt x="88011" y="330200"/>
                </a:cubicBezTo>
                <a:lnTo>
                  <a:pt x="311912" y="330200"/>
                </a:lnTo>
                <a:lnTo>
                  <a:pt x="191897" y="0"/>
                </a:lnTo>
                <a:lnTo>
                  <a:pt x="779907" y="330200"/>
                </a:lnTo>
                <a:lnTo>
                  <a:pt x="1783715" y="330200"/>
                </a:lnTo>
                <a:cubicBezTo>
                  <a:pt x="1832229" y="330200"/>
                  <a:pt x="1871599" y="369570"/>
                  <a:pt x="1871599" y="418211"/>
                </a:cubicBezTo>
                <a:lnTo>
                  <a:pt x="1871599" y="418211"/>
                </a:lnTo>
                <a:lnTo>
                  <a:pt x="1871599" y="418211"/>
                </a:lnTo>
                <a:lnTo>
                  <a:pt x="1871599" y="550164"/>
                </a:lnTo>
                <a:lnTo>
                  <a:pt x="1871599" y="770001"/>
                </a:lnTo>
                <a:cubicBezTo>
                  <a:pt x="1871599" y="818642"/>
                  <a:pt x="1832229" y="858012"/>
                  <a:pt x="1783715" y="858012"/>
                </a:cubicBezTo>
                <a:lnTo>
                  <a:pt x="779907" y="858012"/>
                </a:lnTo>
                <a:lnTo>
                  <a:pt x="311912" y="858012"/>
                </a:lnTo>
                <a:lnTo>
                  <a:pt x="311912" y="858012"/>
                </a:lnTo>
                <a:lnTo>
                  <a:pt x="88011" y="858012"/>
                </a:lnTo>
                <a:cubicBezTo>
                  <a:pt x="39370" y="858012"/>
                  <a:pt x="0" y="818642"/>
                  <a:pt x="0" y="770001"/>
                </a:cubicBezTo>
                <a:lnTo>
                  <a:pt x="0" y="550164"/>
                </a:lnTo>
                <a:lnTo>
                  <a:pt x="0" y="418211"/>
                </a:lnTo>
                <a:lnTo>
                  <a:pt x="0" y="418211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968625" y="4314825"/>
            <a:ext cx="1877949" cy="864362"/>
          </a:xfrm>
          <a:custGeom>
            <a:avLst/>
            <a:gdLst/>
            <a:ahLst/>
            <a:cxnLst/>
            <a:rect l="l" t="t" r="r" b="b"/>
            <a:pathLst>
              <a:path w="1877949" h="864362">
                <a:moveTo>
                  <a:pt x="3175" y="421386"/>
                </a:moveTo>
                <a:cubicBezTo>
                  <a:pt x="3175" y="372745"/>
                  <a:pt x="42545" y="333375"/>
                  <a:pt x="91186" y="333375"/>
                </a:cubicBezTo>
                <a:lnTo>
                  <a:pt x="315087" y="333375"/>
                </a:lnTo>
                <a:lnTo>
                  <a:pt x="195072" y="3175"/>
                </a:lnTo>
                <a:lnTo>
                  <a:pt x="783082" y="333375"/>
                </a:lnTo>
                <a:lnTo>
                  <a:pt x="1786890" y="333375"/>
                </a:lnTo>
                <a:cubicBezTo>
                  <a:pt x="1835404" y="333375"/>
                  <a:pt x="1874774" y="372745"/>
                  <a:pt x="1874774" y="421386"/>
                </a:cubicBezTo>
                <a:lnTo>
                  <a:pt x="1874774" y="421386"/>
                </a:lnTo>
                <a:lnTo>
                  <a:pt x="1874774" y="421386"/>
                </a:lnTo>
                <a:lnTo>
                  <a:pt x="1874774" y="553339"/>
                </a:lnTo>
                <a:lnTo>
                  <a:pt x="1874774" y="773176"/>
                </a:lnTo>
                <a:cubicBezTo>
                  <a:pt x="1874774" y="821817"/>
                  <a:pt x="1835404" y="861187"/>
                  <a:pt x="1786890" y="861187"/>
                </a:cubicBezTo>
                <a:lnTo>
                  <a:pt x="783082" y="861187"/>
                </a:lnTo>
                <a:lnTo>
                  <a:pt x="315087" y="861187"/>
                </a:lnTo>
                <a:lnTo>
                  <a:pt x="315087" y="861187"/>
                </a:lnTo>
                <a:lnTo>
                  <a:pt x="91186" y="861187"/>
                </a:lnTo>
                <a:cubicBezTo>
                  <a:pt x="42545" y="861187"/>
                  <a:pt x="3175" y="821817"/>
                  <a:pt x="3175" y="773176"/>
                </a:cubicBezTo>
                <a:lnTo>
                  <a:pt x="3175" y="553339"/>
                </a:lnTo>
                <a:lnTo>
                  <a:pt x="3175" y="421386"/>
                </a:lnTo>
                <a:lnTo>
                  <a:pt x="3175" y="421386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7416" y="4622292"/>
            <a:ext cx="1944624" cy="679704"/>
          </a:xfrm>
          <a:prstGeom prst="rect">
            <a:avLst/>
          </a:prstGeom>
        </p:spPr>
      </p:pic>
      <p:pic>
        <p:nvPicPr>
          <p:cNvPr id="31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6656" y="4622292"/>
            <a:ext cx="473964" cy="679704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3138551" y="4778629"/>
            <a:ext cx="1608125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b="1" spc="10" dirty="0">
                <a:solidFill>
                  <a:srgbClr val="F7FFE7"/>
                </a:solidFill>
                <a:latin typeface="Arial"/>
                <a:cs typeface="Arial"/>
              </a:rPr>
              <a:t>colspan="2"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291201" y="3200400"/>
            <a:ext cx="1503299" cy="1295400"/>
          </a:xfrm>
          <a:custGeom>
            <a:avLst/>
            <a:gdLst/>
            <a:ahLst/>
            <a:cxnLst/>
            <a:rect l="l" t="t" r="r" b="b"/>
            <a:pathLst>
              <a:path w="1503299" h="1295400">
                <a:moveTo>
                  <a:pt x="0" y="1295400"/>
                </a:moveTo>
                <a:lnTo>
                  <a:pt x="0" y="0"/>
                </a:lnTo>
                <a:lnTo>
                  <a:pt x="1503299" y="0"/>
                </a:lnTo>
                <a:lnTo>
                  <a:pt x="1503299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78501" y="3187700"/>
            <a:ext cx="1528699" cy="1320800"/>
          </a:xfrm>
          <a:custGeom>
            <a:avLst/>
            <a:gdLst/>
            <a:ahLst/>
            <a:cxnLst/>
            <a:rect l="l" t="t" r="r" b="b"/>
            <a:pathLst>
              <a:path w="1528699" h="1320800">
                <a:moveTo>
                  <a:pt x="12700" y="1308100"/>
                </a:moveTo>
                <a:lnTo>
                  <a:pt x="12700" y="12700"/>
                </a:lnTo>
                <a:lnTo>
                  <a:pt x="1515999" y="12700"/>
                </a:lnTo>
                <a:lnTo>
                  <a:pt x="1515999" y="1308100"/>
                </a:lnTo>
                <a:lnTo>
                  <a:pt x="12700" y="1308100"/>
                </a:lnTo>
                <a:close/>
              </a:path>
            </a:pathLst>
          </a:custGeom>
          <a:ln w="254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9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3144" y="3566160"/>
            <a:ext cx="1421892" cy="679703"/>
          </a:xfrm>
          <a:prstGeom prst="rect">
            <a:avLst/>
          </a:prstGeom>
        </p:spPr>
      </p:pic>
      <p:pic>
        <p:nvPicPr>
          <p:cNvPr id="3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9652" y="3566160"/>
            <a:ext cx="473964" cy="679703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5534914" y="3722268"/>
            <a:ext cx="1085461" cy="293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2F2B20"/>
                </a:solidFill>
                <a:latin typeface="Arial"/>
                <a:cs typeface="Arial"/>
              </a:rPr>
              <a:t>cell[1,1]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6917181" y="3200463"/>
            <a:ext cx="1410335" cy="587438"/>
          </a:xfrm>
          <a:custGeom>
            <a:avLst/>
            <a:gdLst/>
            <a:ahLst/>
            <a:cxnLst/>
            <a:rect l="l" t="t" r="r" b="b"/>
            <a:pathLst>
              <a:path w="1410335" h="587438">
                <a:moveTo>
                  <a:pt x="0" y="587439"/>
                </a:moveTo>
                <a:lnTo>
                  <a:pt x="0" y="0"/>
                </a:lnTo>
                <a:lnTo>
                  <a:pt x="1410335" y="0"/>
                </a:lnTo>
                <a:lnTo>
                  <a:pt x="1410335" y="587439"/>
                </a:lnTo>
                <a:lnTo>
                  <a:pt x="0" y="587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04481" y="3187763"/>
            <a:ext cx="1435735" cy="612838"/>
          </a:xfrm>
          <a:custGeom>
            <a:avLst/>
            <a:gdLst/>
            <a:ahLst/>
            <a:cxnLst/>
            <a:rect l="l" t="t" r="r" b="b"/>
            <a:pathLst>
              <a:path w="1435735" h="612838">
                <a:moveTo>
                  <a:pt x="12700" y="600139"/>
                </a:moveTo>
                <a:lnTo>
                  <a:pt x="12700" y="12700"/>
                </a:lnTo>
                <a:lnTo>
                  <a:pt x="1423035" y="12700"/>
                </a:lnTo>
                <a:lnTo>
                  <a:pt x="1423035" y="600139"/>
                </a:lnTo>
                <a:lnTo>
                  <a:pt x="12700" y="600139"/>
                </a:lnTo>
                <a:close/>
              </a:path>
            </a:pathLst>
          </a:custGeom>
          <a:ln w="254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1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3531" y="3212592"/>
            <a:ext cx="1421892" cy="679704"/>
          </a:xfrm>
          <a:prstGeom prst="rect">
            <a:avLst/>
          </a:prstGeom>
        </p:spPr>
      </p:pic>
      <p:pic>
        <p:nvPicPr>
          <p:cNvPr id="3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0040" y="3212592"/>
            <a:ext cx="473964" cy="679704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7115556" y="3368294"/>
            <a:ext cx="1085393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2F2B20"/>
                </a:solidFill>
                <a:latin typeface="Arial"/>
                <a:cs typeface="Arial"/>
              </a:rPr>
              <a:t>cell[1,2]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917181" y="3886200"/>
            <a:ext cx="1410335" cy="609600"/>
          </a:xfrm>
          <a:custGeom>
            <a:avLst/>
            <a:gdLst/>
            <a:ahLst/>
            <a:cxnLst/>
            <a:rect l="l" t="t" r="r" b="b"/>
            <a:pathLst>
              <a:path w="1410335" h="609600">
                <a:moveTo>
                  <a:pt x="0" y="609600"/>
                </a:moveTo>
                <a:lnTo>
                  <a:pt x="0" y="0"/>
                </a:lnTo>
                <a:lnTo>
                  <a:pt x="1410335" y="0"/>
                </a:lnTo>
                <a:lnTo>
                  <a:pt x="1410335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904481" y="3873500"/>
            <a:ext cx="1435735" cy="635000"/>
          </a:xfrm>
          <a:custGeom>
            <a:avLst/>
            <a:gdLst/>
            <a:ahLst/>
            <a:cxnLst/>
            <a:rect l="l" t="t" r="r" b="b"/>
            <a:pathLst>
              <a:path w="1435735" h="635000">
                <a:moveTo>
                  <a:pt x="12700" y="622300"/>
                </a:moveTo>
                <a:lnTo>
                  <a:pt x="12700" y="12700"/>
                </a:lnTo>
                <a:lnTo>
                  <a:pt x="1423035" y="12700"/>
                </a:lnTo>
                <a:lnTo>
                  <a:pt x="1423035" y="622300"/>
                </a:lnTo>
                <a:lnTo>
                  <a:pt x="12700" y="622300"/>
                </a:lnTo>
                <a:close/>
              </a:path>
            </a:pathLst>
          </a:custGeom>
          <a:ln w="25400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3531" y="3909060"/>
            <a:ext cx="1421892" cy="679704"/>
          </a:xfrm>
          <a:prstGeom prst="rect">
            <a:avLst/>
          </a:prstGeom>
        </p:spPr>
      </p:pic>
      <p:pic>
        <p:nvPicPr>
          <p:cNvPr id="3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0040" y="3909060"/>
            <a:ext cx="473964" cy="679704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7115556" y="4065397"/>
            <a:ext cx="1085393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b="1" spc="10" dirty="0">
                <a:solidFill>
                  <a:srgbClr val="2F2B20"/>
                </a:solidFill>
                <a:latin typeface="Arial"/>
                <a:cs typeface="Arial"/>
              </a:rPr>
              <a:t>cell[2,1]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4716526" y="2492375"/>
            <a:ext cx="1943100" cy="1055624"/>
          </a:xfrm>
          <a:custGeom>
            <a:avLst/>
            <a:gdLst/>
            <a:ahLst/>
            <a:cxnLst/>
            <a:rect l="l" t="t" r="r" b="b"/>
            <a:pathLst>
              <a:path w="1943100" h="1055624">
                <a:moveTo>
                  <a:pt x="0" y="88011"/>
                </a:moveTo>
                <a:cubicBezTo>
                  <a:pt x="0" y="39370"/>
                  <a:pt x="39370" y="0"/>
                  <a:pt x="87884" y="0"/>
                </a:cubicBezTo>
                <a:lnTo>
                  <a:pt x="1133475" y="0"/>
                </a:lnTo>
                <a:lnTo>
                  <a:pt x="1133475" y="0"/>
                </a:lnTo>
                <a:lnTo>
                  <a:pt x="1619250" y="0"/>
                </a:lnTo>
                <a:lnTo>
                  <a:pt x="1855089" y="0"/>
                </a:lnTo>
                <a:cubicBezTo>
                  <a:pt x="1903603" y="0"/>
                  <a:pt x="1943100" y="39370"/>
                  <a:pt x="1943100" y="88011"/>
                </a:cubicBezTo>
                <a:lnTo>
                  <a:pt x="1943100" y="307848"/>
                </a:lnTo>
                <a:lnTo>
                  <a:pt x="1943100" y="307848"/>
                </a:lnTo>
                <a:lnTo>
                  <a:pt x="1943100" y="439801"/>
                </a:lnTo>
                <a:lnTo>
                  <a:pt x="1943100" y="439801"/>
                </a:lnTo>
                <a:cubicBezTo>
                  <a:pt x="1943100" y="488442"/>
                  <a:pt x="1903603" y="527812"/>
                  <a:pt x="1855089" y="527812"/>
                </a:cubicBezTo>
                <a:lnTo>
                  <a:pt x="1619250" y="527812"/>
                </a:lnTo>
                <a:lnTo>
                  <a:pt x="1711325" y="1055624"/>
                </a:lnTo>
                <a:lnTo>
                  <a:pt x="1133475" y="527812"/>
                </a:lnTo>
                <a:lnTo>
                  <a:pt x="87884" y="527812"/>
                </a:lnTo>
                <a:cubicBezTo>
                  <a:pt x="39370" y="527812"/>
                  <a:pt x="0" y="488442"/>
                  <a:pt x="0" y="439801"/>
                </a:cubicBezTo>
                <a:lnTo>
                  <a:pt x="0" y="439801"/>
                </a:lnTo>
                <a:lnTo>
                  <a:pt x="0" y="307848"/>
                </a:lnTo>
                <a:lnTo>
                  <a:pt x="0" y="307848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13351" y="2489200"/>
            <a:ext cx="1949450" cy="1061974"/>
          </a:xfrm>
          <a:custGeom>
            <a:avLst/>
            <a:gdLst/>
            <a:ahLst/>
            <a:cxnLst/>
            <a:rect l="l" t="t" r="r" b="b"/>
            <a:pathLst>
              <a:path w="1949450" h="1061974">
                <a:moveTo>
                  <a:pt x="3175" y="91186"/>
                </a:moveTo>
                <a:cubicBezTo>
                  <a:pt x="3175" y="42545"/>
                  <a:pt x="42545" y="3175"/>
                  <a:pt x="91059" y="3175"/>
                </a:cubicBezTo>
                <a:lnTo>
                  <a:pt x="1136650" y="3175"/>
                </a:lnTo>
                <a:lnTo>
                  <a:pt x="1136650" y="3175"/>
                </a:lnTo>
                <a:lnTo>
                  <a:pt x="1622425" y="3175"/>
                </a:lnTo>
                <a:lnTo>
                  <a:pt x="1858264" y="3175"/>
                </a:lnTo>
                <a:cubicBezTo>
                  <a:pt x="1906778" y="3175"/>
                  <a:pt x="1946275" y="42545"/>
                  <a:pt x="1946275" y="91186"/>
                </a:cubicBezTo>
                <a:lnTo>
                  <a:pt x="1946275" y="311023"/>
                </a:lnTo>
                <a:lnTo>
                  <a:pt x="1946275" y="311023"/>
                </a:lnTo>
                <a:lnTo>
                  <a:pt x="1946275" y="442976"/>
                </a:lnTo>
                <a:lnTo>
                  <a:pt x="1946275" y="442976"/>
                </a:lnTo>
                <a:cubicBezTo>
                  <a:pt x="1946275" y="491617"/>
                  <a:pt x="1906778" y="530987"/>
                  <a:pt x="1858264" y="530987"/>
                </a:cubicBezTo>
                <a:lnTo>
                  <a:pt x="1622425" y="530987"/>
                </a:lnTo>
                <a:lnTo>
                  <a:pt x="1714500" y="1058799"/>
                </a:lnTo>
                <a:lnTo>
                  <a:pt x="1136650" y="530987"/>
                </a:lnTo>
                <a:lnTo>
                  <a:pt x="91059" y="530987"/>
                </a:lnTo>
                <a:cubicBezTo>
                  <a:pt x="42545" y="530987"/>
                  <a:pt x="3175" y="491617"/>
                  <a:pt x="3175" y="442976"/>
                </a:cubicBezTo>
                <a:lnTo>
                  <a:pt x="3175" y="442976"/>
                </a:lnTo>
                <a:lnTo>
                  <a:pt x="3175" y="311023"/>
                </a:lnTo>
                <a:lnTo>
                  <a:pt x="3175" y="311023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440" y="2465832"/>
            <a:ext cx="2074164" cy="679704"/>
          </a:xfrm>
          <a:prstGeom prst="rect">
            <a:avLst/>
          </a:prstGeom>
        </p:spPr>
      </p:pic>
      <p:pic>
        <p:nvPicPr>
          <p:cNvPr id="32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2220" y="2465832"/>
            <a:ext cx="473964" cy="679704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4854575" y="2622321"/>
            <a:ext cx="1737987" cy="293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F7FFE7"/>
                </a:solidFill>
                <a:latin typeface="Arial"/>
                <a:cs typeface="Arial"/>
              </a:rPr>
              <a:t>rowspan="2"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6804025" y="2492375"/>
            <a:ext cx="1944751" cy="1059434"/>
          </a:xfrm>
          <a:custGeom>
            <a:avLst/>
            <a:gdLst/>
            <a:ahLst/>
            <a:cxnLst/>
            <a:rect l="l" t="t" r="r" b="b"/>
            <a:pathLst>
              <a:path w="1944751" h="1059434">
                <a:moveTo>
                  <a:pt x="0" y="88011"/>
                </a:moveTo>
                <a:cubicBezTo>
                  <a:pt x="0" y="39370"/>
                  <a:pt x="39369" y="0"/>
                  <a:pt x="88011" y="0"/>
                </a:cubicBezTo>
                <a:lnTo>
                  <a:pt x="324104" y="0"/>
                </a:lnTo>
                <a:lnTo>
                  <a:pt x="324104" y="0"/>
                </a:lnTo>
                <a:lnTo>
                  <a:pt x="810260" y="0"/>
                </a:lnTo>
                <a:lnTo>
                  <a:pt x="1856740" y="0"/>
                </a:lnTo>
                <a:cubicBezTo>
                  <a:pt x="1905254" y="0"/>
                  <a:pt x="1944751" y="39370"/>
                  <a:pt x="1944751" y="88011"/>
                </a:cubicBezTo>
                <a:lnTo>
                  <a:pt x="1944751" y="307848"/>
                </a:lnTo>
                <a:lnTo>
                  <a:pt x="1944751" y="307848"/>
                </a:lnTo>
                <a:lnTo>
                  <a:pt x="1944751" y="439801"/>
                </a:lnTo>
                <a:lnTo>
                  <a:pt x="1944751" y="439801"/>
                </a:lnTo>
                <a:cubicBezTo>
                  <a:pt x="1944751" y="488442"/>
                  <a:pt x="1905254" y="527812"/>
                  <a:pt x="1856740" y="527812"/>
                </a:cubicBezTo>
                <a:lnTo>
                  <a:pt x="810260" y="527812"/>
                </a:lnTo>
                <a:lnTo>
                  <a:pt x="206375" y="1059434"/>
                </a:lnTo>
                <a:lnTo>
                  <a:pt x="324104" y="527812"/>
                </a:lnTo>
                <a:lnTo>
                  <a:pt x="88011" y="527812"/>
                </a:lnTo>
                <a:cubicBezTo>
                  <a:pt x="39369" y="527812"/>
                  <a:pt x="0" y="488442"/>
                  <a:pt x="0" y="439801"/>
                </a:cubicBezTo>
                <a:lnTo>
                  <a:pt x="0" y="439801"/>
                </a:lnTo>
                <a:lnTo>
                  <a:pt x="0" y="307848"/>
                </a:lnTo>
                <a:lnTo>
                  <a:pt x="0" y="307848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00850" y="2489200"/>
            <a:ext cx="1951101" cy="1065784"/>
          </a:xfrm>
          <a:custGeom>
            <a:avLst/>
            <a:gdLst/>
            <a:ahLst/>
            <a:cxnLst/>
            <a:rect l="l" t="t" r="r" b="b"/>
            <a:pathLst>
              <a:path w="1951101" h="1065784">
                <a:moveTo>
                  <a:pt x="3175" y="91186"/>
                </a:moveTo>
                <a:cubicBezTo>
                  <a:pt x="3175" y="42545"/>
                  <a:pt x="42544" y="3175"/>
                  <a:pt x="91186" y="3175"/>
                </a:cubicBezTo>
                <a:lnTo>
                  <a:pt x="327279" y="3175"/>
                </a:lnTo>
                <a:lnTo>
                  <a:pt x="327279" y="3175"/>
                </a:lnTo>
                <a:lnTo>
                  <a:pt x="813435" y="3175"/>
                </a:lnTo>
                <a:lnTo>
                  <a:pt x="1859915" y="3175"/>
                </a:lnTo>
                <a:cubicBezTo>
                  <a:pt x="1908429" y="3175"/>
                  <a:pt x="1947926" y="42545"/>
                  <a:pt x="1947926" y="91186"/>
                </a:cubicBezTo>
                <a:lnTo>
                  <a:pt x="1947926" y="311023"/>
                </a:lnTo>
                <a:lnTo>
                  <a:pt x="1947926" y="311023"/>
                </a:lnTo>
                <a:lnTo>
                  <a:pt x="1947926" y="442976"/>
                </a:lnTo>
                <a:lnTo>
                  <a:pt x="1947926" y="442976"/>
                </a:lnTo>
                <a:cubicBezTo>
                  <a:pt x="1947926" y="491617"/>
                  <a:pt x="1908429" y="530987"/>
                  <a:pt x="1859915" y="530987"/>
                </a:cubicBezTo>
                <a:lnTo>
                  <a:pt x="813435" y="530987"/>
                </a:lnTo>
                <a:lnTo>
                  <a:pt x="209550" y="1062609"/>
                </a:lnTo>
                <a:lnTo>
                  <a:pt x="327279" y="530987"/>
                </a:lnTo>
                <a:lnTo>
                  <a:pt x="91186" y="530987"/>
                </a:lnTo>
                <a:cubicBezTo>
                  <a:pt x="42544" y="530987"/>
                  <a:pt x="3175" y="491617"/>
                  <a:pt x="3175" y="442976"/>
                </a:cubicBezTo>
                <a:lnTo>
                  <a:pt x="3175" y="442976"/>
                </a:lnTo>
                <a:lnTo>
                  <a:pt x="3175" y="311023"/>
                </a:lnTo>
                <a:lnTo>
                  <a:pt x="3175" y="311023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7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1319" y="2465832"/>
            <a:ext cx="2074164" cy="679704"/>
          </a:xfrm>
          <a:prstGeom prst="rect">
            <a:avLst/>
          </a:prstGeom>
        </p:spPr>
      </p:pic>
      <p:pic>
        <p:nvPicPr>
          <p:cNvPr id="328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0100" y="2465832"/>
            <a:ext cx="473964" cy="679704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6942455" y="2622321"/>
            <a:ext cx="1737987" cy="293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F7FFE7"/>
                </a:solidFill>
                <a:latin typeface="Arial"/>
                <a:cs typeface="Arial"/>
              </a:rPr>
              <a:t>rowspan="1"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6781800" y="4365371"/>
            <a:ext cx="1944624" cy="734441"/>
          </a:xfrm>
          <a:custGeom>
            <a:avLst/>
            <a:gdLst/>
            <a:ahLst/>
            <a:cxnLst/>
            <a:rect l="l" t="t" r="r" b="b"/>
            <a:pathLst>
              <a:path w="1944624" h="734441">
                <a:moveTo>
                  <a:pt x="0" y="294640"/>
                </a:moveTo>
                <a:cubicBezTo>
                  <a:pt x="0" y="245999"/>
                  <a:pt x="39369" y="206629"/>
                  <a:pt x="88011" y="206629"/>
                </a:cubicBezTo>
                <a:lnTo>
                  <a:pt x="324104" y="206629"/>
                </a:lnTo>
                <a:lnTo>
                  <a:pt x="266573" y="0"/>
                </a:lnTo>
                <a:lnTo>
                  <a:pt x="810260" y="206629"/>
                </a:lnTo>
                <a:lnTo>
                  <a:pt x="1856740" y="206629"/>
                </a:lnTo>
                <a:cubicBezTo>
                  <a:pt x="1905254" y="206629"/>
                  <a:pt x="1944624" y="245999"/>
                  <a:pt x="1944624" y="294640"/>
                </a:cubicBezTo>
                <a:lnTo>
                  <a:pt x="1944624" y="294640"/>
                </a:lnTo>
                <a:lnTo>
                  <a:pt x="1944624" y="294640"/>
                </a:lnTo>
                <a:lnTo>
                  <a:pt x="1944624" y="426593"/>
                </a:lnTo>
                <a:lnTo>
                  <a:pt x="1944624" y="646430"/>
                </a:lnTo>
                <a:cubicBezTo>
                  <a:pt x="1944624" y="695071"/>
                  <a:pt x="1905254" y="734441"/>
                  <a:pt x="1856740" y="734441"/>
                </a:cubicBezTo>
                <a:lnTo>
                  <a:pt x="810260" y="734441"/>
                </a:lnTo>
                <a:lnTo>
                  <a:pt x="324104" y="734441"/>
                </a:lnTo>
                <a:lnTo>
                  <a:pt x="324104" y="734441"/>
                </a:lnTo>
                <a:lnTo>
                  <a:pt x="88011" y="734441"/>
                </a:lnTo>
                <a:cubicBezTo>
                  <a:pt x="39369" y="734441"/>
                  <a:pt x="0" y="695071"/>
                  <a:pt x="0" y="646430"/>
                </a:cubicBezTo>
                <a:lnTo>
                  <a:pt x="0" y="426593"/>
                </a:lnTo>
                <a:lnTo>
                  <a:pt x="0" y="294640"/>
                </a:lnTo>
                <a:lnTo>
                  <a:pt x="0" y="294640"/>
                </a:lnTo>
                <a:close/>
              </a:path>
            </a:pathLst>
          </a:custGeom>
          <a:solidFill>
            <a:srgbClr val="9F84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778625" y="4362196"/>
            <a:ext cx="1950974" cy="740791"/>
          </a:xfrm>
          <a:custGeom>
            <a:avLst/>
            <a:gdLst/>
            <a:ahLst/>
            <a:cxnLst/>
            <a:rect l="l" t="t" r="r" b="b"/>
            <a:pathLst>
              <a:path w="1950974" h="740791">
                <a:moveTo>
                  <a:pt x="3175" y="297815"/>
                </a:moveTo>
                <a:cubicBezTo>
                  <a:pt x="3175" y="249174"/>
                  <a:pt x="42544" y="209804"/>
                  <a:pt x="91186" y="209804"/>
                </a:cubicBezTo>
                <a:lnTo>
                  <a:pt x="327279" y="209804"/>
                </a:lnTo>
                <a:lnTo>
                  <a:pt x="269748" y="3175"/>
                </a:lnTo>
                <a:lnTo>
                  <a:pt x="813435" y="209804"/>
                </a:lnTo>
                <a:lnTo>
                  <a:pt x="1859915" y="209804"/>
                </a:lnTo>
                <a:cubicBezTo>
                  <a:pt x="1908429" y="209804"/>
                  <a:pt x="1947799" y="249174"/>
                  <a:pt x="1947799" y="297815"/>
                </a:cubicBezTo>
                <a:lnTo>
                  <a:pt x="1947799" y="297815"/>
                </a:lnTo>
                <a:lnTo>
                  <a:pt x="1947799" y="297815"/>
                </a:lnTo>
                <a:lnTo>
                  <a:pt x="1947799" y="429768"/>
                </a:lnTo>
                <a:lnTo>
                  <a:pt x="1947799" y="649605"/>
                </a:lnTo>
                <a:cubicBezTo>
                  <a:pt x="1947799" y="698246"/>
                  <a:pt x="1908429" y="737616"/>
                  <a:pt x="1859915" y="737616"/>
                </a:cubicBezTo>
                <a:lnTo>
                  <a:pt x="813435" y="737616"/>
                </a:lnTo>
                <a:lnTo>
                  <a:pt x="327279" y="737616"/>
                </a:lnTo>
                <a:lnTo>
                  <a:pt x="327279" y="737616"/>
                </a:lnTo>
                <a:lnTo>
                  <a:pt x="91186" y="737616"/>
                </a:lnTo>
                <a:cubicBezTo>
                  <a:pt x="42544" y="737616"/>
                  <a:pt x="3175" y="698246"/>
                  <a:pt x="3175" y="649605"/>
                </a:cubicBezTo>
                <a:lnTo>
                  <a:pt x="3175" y="429768"/>
                </a:lnTo>
                <a:lnTo>
                  <a:pt x="3175" y="297815"/>
                </a:lnTo>
                <a:lnTo>
                  <a:pt x="3175" y="297815"/>
                </a:lnTo>
                <a:close/>
              </a:path>
            </a:pathLst>
          </a:custGeom>
          <a:ln w="6350">
            <a:solidFill>
              <a:srgbClr val="DCD8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9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8460" y="4546092"/>
            <a:ext cx="2074164" cy="679704"/>
          </a:xfrm>
          <a:prstGeom prst="rect">
            <a:avLst/>
          </a:prstGeom>
        </p:spPr>
      </p:pic>
      <p:pic>
        <p:nvPicPr>
          <p:cNvPr id="3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7240" y="4546092"/>
            <a:ext cx="473964" cy="679704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6920230" y="4702429"/>
            <a:ext cx="1737918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F7FFE7"/>
                </a:solidFill>
                <a:latin typeface="Arial"/>
                <a:cs typeface="Arial"/>
              </a:rPr>
              <a:t>rowspan="1"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3840" y="322137"/>
            <a:ext cx="7771084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60" spc="10" dirty="0">
                <a:solidFill>
                  <a:srgbClr val="675E47"/>
                </a:solidFill>
                <a:latin typeface="Cambria"/>
                <a:cs typeface="Cambria"/>
              </a:rPr>
              <a:t>HTML Tables – colspan Example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608012" y="1230211"/>
            <a:ext cx="6859524" cy="5324475"/>
          </a:xfrm>
          <a:custGeom>
            <a:avLst/>
            <a:gdLst/>
            <a:ahLst/>
            <a:cxnLst/>
            <a:rect l="l" t="t" r="r" b="b"/>
            <a:pathLst>
              <a:path w="6859524" h="5324475">
                <a:moveTo>
                  <a:pt x="0" y="5324475"/>
                </a:moveTo>
                <a:lnTo>
                  <a:pt x="0" y="0"/>
                </a:lnTo>
                <a:lnTo>
                  <a:pt x="6859524" y="0"/>
                </a:lnTo>
                <a:lnTo>
                  <a:pt x="6859524" y="5324475"/>
                </a:lnTo>
                <a:lnTo>
                  <a:pt x="0" y="5324475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1662" y="1223861"/>
            <a:ext cx="6872224" cy="5337175"/>
          </a:xfrm>
          <a:custGeom>
            <a:avLst/>
            <a:gdLst/>
            <a:ahLst/>
            <a:cxnLst/>
            <a:rect l="l" t="t" r="r" b="b"/>
            <a:pathLst>
              <a:path w="6872224" h="5337175">
                <a:moveTo>
                  <a:pt x="6350" y="5330825"/>
                </a:moveTo>
                <a:lnTo>
                  <a:pt x="6350" y="6350"/>
                </a:lnTo>
                <a:lnTo>
                  <a:pt x="6865874" y="6350"/>
                </a:lnTo>
                <a:lnTo>
                  <a:pt x="6865874" y="5330825"/>
                </a:lnTo>
                <a:lnTo>
                  <a:pt x="6350" y="5330825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99516" y="1323086"/>
            <a:ext cx="842632" cy="549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Arial"/>
                <a:cs typeface="Arial"/>
              </a:rPr>
              <a:t>&lt;html&gt;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0070C0"/>
                </a:solidFill>
                <a:latin typeface="Arial"/>
                <a:cs typeface="Arial"/>
              </a:rPr>
              <a:t>&lt;body&gt;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99516" y="2237511"/>
            <a:ext cx="3577069" cy="3293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0070C0"/>
                </a:solidFill>
                <a:latin typeface="Arial"/>
                <a:cs typeface="Arial"/>
              </a:rPr>
              <a:t>&lt;table width=50% border = "1" 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60" b="1" spc="10" dirty="0">
                <a:solidFill>
                  <a:srgbClr val="0070C0"/>
                </a:solidFill>
                <a:latin typeface="Arial"/>
                <a:cs typeface="Arial"/>
              </a:rPr>
              <a:t>     &lt;th </a:t>
            </a:r>
            <a:r>
              <a:rPr sz="1760" b="1" spc="10" dirty="0">
                <a:solidFill>
                  <a:srgbClr val="FF0000"/>
                </a:solidFill>
                <a:latin typeface="Arial"/>
                <a:cs typeface="Arial"/>
              </a:rPr>
              <a:t>colspan=2</a:t>
            </a:r>
            <a:r>
              <a:rPr sz="1760" b="1" spc="10" dirty="0">
                <a:solidFill>
                  <a:srgbClr val="0070C0"/>
                </a:solidFill>
                <a:latin typeface="Arial"/>
                <a:cs typeface="Arial"/>
              </a:rPr>
              <a:t>&gt;Firstname&lt;/th&gt;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 &lt;th&gt;Age&lt;/th&gt;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&lt;td&gt;Jill&lt;/td&gt;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&lt;td&gt;Smith&lt;/td&gt; 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 &lt;td&gt;50&lt;/td&gt;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&lt;/table&gt;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99516" y="5895975"/>
            <a:ext cx="967600" cy="549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Arial"/>
                <a:cs typeface="Arial"/>
              </a:rPr>
              <a:t>&lt;/body&gt;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&lt;/html&gt; 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3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947" y="4648200"/>
            <a:ext cx="4258437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3840" y="322137"/>
            <a:ext cx="8147513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60" spc="10" dirty="0">
                <a:solidFill>
                  <a:srgbClr val="675E47"/>
                </a:solidFill>
                <a:latin typeface="Cambria"/>
                <a:cs typeface="Cambria"/>
              </a:rPr>
              <a:t>HTML Tables –  rowspan Example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55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608012" y="1230211"/>
            <a:ext cx="6859524" cy="5324475"/>
          </a:xfrm>
          <a:custGeom>
            <a:avLst/>
            <a:gdLst/>
            <a:ahLst/>
            <a:cxnLst/>
            <a:rect l="l" t="t" r="r" b="b"/>
            <a:pathLst>
              <a:path w="6859524" h="5324475">
                <a:moveTo>
                  <a:pt x="0" y="5324475"/>
                </a:moveTo>
                <a:lnTo>
                  <a:pt x="0" y="0"/>
                </a:lnTo>
                <a:lnTo>
                  <a:pt x="6859524" y="0"/>
                </a:lnTo>
                <a:lnTo>
                  <a:pt x="6859524" y="5324475"/>
                </a:lnTo>
                <a:lnTo>
                  <a:pt x="0" y="5324475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1662" y="1223861"/>
            <a:ext cx="6872224" cy="5337175"/>
          </a:xfrm>
          <a:custGeom>
            <a:avLst/>
            <a:gdLst/>
            <a:ahLst/>
            <a:cxnLst/>
            <a:rect l="l" t="t" r="r" b="b"/>
            <a:pathLst>
              <a:path w="6872224" h="5337175">
                <a:moveTo>
                  <a:pt x="6350" y="5330825"/>
                </a:moveTo>
                <a:lnTo>
                  <a:pt x="6350" y="6350"/>
                </a:lnTo>
                <a:lnTo>
                  <a:pt x="6865874" y="6350"/>
                </a:lnTo>
                <a:lnTo>
                  <a:pt x="6865874" y="5330825"/>
                </a:lnTo>
                <a:lnTo>
                  <a:pt x="6350" y="5330825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99516" y="1323086"/>
            <a:ext cx="5491467" cy="4207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FF0000"/>
                </a:solidFill>
                <a:latin typeface="Arial"/>
                <a:cs typeface="Arial"/>
              </a:rPr>
              <a:t>&lt;h2 align=center&gt; </a:t>
            </a:r>
            <a:r>
              <a:rPr sz="1820" b="1" spc="10" dirty="0">
                <a:solidFill>
                  <a:srgbClr val="0070C0"/>
                </a:solidFill>
                <a:latin typeface="Arial"/>
                <a:cs typeface="Arial"/>
              </a:rPr>
              <a:t>Cell that spans two rows: </a:t>
            </a:r>
            <a:r>
              <a:rPr sz="1820" b="1" spc="10" dirty="0">
                <a:solidFill>
                  <a:srgbClr val="FF0000"/>
                </a:solidFill>
                <a:latin typeface="Arial"/>
                <a:cs typeface="Arial"/>
              </a:rPr>
              <a:t>&lt;/h2&gt;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60" b="1" spc="10" dirty="0">
                <a:solidFill>
                  <a:srgbClr val="FF0000"/>
                </a:solidFill>
                <a:latin typeface="Arial"/>
                <a:cs typeface="Arial"/>
              </a:rPr>
              <a:t>&lt;table style="width:50%“ border=“1” align=center&gt;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&lt;th&gt;Name:&lt;/th&gt;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&lt;td&gt;Bill Gates&lt;/td&gt;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&lt;th 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rowspan="2"</a:t>
            </a: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&gt;Telephone:&lt;/th&gt;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&lt;td&gt;55577854&lt;/td&gt;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  &lt;td&gt;55577855&lt;/td&gt;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  &lt;/tr&gt;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&lt;/table&gt;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99516" y="5895975"/>
            <a:ext cx="952360" cy="549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b="1" spc="10" dirty="0">
                <a:solidFill>
                  <a:srgbClr val="0070C0"/>
                </a:solidFill>
                <a:latin typeface="Arial"/>
                <a:cs typeface="Arial"/>
              </a:rPr>
              <a:t>&lt;/body&gt;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3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4191000"/>
            <a:ext cx="4618609" cy="1828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4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159070"/>
            <a:ext cx="5970859" cy="1385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60" spc="10" dirty="0">
                <a:solidFill>
                  <a:srgbClr val="675E47"/>
                </a:solidFill>
                <a:latin typeface="Cambria"/>
                <a:cs typeface="Cambria"/>
              </a:rPr>
              <a:t>HTML Tables –  rowspan</a:t>
            </a:r>
            <a:endParaRPr sz="4300">
              <a:latin typeface="Cambria"/>
              <a:cs typeface="Cambria"/>
            </a:endParaRPr>
          </a:p>
          <a:p>
            <a:pPr marL="0">
              <a:lnSpc>
                <a:spcPct val="100000"/>
              </a:lnSpc>
            </a:pPr>
            <a:r>
              <a:rPr sz="4600" spc="10" dirty="0">
                <a:solidFill>
                  <a:srgbClr val="675E47"/>
                </a:solidFill>
                <a:latin typeface="Cambria"/>
                <a:cs typeface="Cambria"/>
              </a:rPr>
              <a:t>Example with &lt;style&gt;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24000"/>
            <a:ext cx="5486400" cy="5334000"/>
          </a:xfrm>
          <a:prstGeom prst="rect">
            <a:avLst/>
          </a:prstGeom>
        </p:spPr>
      </p:pic>
      <p:pic>
        <p:nvPicPr>
          <p:cNvPr id="34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2413" y="1524000"/>
            <a:ext cx="4618609" cy="1828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5644724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Complete HTML Tables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1699133"/>
            <a:ext cx="668671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Table rows split into three semantic sections: header, body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2034413"/>
            <a:ext cx="125352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and footer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60424" y="2385489"/>
            <a:ext cx="6591873" cy="2957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70" spc="10" dirty="0">
                <a:solidFill>
                  <a:srgbClr val="2F2B20"/>
                </a:solidFill>
                <a:latin typeface="Consolas"/>
                <a:cs typeface="Consolas"/>
              </a:rPr>
              <a:t>&lt;thead&gt;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 denotes table header and contains </a:t>
            </a:r>
            <a:r>
              <a:rPr sz="1970" spc="10" dirty="0">
                <a:solidFill>
                  <a:srgbClr val="2F2B20"/>
                </a:solidFill>
                <a:latin typeface="Consolas"/>
                <a:cs typeface="Consolas"/>
              </a:rPr>
              <a:t>&lt;th&gt;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 elements,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89024" y="2729738"/>
            <a:ext cx="2709609" cy="2562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instead of </a:t>
            </a:r>
            <a:r>
              <a:rPr sz="2000" spc="10" dirty="0">
                <a:solidFill>
                  <a:srgbClr val="2F2B20"/>
                </a:solidFill>
                <a:latin typeface="Consolas"/>
                <a:cs typeface="Consolas"/>
              </a:rPr>
              <a:t>&lt;td&gt;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elements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60424" y="3056049"/>
            <a:ext cx="6828672" cy="2957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40" spc="10" dirty="0">
                <a:solidFill>
                  <a:srgbClr val="2F2B20"/>
                </a:solidFill>
                <a:latin typeface="Consolas"/>
                <a:cs typeface="Consolas"/>
              </a:rPr>
              <a:t>&lt;tbody&gt;</a:t>
            </a:r>
            <a:r>
              <a:rPr sz="1940" spc="10" dirty="0">
                <a:solidFill>
                  <a:srgbClr val="2F2B20"/>
                </a:solidFill>
                <a:latin typeface="Calibri"/>
                <a:cs typeface="Calibri"/>
              </a:rPr>
              <a:t> denotes collection of table rows that contain the very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89024" y="3400298"/>
            <a:ext cx="51466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60424" y="3726587"/>
            <a:ext cx="6878454" cy="296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70" spc="10" dirty="0">
                <a:solidFill>
                  <a:srgbClr val="2F2B20"/>
                </a:solidFill>
                <a:latin typeface="Consolas"/>
                <a:cs typeface="Consolas"/>
              </a:rPr>
              <a:t>&lt;tfoot&gt;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 denotes table footer but comes BEFORE the </a:t>
            </a:r>
            <a:r>
              <a:rPr sz="1970" spc="10" dirty="0">
                <a:solidFill>
                  <a:srgbClr val="2F2B20"/>
                </a:solidFill>
                <a:latin typeface="Consolas"/>
                <a:cs typeface="Consolas"/>
              </a:rPr>
              <a:t>&lt;tbody&gt;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89024" y="4071112"/>
            <a:ext cx="38208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tag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960424" y="4397423"/>
            <a:ext cx="6979532" cy="2957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70" spc="10" dirty="0">
                <a:solidFill>
                  <a:srgbClr val="2F2B20"/>
                </a:solidFill>
                <a:latin typeface="Consolas"/>
                <a:cs typeface="Consolas"/>
              </a:rPr>
              <a:t>&lt;colgroup&gt;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 and </a:t>
            </a:r>
            <a:r>
              <a:rPr sz="1970" spc="10" dirty="0">
                <a:solidFill>
                  <a:srgbClr val="2F2B20"/>
                </a:solidFill>
                <a:latin typeface="Consolas"/>
                <a:cs typeface="Consolas"/>
              </a:rPr>
              <a:t>&lt;col&gt;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 define columns (most often used to set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89024" y="4741672"/>
            <a:ext cx="165195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column widths)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710817" y="2171573"/>
            <a:ext cx="4716146" cy="9823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479" spc="10" dirty="0">
                <a:solidFill>
                  <a:srgbClr val="675E47"/>
                </a:solidFill>
                <a:latin typeface="Cambria"/>
                <a:cs typeface="Cambria"/>
              </a:rPr>
              <a:t>HTML Forms</a:t>
            </a:r>
            <a:endParaRPr sz="6400">
              <a:latin typeface="Cambria"/>
              <a:cs typeface="Cambria"/>
            </a:endParaRPr>
          </a:p>
        </p:txBody>
      </p:sp>
      <p:pic>
        <p:nvPicPr>
          <p:cNvPr id="35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7152" y="3247644"/>
            <a:ext cx="5830824" cy="789432"/>
          </a:xfrm>
          <a:prstGeom prst="rect">
            <a:avLst/>
          </a:prstGeom>
        </p:spPr>
      </p:pic>
      <p:pic>
        <p:nvPicPr>
          <p:cNvPr id="35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8584" y="3247644"/>
            <a:ext cx="550164" cy="78943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819021" y="3429381"/>
            <a:ext cx="5442572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b="1" spc="10" dirty="0">
                <a:solidFill>
                  <a:srgbClr val="FAF7C8"/>
                </a:solidFill>
                <a:latin typeface="Arial"/>
                <a:cs typeface="Arial"/>
              </a:rPr>
              <a:t>Entering User Data from a Web Page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5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5664" y="3991356"/>
            <a:ext cx="3570732" cy="2513076"/>
          </a:xfrm>
          <a:prstGeom prst="rect">
            <a:avLst/>
          </a:prstGeom>
        </p:spPr>
      </p:pic>
      <p:pic>
        <p:nvPicPr>
          <p:cNvPr id="35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1156" y="316992"/>
            <a:ext cx="1886711" cy="4980431"/>
          </a:xfrm>
          <a:prstGeom prst="rect">
            <a:avLst/>
          </a:prstGeom>
        </p:spPr>
      </p:pic>
      <p:pic>
        <p:nvPicPr>
          <p:cNvPr id="35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3800" y="2590800"/>
            <a:ext cx="457200" cy="457200"/>
          </a:xfrm>
          <a:prstGeom prst="rect">
            <a:avLst/>
          </a:prstGeom>
        </p:spPr>
      </p:pic>
      <p:pic>
        <p:nvPicPr>
          <p:cNvPr id="355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066838"/>
            <a:ext cx="1724190" cy="172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5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5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3009473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00" spc="10" dirty="0">
                <a:solidFill>
                  <a:srgbClr val="675E47"/>
                </a:solidFill>
                <a:latin typeface="Cambria"/>
                <a:cs typeface="Cambria"/>
              </a:rPr>
              <a:t>HTML Form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2643796" cy="31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900" b="1" spc="10" dirty="0">
                <a:solidFill>
                  <a:srgbClr val="2F2B20"/>
                </a:solidFill>
                <a:latin typeface="Arial"/>
                <a:cs typeface="Arial"/>
              </a:rPr>
              <a:t>The &lt;form&gt; Element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62940" y="2058621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2101850"/>
            <a:ext cx="649618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The HTML </a:t>
            </a:r>
            <a:r>
              <a:rPr sz="2200" b="1" spc="10" dirty="0">
                <a:solidFill>
                  <a:srgbClr val="2F2B20"/>
                </a:solidFill>
                <a:latin typeface="Arial"/>
                <a:cs typeface="Arial"/>
              </a:rPr>
              <a:t>&lt;form&gt;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element defines a form that is used 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539" y="2437130"/>
            <a:ext cx="2093632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collect user input: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62940" y="2796237"/>
            <a:ext cx="1053883" cy="31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810" b="1" spc="10" dirty="0">
                <a:solidFill>
                  <a:srgbClr val="2F2B2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60424" y="3229609"/>
            <a:ext cx="1544961" cy="8643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Calibri"/>
                <a:cs typeface="Calibri"/>
              </a:rPr>
              <a:t>&lt;form&gt;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910" i="1" spc="10" dirty="0">
                <a:solidFill>
                  <a:srgbClr val="0070C0"/>
                </a:solidFill>
                <a:latin typeface="Arial"/>
                <a:cs typeface="Arial"/>
              </a:rPr>
              <a:t>form elements</a:t>
            </a:r>
            <a:endParaRPr sz="1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Calibri"/>
                <a:cs typeface="Calibri"/>
              </a:rPr>
              <a:t>&lt;/form&gt;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62940" y="4478988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91539" y="4522216"/>
            <a:ext cx="651691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Form elements are different types of input elements, like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60424" y="4872911"/>
            <a:ext cx="279958" cy="28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89024" y="4912360"/>
            <a:ext cx="125076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text fields, 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960424" y="5239052"/>
            <a:ext cx="1590612" cy="2939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checkboxes, 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960424" y="5604761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189024" y="5644210"/>
            <a:ext cx="156470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radio buttons, 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960424" y="5970521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189024" y="6009970"/>
            <a:ext cx="280714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submit buttons, and more.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6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515856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The &lt;input&gt; Element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457200" y="1536192"/>
            <a:ext cx="3657600" cy="4590288"/>
          </a:xfrm>
          <a:custGeom>
            <a:avLst/>
            <a:gdLst/>
            <a:ahLst/>
            <a:cxnLst/>
            <a:rect l="l" t="t" r="r" b="b"/>
            <a:pathLst>
              <a:path w="3657600" h="4590288">
                <a:moveTo>
                  <a:pt x="0" y="4590288"/>
                </a:moveTo>
                <a:lnTo>
                  <a:pt x="0" y="0"/>
                </a:lnTo>
                <a:lnTo>
                  <a:pt x="3657600" y="0"/>
                </a:lnTo>
                <a:lnTo>
                  <a:pt x="3657600" y="4590288"/>
                </a:lnTo>
                <a:lnTo>
                  <a:pt x="0" y="4590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44500" y="1523492"/>
            <a:ext cx="3683000" cy="4615688"/>
          </a:xfrm>
          <a:custGeom>
            <a:avLst/>
            <a:gdLst/>
            <a:ahLst/>
            <a:cxnLst/>
            <a:rect l="l" t="t" r="r" b="b"/>
            <a:pathLst>
              <a:path w="3683000" h="4615688">
                <a:moveTo>
                  <a:pt x="12700" y="4602988"/>
                </a:moveTo>
                <a:lnTo>
                  <a:pt x="12700" y="12700"/>
                </a:lnTo>
                <a:lnTo>
                  <a:pt x="3670300" y="12700"/>
                </a:lnTo>
                <a:lnTo>
                  <a:pt x="3670300" y="4602988"/>
                </a:lnTo>
                <a:lnTo>
                  <a:pt x="12700" y="4602988"/>
                </a:lnTo>
                <a:close/>
              </a:path>
            </a:pathLst>
          </a:custGeom>
          <a:ln w="25400">
            <a:solidFill>
              <a:srgbClr val="B1A0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662940" y="1622171"/>
            <a:ext cx="251460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1657604"/>
            <a:ext cx="30814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1770" b="1" spc="10" dirty="0">
                <a:solidFill>
                  <a:srgbClr val="2F2B20"/>
                </a:solidFill>
                <a:latin typeface="Arial"/>
                <a:cs typeface="Arial"/>
              </a:rPr>
              <a:t>&lt;input&gt;</a:t>
            </a:r>
            <a:r>
              <a:rPr sz="1770" spc="10" dirty="0">
                <a:solidFill>
                  <a:srgbClr val="2F2B20"/>
                </a:solidFill>
                <a:latin typeface="Calibri"/>
                <a:cs typeface="Calibri"/>
              </a:rPr>
              <a:t> element is the most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1986788"/>
            <a:ext cx="242059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important form element.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2335784"/>
            <a:ext cx="251460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539" y="2371217"/>
            <a:ext cx="239925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Here are some examples: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60424" y="2719832"/>
            <a:ext cx="251460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89024" y="2755265"/>
            <a:ext cx="1502460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2F2B20"/>
                </a:solidFill>
                <a:latin typeface="Arial"/>
                <a:cs typeface="Arial"/>
              </a:rPr>
              <a:t>Input Type Text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60424" y="3103880"/>
            <a:ext cx="251460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89024" y="3139313"/>
            <a:ext cx="2017954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30" b="1" spc="10" dirty="0">
                <a:solidFill>
                  <a:srgbClr val="2F2B20"/>
                </a:solidFill>
                <a:latin typeface="Arial"/>
                <a:cs typeface="Arial"/>
              </a:rPr>
              <a:t>Input Type Password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960424" y="3487927"/>
            <a:ext cx="251460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89024" y="3523361"/>
            <a:ext cx="1789353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2F2B20"/>
                </a:solidFill>
                <a:latin typeface="Arial"/>
                <a:cs typeface="Arial"/>
              </a:rPr>
              <a:t>Input Type Submit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960424" y="3872230"/>
            <a:ext cx="251460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189024" y="3907663"/>
            <a:ext cx="1656766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2F2B20"/>
                </a:solidFill>
                <a:latin typeface="Arial"/>
                <a:cs typeface="Arial"/>
              </a:rPr>
              <a:t>Input Type Radio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960424" y="4256278"/>
            <a:ext cx="251460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189024" y="4291711"/>
            <a:ext cx="1638478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2F2B20"/>
                </a:solidFill>
                <a:latin typeface="Arial"/>
                <a:cs typeface="Arial"/>
              </a:rPr>
              <a:t>Input Type Reset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960424" y="4640326"/>
            <a:ext cx="251460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189024" y="4675759"/>
            <a:ext cx="2024049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30" b="1" spc="10" dirty="0">
                <a:solidFill>
                  <a:srgbClr val="2F2B20"/>
                </a:solidFill>
                <a:latin typeface="Arial"/>
                <a:cs typeface="Arial"/>
              </a:rPr>
              <a:t>Input Type Checkbox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960424" y="5024755"/>
            <a:ext cx="251460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9CBEBD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189024" y="5060188"/>
            <a:ext cx="2316658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30" b="1" spc="10" dirty="0">
                <a:solidFill>
                  <a:srgbClr val="2F2B20"/>
                </a:solidFill>
                <a:latin typeface="Arial"/>
                <a:cs typeface="Arial"/>
              </a:rPr>
              <a:t>Input Type Button  …etc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4267200" y="1524000"/>
            <a:ext cx="4191000" cy="4483608"/>
          </a:xfrm>
          <a:custGeom>
            <a:avLst/>
            <a:gdLst/>
            <a:ahLst/>
            <a:cxnLst/>
            <a:rect l="l" t="t" r="r" b="b"/>
            <a:pathLst>
              <a:path w="4191000" h="4483608">
                <a:moveTo>
                  <a:pt x="0" y="4483608"/>
                </a:moveTo>
                <a:lnTo>
                  <a:pt x="0" y="0"/>
                </a:lnTo>
                <a:lnTo>
                  <a:pt x="4191000" y="0"/>
                </a:lnTo>
                <a:lnTo>
                  <a:pt x="4191000" y="4483608"/>
                </a:lnTo>
                <a:lnTo>
                  <a:pt x="0" y="4483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254500" y="1511300"/>
            <a:ext cx="4216400" cy="4509008"/>
          </a:xfrm>
          <a:custGeom>
            <a:avLst/>
            <a:gdLst/>
            <a:ahLst/>
            <a:cxnLst/>
            <a:rect l="l" t="t" r="r" b="b"/>
            <a:pathLst>
              <a:path w="4216400" h="4509008">
                <a:moveTo>
                  <a:pt x="12700" y="4496308"/>
                </a:moveTo>
                <a:lnTo>
                  <a:pt x="12700" y="12700"/>
                </a:lnTo>
                <a:lnTo>
                  <a:pt x="4203700" y="12700"/>
                </a:lnTo>
                <a:lnTo>
                  <a:pt x="4203700" y="4496308"/>
                </a:lnTo>
                <a:lnTo>
                  <a:pt x="12700" y="4496308"/>
                </a:lnTo>
                <a:close/>
              </a:path>
            </a:pathLst>
          </a:custGeom>
          <a:ln w="25400">
            <a:solidFill>
              <a:srgbClr val="B1A0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4473575" y="1522524"/>
            <a:ext cx="279959" cy="588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702429" y="1561973"/>
            <a:ext cx="3384700" cy="42784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2F2B20"/>
                </a:solidFill>
                <a:latin typeface="Arial"/>
                <a:cs typeface="Arial"/>
              </a:rPr>
              <a:t>HTML5 Input Types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HTML5 added several new input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color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date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datetime-local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email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month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number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range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search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tel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time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url</a:t>
            </a:r>
            <a:endParaRPr sz="19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90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00" spc="10" dirty="0">
                <a:solidFill>
                  <a:srgbClr val="2F2B20"/>
                </a:solidFill>
                <a:latin typeface="Calibri"/>
                <a:cs typeface="Calibri"/>
              </a:rPr>
              <a:t>week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3852246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Input Type Text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591896"/>
            <a:ext cx="2599600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900" b="1" spc="10" dirty="0">
                <a:solidFill>
                  <a:srgbClr val="2F2B20"/>
                </a:solidFill>
                <a:latin typeface="Arial"/>
                <a:cs typeface="Arial"/>
              </a:rPr>
              <a:t>&lt;input type="text"&gt;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1970405"/>
            <a:ext cx="262223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2F2B20"/>
                </a:solidFill>
                <a:latin typeface="Calibri"/>
                <a:cs typeface="Calibri"/>
              </a:rPr>
              <a:t>defines a </a:t>
            </a:r>
            <a:r>
              <a:rPr sz="2110" b="1" spc="10" dirty="0">
                <a:solidFill>
                  <a:srgbClr val="2F2B20"/>
                </a:solidFill>
                <a:latin typeface="Arial"/>
                <a:cs typeface="Arial"/>
              </a:rPr>
              <a:t>one-line text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2306066"/>
            <a:ext cx="132972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b="1" spc="10" dirty="0">
                <a:solidFill>
                  <a:srgbClr val="2F2B20"/>
                </a:solidFill>
                <a:latin typeface="Arial"/>
                <a:cs typeface="Arial"/>
              </a:rPr>
              <a:t>input field</a:t>
            </a:r>
            <a:r>
              <a:rPr sz="1960" spc="10" dirty="0">
                <a:solidFill>
                  <a:srgbClr val="2F2B20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3086940"/>
            <a:ext cx="1528304" cy="4101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A9A57C"/>
                </a:solidFill>
                <a:latin typeface="Arial"/>
                <a:cs typeface="Arial"/>
              </a:rPr>
              <a:t>•  </a:t>
            </a:r>
            <a:r>
              <a:rPr sz="2710" spc="10" dirty="0">
                <a:solidFill>
                  <a:srgbClr val="2F2B20"/>
                </a:solidFill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25975" y="1591310"/>
            <a:ext cx="335280" cy="3398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854829" y="1638554"/>
            <a:ext cx="2709673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F2B20"/>
                </a:solidFill>
                <a:latin typeface="Calibri"/>
                <a:cs typeface="Calibri"/>
              </a:rPr>
              <a:t>This is how the 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854829" y="2004466"/>
            <a:ext cx="2913049" cy="6707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F2B20"/>
                </a:solidFill>
                <a:latin typeface="Calibri"/>
                <a:cs typeface="Calibri"/>
              </a:rPr>
              <a:t>code above will be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F2B20"/>
                </a:solidFill>
                <a:latin typeface="Calibri"/>
                <a:cs typeface="Calibri"/>
              </a:rPr>
              <a:t>displayed in a browser: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6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3657600"/>
            <a:ext cx="2909442" cy="1600200"/>
          </a:xfrm>
          <a:prstGeom prst="rect">
            <a:avLst/>
          </a:prstGeom>
        </p:spPr>
      </p:pic>
      <p:pic>
        <p:nvPicPr>
          <p:cNvPr id="36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3657600"/>
            <a:ext cx="41910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5161616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80" spc="10" dirty="0">
                <a:solidFill>
                  <a:srgbClr val="675E47"/>
                </a:solidFill>
                <a:latin typeface="Cambria"/>
                <a:cs typeface="Cambria"/>
              </a:rPr>
              <a:t>Input Type Password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58140" y="1591310"/>
            <a:ext cx="3542716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040" b="1" spc="10" dirty="0">
                <a:solidFill>
                  <a:srgbClr val="2F2B20"/>
                </a:solidFill>
                <a:latin typeface="Arial"/>
                <a:cs typeface="Arial"/>
              </a:rPr>
              <a:t>&lt;input type="password"&gt;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58140" y="2030327"/>
            <a:ext cx="3480300" cy="352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190" spc="10" dirty="0">
                <a:solidFill>
                  <a:srgbClr val="2F2B20"/>
                </a:solidFill>
                <a:latin typeface="Calibri"/>
                <a:cs typeface="Calibri"/>
              </a:rPr>
              <a:t> defines a </a:t>
            </a:r>
            <a:r>
              <a:rPr sz="2190" b="1" spc="10" dirty="0">
                <a:solidFill>
                  <a:srgbClr val="2F2B20"/>
                </a:solidFill>
                <a:latin typeface="Arial"/>
                <a:cs typeface="Arial"/>
              </a:rPr>
              <a:t>password field</a:t>
            </a:r>
            <a:r>
              <a:rPr sz="2190" spc="10" dirty="0">
                <a:solidFill>
                  <a:srgbClr val="2F2B20"/>
                </a:solidFill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58140" y="2995501"/>
            <a:ext cx="1528304" cy="4101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A9A57C"/>
                </a:solidFill>
                <a:latin typeface="Arial"/>
                <a:cs typeface="Arial"/>
              </a:rPr>
              <a:t>•  </a:t>
            </a:r>
            <a:r>
              <a:rPr sz="2710" spc="10" dirty="0">
                <a:solidFill>
                  <a:srgbClr val="2F2B20"/>
                </a:solidFill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625975" y="1591310"/>
            <a:ext cx="2938527" cy="352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2F2B20"/>
                </a:solidFill>
                <a:latin typeface="Calibri"/>
                <a:cs typeface="Calibri"/>
              </a:rPr>
              <a:t>This is how the HTML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854829" y="2004466"/>
            <a:ext cx="2913049" cy="6707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F2B20"/>
                </a:solidFill>
                <a:latin typeface="Calibri"/>
                <a:cs typeface="Calibri"/>
              </a:rPr>
              <a:t>code above will be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F2B20"/>
                </a:solidFill>
                <a:latin typeface="Calibri"/>
                <a:cs typeface="Calibri"/>
              </a:rPr>
              <a:t>displayed in a browser: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7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3505200"/>
            <a:ext cx="3962400" cy="2057400"/>
          </a:xfrm>
          <a:prstGeom prst="rect">
            <a:avLst/>
          </a:prstGeom>
        </p:spPr>
      </p:pic>
      <p:pic>
        <p:nvPicPr>
          <p:cNvPr id="37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3497833"/>
            <a:ext cx="3962400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3763854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What is HTML?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1699133"/>
            <a:ext cx="644017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HTML is the standard markup language for creating Web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2034413"/>
            <a:ext cx="79023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pages.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2393901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539" y="2437130"/>
            <a:ext cx="5274475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HTML stands for </a:t>
            </a:r>
            <a:r>
              <a:rPr sz="2200" spc="10" dirty="0">
                <a:solidFill>
                  <a:srgbClr val="0070C0"/>
                </a:solidFill>
                <a:latin typeface="Calibri"/>
                <a:cs typeface="Calibri"/>
              </a:rPr>
              <a:t>Hyper Text Markup Language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62940" y="2796237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91539" y="2839465"/>
            <a:ext cx="660378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HTML </a:t>
            </a:r>
            <a:r>
              <a:rPr sz="2200" spc="10" dirty="0">
                <a:solidFill>
                  <a:srgbClr val="0070C0"/>
                </a:solidFill>
                <a:latin typeface="Calibri"/>
                <a:cs typeface="Calibri"/>
              </a:rPr>
              <a:t>describes the structure of Web pages 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using markup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62940" y="3198573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91539" y="3241802"/>
            <a:ext cx="620906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HTML elements are the building blocks of HTML pages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62940" y="3600888"/>
            <a:ext cx="307116" cy="3113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91539" y="3644163"/>
            <a:ext cx="4585694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HTML elements are represented by </a:t>
            </a:r>
            <a:r>
              <a:rPr sz="2200" spc="10" dirty="0">
                <a:solidFill>
                  <a:srgbClr val="0070C0"/>
                </a:solidFill>
                <a:latin typeface="Calibri"/>
                <a:cs typeface="Calibri"/>
              </a:rPr>
              <a:t>tags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62940" y="4003499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91539" y="4046728"/>
            <a:ext cx="640341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Browsers do not display the HTML tags, but use them 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91539" y="4382008"/>
            <a:ext cx="355514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render the content of the page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7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387289"/>
            <a:ext cx="454896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Input Type Submit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10540" y="1272588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39140" y="1312037"/>
            <a:ext cx="634223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2F2B20"/>
                </a:solidFill>
                <a:latin typeface="Calibri"/>
                <a:cs typeface="Calibri"/>
              </a:rPr>
              <a:t>defines a button for </a:t>
            </a:r>
            <a:r>
              <a:rPr sz="1910" b="1" spc="10" dirty="0">
                <a:solidFill>
                  <a:srgbClr val="2F2B20"/>
                </a:solidFill>
                <a:latin typeface="Arial"/>
                <a:cs typeface="Arial"/>
              </a:rPr>
              <a:t>submitting</a:t>
            </a:r>
            <a:r>
              <a:rPr sz="1910" spc="10" dirty="0">
                <a:solidFill>
                  <a:srgbClr val="2F2B20"/>
                </a:solidFill>
                <a:latin typeface="Calibri"/>
                <a:cs typeface="Calibri"/>
              </a:rPr>
              <a:t> form data to a </a:t>
            </a:r>
            <a:r>
              <a:rPr sz="1910" b="1" spc="10" dirty="0">
                <a:solidFill>
                  <a:srgbClr val="2F2B20"/>
                </a:solidFill>
                <a:latin typeface="Arial"/>
                <a:cs typeface="Arial"/>
              </a:rPr>
              <a:t>form-handler</a:t>
            </a:r>
            <a:r>
              <a:rPr sz="1910" spc="10" dirty="0">
                <a:solidFill>
                  <a:srgbClr val="2F2B20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10540" y="1638348"/>
            <a:ext cx="6407771" cy="2939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The form-handler is specified in the form's </a:t>
            </a:r>
            <a:r>
              <a:rPr sz="1970" b="1" spc="10" dirty="0">
                <a:solidFill>
                  <a:srgbClr val="2F2B20"/>
                </a:solidFill>
                <a:latin typeface="Arial"/>
                <a:cs typeface="Arial"/>
              </a:rPr>
              <a:t>action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 attribute: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10540" y="2004489"/>
            <a:ext cx="1182484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6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760" b="1" spc="10" dirty="0">
                <a:solidFill>
                  <a:srgbClr val="2F2B20"/>
                </a:solidFill>
                <a:latin typeface="Arial"/>
                <a:cs typeface="Arial"/>
              </a:rPr>
              <a:t>Example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10540" y="2472944"/>
            <a:ext cx="2926803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form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action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="/action_page.php"&gt;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10540" y="2838703"/>
            <a:ext cx="143595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F2B20"/>
                </a:solidFill>
                <a:latin typeface="Calibri"/>
                <a:cs typeface="Calibri"/>
              </a:rPr>
              <a:t>  First name: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br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10540" y="3204464"/>
            <a:ext cx="5094184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input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="text"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="firstname"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="Mickey"&gt; 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br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10540" y="3570224"/>
            <a:ext cx="1411566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F2B20"/>
                </a:solidFill>
                <a:latin typeface="Calibri"/>
                <a:cs typeface="Calibri"/>
              </a:rPr>
              <a:t>  Last name: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br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0540" y="3936238"/>
            <a:ext cx="5377648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input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="text"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="lastname"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="Mouse"&gt;&lt;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br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&gt;&lt;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br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10540" y="4301998"/>
            <a:ext cx="3351999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input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="submit"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="Submit"&gt;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10540" y="4667758"/>
            <a:ext cx="771537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A52A2A"/>
                </a:solidFill>
                <a:latin typeface="Calibri"/>
                <a:cs typeface="Calibri"/>
              </a:rPr>
              <a:t>/form</a:t>
            </a:r>
            <a:r>
              <a:rPr sz="16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r>
              <a:rPr sz="16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7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4384" y="4291582"/>
            <a:ext cx="4059935" cy="2566416"/>
          </a:xfrm>
          <a:prstGeom prst="rect">
            <a:avLst/>
          </a:prstGeom>
        </p:spPr>
      </p:pic>
      <p:pic>
        <p:nvPicPr>
          <p:cNvPr id="37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4495863"/>
            <a:ext cx="3452749" cy="2033524"/>
          </a:xfrm>
          <a:prstGeom prst="rect">
            <a:avLst/>
          </a:prstGeom>
        </p:spPr>
      </p:pic>
      <p:sp>
        <p:nvSpPr>
          <p:cNvPr id="202" name="object 202"/>
          <p:cNvSpPr/>
          <p:nvPr/>
        </p:nvSpPr>
        <p:spPr>
          <a:xfrm>
            <a:off x="4029011" y="4486211"/>
            <a:ext cx="3471799" cy="2052701"/>
          </a:xfrm>
          <a:custGeom>
            <a:avLst/>
            <a:gdLst/>
            <a:ahLst/>
            <a:cxnLst/>
            <a:rect l="l" t="t" r="r" b="b"/>
            <a:pathLst>
              <a:path w="3471799" h="2052701">
                <a:moveTo>
                  <a:pt x="4763" y="2047939"/>
                </a:moveTo>
                <a:lnTo>
                  <a:pt x="4763" y="4763"/>
                </a:lnTo>
                <a:lnTo>
                  <a:pt x="3467037" y="4763"/>
                </a:lnTo>
                <a:lnTo>
                  <a:pt x="3467037" y="2047939"/>
                </a:lnTo>
                <a:lnTo>
                  <a:pt x="4763" y="2047939"/>
                </a:lnTo>
                <a:close/>
              </a:path>
            </a:pathLst>
          </a:custGeom>
          <a:ln w="9525">
            <a:solidFill>
              <a:srgbClr val="2F2B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415399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Input Type Reset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7268935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050" b="1" spc="10" dirty="0">
                <a:solidFill>
                  <a:srgbClr val="2F2B20"/>
                </a:solidFill>
                <a:latin typeface="Arial"/>
                <a:cs typeface="Arial"/>
              </a:rPr>
              <a:t>&lt;input type="reset"&gt;</a:t>
            </a:r>
            <a:r>
              <a:rPr sz="2050" spc="10" dirty="0">
                <a:solidFill>
                  <a:srgbClr val="2F2B20"/>
                </a:solidFill>
                <a:latin typeface="Calibri"/>
                <a:cs typeface="Calibri"/>
              </a:rPr>
              <a:t> defines a </a:t>
            </a:r>
            <a:r>
              <a:rPr sz="2050" b="1" spc="10" dirty="0">
                <a:solidFill>
                  <a:srgbClr val="2F2B20"/>
                </a:solidFill>
                <a:latin typeface="Arial"/>
                <a:cs typeface="Arial"/>
              </a:rPr>
              <a:t>reset button</a:t>
            </a:r>
            <a:r>
              <a:rPr sz="2050" spc="10" dirty="0">
                <a:solidFill>
                  <a:srgbClr val="2F2B20"/>
                </a:solidFill>
                <a:latin typeface="Calibri"/>
                <a:cs typeface="Calibri"/>
              </a:rPr>
              <a:t> that will reset all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2034413"/>
            <a:ext cx="401107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form values to their default values: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2940" y="2393901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539" y="2437130"/>
            <a:ext cx="6120676" cy="2680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b="1" spc="10" dirty="0">
                <a:solidFill>
                  <a:srgbClr val="2F2B20"/>
                </a:solidFill>
                <a:latin typeface="Arial"/>
                <a:cs typeface="Arial"/>
              </a:rPr>
              <a:t>click the "Reset" button, the form-data will be reset.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62940" y="3198573"/>
            <a:ext cx="1273339" cy="31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810" b="1" spc="10" dirty="0">
                <a:solidFill>
                  <a:srgbClr val="2F2B20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102" y="3848100"/>
            <a:ext cx="5181600" cy="2438400"/>
          </a:xfrm>
          <a:prstGeom prst="rect">
            <a:avLst/>
          </a:prstGeom>
        </p:spPr>
      </p:pic>
      <p:pic>
        <p:nvPicPr>
          <p:cNvPr id="38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4026306"/>
            <a:ext cx="2488946" cy="1752600"/>
          </a:xfrm>
          <a:prstGeom prst="rect">
            <a:avLst/>
          </a:prstGeom>
        </p:spPr>
      </p:pic>
      <p:sp>
        <p:nvSpPr>
          <p:cNvPr id="203" name="object 203"/>
          <p:cNvSpPr/>
          <p:nvPr/>
        </p:nvSpPr>
        <p:spPr>
          <a:xfrm>
            <a:off x="5439664" y="4724400"/>
            <a:ext cx="427736" cy="342900"/>
          </a:xfrm>
          <a:custGeom>
            <a:avLst/>
            <a:gdLst/>
            <a:ahLst/>
            <a:cxnLst/>
            <a:rect l="l" t="t" r="r" b="b"/>
            <a:pathLst>
              <a:path w="427736" h="342900">
                <a:moveTo>
                  <a:pt x="0" y="85725"/>
                </a:moveTo>
                <a:lnTo>
                  <a:pt x="256286" y="85725"/>
                </a:lnTo>
                <a:lnTo>
                  <a:pt x="256286" y="0"/>
                </a:lnTo>
                <a:lnTo>
                  <a:pt x="427736" y="171450"/>
                </a:lnTo>
                <a:lnTo>
                  <a:pt x="256286" y="342900"/>
                </a:lnTo>
                <a:lnTo>
                  <a:pt x="256286" y="257175"/>
                </a:lnTo>
                <a:lnTo>
                  <a:pt x="0" y="257175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26964" y="4711700"/>
            <a:ext cx="453136" cy="368300"/>
          </a:xfrm>
          <a:custGeom>
            <a:avLst/>
            <a:gdLst/>
            <a:ahLst/>
            <a:cxnLst/>
            <a:rect l="l" t="t" r="r" b="b"/>
            <a:pathLst>
              <a:path w="453136" h="368300">
                <a:moveTo>
                  <a:pt x="12700" y="98425"/>
                </a:moveTo>
                <a:lnTo>
                  <a:pt x="268986" y="98425"/>
                </a:lnTo>
                <a:lnTo>
                  <a:pt x="268986" y="12700"/>
                </a:lnTo>
                <a:lnTo>
                  <a:pt x="440436" y="184150"/>
                </a:lnTo>
                <a:lnTo>
                  <a:pt x="268986" y="355600"/>
                </a:lnTo>
                <a:lnTo>
                  <a:pt x="268986" y="269875"/>
                </a:lnTo>
                <a:lnTo>
                  <a:pt x="12700" y="269875"/>
                </a:lnTo>
                <a:close/>
              </a:path>
            </a:pathLst>
          </a:custGeom>
          <a:ln w="25400">
            <a:solidFill>
              <a:srgbClr val="7B78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8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159070"/>
            <a:ext cx="4477340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Input Type Button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4946815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960" b="1" spc="10" dirty="0">
                <a:solidFill>
                  <a:srgbClr val="2F2B20"/>
                </a:solidFill>
                <a:latin typeface="Arial"/>
                <a:cs typeface="Arial"/>
              </a:rPr>
              <a:t>&lt;input type="button"&gt;</a:t>
            </a:r>
            <a:r>
              <a:rPr sz="1960" spc="10" dirty="0">
                <a:solidFill>
                  <a:srgbClr val="2F2B20"/>
                </a:solidFill>
                <a:latin typeface="Calibri"/>
                <a:cs typeface="Calibri"/>
              </a:rPr>
              <a:t> defines a </a:t>
            </a:r>
            <a:r>
              <a:rPr sz="1960" b="1" spc="10" dirty="0">
                <a:solidFill>
                  <a:srgbClr val="2F2B20"/>
                </a:solidFill>
                <a:latin typeface="Arial"/>
                <a:cs typeface="Arial"/>
              </a:rPr>
              <a:t>button</a:t>
            </a:r>
            <a:r>
              <a:rPr sz="1960" spc="10" dirty="0">
                <a:solidFill>
                  <a:srgbClr val="2F2B20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62940" y="2058621"/>
            <a:ext cx="1273339" cy="31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810" b="1" spc="10" dirty="0">
                <a:solidFill>
                  <a:srgbClr val="2F2B20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2940" y="2460957"/>
            <a:ext cx="6192303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input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="button"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onclick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="alert('Hello World!')"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539" y="2839465"/>
            <a:ext cx="22887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="Click Me!"&gt;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62940" y="4405836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91539" y="4449064"/>
            <a:ext cx="608410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After clicking above button it shows output as below: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8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3352825"/>
            <a:ext cx="1600200" cy="781913"/>
          </a:xfrm>
          <a:prstGeom prst="rect">
            <a:avLst/>
          </a:prstGeom>
        </p:spPr>
      </p:pic>
      <p:pic>
        <p:nvPicPr>
          <p:cNvPr id="38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4953000"/>
            <a:ext cx="3036189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8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4219784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Input Type Radio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86740" y="1653588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15339" y="1693037"/>
            <a:ext cx="473099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2F2B20"/>
                </a:solidFill>
                <a:latin typeface="Arial"/>
                <a:cs typeface="Arial"/>
              </a:rPr>
              <a:t>&lt;input type="radio"&gt;</a:t>
            </a:r>
            <a:r>
              <a:rPr sz="1820" spc="10" dirty="0">
                <a:solidFill>
                  <a:srgbClr val="2F2B20"/>
                </a:solidFill>
                <a:latin typeface="Calibri"/>
                <a:cs typeface="Calibri"/>
              </a:rPr>
              <a:t> defines a </a:t>
            </a:r>
            <a:r>
              <a:rPr sz="1820" b="1" spc="10" dirty="0">
                <a:solidFill>
                  <a:srgbClr val="2F2B20"/>
                </a:solidFill>
                <a:latin typeface="Arial"/>
                <a:cs typeface="Arial"/>
              </a:rPr>
              <a:t>radio button</a:t>
            </a:r>
            <a:r>
              <a:rPr sz="1820" spc="10" dirty="0">
                <a:solidFill>
                  <a:srgbClr val="2F2B2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86740" y="2019729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15339" y="2059178"/>
            <a:ext cx="665716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Radio buttons let a user select ONLY ONE of a limited number of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choices: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86740" y="2690289"/>
            <a:ext cx="1037704" cy="2939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85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850" spc="10" dirty="0">
                <a:solidFill>
                  <a:srgbClr val="A52A2A"/>
                </a:solidFill>
                <a:latin typeface="Calibri"/>
                <a:cs typeface="Calibri"/>
              </a:rPr>
              <a:t>form</a:t>
            </a:r>
            <a:r>
              <a:rPr sz="185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15339" y="3034538"/>
            <a:ext cx="7459332" cy="11691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input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="radio"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="gender"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="male"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checked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Male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br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input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="radio"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="gender"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="female"&gt;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Female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br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input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="radio"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="gender"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="other"&gt;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Other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/form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86740" y="4649676"/>
            <a:ext cx="7547141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This is how the HTML code above will be displayed in a browser: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9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5181587"/>
            <a:ext cx="2247900" cy="1368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9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9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5140280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Input Type Checkbox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4340" y="1655904"/>
            <a:ext cx="5533555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960" b="1" spc="10" dirty="0">
                <a:solidFill>
                  <a:srgbClr val="2F2B20"/>
                </a:solidFill>
                <a:latin typeface="Arial"/>
                <a:cs typeface="Arial"/>
              </a:rPr>
              <a:t>&lt;input type="checkbox"&gt;</a:t>
            </a:r>
            <a:r>
              <a:rPr sz="1960" spc="10" dirty="0">
                <a:solidFill>
                  <a:srgbClr val="2F2B20"/>
                </a:solidFill>
                <a:latin typeface="Calibri"/>
                <a:cs typeface="Calibri"/>
              </a:rPr>
              <a:t> defines a </a:t>
            </a:r>
            <a:r>
              <a:rPr sz="1960" b="1" spc="10" dirty="0">
                <a:solidFill>
                  <a:srgbClr val="2F2B20"/>
                </a:solidFill>
                <a:latin typeface="Arial"/>
                <a:cs typeface="Arial"/>
              </a:rPr>
              <a:t>checkbox</a:t>
            </a:r>
            <a:r>
              <a:rPr sz="1960" spc="10" dirty="0">
                <a:solidFill>
                  <a:srgbClr val="2F2B20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34340" y="2058621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2940" y="2101850"/>
            <a:ext cx="724143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Checkboxes let a user select ZERO or MORE options of a limited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2437130"/>
            <a:ext cx="223384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number of choices.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4340" y="2796237"/>
            <a:ext cx="1273339" cy="31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810" b="1" spc="10" dirty="0">
                <a:solidFill>
                  <a:srgbClr val="2F2B20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4340" y="3241802"/>
            <a:ext cx="88781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form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4340" y="3577107"/>
            <a:ext cx="8030570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input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="checkbox"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="vehicle1"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="Bike"&gt;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I have a bike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4340" y="3979672"/>
            <a:ext cx="77504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   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br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4340" y="4314952"/>
            <a:ext cx="787784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input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="checkbox"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="vehicle2"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="Car"&gt;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I have a car 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4340" y="4650232"/>
            <a:ext cx="106302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/form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4340" y="5009721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62940" y="5052949"/>
            <a:ext cx="73185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This is how the HTML code above will be displayed in a browser: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9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7764" y="5477180"/>
            <a:ext cx="2015236" cy="999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9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39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554718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HTML Input Attributes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2463964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110" spc="10" dirty="0">
                <a:solidFill>
                  <a:srgbClr val="2F2B20"/>
                </a:solidFill>
                <a:latin typeface="Calibri"/>
                <a:cs typeface="Calibri"/>
              </a:rPr>
              <a:t>The value Attribute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62940" y="2058621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2101850"/>
            <a:ext cx="262703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The readonly Attribute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2460957"/>
            <a:ext cx="2806864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110" spc="10" dirty="0">
                <a:solidFill>
                  <a:srgbClr val="2F2B20"/>
                </a:solidFill>
                <a:latin typeface="Calibri"/>
                <a:cs typeface="Calibri"/>
              </a:rPr>
              <a:t>The disabled Attribute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62940" y="2863293"/>
            <a:ext cx="2276512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4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140" spc="10" dirty="0">
                <a:solidFill>
                  <a:srgbClr val="2F2B20"/>
                </a:solidFill>
                <a:latin typeface="Calibri"/>
                <a:cs typeface="Calibri"/>
              </a:rPr>
              <a:t>The size Attribute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62940" y="3265629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91539" y="3308858"/>
            <a:ext cx="28221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The maxlength Attribute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9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0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pic>
        <p:nvPicPr>
          <p:cNvPr id="40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696" y="729996"/>
            <a:ext cx="845820" cy="1121664"/>
          </a:xfrm>
          <a:prstGeom prst="rect">
            <a:avLst/>
          </a:prstGeom>
        </p:spPr>
      </p:pic>
      <p:pic>
        <p:nvPicPr>
          <p:cNvPr id="40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051" y="729996"/>
            <a:ext cx="2979420" cy="1121664"/>
          </a:xfrm>
          <a:prstGeom prst="rect">
            <a:avLst/>
          </a:prstGeom>
        </p:spPr>
      </p:pic>
      <p:pic>
        <p:nvPicPr>
          <p:cNvPr id="40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1008" y="729996"/>
            <a:ext cx="2235708" cy="1121664"/>
          </a:xfrm>
          <a:prstGeom prst="rect">
            <a:avLst/>
          </a:prstGeom>
        </p:spPr>
      </p:pic>
      <p:pic>
        <p:nvPicPr>
          <p:cNvPr id="40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2252" y="729996"/>
            <a:ext cx="763524" cy="112166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204790"/>
            <a:ext cx="5248503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The &lt;select&gt; Element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903833"/>
            <a:ext cx="4180093" cy="5947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10" spc="10" dirty="0">
                <a:solidFill>
                  <a:srgbClr val="FF0000"/>
                </a:solidFill>
                <a:latin typeface="Cambria"/>
                <a:cs typeface="Cambria"/>
              </a:rPr>
              <a:t>(Dropdown menus)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62940" y="1655904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1699133"/>
            <a:ext cx="543144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2110" b="1" spc="10" dirty="0">
                <a:solidFill>
                  <a:srgbClr val="2F2B20"/>
                </a:solidFill>
                <a:latin typeface="Arial"/>
                <a:cs typeface="Arial"/>
              </a:rPr>
              <a:t>&lt;select&gt;</a:t>
            </a:r>
            <a:r>
              <a:rPr sz="2110" spc="10" dirty="0">
                <a:solidFill>
                  <a:srgbClr val="2F2B20"/>
                </a:solidFill>
                <a:latin typeface="Calibri"/>
                <a:cs typeface="Calibri"/>
              </a:rPr>
              <a:t> element defines a </a:t>
            </a:r>
            <a:r>
              <a:rPr sz="2110" b="1" spc="10" dirty="0">
                <a:solidFill>
                  <a:srgbClr val="2F2B20"/>
                </a:solidFill>
                <a:latin typeface="Arial"/>
                <a:cs typeface="Arial"/>
              </a:rPr>
              <a:t>drop-down list</a:t>
            </a:r>
            <a:r>
              <a:rPr sz="2110" spc="10" dirty="0">
                <a:solidFill>
                  <a:srgbClr val="2F2B20"/>
                </a:solidFill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2058621"/>
            <a:ext cx="2752000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11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110" spc="10" dirty="0">
                <a:solidFill>
                  <a:srgbClr val="A52A2A"/>
                </a:solidFill>
                <a:latin typeface="Calibri"/>
                <a:cs typeface="Calibri"/>
              </a:rPr>
              <a:t>select</a:t>
            </a:r>
            <a:r>
              <a:rPr sz="211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2110" spc="10" dirty="0">
                <a:solidFill>
                  <a:srgbClr val="0000CD"/>
                </a:solidFill>
                <a:latin typeface="Calibri"/>
                <a:cs typeface="Calibri"/>
              </a:rPr>
              <a:t>="cars"&gt;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539" y="2437130"/>
            <a:ext cx="460239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option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="volvo"&gt;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Volvo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/option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91539" y="2772409"/>
            <a:ext cx="443322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option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="saab"&gt;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Saab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/option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91539" y="3107690"/>
            <a:ext cx="4155858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option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="fiat"&gt;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Fiat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/option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91539" y="3442970"/>
            <a:ext cx="437531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option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="audi"&gt;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Audi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/option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91539" y="3778504"/>
            <a:ext cx="117275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/select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0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4114762"/>
            <a:ext cx="1066800" cy="2148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0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pic>
        <p:nvPicPr>
          <p:cNvPr id="40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696" y="729996"/>
            <a:ext cx="4314444" cy="1121664"/>
          </a:xfrm>
          <a:prstGeom prst="rect">
            <a:avLst/>
          </a:prstGeom>
        </p:spPr>
      </p:pic>
      <p:pic>
        <p:nvPicPr>
          <p:cNvPr id="41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4676" y="729996"/>
            <a:ext cx="763524" cy="112166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204790"/>
            <a:ext cx="6448616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50" spc="10" dirty="0">
                <a:solidFill>
                  <a:srgbClr val="675E47"/>
                </a:solidFill>
                <a:latin typeface="Cambria"/>
                <a:cs typeface="Cambria"/>
              </a:rPr>
              <a:t>The &lt;select&gt; Element with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903833"/>
            <a:ext cx="3762263" cy="5947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50" spc="10" dirty="0">
                <a:solidFill>
                  <a:srgbClr val="FF0000"/>
                </a:solidFill>
                <a:latin typeface="Cambria"/>
                <a:cs typeface="Cambria"/>
              </a:rPr>
              <a:t>multiple selection</a:t>
            </a:r>
            <a:endParaRPr sz="3800">
              <a:latin typeface="Cambria"/>
              <a:cs typeface="Cambri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62940" y="1972620"/>
            <a:ext cx="6411805" cy="4234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A9A57C"/>
                </a:solidFill>
                <a:latin typeface="Arial"/>
                <a:cs typeface="Arial"/>
              </a:rPr>
              <a:t>•  </a:t>
            </a:r>
            <a:r>
              <a:rPr sz="271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710" spc="10" dirty="0">
                <a:solidFill>
                  <a:srgbClr val="A52A2A"/>
                </a:solidFill>
                <a:latin typeface="Calibri"/>
                <a:cs typeface="Calibri"/>
              </a:rPr>
              <a:t>select</a:t>
            </a:r>
            <a:r>
              <a:rPr sz="271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2710" spc="10" dirty="0">
                <a:solidFill>
                  <a:srgbClr val="0000CD"/>
                </a:solidFill>
                <a:latin typeface="Calibri"/>
                <a:cs typeface="Calibri"/>
              </a:rPr>
              <a:t>="cars"</a:t>
            </a:r>
            <a:r>
              <a:rPr sz="271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10" spc="10" dirty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sz="3110" spc="10" dirty="0">
                <a:solidFill>
                  <a:srgbClr val="0000CD"/>
                </a:solidFill>
                <a:latin typeface="Calibri"/>
                <a:cs typeface="Calibri"/>
              </a:rPr>
              <a:t>="4"</a:t>
            </a:r>
            <a:r>
              <a:rPr sz="3110" b="1" spc="10" dirty="0">
                <a:solidFill>
                  <a:srgbClr val="FF0000"/>
                </a:solidFill>
                <a:latin typeface="Arial"/>
                <a:cs typeface="Arial"/>
              </a:rPr>
              <a:t> multiple</a:t>
            </a:r>
            <a:r>
              <a:rPr sz="311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2453894"/>
            <a:ext cx="460239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option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="volvo"&gt;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Volvo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/option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539" y="2789174"/>
            <a:ext cx="4433225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option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="saab"&gt;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Saab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/option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539" y="3124453"/>
            <a:ext cx="415585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option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="fiat"&gt;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Fiat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/option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91539" y="3459734"/>
            <a:ext cx="4375314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option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value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="audi"&gt;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Audi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/option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91539" y="3795268"/>
            <a:ext cx="1172755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/select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1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7851" y="4267212"/>
            <a:ext cx="1524000" cy="166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5829129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The &lt;textarea&gt; Element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22376"/>
            <a:ext cx="5966752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4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14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140" spc="10" dirty="0">
                <a:solidFill>
                  <a:srgbClr val="A52A2A"/>
                </a:solidFill>
                <a:latin typeface="Calibri"/>
                <a:cs typeface="Calibri"/>
              </a:rPr>
              <a:t>textarea</a:t>
            </a:r>
            <a:r>
              <a:rPr sz="2140" spc="10" dirty="0">
                <a:solidFill>
                  <a:srgbClr val="FF0000"/>
                </a:solidFill>
                <a:latin typeface="Calibri"/>
                <a:cs typeface="Calibri"/>
              </a:rPr>
              <a:t> name</a:t>
            </a:r>
            <a:r>
              <a:rPr sz="2140" spc="10" dirty="0">
                <a:solidFill>
                  <a:srgbClr val="0000CD"/>
                </a:solidFill>
                <a:latin typeface="Calibri"/>
                <a:cs typeface="Calibri"/>
              </a:rPr>
              <a:t>="message"</a:t>
            </a:r>
            <a:r>
              <a:rPr sz="2140" spc="10" dirty="0">
                <a:solidFill>
                  <a:srgbClr val="FF0000"/>
                </a:solidFill>
                <a:latin typeface="Calibri"/>
                <a:cs typeface="Calibri"/>
              </a:rPr>
              <a:t> rows</a:t>
            </a:r>
            <a:r>
              <a:rPr sz="2140" spc="10" dirty="0">
                <a:solidFill>
                  <a:srgbClr val="0000CD"/>
                </a:solidFill>
                <a:latin typeface="Calibri"/>
                <a:cs typeface="Calibri"/>
              </a:rPr>
              <a:t>="10"</a:t>
            </a:r>
            <a:r>
              <a:rPr sz="2140" spc="10" dirty="0">
                <a:solidFill>
                  <a:srgbClr val="FF0000"/>
                </a:solidFill>
                <a:latin typeface="Calibri"/>
                <a:cs typeface="Calibri"/>
              </a:rPr>
              <a:t> cols</a:t>
            </a:r>
            <a:r>
              <a:rPr sz="2140" spc="10" dirty="0">
                <a:solidFill>
                  <a:srgbClr val="0000CD"/>
                </a:solidFill>
                <a:latin typeface="Calibri"/>
                <a:cs typeface="Calibri"/>
              </a:rPr>
              <a:t>="30"&gt;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1967357"/>
            <a:ext cx="3898302" cy="581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The cat was playing in the garden.</a:t>
            </a:r>
            <a:endParaRPr sz="2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A52A2A"/>
                </a:solidFill>
                <a:latin typeface="Calibri"/>
                <a:cs typeface="Calibri"/>
              </a:rPr>
              <a:t>/textarea</a:t>
            </a:r>
            <a:r>
              <a:rPr sz="22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2940" y="5177085"/>
            <a:ext cx="307116" cy="3113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539" y="5220360"/>
            <a:ext cx="6742905" cy="5808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2200" b="1" spc="10" dirty="0">
                <a:solidFill>
                  <a:srgbClr val="2F2B20"/>
                </a:solidFill>
                <a:latin typeface="Arial"/>
                <a:cs typeface="Arial"/>
              </a:rPr>
              <a:t>rows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attribute specifies the visible number of lines in a</a:t>
            </a:r>
            <a:endParaRPr sz="2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text area.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62940" y="5847870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91539" y="5891098"/>
            <a:ext cx="665864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2200" b="1" spc="10" dirty="0">
                <a:solidFill>
                  <a:srgbClr val="2F2B20"/>
                </a:solidFill>
                <a:latin typeface="Arial"/>
                <a:cs typeface="Arial"/>
              </a:rPr>
              <a:t>cols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attribute specifies the visible width of a text area.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1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1164" y="2590800"/>
            <a:ext cx="3429000" cy="233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1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72440" y="264515"/>
            <a:ext cx="5819917" cy="6840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90" spc="10" dirty="0">
                <a:solidFill>
                  <a:srgbClr val="675E47"/>
                </a:solidFill>
                <a:latin typeface="Cambria"/>
                <a:cs typeface="Cambria"/>
              </a:rPr>
              <a:t>HTML Forms – Example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72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1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177" y="1225677"/>
            <a:ext cx="8054975" cy="5632323"/>
          </a:xfrm>
          <a:prstGeom prst="rect">
            <a:avLst/>
          </a:prstGeom>
        </p:spPr>
      </p:pic>
      <p:pic>
        <p:nvPicPr>
          <p:cNvPr id="42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827" y="1219327"/>
            <a:ext cx="8067675" cy="563867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568756" y="1316914"/>
            <a:ext cx="5517084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b="1" spc="10" dirty="0">
                <a:solidFill>
                  <a:srgbClr val="00B0F0"/>
                </a:solidFill>
                <a:latin typeface="Arial"/>
                <a:cs typeface="Arial"/>
              </a:rPr>
              <a:t>&lt;form  method="post"  action="apply-now.php"&gt;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68756" y="1591234"/>
            <a:ext cx="6896305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&lt;input  name="subject"  type="hidden"  value="Class"  /&gt;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68756" y="1865808"/>
            <a:ext cx="6268415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&lt;fieldset&gt;&lt;legend&gt;Academic  information&lt;/legend&gt;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68756" y="2140128"/>
            <a:ext cx="4890338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&lt;label  for="degree"&gt;Degree&lt;/label&gt;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68756" y="2414448"/>
            <a:ext cx="4890339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b="1" spc="10" dirty="0">
                <a:solidFill>
                  <a:srgbClr val="00B0F0"/>
                </a:solidFill>
                <a:latin typeface="Arial"/>
                <a:cs typeface="Arial"/>
              </a:rPr>
              <a:t>        &lt;select  name="degree"  id="degree"&gt;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68756" y="2688768"/>
            <a:ext cx="6268417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    &lt;option  value="BA"&gt;Bachelor  of  Art&lt;/option&gt;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68756" y="2963088"/>
            <a:ext cx="6769813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    &lt;option  value="BS"&gt;Bachelor  of  Science&lt;/option&gt;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68756" y="3237562"/>
            <a:ext cx="7021692" cy="2181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b="1" spc="10" dirty="0">
                <a:solidFill>
                  <a:srgbClr val="00B0F0"/>
                </a:solidFill>
                <a:latin typeface="Arial"/>
                <a:cs typeface="Arial"/>
              </a:rPr>
              <a:t>            &lt;option  value="MBA"  selected="selected"&gt;Master  of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68756" y="3512109"/>
            <a:ext cx="5140655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        Business  Administration&lt;/option&gt;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68756" y="3786428"/>
            <a:ext cx="1755216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&lt;/select&gt;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68756" y="4060748"/>
            <a:ext cx="1379931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&lt;br  /&gt;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68756" y="4335069"/>
            <a:ext cx="5768544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&lt;label  for="studentid"&gt;Student  ID&lt;/label&gt;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568756" y="4609417"/>
            <a:ext cx="5893679" cy="2181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b="1" spc="10" dirty="0">
                <a:solidFill>
                  <a:srgbClr val="00B0F0"/>
                </a:solidFill>
                <a:latin typeface="Arial"/>
                <a:cs typeface="Arial"/>
              </a:rPr>
              <a:t>        &lt;input  type="password"  name="studentid"  /&gt;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8756" y="4883963"/>
            <a:ext cx="1755216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&lt;/fieldset&gt;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68756" y="5158283"/>
            <a:ext cx="5768543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&lt;fieldset&gt;&lt;legend&gt;Personal  Details&lt;/legend&gt;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68756" y="5432603"/>
            <a:ext cx="5265624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&lt;label  for="fname"&gt;First  Name&lt;/label&gt;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68756" y="5706923"/>
            <a:ext cx="6268419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b="1" spc="10" dirty="0">
                <a:solidFill>
                  <a:srgbClr val="00B0F0"/>
                </a:solidFill>
                <a:latin typeface="Arial"/>
                <a:cs typeface="Arial"/>
              </a:rPr>
              <a:t>        &lt;input  type="text"  name="fname"  id="fname"  /&gt;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68756" y="5981243"/>
            <a:ext cx="1379931" cy="217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&lt;br  /&gt;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68756" y="6255641"/>
            <a:ext cx="5140823" cy="2181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&lt;label  for="lname"&gt;Last  Name&lt;/label&gt;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68756" y="6530187"/>
            <a:ext cx="6268419" cy="2178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&lt;input  type="text"  name="lname"  id="lname"  /&gt;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85800" y="914400"/>
            <a:ext cx="1528168" cy="315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b="1" spc="10" dirty="0">
                <a:solidFill>
                  <a:srgbClr val="494231"/>
                </a:solidFill>
                <a:latin typeface="Arial"/>
                <a:cs typeface="Arial"/>
              </a:rPr>
              <a:t>form.html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6419296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80" spc="10" dirty="0">
                <a:solidFill>
                  <a:srgbClr val="675E47"/>
                </a:solidFill>
                <a:latin typeface="Cambria"/>
                <a:cs typeface="Cambria"/>
              </a:rPr>
              <a:t>A Simple HTML Document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51534" y="1494663"/>
            <a:ext cx="953605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0070C0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55320" y="2226589"/>
            <a:ext cx="2493505" cy="1473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&lt;head&gt;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&lt;title&gt;Page Title&lt;/title&gt;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&lt;/head&gt;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55320" y="4055872"/>
            <a:ext cx="2932417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&lt;h1&gt;My First Heading&lt;/h1&gt;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&lt;p&gt;My first paragraph.&lt;/p&gt;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55320" y="4970272"/>
            <a:ext cx="946264" cy="5596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&lt;/html&gt; 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623560" y="1449197"/>
            <a:ext cx="1306643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90" b="1" spc="10" dirty="0">
                <a:solidFill>
                  <a:srgbClr val="0070C0"/>
                </a:solidFill>
                <a:latin typeface="Arial"/>
                <a:cs typeface="Arial"/>
              </a:rPr>
              <a:t>Explanation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787775" y="2228517"/>
            <a:ext cx="279959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016375" y="2267966"/>
            <a:ext cx="4185954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&lt;html&gt; 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element is the root element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of an HTML page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787775" y="2899331"/>
            <a:ext cx="279959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016375" y="2938780"/>
            <a:ext cx="3710457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1970" b="1" spc="10" dirty="0">
                <a:solidFill>
                  <a:srgbClr val="0070C0"/>
                </a:solidFill>
                <a:latin typeface="Arial"/>
                <a:cs typeface="Arial"/>
              </a:rPr>
              <a:t>&lt;head&gt;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 element contains meta</a:t>
            </a:r>
            <a:endParaRPr sz="1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information about the document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787775" y="3569891"/>
            <a:ext cx="279959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016375" y="3609340"/>
            <a:ext cx="4050424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&lt;title&gt; 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element specifies a title for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the document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787775" y="4240451"/>
            <a:ext cx="279959" cy="28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16375" y="4279900"/>
            <a:ext cx="4232192" cy="559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1970" b="1" spc="10" dirty="0">
                <a:solidFill>
                  <a:srgbClr val="0070C0"/>
                </a:solidFill>
                <a:latin typeface="Arial"/>
                <a:cs typeface="Arial"/>
              </a:rPr>
              <a:t>&lt;body&gt; 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element contains the visible</a:t>
            </a:r>
            <a:endParaRPr sz="1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page content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787775" y="4911392"/>
            <a:ext cx="279959" cy="28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016375" y="4950841"/>
            <a:ext cx="44182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58335" y="4950841"/>
            <a:ext cx="576715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0070C0"/>
                </a:solidFill>
                <a:latin typeface="Arial"/>
                <a:cs typeface="Arial"/>
              </a:rPr>
              <a:t>&lt;h1&gt;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034661" y="4950841"/>
            <a:ext cx="91393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element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950381" y="4950841"/>
            <a:ext cx="244455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defines a large heading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787775" y="5277152"/>
            <a:ext cx="279959" cy="28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016375" y="5316601"/>
            <a:ext cx="391234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2000" b="1" spc="10" dirty="0">
                <a:solidFill>
                  <a:srgbClr val="0070C0"/>
                </a:solidFill>
                <a:latin typeface="Arial"/>
                <a:cs typeface="Arial"/>
              </a:rPr>
              <a:t>&lt;p&gt;</a:t>
            </a: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element defines a paragraph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2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234889"/>
            <a:ext cx="666770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60" spc="10" dirty="0">
                <a:solidFill>
                  <a:srgbClr val="675E47"/>
                </a:solidFill>
                <a:latin typeface="Cambria"/>
                <a:cs typeface="Cambria"/>
              </a:rPr>
              <a:t>HTML Forms – Example (2)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73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494792" y="1524012"/>
            <a:ext cx="8075549" cy="4965446"/>
          </a:xfrm>
          <a:custGeom>
            <a:avLst/>
            <a:gdLst/>
            <a:ahLst/>
            <a:cxnLst/>
            <a:rect l="l" t="t" r="r" b="b"/>
            <a:pathLst>
              <a:path w="8075549" h="4965446">
                <a:moveTo>
                  <a:pt x="0" y="4965446"/>
                </a:moveTo>
                <a:lnTo>
                  <a:pt x="0" y="0"/>
                </a:lnTo>
                <a:lnTo>
                  <a:pt x="8075549" y="0"/>
                </a:lnTo>
                <a:lnTo>
                  <a:pt x="8075549" y="4965446"/>
                </a:lnTo>
                <a:lnTo>
                  <a:pt x="0" y="4965446"/>
                </a:lnTo>
                <a:close/>
              </a:path>
            </a:pathLst>
          </a:custGeom>
          <a:solidFill>
            <a:srgbClr val="E9D9BE">
              <a:alpha val="1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8442" y="1517662"/>
            <a:ext cx="8088249" cy="4978146"/>
          </a:xfrm>
          <a:custGeom>
            <a:avLst/>
            <a:gdLst/>
            <a:ahLst/>
            <a:cxnLst/>
            <a:rect l="l" t="t" r="r" b="b"/>
            <a:pathLst>
              <a:path w="8088249" h="4978146">
                <a:moveTo>
                  <a:pt x="6350" y="4971796"/>
                </a:moveTo>
                <a:lnTo>
                  <a:pt x="6350" y="6350"/>
                </a:lnTo>
                <a:lnTo>
                  <a:pt x="8081899" y="6350"/>
                </a:lnTo>
                <a:lnTo>
                  <a:pt x="8081899" y="4971796"/>
                </a:lnTo>
                <a:lnTo>
                  <a:pt x="6350" y="4971796"/>
                </a:lnTo>
                <a:close/>
              </a:path>
            </a:pathLst>
          </a:custGeom>
          <a:ln w="12700">
            <a:solidFill>
              <a:srgbClr val="DEC5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86435" y="1595425"/>
            <a:ext cx="7647865" cy="47908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C000"/>
                </a:solidFill>
                <a:latin typeface="Arial"/>
                <a:cs typeface="Arial"/>
              </a:rPr>
              <a:t>      </a:t>
            </a: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&lt;br  /&gt;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  Gender:  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  &lt;input  name="gender"  type="radio"  id="gm"  value="m"  /&gt;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  &lt;label  for="gm"&gt;Male&lt;/label&gt;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  &lt;input  name="gender"  type="radio"  id="gf"  value="f"  /&gt;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  &lt;label  for="gf"&gt;Female&lt;/label&gt;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&lt;br  /&gt;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&lt;label  for="email"&gt;Email&lt;/label&gt;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&lt;input  type="text"  name="email"  id="email"  /&gt;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&lt;/fieldset&gt;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&lt;p&gt;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&lt;textarea  name="terms"  cols="30"  rows="4"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40" b="1" spc="10" dirty="0">
                <a:solidFill>
                  <a:srgbClr val="00B0F0"/>
                </a:solidFill>
                <a:latin typeface="Arial"/>
                <a:cs typeface="Arial"/>
              </a:rPr>
              <a:t>            readonly="readonly"&gt;TERMS  AND  CONDITIONS...&lt;/textarea&gt;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&lt;/p&gt;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&lt;p&gt;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70" b="1" spc="10" dirty="0">
                <a:solidFill>
                  <a:srgbClr val="00B0F0"/>
                </a:solidFill>
                <a:latin typeface="Arial"/>
                <a:cs typeface="Arial"/>
              </a:rPr>
              <a:t>        &lt;input  type="submit"  name="submit"  value="Send  Form"  /&gt;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    &lt;input  type="reset"  value="Clear  Form"  /&gt;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    &lt;/p&gt;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B0F0"/>
                </a:solidFill>
                <a:latin typeface="Arial"/>
                <a:cs typeface="Arial"/>
              </a:rPr>
              <a:t>&lt;/form&gt;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2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6828" y="937260"/>
            <a:ext cx="504444" cy="73304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609600" y="1066800"/>
            <a:ext cx="3226488" cy="315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b="1" spc="10" dirty="0">
                <a:solidFill>
                  <a:srgbClr val="494231"/>
                </a:solidFill>
                <a:latin typeface="Arial"/>
                <a:cs typeface="Arial"/>
              </a:rPr>
              <a:t>form.html (continued)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3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pic>
        <p:nvPicPr>
          <p:cNvPr id="4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6828" y="707136"/>
            <a:ext cx="504444" cy="7330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85800" y="838200"/>
            <a:ext cx="3226488" cy="315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b="1" spc="10" dirty="0">
                <a:solidFill>
                  <a:srgbClr val="494231"/>
                </a:solidFill>
                <a:latin typeface="Arial"/>
                <a:cs typeface="Arial"/>
              </a:rPr>
              <a:t>form.html (continued)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22733"/>
            <a:ext cx="6667642" cy="6840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60" spc="10" dirty="0">
                <a:solidFill>
                  <a:srgbClr val="675E47"/>
                </a:solidFill>
                <a:latin typeface="Cambria"/>
                <a:cs typeface="Cambria"/>
              </a:rPr>
              <a:t>HTML Forms – Example (3)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4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74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3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1295400"/>
            <a:ext cx="52578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3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701040" y="4226179"/>
            <a:ext cx="5078856" cy="9823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449" spc="10" dirty="0">
                <a:solidFill>
                  <a:srgbClr val="675E47"/>
                </a:solidFill>
                <a:latin typeface="Cambria"/>
                <a:cs typeface="Cambria"/>
              </a:rPr>
              <a:t>HTML Frames</a:t>
            </a:r>
            <a:endParaRPr sz="64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5391937"/>
            <a:ext cx="4261932" cy="256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8E8D8C"/>
                </a:solidFill>
                <a:latin typeface="Consolas"/>
                <a:cs typeface="Consolas"/>
              </a:rPr>
              <a:t>&lt;frameset&gt;</a:t>
            </a:r>
            <a:r>
              <a:rPr sz="2000" spc="10" dirty="0">
                <a:solidFill>
                  <a:srgbClr val="8E8D8C"/>
                </a:solidFill>
                <a:latin typeface="Calibri"/>
                <a:cs typeface="Calibri"/>
              </a:rPr>
              <a:t>, </a:t>
            </a:r>
            <a:r>
              <a:rPr sz="2000" spc="10" dirty="0">
                <a:solidFill>
                  <a:srgbClr val="8E8D8C"/>
                </a:solidFill>
                <a:latin typeface="Consolas"/>
                <a:cs typeface="Consolas"/>
              </a:rPr>
              <a:t>&lt;frame&gt;</a:t>
            </a:r>
            <a:r>
              <a:rPr sz="2000" spc="10" dirty="0">
                <a:solidFill>
                  <a:srgbClr val="8E8D8C"/>
                </a:solidFill>
                <a:latin typeface="Calibri"/>
                <a:cs typeface="Calibri"/>
              </a:rPr>
              <a:t> and </a:t>
            </a:r>
            <a:r>
              <a:rPr sz="2000" spc="10" dirty="0">
                <a:solidFill>
                  <a:srgbClr val="8E8D8C"/>
                </a:solidFill>
                <a:latin typeface="Consolas"/>
                <a:cs typeface="Consolas"/>
              </a:rPr>
              <a:t>&lt;iframe&gt;</a:t>
            </a:r>
            <a:endParaRPr sz="2000">
              <a:latin typeface="Consolas"/>
              <a:cs typeface="Consolas"/>
            </a:endParaRPr>
          </a:p>
        </p:txBody>
      </p:sp>
      <p:pic>
        <p:nvPicPr>
          <p:cNvPr id="43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208" y="1313688"/>
            <a:ext cx="3293364" cy="5245608"/>
          </a:xfrm>
          <a:prstGeom prst="rect">
            <a:avLst/>
          </a:prstGeom>
        </p:spPr>
      </p:pic>
      <p:pic>
        <p:nvPicPr>
          <p:cNvPr id="43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7260" y="1269492"/>
            <a:ext cx="3396996" cy="5282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4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349867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HTML Frames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1699133"/>
            <a:ext cx="702584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Frames provide a way to show multiple HTML documents in 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2034413"/>
            <a:ext cx="191646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single Web page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2393901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539" y="2437130"/>
            <a:ext cx="709891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The page can be split into separate views (frames) horizontally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91539" y="2772409"/>
            <a:ext cx="157204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and vertically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62940" y="3131517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91539" y="3174746"/>
            <a:ext cx="7041184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Frames were popular in the early ages of HTML development,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91539" y="3510026"/>
            <a:ext cx="356124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but now their usage is rejected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62940" y="3869387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91539" y="3912616"/>
            <a:ext cx="708106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Frames are not supported by all user agents (browsers, search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91539" y="4247896"/>
            <a:ext cx="157051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94231"/>
                </a:solidFill>
                <a:latin typeface="Calibri"/>
                <a:cs typeface="Calibri"/>
              </a:rPr>
              <a:t>engines, etc.)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960424" y="4598591"/>
            <a:ext cx="6267413" cy="2939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9CBEBD"/>
                </a:solidFill>
                <a:latin typeface="Arial"/>
                <a:cs typeface="Arial"/>
              </a:rPr>
              <a:t>•   </a:t>
            </a:r>
            <a:r>
              <a:rPr sz="1970" spc="10" dirty="0">
                <a:solidFill>
                  <a:srgbClr val="494231"/>
                </a:solidFill>
                <a:latin typeface="Calibri"/>
                <a:cs typeface="Calibri"/>
              </a:rPr>
              <a:t>A &lt;noframes&gt; element is used to provide content for non-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189024" y="4942840"/>
            <a:ext cx="202076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94231"/>
                </a:solidFill>
                <a:latin typeface="Calibri"/>
                <a:cs typeface="Calibri"/>
              </a:rPr>
              <a:t>compatible agents.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 rot="-5400000">
            <a:off x="8690804" y="2785862"/>
            <a:ext cx="189960" cy="152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DCB7"/>
                </a:solidFill>
                <a:latin typeface="Calibri"/>
                <a:cs typeface="Calibri"/>
              </a:rPr>
              <a:t>76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4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481566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HTML &lt;frame&gt; Tag.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598724"/>
            <a:ext cx="3240266" cy="598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000" b="1" spc="10" dirty="0">
                <a:solidFill>
                  <a:srgbClr val="2F2B2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970" spc="10" dirty="0">
                <a:solidFill>
                  <a:srgbClr val="2F2B20"/>
                </a:solidFill>
                <a:latin typeface="Calibri"/>
                <a:cs typeface="Calibri"/>
              </a:rPr>
              <a:t>A simple three-framed page: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62940" y="2263569"/>
            <a:ext cx="3697466" cy="2939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197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970" spc="10" dirty="0">
                <a:solidFill>
                  <a:srgbClr val="A52A2A"/>
                </a:solidFill>
                <a:latin typeface="Calibri"/>
                <a:cs typeface="Calibri"/>
              </a:rPr>
              <a:t>frameset</a:t>
            </a:r>
            <a:r>
              <a:rPr sz="1970" spc="10" dirty="0">
                <a:solidFill>
                  <a:srgbClr val="FF0000"/>
                </a:solidFill>
                <a:latin typeface="Calibri"/>
                <a:cs typeface="Calibri"/>
              </a:rPr>
              <a:t> cols</a:t>
            </a:r>
            <a:r>
              <a:rPr sz="1970" spc="10" dirty="0">
                <a:solidFill>
                  <a:srgbClr val="0000CD"/>
                </a:solidFill>
                <a:latin typeface="Calibri"/>
                <a:cs typeface="Calibri"/>
              </a:rPr>
              <a:t>="25%,50%,25%"&gt;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2607818"/>
            <a:ext cx="3077198" cy="1168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frame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src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="frame_a.htm"&gt;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frame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src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="frame_b.htm"&gt;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  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frame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src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="frame_c.htm"&gt;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10" dirty="0">
                <a:solidFill>
                  <a:srgbClr val="A52A2A"/>
                </a:solidFill>
                <a:latin typeface="Calibri"/>
                <a:cs typeface="Calibri"/>
              </a:rPr>
              <a:t>/frameset</a:t>
            </a:r>
            <a:r>
              <a:rPr sz="2000" spc="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5684009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539" y="5723458"/>
            <a:ext cx="6990253" cy="4983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Each &lt;frame&gt; in a &lt;frameset&gt; can have different attributes, such as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F2B20"/>
                </a:solidFill>
                <a:latin typeface="Calibri"/>
                <a:cs typeface="Calibri"/>
              </a:rPr>
              <a:t>border, scrolling, the ability to resize, etc.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4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1714" y="3962400"/>
            <a:ext cx="604837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5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45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07" name="object 207"/>
          <p:cNvSpPr/>
          <p:nvPr/>
        </p:nvSpPr>
        <p:spPr>
          <a:xfrm>
            <a:off x="31954" y="0"/>
            <a:ext cx="4768596" cy="396240"/>
          </a:xfrm>
          <a:custGeom>
            <a:avLst/>
            <a:gdLst/>
            <a:ahLst/>
            <a:cxnLst/>
            <a:rect l="l" t="t" r="r" b="b"/>
            <a:pathLst>
              <a:path w="4768596" h="396240">
                <a:moveTo>
                  <a:pt x="0" y="396240"/>
                </a:moveTo>
                <a:lnTo>
                  <a:pt x="0" y="0"/>
                </a:lnTo>
                <a:lnTo>
                  <a:pt x="4768597" y="0"/>
                </a:lnTo>
                <a:lnTo>
                  <a:pt x="4768597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00600" y="0"/>
            <a:ext cx="4267200" cy="396240"/>
          </a:xfrm>
          <a:custGeom>
            <a:avLst/>
            <a:gdLst/>
            <a:ahLst/>
            <a:cxnLst/>
            <a:rect l="l" t="t" r="r" b="b"/>
            <a:pathLst>
              <a:path w="4267200" h="396240">
                <a:moveTo>
                  <a:pt x="0" y="396240"/>
                </a:moveTo>
                <a:lnTo>
                  <a:pt x="0" y="0"/>
                </a:lnTo>
                <a:lnTo>
                  <a:pt x="4267200" y="0"/>
                </a:lnTo>
                <a:lnTo>
                  <a:pt x="42672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1954" y="396240"/>
            <a:ext cx="4768596" cy="1188720"/>
          </a:xfrm>
          <a:custGeom>
            <a:avLst/>
            <a:gdLst/>
            <a:ahLst/>
            <a:cxnLst/>
            <a:rect l="l" t="t" r="r" b="b"/>
            <a:pathLst>
              <a:path w="4768596" h="1188720">
                <a:moveTo>
                  <a:pt x="0" y="1188720"/>
                </a:moveTo>
                <a:lnTo>
                  <a:pt x="0" y="0"/>
                </a:lnTo>
                <a:lnTo>
                  <a:pt x="4768597" y="0"/>
                </a:lnTo>
                <a:lnTo>
                  <a:pt x="4768597" y="1188720"/>
                </a:lnTo>
                <a:lnTo>
                  <a:pt x="0" y="1188720"/>
                </a:lnTo>
                <a:close/>
              </a:path>
            </a:pathLst>
          </a:custGeom>
          <a:solidFill>
            <a:srgbClr val="E2E1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00600" y="396240"/>
            <a:ext cx="4267200" cy="1188720"/>
          </a:xfrm>
          <a:custGeom>
            <a:avLst/>
            <a:gdLst/>
            <a:ahLst/>
            <a:cxnLst/>
            <a:rect l="l" t="t" r="r" b="b"/>
            <a:pathLst>
              <a:path w="4267200" h="1188720">
                <a:moveTo>
                  <a:pt x="0" y="1188720"/>
                </a:moveTo>
                <a:lnTo>
                  <a:pt x="0" y="0"/>
                </a:lnTo>
                <a:lnTo>
                  <a:pt x="4267200" y="0"/>
                </a:lnTo>
                <a:lnTo>
                  <a:pt x="4267200" y="1188720"/>
                </a:lnTo>
                <a:lnTo>
                  <a:pt x="0" y="1188720"/>
                </a:lnTo>
                <a:close/>
              </a:path>
            </a:pathLst>
          </a:custGeom>
          <a:solidFill>
            <a:srgbClr val="E2E1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1954" y="1584960"/>
            <a:ext cx="4768596" cy="914400"/>
          </a:xfrm>
          <a:custGeom>
            <a:avLst/>
            <a:gdLst/>
            <a:ahLst/>
            <a:cxnLst/>
            <a:rect l="l" t="t" r="r" b="b"/>
            <a:pathLst>
              <a:path w="4768596" h="914400">
                <a:moveTo>
                  <a:pt x="0" y="914400"/>
                </a:moveTo>
                <a:lnTo>
                  <a:pt x="0" y="0"/>
                </a:lnTo>
                <a:lnTo>
                  <a:pt x="4768597" y="0"/>
                </a:lnTo>
                <a:lnTo>
                  <a:pt x="4768597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1F0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00600" y="1584960"/>
            <a:ext cx="4267200" cy="914400"/>
          </a:xfrm>
          <a:custGeom>
            <a:avLst/>
            <a:gdLst/>
            <a:ahLst/>
            <a:cxnLst/>
            <a:rect l="l" t="t" r="r" b="b"/>
            <a:pathLst>
              <a:path w="4267200" h="914400">
                <a:moveTo>
                  <a:pt x="0" y="914400"/>
                </a:moveTo>
                <a:lnTo>
                  <a:pt x="0" y="0"/>
                </a:lnTo>
                <a:lnTo>
                  <a:pt x="4267200" y="0"/>
                </a:lnTo>
                <a:lnTo>
                  <a:pt x="42672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1F0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1954" y="2499360"/>
            <a:ext cx="4768596" cy="640080"/>
          </a:xfrm>
          <a:custGeom>
            <a:avLst/>
            <a:gdLst/>
            <a:ahLst/>
            <a:cxnLst/>
            <a:rect l="l" t="t" r="r" b="b"/>
            <a:pathLst>
              <a:path w="4768596" h="640080">
                <a:moveTo>
                  <a:pt x="0" y="640080"/>
                </a:moveTo>
                <a:lnTo>
                  <a:pt x="0" y="0"/>
                </a:lnTo>
                <a:lnTo>
                  <a:pt x="4768597" y="0"/>
                </a:lnTo>
                <a:lnTo>
                  <a:pt x="4768597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E2E1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00600" y="2499360"/>
            <a:ext cx="4267200" cy="640080"/>
          </a:xfrm>
          <a:custGeom>
            <a:avLst/>
            <a:gdLst/>
            <a:ahLst/>
            <a:cxnLst/>
            <a:rect l="l" t="t" r="r" b="b"/>
            <a:pathLst>
              <a:path w="4267200" h="640080">
                <a:moveTo>
                  <a:pt x="0" y="640080"/>
                </a:moveTo>
                <a:lnTo>
                  <a:pt x="0" y="0"/>
                </a:lnTo>
                <a:lnTo>
                  <a:pt x="4267200" y="0"/>
                </a:lnTo>
                <a:lnTo>
                  <a:pt x="4267200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E2E1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1954" y="3139440"/>
            <a:ext cx="4768596" cy="640079"/>
          </a:xfrm>
          <a:custGeom>
            <a:avLst/>
            <a:gdLst/>
            <a:ahLst/>
            <a:cxnLst/>
            <a:rect l="l" t="t" r="r" b="b"/>
            <a:pathLst>
              <a:path w="4768596" h="640079">
                <a:moveTo>
                  <a:pt x="0" y="640080"/>
                </a:moveTo>
                <a:lnTo>
                  <a:pt x="0" y="0"/>
                </a:lnTo>
                <a:lnTo>
                  <a:pt x="4768597" y="0"/>
                </a:lnTo>
                <a:lnTo>
                  <a:pt x="4768597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F1F0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00600" y="3139440"/>
            <a:ext cx="4267200" cy="640079"/>
          </a:xfrm>
          <a:custGeom>
            <a:avLst/>
            <a:gdLst/>
            <a:ahLst/>
            <a:cxnLst/>
            <a:rect l="l" t="t" r="r" b="b"/>
            <a:pathLst>
              <a:path w="4267200" h="640079">
                <a:moveTo>
                  <a:pt x="0" y="640080"/>
                </a:moveTo>
                <a:lnTo>
                  <a:pt x="0" y="0"/>
                </a:lnTo>
                <a:lnTo>
                  <a:pt x="4267200" y="0"/>
                </a:lnTo>
                <a:lnTo>
                  <a:pt x="4267200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F1F0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1954" y="3779520"/>
            <a:ext cx="4768596" cy="914400"/>
          </a:xfrm>
          <a:custGeom>
            <a:avLst/>
            <a:gdLst/>
            <a:ahLst/>
            <a:cxnLst/>
            <a:rect l="l" t="t" r="r" b="b"/>
            <a:pathLst>
              <a:path w="4768596" h="914400">
                <a:moveTo>
                  <a:pt x="0" y="914400"/>
                </a:moveTo>
                <a:lnTo>
                  <a:pt x="0" y="0"/>
                </a:lnTo>
                <a:lnTo>
                  <a:pt x="4768597" y="0"/>
                </a:lnTo>
                <a:lnTo>
                  <a:pt x="4768597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2E1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00600" y="3779520"/>
            <a:ext cx="4267200" cy="914400"/>
          </a:xfrm>
          <a:custGeom>
            <a:avLst/>
            <a:gdLst/>
            <a:ahLst/>
            <a:cxnLst/>
            <a:rect l="l" t="t" r="r" b="b"/>
            <a:pathLst>
              <a:path w="4267200" h="914400">
                <a:moveTo>
                  <a:pt x="0" y="914400"/>
                </a:moveTo>
                <a:lnTo>
                  <a:pt x="0" y="0"/>
                </a:lnTo>
                <a:lnTo>
                  <a:pt x="4267200" y="0"/>
                </a:lnTo>
                <a:lnTo>
                  <a:pt x="42672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2E1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954" y="4693920"/>
            <a:ext cx="4768596" cy="370840"/>
          </a:xfrm>
          <a:custGeom>
            <a:avLst/>
            <a:gdLst/>
            <a:ahLst/>
            <a:cxnLst/>
            <a:rect l="l" t="t" r="r" b="b"/>
            <a:pathLst>
              <a:path w="4768596" h="370840">
                <a:moveTo>
                  <a:pt x="0" y="370840"/>
                </a:moveTo>
                <a:lnTo>
                  <a:pt x="0" y="0"/>
                </a:lnTo>
                <a:lnTo>
                  <a:pt x="4768597" y="0"/>
                </a:lnTo>
                <a:lnTo>
                  <a:pt x="4768597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1F0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00600" y="4693920"/>
            <a:ext cx="4267200" cy="370840"/>
          </a:xfrm>
          <a:custGeom>
            <a:avLst/>
            <a:gdLst/>
            <a:ahLst/>
            <a:cxnLst/>
            <a:rect l="l" t="t" r="r" b="b"/>
            <a:pathLst>
              <a:path w="4267200" h="370840">
                <a:moveTo>
                  <a:pt x="0" y="370840"/>
                </a:moveTo>
                <a:lnTo>
                  <a:pt x="0" y="0"/>
                </a:lnTo>
                <a:lnTo>
                  <a:pt x="4267200" y="0"/>
                </a:lnTo>
                <a:lnTo>
                  <a:pt x="426720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1F0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1954" y="5064760"/>
            <a:ext cx="4768596" cy="640080"/>
          </a:xfrm>
          <a:custGeom>
            <a:avLst/>
            <a:gdLst/>
            <a:ahLst/>
            <a:cxnLst/>
            <a:rect l="l" t="t" r="r" b="b"/>
            <a:pathLst>
              <a:path w="4768596" h="640080">
                <a:moveTo>
                  <a:pt x="0" y="640080"/>
                </a:moveTo>
                <a:lnTo>
                  <a:pt x="0" y="0"/>
                </a:lnTo>
                <a:lnTo>
                  <a:pt x="4768597" y="0"/>
                </a:lnTo>
                <a:lnTo>
                  <a:pt x="4768597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E2E1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00600" y="5064760"/>
            <a:ext cx="4267200" cy="640080"/>
          </a:xfrm>
          <a:custGeom>
            <a:avLst/>
            <a:gdLst/>
            <a:ahLst/>
            <a:cxnLst/>
            <a:rect l="l" t="t" r="r" b="b"/>
            <a:pathLst>
              <a:path w="4267200" h="640080">
                <a:moveTo>
                  <a:pt x="0" y="640080"/>
                </a:moveTo>
                <a:lnTo>
                  <a:pt x="0" y="0"/>
                </a:lnTo>
                <a:lnTo>
                  <a:pt x="4267200" y="0"/>
                </a:lnTo>
                <a:lnTo>
                  <a:pt x="4267200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E2E1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1954" y="5704840"/>
            <a:ext cx="4768596" cy="914400"/>
          </a:xfrm>
          <a:custGeom>
            <a:avLst/>
            <a:gdLst/>
            <a:ahLst/>
            <a:cxnLst/>
            <a:rect l="l" t="t" r="r" b="b"/>
            <a:pathLst>
              <a:path w="4768596" h="914400">
                <a:moveTo>
                  <a:pt x="0" y="914400"/>
                </a:moveTo>
                <a:lnTo>
                  <a:pt x="0" y="0"/>
                </a:lnTo>
                <a:lnTo>
                  <a:pt x="4768597" y="0"/>
                </a:lnTo>
                <a:lnTo>
                  <a:pt x="4768597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1F0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00600" y="5704840"/>
            <a:ext cx="4267200" cy="914400"/>
          </a:xfrm>
          <a:custGeom>
            <a:avLst/>
            <a:gdLst/>
            <a:ahLst/>
            <a:cxnLst/>
            <a:rect l="l" t="t" r="r" b="b"/>
            <a:pathLst>
              <a:path w="4267200" h="914400">
                <a:moveTo>
                  <a:pt x="0" y="914400"/>
                </a:moveTo>
                <a:lnTo>
                  <a:pt x="0" y="0"/>
                </a:lnTo>
                <a:lnTo>
                  <a:pt x="4267200" y="0"/>
                </a:lnTo>
                <a:lnTo>
                  <a:pt x="42672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1F0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5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54" y="6619240"/>
            <a:ext cx="4768596" cy="238760"/>
          </a:xfrm>
          <a:prstGeom prst="rect">
            <a:avLst/>
          </a:prstGeom>
        </p:spPr>
      </p:pic>
      <p:pic>
        <p:nvPicPr>
          <p:cNvPr id="46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6619240"/>
            <a:ext cx="4267200" cy="238760"/>
          </a:xfrm>
          <a:prstGeom prst="rect">
            <a:avLst/>
          </a:prstGeom>
        </p:spPr>
      </p:pic>
      <p:pic>
        <p:nvPicPr>
          <p:cNvPr id="46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4250" y="0"/>
            <a:ext cx="12700" cy="6858000"/>
          </a:xfrm>
          <a:prstGeom prst="rect">
            <a:avLst/>
          </a:prstGeom>
        </p:spPr>
      </p:pic>
      <p:sp>
        <p:nvSpPr>
          <p:cNvPr id="225" name="object 225"/>
          <p:cNvSpPr/>
          <p:nvPr/>
        </p:nvSpPr>
        <p:spPr>
          <a:xfrm>
            <a:off x="6554" y="377190"/>
            <a:ext cx="9086646" cy="38100"/>
          </a:xfrm>
          <a:custGeom>
            <a:avLst/>
            <a:gdLst/>
            <a:ahLst/>
            <a:cxnLst/>
            <a:rect l="l" t="t" r="r" b="b"/>
            <a:pathLst>
              <a:path w="9086646" h="38100">
                <a:moveTo>
                  <a:pt x="19050" y="19050"/>
                </a:moveTo>
                <a:lnTo>
                  <a:pt x="9067596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9254" y="1578610"/>
            <a:ext cx="9061246" cy="12700"/>
          </a:xfrm>
          <a:custGeom>
            <a:avLst/>
            <a:gdLst/>
            <a:ahLst/>
            <a:cxnLst/>
            <a:rect l="l" t="t" r="r" b="b"/>
            <a:pathLst>
              <a:path w="9061246" h="12700">
                <a:moveTo>
                  <a:pt x="6350" y="6350"/>
                </a:moveTo>
                <a:lnTo>
                  <a:pt x="905489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9254" y="2493010"/>
            <a:ext cx="9061246" cy="12700"/>
          </a:xfrm>
          <a:custGeom>
            <a:avLst/>
            <a:gdLst/>
            <a:ahLst/>
            <a:cxnLst/>
            <a:rect l="l" t="t" r="r" b="b"/>
            <a:pathLst>
              <a:path w="9061246" h="12700">
                <a:moveTo>
                  <a:pt x="6350" y="6350"/>
                </a:moveTo>
                <a:lnTo>
                  <a:pt x="905489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9254" y="3133090"/>
            <a:ext cx="9061246" cy="12700"/>
          </a:xfrm>
          <a:custGeom>
            <a:avLst/>
            <a:gdLst/>
            <a:ahLst/>
            <a:cxnLst/>
            <a:rect l="l" t="t" r="r" b="b"/>
            <a:pathLst>
              <a:path w="9061246" h="12700">
                <a:moveTo>
                  <a:pt x="6350" y="6350"/>
                </a:moveTo>
                <a:lnTo>
                  <a:pt x="905489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9254" y="3773170"/>
            <a:ext cx="9061246" cy="12700"/>
          </a:xfrm>
          <a:custGeom>
            <a:avLst/>
            <a:gdLst/>
            <a:ahLst/>
            <a:cxnLst/>
            <a:rect l="l" t="t" r="r" b="b"/>
            <a:pathLst>
              <a:path w="9061246" h="12700">
                <a:moveTo>
                  <a:pt x="6350" y="6350"/>
                </a:moveTo>
                <a:lnTo>
                  <a:pt x="905489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9254" y="4687570"/>
            <a:ext cx="9061246" cy="12700"/>
          </a:xfrm>
          <a:custGeom>
            <a:avLst/>
            <a:gdLst/>
            <a:ahLst/>
            <a:cxnLst/>
            <a:rect l="l" t="t" r="r" b="b"/>
            <a:pathLst>
              <a:path w="9061246" h="12700">
                <a:moveTo>
                  <a:pt x="6350" y="6350"/>
                </a:moveTo>
                <a:lnTo>
                  <a:pt x="905489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9254" y="5058410"/>
            <a:ext cx="9061246" cy="12700"/>
          </a:xfrm>
          <a:custGeom>
            <a:avLst/>
            <a:gdLst/>
            <a:ahLst/>
            <a:cxnLst/>
            <a:rect l="l" t="t" r="r" b="b"/>
            <a:pathLst>
              <a:path w="9061246" h="12700">
                <a:moveTo>
                  <a:pt x="6350" y="6350"/>
                </a:moveTo>
                <a:lnTo>
                  <a:pt x="905489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254" y="5698490"/>
            <a:ext cx="9061246" cy="12700"/>
          </a:xfrm>
          <a:custGeom>
            <a:avLst/>
            <a:gdLst/>
            <a:ahLst/>
            <a:cxnLst/>
            <a:rect l="l" t="t" r="r" b="b"/>
            <a:pathLst>
              <a:path w="9061246" h="12700">
                <a:moveTo>
                  <a:pt x="6350" y="6350"/>
                </a:moveTo>
                <a:lnTo>
                  <a:pt x="905489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254" y="6612890"/>
            <a:ext cx="9061246" cy="12700"/>
          </a:xfrm>
          <a:custGeom>
            <a:avLst/>
            <a:gdLst/>
            <a:ahLst/>
            <a:cxnLst/>
            <a:rect l="l" t="t" r="r" b="b"/>
            <a:pathLst>
              <a:path w="9061246" h="12700">
                <a:moveTo>
                  <a:pt x="6350" y="6350"/>
                </a:moveTo>
                <a:lnTo>
                  <a:pt x="905489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6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04" y="0"/>
            <a:ext cx="12700" cy="6858000"/>
          </a:xfrm>
          <a:prstGeom prst="rect">
            <a:avLst/>
          </a:prstGeom>
        </p:spPr>
      </p:pic>
      <p:pic>
        <p:nvPicPr>
          <p:cNvPr id="46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1450" y="0"/>
            <a:ext cx="12700" cy="6858000"/>
          </a:xfrm>
          <a:prstGeom prst="rect">
            <a:avLst/>
          </a:prstGeom>
        </p:spPr>
      </p:pic>
      <p:pic>
        <p:nvPicPr>
          <p:cNvPr id="46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54" y="0"/>
            <a:ext cx="9061246" cy="63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3444" y="92582"/>
            <a:ext cx="575678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892929" y="92582"/>
            <a:ext cx="705218" cy="2445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FFFFFF"/>
                </a:solidFill>
                <a:latin typeface="Arial"/>
                <a:cs typeface="Arial"/>
              </a:rPr>
              <a:t>Html5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44" y="483870"/>
            <a:ext cx="3933927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30" b="1" spc="10" dirty="0">
                <a:solidFill>
                  <a:srgbClr val="2F2B20"/>
                </a:solidFill>
                <a:latin typeface="Arial"/>
                <a:cs typeface="Arial"/>
              </a:rPr>
              <a:t>Doctype declaration in Html is too longer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44" y="758444"/>
            <a:ext cx="4421378" cy="7772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&lt;!DOCTYPE HTML PUBLIC "-//W3C//DTD HTML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4.01//EN" "http://www.w3.org /TR /html4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/strict.dtd"&gt;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92929" y="758444"/>
            <a:ext cx="3581704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30" b="1" spc="10" dirty="0">
                <a:solidFill>
                  <a:srgbClr val="2F2B20"/>
                </a:solidFill>
                <a:latin typeface="Arial"/>
                <a:cs typeface="Arial"/>
              </a:rPr>
              <a:t>DOCTYPE declaration in Html5 is very</a:t>
            </a:r>
            <a:endParaRPr sz="1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2F2B20"/>
                </a:solidFill>
                <a:latin typeface="Arial"/>
                <a:cs typeface="Arial"/>
              </a:rPr>
              <a:t>simple</a:t>
            </a: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 "&lt;!DOCTYPE html&gt;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444" y="1672844"/>
            <a:ext cx="4421378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b="1" spc="10" dirty="0">
                <a:solidFill>
                  <a:srgbClr val="2F2B20"/>
                </a:solidFill>
                <a:latin typeface="Arial"/>
                <a:cs typeface="Arial"/>
              </a:rPr>
              <a:t>character encoding in Html is also longer 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&lt;!DOCTYPE HTML PUBLIC "-//W3C//DTD 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444" y="2221636"/>
            <a:ext cx="210938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4.0 Transitional//EN"&gt;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892929" y="1810004"/>
            <a:ext cx="39954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character encoding (charset) declaration 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92929" y="2084476"/>
            <a:ext cx="3888275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2F2B20"/>
                </a:solidFill>
                <a:latin typeface="Calibri"/>
                <a:cs typeface="Calibri"/>
              </a:rPr>
              <a:t>also very </a:t>
            </a:r>
            <a:r>
              <a:rPr sz="1740" b="1" spc="10" dirty="0">
                <a:solidFill>
                  <a:srgbClr val="2F2B20"/>
                </a:solidFill>
                <a:latin typeface="Arial"/>
                <a:cs typeface="Arial"/>
              </a:rPr>
              <a:t>simple</a:t>
            </a:r>
            <a:r>
              <a:rPr sz="1740" spc="10" dirty="0">
                <a:solidFill>
                  <a:srgbClr val="2F2B20"/>
                </a:solidFill>
                <a:latin typeface="Calibri"/>
                <a:cs typeface="Calibri"/>
              </a:rPr>
              <a:t> &lt;meta charset="UTF-8"&gt;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3444" y="2724784"/>
            <a:ext cx="3775431" cy="2196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b="1" spc="10" dirty="0">
                <a:solidFill>
                  <a:srgbClr val="2F2B20"/>
                </a:solidFill>
                <a:latin typeface="Arial"/>
                <a:cs typeface="Arial"/>
              </a:rPr>
              <a:t>Audio and Video are not part of HTML4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92929" y="2587625"/>
            <a:ext cx="3604744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2F2B20"/>
                </a:solidFill>
                <a:latin typeface="Calibri"/>
                <a:cs typeface="Calibri"/>
              </a:rPr>
              <a:t>Audio and Videos are </a:t>
            </a:r>
            <a:r>
              <a:rPr sz="1740" b="1" spc="10" dirty="0">
                <a:solidFill>
                  <a:srgbClr val="2F2B20"/>
                </a:solidFill>
                <a:latin typeface="Arial"/>
                <a:cs typeface="Arial"/>
              </a:rPr>
              <a:t>integral part of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40" b="1" spc="10" dirty="0">
                <a:solidFill>
                  <a:srgbClr val="2F2B20"/>
                </a:solidFill>
                <a:latin typeface="Arial"/>
                <a:cs typeface="Arial"/>
              </a:rPr>
              <a:t>HTML5</a:t>
            </a:r>
            <a:r>
              <a:rPr sz="1740" spc="10" dirty="0">
                <a:solidFill>
                  <a:srgbClr val="2F2B20"/>
                </a:solidFill>
                <a:latin typeface="Calibri"/>
                <a:cs typeface="Calibri"/>
              </a:rPr>
              <a:t> e.g. &lt;audio&gt; and &lt;video&gt; tags.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3444" y="3227705"/>
            <a:ext cx="4383507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Vector Graphics is possible with the help of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technologies such as VML, Silverlight, Flash etc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92929" y="3227705"/>
            <a:ext cx="3820821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Vector graphics is integral part of HTML5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e.g. SVG and canvas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3444" y="3868039"/>
            <a:ext cx="4605147" cy="7772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It is almost impossible to get true GeoLocation of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user browsing any website especially if it comes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to mobile devices.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92929" y="3868039"/>
            <a:ext cx="4056735" cy="7772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JS GeoLocation API in HTML5 helps identify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location of user browsing any website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(provided user allows it)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23444" y="4785233"/>
            <a:ext cx="18029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Html5 use cookies.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92929" y="4785233"/>
            <a:ext cx="407261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It provides local storage in place of cookies.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23444" y="5153406"/>
            <a:ext cx="4605834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Not possible to draw shapes like circle, rectangle,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triangle.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92929" y="5153406"/>
            <a:ext cx="3541472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Using Html5 you can draw shapes like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circle, rectangle, triangle.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23444" y="5930951"/>
            <a:ext cx="432831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Does not allow JavaScript to run in browser. JS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23444" y="6205271"/>
            <a:ext cx="390192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runs in same thread as browser interface.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92929" y="5793791"/>
            <a:ext cx="4104287" cy="7772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2F2B20"/>
                </a:solidFill>
                <a:latin typeface="Calibri"/>
                <a:cs typeface="Calibri"/>
              </a:rPr>
              <a:t>Allows JavaScript to run in background. This</a:t>
            </a:r>
            <a:endParaRPr sz="17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is possible due to JS Web worker API in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HTML5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23444" y="6710934"/>
            <a:ext cx="261223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Works with all old browsers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92929" y="6710934"/>
            <a:ext cx="286687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Supported by all new browser.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2806782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00" spc="10" dirty="0">
                <a:solidFill>
                  <a:srgbClr val="675E47"/>
                </a:solidFill>
                <a:latin typeface="Cambria"/>
                <a:cs typeface="Cambria"/>
              </a:rPr>
              <a:t>HTML Tags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2940" y="1655904"/>
            <a:ext cx="306781" cy="310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1699133"/>
            <a:ext cx="698935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HTML tags are element names </a:t>
            </a:r>
            <a:r>
              <a:rPr sz="2200" spc="10" dirty="0">
                <a:solidFill>
                  <a:srgbClr val="0070C0"/>
                </a:solidFill>
                <a:latin typeface="Calibri"/>
                <a:cs typeface="Calibri"/>
              </a:rPr>
              <a:t>surrounded by angle brackets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2940" y="2058621"/>
            <a:ext cx="5208942" cy="322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A9A57C"/>
                </a:solidFill>
                <a:latin typeface="Arial"/>
                <a:cs typeface="Arial"/>
              </a:rPr>
              <a:t>•   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&lt;tagname&gt;content goes here...&lt;/tagname&gt;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2460957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539" y="2504186"/>
            <a:ext cx="5943892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HTML tags normally come </a:t>
            </a: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in pairs</a:t>
            </a:r>
            <a:r>
              <a:rPr sz="22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like &lt;p&gt; and &lt;/p&gt;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62940" y="2863293"/>
            <a:ext cx="306781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91539" y="2906521"/>
            <a:ext cx="707781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The first tag in a pair is the </a:t>
            </a: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start tag</a:t>
            </a:r>
            <a:r>
              <a:rPr sz="2200" b="1" spc="10" dirty="0">
                <a:solidFill>
                  <a:srgbClr val="2F2B20"/>
                </a:solidFill>
                <a:latin typeface="Arial"/>
                <a:cs typeface="Arial"/>
              </a:rPr>
              <a:t>,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the second tag is the </a:t>
            </a: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end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91539" y="3241802"/>
            <a:ext cx="42604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tag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62940" y="3600888"/>
            <a:ext cx="307116" cy="3113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91539" y="3644163"/>
            <a:ext cx="6707500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end tag 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is written like the start tag, but with a </a:t>
            </a: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forward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91539" y="3979672"/>
            <a:ext cx="407661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0070C0"/>
                </a:solidFill>
                <a:latin typeface="Arial"/>
                <a:cs typeface="Arial"/>
              </a:rPr>
              <a:t>slash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inserted before the tag name 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5214956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HTML Page Structure</a:t>
            </a:r>
            <a:endParaRPr sz="4500">
              <a:latin typeface="Cambria"/>
              <a:cs typeface="Cambria"/>
            </a:endParaRPr>
          </a:p>
        </p:txBody>
      </p:sp>
      <p:pic>
        <p:nvPicPr>
          <p:cNvPr id="14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447800"/>
            <a:ext cx="672465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3771474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HTML Versions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" y="182880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400" y="182880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219456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0400" y="219456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" y="256032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0400" y="256032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292608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00400" y="292608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3291840"/>
            <a:ext cx="2590800" cy="365759"/>
          </a:xfrm>
          <a:custGeom>
            <a:avLst/>
            <a:gdLst/>
            <a:ahLst/>
            <a:cxnLst/>
            <a:rect l="l" t="t" r="r" b="b"/>
            <a:pathLst>
              <a:path w="2590800" h="365759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0400" y="3291840"/>
            <a:ext cx="2590800" cy="365759"/>
          </a:xfrm>
          <a:custGeom>
            <a:avLst/>
            <a:gdLst/>
            <a:ahLst/>
            <a:cxnLst/>
            <a:rect l="l" t="t" r="r" b="b"/>
            <a:pathLst>
              <a:path w="2590800" h="365759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365760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0400" y="365760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600" y="402336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0400" y="4023360"/>
            <a:ext cx="2590800" cy="365760"/>
          </a:xfrm>
          <a:custGeom>
            <a:avLst/>
            <a:gdLst/>
            <a:ahLst/>
            <a:cxnLst/>
            <a:rect l="l" t="t" r="r" b="b"/>
            <a:pathLst>
              <a:path w="2590800" h="365760">
                <a:moveTo>
                  <a:pt x="0" y="365760"/>
                </a:moveTo>
                <a:lnTo>
                  <a:pt x="0" y="0"/>
                </a:lnTo>
                <a:lnTo>
                  <a:pt x="2590800" y="0"/>
                </a:lnTo>
                <a:lnTo>
                  <a:pt x="25908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4050" y="1816100"/>
            <a:ext cx="12700" cy="2585720"/>
          </a:xfrm>
          <a:custGeom>
            <a:avLst/>
            <a:gdLst/>
            <a:ahLst/>
            <a:cxnLst/>
            <a:rect l="l" t="t" r="r" b="b"/>
            <a:pathLst>
              <a:path w="12700" h="2585720">
                <a:moveTo>
                  <a:pt x="6350" y="6350"/>
                </a:moveTo>
                <a:lnTo>
                  <a:pt x="6350" y="25793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900" y="2188210"/>
            <a:ext cx="5207000" cy="12700"/>
          </a:xfrm>
          <a:custGeom>
            <a:avLst/>
            <a:gdLst/>
            <a:ahLst/>
            <a:cxnLst/>
            <a:rect l="l" t="t" r="r" b="b"/>
            <a:pathLst>
              <a:path w="5207000" h="127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900" y="2553970"/>
            <a:ext cx="5207000" cy="12700"/>
          </a:xfrm>
          <a:custGeom>
            <a:avLst/>
            <a:gdLst/>
            <a:ahLst/>
            <a:cxnLst/>
            <a:rect l="l" t="t" r="r" b="b"/>
            <a:pathLst>
              <a:path w="5207000" h="127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900" y="2919730"/>
            <a:ext cx="5207000" cy="12700"/>
          </a:xfrm>
          <a:custGeom>
            <a:avLst/>
            <a:gdLst/>
            <a:ahLst/>
            <a:cxnLst/>
            <a:rect l="l" t="t" r="r" b="b"/>
            <a:pathLst>
              <a:path w="5207000" h="127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00" y="3285490"/>
            <a:ext cx="5207000" cy="12700"/>
          </a:xfrm>
          <a:custGeom>
            <a:avLst/>
            <a:gdLst/>
            <a:ahLst/>
            <a:cxnLst/>
            <a:rect l="l" t="t" r="r" b="b"/>
            <a:pathLst>
              <a:path w="5207000" h="127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00" y="3651250"/>
            <a:ext cx="5207000" cy="12700"/>
          </a:xfrm>
          <a:custGeom>
            <a:avLst/>
            <a:gdLst/>
            <a:ahLst/>
            <a:cxnLst/>
            <a:rect l="l" t="t" r="r" b="b"/>
            <a:pathLst>
              <a:path w="5207000" h="127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00" y="4017010"/>
            <a:ext cx="5207000" cy="12700"/>
          </a:xfrm>
          <a:custGeom>
            <a:avLst/>
            <a:gdLst/>
            <a:ahLst/>
            <a:cxnLst/>
            <a:rect l="l" t="t" r="r" b="b"/>
            <a:pathLst>
              <a:path w="5207000" h="127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3250" y="1816100"/>
            <a:ext cx="12700" cy="2585720"/>
          </a:xfrm>
          <a:custGeom>
            <a:avLst/>
            <a:gdLst/>
            <a:ahLst/>
            <a:cxnLst/>
            <a:rect l="l" t="t" r="r" b="b"/>
            <a:pathLst>
              <a:path w="12700" h="2585720">
                <a:moveTo>
                  <a:pt x="6350" y="6350"/>
                </a:moveTo>
                <a:lnTo>
                  <a:pt x="6350" y="25793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84850" y="1816100"/>
            <a:ext cx="12700" cy="2585720"/>
          </a:xfrm>
          <a:custGeom>
            <a:avLst/>
            <a:gdLst/>
            <a:ahLst/>
            <a:cxnLst/>
            <a:rect l="l" t="t" r="r" b="b"/>
            <a:pathLst>
              <a:path w="12700" h="2585720">
                <a:moveTo>
                  <a:pt x="6350" y="6350"/>
                </a:moveTo>
                <a:lnTo>
                  <a:pt x="6350" y="25793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900" y="1822450"/>
            <a:ext cx="5207000" cy="12700"/>
          </a:xfrm>
          <a:custGeom>
            <a:avLst/>
            <a:gdLst/>
            <a:ahLst/>
            <a:cxnLst/>
            <a:rect l="l" t="t" r="r" b="b"/>
            <a:pathLst>
              <a:path w="5207000" h="127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900" y="4382770"/>
            <a:ext cx="5207000" cy="12700"/>
          </a:xfrm>
          <a:custGeom>
            <a:avLst/>
            <a:gdLst/>
            <a:ahLst/>
            <a:cxnLst/>
            <a:rect l="l" t="t" r="r" b="b"/>
            <a:pathLst>
              <a:path w="5207000" h="127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701040" y="1916684"/>
            <a:ext cx="762101" cy="2196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2F2B20"/>
                </a:solidFill>
                <a:latin typeface="Arial"/>
                <a:cs typeface="Arial"/>
              </a:rPr>
              <a:t>Version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292475" y="1916684"/>
            <a:ext cx="461619" cy="2196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2F2B20"/>
                </a:solidFill>
                <a:latin typeface="Arial"/>
                <a:cs typeface="Arial"/>
              </a:rPr>
              <a:t>Year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1040" y="2282825"/>
            <a:ext cx="5960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292475" y="2282825"/>
            <a:ext cx="51495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1991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40" y="2648585"/>
            <a:ext cx="940409" cy="228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HTML 2.0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292475" y="2648585"/>
            <a:ext cx="514959" cy="228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1995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01040" y="3014345"/>
            <a:ext cx="94040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HTML 3.2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292475" y="3014345"/>
            <a:ext cx="51495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1997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01040" y="3380105"/>
            <a:ext cx="10562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HTML 4.01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292475" y="3380105"/>
            <a:ext cx="51495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1999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01040" y="3746119"/>
            <a:ext cx="71485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XHTML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92475" y="3746119"/>
            <a:ext cx="51495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01040" y="4111879"/>
            <a:ext cx="71180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HTML5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292475" y="4111879"/>
            <a:ext cx="51495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F2B20"/>
                </a:solidFill>
                <a:latin typeface="Calibri"/>
                <a:cs typeface="Calibri"/>
              </a:rPr>
              <a:t>2014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0"/>
            <a:ext cx="685800" cy="68580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509590"/>
            <a:ext cx="4983308" cy="684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10" spc="10" dirty="0">
                <a:solidFill>
                  <a:srgbClr val="675E47"/>
                </a:solidFill>
                <a:latin typeface="Cambria"/>
                <a:cs typeface="Cambria"/>
              </a:rPr>
              <a:t>Creating HTML Page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" y="2126488"/>
            <a:ext cx="7620000" cy="1191768"/>
          </a:xfrm>
          <a:custGeom>
            <a:avLst/>
            <a:gdLst/>
            <a:ahLst/>
            <a:cxnLst/>
            <a:rect l="l" t="t" r="r" b="b"/>
            <a:pathLst>
              <a:path w="7620000" h="1191768">
                <a:moveTo>
                  <a:pt x="0" y="198628"/>
                </a:moveTo>
                <a:cubicBezTo>
                  <a:pt x="0" y="88900"/>
                  <a:pt x="88925" y="0"/>
                  <a:pt x="198628" y="0"/>
                </a:cubicBezTo>
                <a:lnTo>
                  <a:pt x="7421372" y="0"/>
                </a:lnTo>
                <a:cubicBezTo>
                  <a:pt x="7531100" y="0"/>
                  <a:pt x="7620000" y="88900"/>
                  <a:pt x="7620000" y="198628"/>
                </a:cubicBezTo>
                <a:lnTo>
                  <a:pt x="7620000" y="993140"/>
                </a:lnTo>
                <a:cubicBezTo>
                  <a:pt x="7620000" y="1102740"/>
                  <a:pt x="7531100" y="1191768"/>
                  <a:pt x="7421372" y="1191768"/>
                </a:cubicBezTo>
                <a:lnTo>
                  <a:pt x="198628" y="1191768"/>
                </a:lnTo>
                <a:cubicBezTo>
                  <a:pt x="88925" y="1191768"/>
                  <a:pt x="0" y="1102740"/>
                  <a:pt x="0" y="99314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4500" y="2113788"/>
            <a:ext cx="7645400" cy="1217168"/>
          </a:xfrm>
          <a:custGeom>
            <a:avLst/>
            <a:gdLst/>
            <a:ahLst/>
            <a:cxnLst/>
            <a:rect l="l" t="t" r="r" b="b"/>
            <a:pathLst>
              <a:path w="7645400" h="1217168">
                <a:moveTo>
                  <a:pt x="12700" y="211328"/>
                </a:moveTo>
                <a:cubicBezTo>
                  <a:pt x="12700" y="101600"/>
                  <a:pt x="101625" y="12700"/>
                  <a:pt x="211328" y="12700"/>
                </a:cubicBezTo>
                <a:lnTo>
                  <a:pt x="7434072" y="12700"/>
                </a:lnTo>
                <a:cubicBezTo>
                  <a:pt x="7543800" y="12700"/>
                  <a:pt x="7632700" y="101600"/>
                  <a:pt x="7632700" y="211328"/>
                </a:cubicBezTo>
                <a:lnTo>
                  <a:pt x="7632700" y="1005840"/>
                </a:lnTo>
                <a:cubicBezTo>
                  <a:pt x="7632700" y="1115440"/>
                  <a:pt x="7543800" y="1204468"/>
                  <a:pt x="7434072" y="1204468"/>
                </a:cubicBezTo>
                <a:lnTo>
                  <a:pt x="211328" y="1204468"/>
                </a:lnTo>
                <a:cubicBezTo>
                  <a:pt x="101625" y="1204468"/>
                  <a:pt x="12700" y="1115440"/>
                  <a:pt x="12700" y="1005840"/>
                </a:cubicBezTo>
                <a:close/>
              </a:path>
            </a:pathLst>
          </a:custGeom>
          <a:ln w="25400">
            <a:solidFill>
              <a:srgbClr val="2A261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629716" y="2544953"/>
            <a:ext cx="6048959" cy="3810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2F2B20"/>
                </a:solidFill>
                <a:latin typeface="Calibri"/>
                <a:cs typeface="Calibri"/>
              </a:rPr>
              <a:t>Write HTML Using </a:t>
            </a:r>
            <a:r>
              <a:rPr sz="3000" spc="10" dirty="0">
                <a:solidFill>
                  <a:srgbClr val="0070C0"/>
                </a:solidFill>
                <a:latin typeface="Calibri"/>
                <a:cs typeface="Calibri"/>
              </a:rPr>
              <a:t>Notepad or TextEdit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7200" y="3404615"/>
            <a:ext cx="7620000" cy="1191768"/>
          </a:xfrm>
          <a:custGeom>
            <a:avLst/>
            <a:gdLst/>
            <a:ahLst/>
            <a:cxnLst/>
            <a:rect l="l" t="t" r="r" b="b"/>
            <a:pathLst>
              <a:path w="7620000" h="1191768">
                <a:moveTo>
                  <a:pt x="0" y="198629"/>
                </a:moveTo>
                <a:cubicBezTo>
                  <a:pt x="0" y="88900"/>
                  <a:pt x="88925" y="0"/>
                  <a:pt x="198628" y="0"/>
                </a:cubicBezTo>
                <a:lnTo>
                  <a:pt x="7421372" y="0"/>
                </a:lnTo>
                <a:cubicBezTo>
                  <a:pt x="7531100" y="0"/>
                  <a:pt x="7620000" y="88900"/>
                  <a:pt x="7620000" y="198629"/>
                </a:cubicBezTo>
                <a:lnTo>
                  <a:pt x="7620000" y="993141"/>
                </a:lnTo>
                <a:cubicBezTo>
                  <a:pt x="7620000" y="1102869"/>
                  <a:pt x="7531100" y="1191769"/>
                  <a:pt x="7421372" y="1191769"/>
                </a:cubicBezTo>
                <a:lnTo>
                  <a:pt x="198628" y="1191769"/>
                </a:lnTo>
                <a:cubicBezTo>
                  <a:pt x="88925" y="1191769"/>
                  <a:pt x="0" y="1102869"/>
                  <a:pt x="0" y="99314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4500" y="3391915"/>
            <a:ext cx="7645400" cy="1217168"/>
          </a:xfrm>
          <a:custGeom>
            <a:avLst/>
            <a:gdLst/>
            <a:ahLst/>
            <a:cxnLst/>
            <a:rect l="l" t="t" r="r" b="b"/>
            <a:pathLst>
              <a:path w="7645400" h="1217168">
                <a:moveTo>
                  <a:pt x="12700" y="211329"/>
                </a:moveTo>
                <a:cubicBezTo>
                  <a:pt x="12700" y="101600"/>
                  <a:pt x="101625" y="12700"/>
                  <a:pt x="211328" y="12700"/>
                </a:cubicBezTo>
                <a:lnTo>
                  <a:pt x="7434072" y="12700"/>
                </a:lnTo>
                <a:cubicBezTo>
                  <a:pt x="7543800" y="12700"/>
                  <a:pt x="7632700" y="101600"/>
                  <a:pt x="7632700" y="211329"/>
                </a:cubicBezTo>
                <a:lnTo>
                  <a:pt x="7632700" y="1005841"/>
                </a:lnTo>
                <a:cubicBezTo>
                  <a:pt x="7632700" y="1115569"/>
                  <a:pt x="7543800" y="1204469"/>
                  <a:pt x="7434072" y="1204469"/>
                </a:cubicBezTo>
                <a:lnTo>
                  <a:pt x="211328" y="1204469"/>
                </a:lnTo>
                <a:cubicBezTo>
                  <a:pt x="101625" y="1204469"/>
                  <a:pt x="12700" y="1115569"/>
                  <a:pt x="12700" y="1005841"/>
                </a:cubicBezTo>
                <a:close/>
              </a:path>
            </a:pathLst>
          </a:custGeom>
          <a:ln w="25400">
            <a:solidFill>
              <a:srgbClr val="2A261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29716" y="3613912"/>
            <a:ext cx="7222762" cy="798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2F2B20"/>
                </a:solidFill>
                <a:latin typeface="Calibri"/>
                <a:cs typeface="Calibri"/>
              </a:rPr>
              <a:t>Save the file on your computer  using </a:t>
            </a:r>
            <a:r>
              <a:rPr sz="3000" spc="10" dirty="0">
                <a:solidFill>
                  <a:srgbClr val="0070C0"/>
                </a:solidFill>
                <a:latin typeface="Calibri"/>
                <a:cs typeface="Calibri"/>
              </a:rPr>
              <a:t>.html or</a:t>
            </a:r>
            <a:endParaRPr sz="3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0070C0"/>
                </a:solidFill>
                <a:latin typeface="Calibri"/>
                <a:cs typeface="Calibri"/>
              </a:rPr>
              <a:t>.htm extension</a:t>
            </a:r>
            <a:r>
              <a:rPr sz="3000" spc="10" dirty="0">
                <a:solidFill>
                  <a:srgbClr val="2F2B20"/>
                </a:solidFill>
                <a:latin typeface="Calibri"/>
                <a:cs typeface="Calibri"/>
              </a:rPr>
              <a:t> and  set the encoding to UTF-8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7200" y="4682744"/>
            <a:ext cx="7620000" cy="1191780"/>
          </a:xfrm>
          <a:custGeom>
            <a:avLst/>
            <a:gdLst/>
            <a:ahLst/>
            <a:cxnLst/>
            <a:rect l="l" t="t" r="r" b="b"/>
            <a:pathLst>
              <a:path w="7620000" h="1191780">
                <a:moveTo>
                  <a:pt x="0" y="198628"/>
                </a:moveTo>
                <a:cubicBezTo>
                  <a:pt x="0" y="88900"/>
                  <a:pt x="88925" y="0"/>
                  <a:pt x="198628" y="0"/>
                </a:cubicBezTo>
                <a:lnTo>
                  <a:pt x="7421372" y="0"/>
                </a:lnTo>
                <a:cubicBezTo>
                  <a:pt x="7531100" y="0"/>
                  <a:pt x="7620000" y="88900"/>
                  <a:pt x="7620000" y="198628"/>
                </a:cubicBezTo>
                <a:lnTo>
                  <a:pt x="7620000" y="993152"/>
                </a:lnTo>
                <a:cubicBezTo>
                  <a:pt x="7620000" y="1102855"/>
                  <a:pt x="7531100" y="1191780"/>
                  <a:pt x="7421372" y="1191780"/>
                </a:cubicBezTo>
                <a:lnTo>
                  <a:pt x="198628" y="1191780"/>
                </a:lnTo>
                <a:cubicBezTo>
                  <a:pt x="88925" y="1191780"/>
                  <a:pt x="0" y="1102855"/>
                  <a:pt x="0" y="99315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4500" y="4670044"/>
            <a:ext cx="7645400" cy="1217180"/>
          </a:xfrm>
          <a:custGeom>
            <a:avLst/>
            <a:gdLst/>
            <a:ahLst/>
            <a:cxnLst/>
            <a:rect l="l" t="t" r="r" b="b"/>
            <a:pathLst>
              <a:path w="7645400" h="1217180">
                <a:moveTo>
                  <a:pt x="12700" y="211328"/>
                </a:moveTo>
                <a:cubicBezTo>
                  <a:pt x="12700" y="101600"/>
                  <a:pt x="101625" y="12700"/>
                  <a:pt x="211328" y="12700"/>
                </a:cubicBezTo>
                <a:lnTo>
                  <a:pt x="7434072" y="12700"/>
                </a:lnTo>
                <a:cubicBezTo>
                  <a:pt x="7543800" y="12700"/>
                  <a:pt x="7632700" y="101600"/>
                  <a:pt x="7632700" y="211328"/>
                </a:cubicBezTo>
                <a:lnTo>
                  <a:pt x="7632700" y="1005852"/>
                </a:lnTo>
                <a:cubicBezTo>
                  <a:pt x="7632700" y="1115555"/>
                  <a:pt x="7543800" y="1204480"/>
                  <a:pt x="7434072" y="1204480"/>
                </a:cubicBezTo>
                <a:lnTo>
                  <a:pt x="211328" y="1204480"/>
                </a:lnTo>
                <a:cubicBezTo>
                  <a:pt x="101625" y="1204480"/>
                  <a:pt x="12700" y="1115555"/>
                  <a:pt x="12700" y="1005852"/>
                </a:cubicBezTo>
                <a:close/>
              </a:path>
            </a:pathLst>
          </a:custGeom>
          <a:ln w="25400">
            <a:solidFill>
              <a:srgbClr val="2A261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629716" y="5101590"/>
            <a:ext cx="5783783" cy="3810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2F2B20"/>
                </a:solidFill>
                <a:latin typeface="Calibri"/>
                <a:cs typeface="Calibri"/>
              </a:rPr>
              <a:t>View the HTML Page in Your </a:t>
            </a:r>
            <a:r>
              <a:rPr sz="3000" spc="10" dirty="0">
                <a:solidFill>
                  <a:srgbClr val="0070C0"/>
                </a:solidFill>
                <a:latin typeface="Calibri"/>
                <a:cs typeface="Calibri"/>
              </a:rPr>
              <a:t>Browser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2667</Words>
  <Application>Microsoft Office PowerPoint</Application>
  <PresentationFormat>On-screen Show (4:3)</PresentationFormat>
  <Paragraphs>755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rashmi.rane</dc:creator>
  <cp:lastModifiedBy>rashmi.rane</cp:lastModifiedBy>
  <cp:revision>3</cp:revision>
  <dcterms:created xsi:type="dcterms:W3CDTF">2019-10-18T08:50:47Z</dcterms:created>
  <dcterms:modified xsi:type="dcterms:W3CDTF">2019-10-18T09:05:14Z</dcterms:modified>
</cp:coreProperties>
</file>