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65" r:id="rId7"/>
    <p:sldId id="259" r:id="rId8"/>
    <p:sldId id="261" r:id="rId9"/>
    <p:sldId id="262" r:id="rId10"/>
    <p:sldId id="266" r:id="rId11"/>
    <p:sldId id="263"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8"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3FC6CE-C562-4A51-BC61-E627478AE87A}"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EB61A-DF82-45DC-8887-B0F02C8D7695}" type="slidenum">
              <a:rPr lang="en-US" smtClean="0"/>
              <a:t>‹#›</a:t>
            </a:fld>
            <a:endParaRPr lang="en-US"/>
          </a:p>
        </p:txBody>
      </p:sp>
    </p:spTree>
    <p:extLst>
      <p:ext uri="{BB962C8B-B14F-4D97-AF65-F5344CB8AC3E}">
        <p14:creationId xmlns:p14="http://schemas.microsoft.com/office/powerpoint/2010/main" val="33954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FC6CE-C562-4A51-BC61-E627478AE87A}"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EB61A-DF82-45DC-8887-B0F02C8D7695}" type="slidenum">
              <a:rPr lang="en-US" smtClean="0"/>
              <a:t>‹#›</a:t>
            </a:fld>
            <a:endParaRPr lang="en-US"/>
          </a:p>
        </p:txBody>
      </p:sp>
    </p:spTree>
    <p:extLst>
      <p:ext uri="{BB962C8B-B14F-4D97-AF65-F5344CB8AC3E}">
        <p14:creationId xmlns:p14="http://schemas.microsoft.com/office/powerpoint/2010/main" val="286658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FC6CE-C562-4A51-BC61-E627478AE87A}"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EB61A-DF82-45DC-8887-B0F02C8D7695}" type="slidenum">
              <a:rPr lang="en-US" smtClean="0"/>
              <a:t>‹#›</a:t>
            </a:fld>
            <a:endParaRPr lang="en-US"/>
          </a:p>
        </p:txBody>
      </p:sp>
    </p:spTree>
    <p:extLst>
      <p:ext uri="{BB962C8B-B14F-4D97-AF65-F5344CB8AC3E}">
        <p14:creationId xmlns:p14="http://schemas.microsoft.com/office/powerpoint/2010/main" val="187069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FC6CE-C562-4A51-BC61-E627478AE87A}"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EB61A-DF82-45DC-8887-B0F02C8D7695}" type="slidenum">
              <a:rPr lang="en-US" smtClean="0"/>
              <a:t>‹#›</a:t>
            </a:fld>
            <a:endParaRPr lang="en-US"/>
          </a:p>
        </p:txBody>
      </p:sp>
    </p:spTree>
    <p:extLst>
      <p:ext uri="{BB962C8B-B14F-4D97-AF65-F5344CB8AC3E}">
        <p14:creationId xmlns:p14="http://schemas.microsoft.com/office/powerpoint/2010/main" val="295149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FC6CE-C562-4A51-BC61-E627478AE87A}"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EB61A-DF82-45DC-8887-B0F02C8D7695}" type="slidenum">
              <a:rPr lang="en-US" smtClean="0"/>
              <a:t>‹#›</a:t>
            </a:fld>
            <a:endParaRPr lang="en-US"/>
          </a:p>
        </p:txBody>
      </p:sp>
    </p:spTree>
    <p:extLst>
      <p:ext uri="{BB962C8B-B14F-4D97-AF65-F5344CB8AC3E}">
        <p14:creationId xmlns:p14="http://schemas.microsoft.com/office/powerpoint/2010/main" val="301716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3FC6CE-C562-4A51-BC61-E627478AE87A}"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EB61A-DF82-45DC-8887-B0F02C8D7695}" type="slidenum">
              <a:rPr lang="en-US" smtClean="0"/>
              <a:t>‹#›</a:t>
            </a:fld>
            <a:endParaRPr lang="en-US"/>
          </a:p>
        </p:txBody>
      </p:sp>
    </p:spTree>
    <p:extLst>
      <p:ext uri="{BB962C8B-B14F-4D97-AF65-F5344CB8AC3E}">
        <p14:creationId xmlns:p14="http://schemas.microsoft.com/office/powerpoint/2010/main" val="223067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FC6CE-C562-4A51-BC61-E627478AE87A}"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9EB61A-DF82-45DC-8887-B0F02C8D7695}" type="slidenum">
              <a:rPr lang="en-US" smtClean="0"/>
              <a:t>‹#›</a:t>
            </a:fld>
            <a:endParaRPr lang="en-US"/>
          </a:p>
        </p:txBody>
      </p:sp>
    </p:spTree>
    <p:extLst>
      <p:ext uri="{BB962C8B-B14F-4D97-AF65-F5344CB8AC3E}">
        <p14:creationId xmlns:p14="http://schemas.microsoft.com/office/powerpoint/2010/main" val="348679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FC6CE-C562-4A51-BC61-E627478AE87A}"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9EB61A-DF82-45DC-8887-B0F02C8D7695}" type="slidenum">
              <a:rPr lang="en-US" smtClean="0"/>
              <a:t>‹#›</a:t>
            </a:fld>
            <a:endParaRPr lang="en-US"/>
          </a:p>
        </p:txBody>
      </p:sp>
    </p:spTree>
    <p:extLst>
      <p:ext uri="{BB962C8B-B14F-4D97-AF65-F5344CB8AC3E}">
        <p14:creationId xmlns:p14="http://schemas.microsoft.com/office/powerpoint/2010/main" val="214967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FC6CE-C562-4A51-BC61-E627478AE87A}"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9EB61A-DF82-45DC-8887-B0F02C8D7695}" type="slidenum">
              <a:rPr lang="en-US" smtClean="0"/>
              <a:t>‹#›</a:t>
            </a:fld>
            <a:endParaRPr lang="en-US"/>
          </a:p>
        </p:txBody>
      </p:sp>
    </p:spTree>
    <p:extLst>
      <p:ext uri="{BB962C8B-B14F-4D97-AF65-F5344CB8AC3E}">
        <p14:creationId xmlns:p14="http://schemas.microsoft.com/office/powerpoint/2010/main" val="79420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FC6CE-C562-4A51-BC61-E627478AE87A}"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EB61A-DF82-45DC-8887-B0F02C8D7695}" type="slidenum">
              <a:rPr lang="en-US" smtClean="0"/>
              <a:t>‹#›</a:t>
            </a:fld>
            <a:endParaRPr lang="en-US"/>
          </a:p>
        </p:txBody>
      </p:sp>
    </p:spTree>
    <p:extLst>
      <p:ext uri="{BB962C8B-B14F-4D97-AF65-F5344CB8AC3E}">
        <p14:creationId xmlns:p14="http://schemas.microsoft.com/office/powerpoint/2010/main" val="3463863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FC6CE-C562-4A51-BC61-E627478AE87A}"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EB61A-DF82-45DC-8887-B0F02C8D7695}" type="slidenum">
              <a:rPr lang="en-US" smtClean="0"/>
              <a:t>‹#›</a:t>
            </a:fld>
            <a:endParaRPr lang="en-US"/>
          </a:p>
        </p:txBody>
      </p:sp>
    </p:spTree>
    <p:extLst>
      <p:ext uri="{BB962C8B-B14F-4D97-AF65-F5344CB8AC3E}">
        <p14:creationId xmlns:p14="http://schemas.microsoft.com/office/powerpoint/2010/main" val="345693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FC6CE-C562-4A51-BC61-E627478AE87A}" type="datetimeFigureOut">
              <a:rPr lang="en-US" smtClean="0"/>
              <a:t>12/6/2019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EB61A-DF82-45DC-8887-B0F02C8D7695}" type="slidenum">
              <a:rPr lang="en-US" smtClean="0"/>
              <a:t>‹#›</a:t>
            </a:fld>
            <a:endParaRPr lang="en-US"/>
          </a:p>
        </p:txBody>
      </p:sp>
    </p:spTree>
    <p:extLst>
      <p:ext uri="{BB962C8B-B14F-4D97-AF65-F5344CB8AC3E}">
        <p14:creationId xmlns:p14="http://schemas.microsoft.com/office/powerpoint/2010/main" val="1938021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957589"/>
            <a:ext cx="9144000" cy="3300211"/>
          </a:xfrm>
        </p:spPr>
        <p:txBody>
          <a:bodyPr/>
          <a:lstStyle/>
          <a:p>
            <a:pPr algn="l"/>
            <a:r>
              <a:rPr lang="en-US" dirty="0" smtClean="0">
                <a:latin typeface="Times New Roman" panose="02020603050405020304" pitchFamily="18" charset="0"/>
                <a:cs typeface="Times New Roman" panose="02020603050405020304" pitchFamily="18" charset="0"/>
              </a:rPr>
              <a:t>Write </a:t>
            </a:r>
            <a:r>
              <a:rPr lang="en-US" dirty="0">
                <a:latin typeface="Times New Roman" panose="02020603050405020304" pitchFamily="18" charset="0"/>
                <a:cs typeface="Times New Roman" panose="02020603050405020304" pitchFamily="18" charset="0"/>
              </a:rPr>
              <a:t>a program to design student registration form by using HTML, CSS &amp; JavaScript and perform following validations: </a:t>
            </a:r>
          </a:p>
          <a:p>
            <a:pPr algn="l"/>
            <a:r>
              <a:rPr lang="en-US" dirty="0" smtClean="0">
                <a:latin typeface="Times New Roman" panose="02020603050405020304" pitchFamily="18" charset="0"/>
                <a:cs typeface="Times New Roman" panose="02020603050405020304" pitchFamily="18" charset="0"/>
              </a:rPr>
              <a:t>1) All </a:t>
            </a:r>
            <a:r>
              <a:rPr lang="en-US" dirty="0">
                <a:latin typeface="Times New Roman" panose="02020603050405020304" pitchFamily="18" charset="0"/>
                <a:cs typeface="Times New Roman" panose="02020603050405020304" pitchFamily="18" charset="0"/>
              </a:rPr>
              <a:t>fields mandatory, </a:t>
            </a:r>
          </a:p>
          <a:p>
            <a:pPr algn="l" fontAlgn="base"/>
            <a:r>
              <a:rPr lang="en-US" dirty="0" smtClean="0">
                <a:latin typeface="Times New Roman" panose="02020603050405020304" pitchFamily="18" charset="0"/>
                <a:cs typeface="Times New Roman" panose="02020603050405020304" pitchFamily="18" charset="0"/>
              </a:rPr>
              <a:t>2) Phone </a:t>
            </a:r>
            <a:r>
              <a:rPr lang="en-US" dirty="0">
                <a:latin typeface="Times New Roman" panose="02020603050405020304" pitchFamily="18" charset="0"/>
                <a:cs typeface="Times New Roman" panose="02020603050405020304" pitchFamily="18" charset="0"/>
              </a:rPr>
              <a:t>number </a:t>
            </a:r>
            <a:r>
              <a:rPr lang="en-US" dirty="0" smtClean="0">
                <a:latin typeface="Times New Roman" panose="02020603050405020304" pitchFamily="18" charset="0"/>
                <a:cs typeface="Times New Roman" panose="02020603050405020304" pitchFamily="18" charset="0"/>
              </a:rPr>
              <a:t>validation,</a:t>
            </a:r>
            <a:endParaRPr lang="en-US" dirty="0">
              <a:latin typeface="Times New Roman" panose="02020603050405020304" pitchFamily="18" charset="0"/>
              <a:cs typeface="Times New Roman" panose="02020603050405020304" pitchFamily="18" charset="0"/>
            </a:endParaRPr>
          </a:p>
          <a:p>
            <a:pPr algn="l" fontAlgn="base"/>
            <a:r>
              <a:rPr lang="en-US" dirty="0" smtClean="0">
                <a:latin typeface="Times New Roman" panose="02020603050405020304" pitchFamily="18" charset="0"/>
                <a:cs typeface="Times New Roman" panose="02020603050405020304" pitchFamily="18" charset="0"/>
              </a:rPr>
              <a:t>3) Email </a:t>
            </a:r>
            <a:r>
              <a:rPr lang="en-US" dirty="0">
                <a:latin typeface="Times New Roman" panose="02020603050405020304" pitchFamily="18" charset="0"/>
                <a:cs typeface="Times New Roman" panose="02020603050405020304" pitchFamily="18" charset="0"/>
              </a:rPr>
              <a:t>address validation</a:t>
            </a:r>
          </a:p>
          <a:p>
            <a:endParaRPr lang="en-US" dirty="0" smtClean="0"/>
          </a:p>
        </p:txBody>
      </p:sp>
      <p:sp>
        <p:nvSpPr>
          <p:cNvPr id="4" name="TextBox 3"/>
          <p:cNvSpPr txBox="1"/>
          <p:nvPr/>
        </p:nvSpPr>
        <p:spPr>
          <a:xfrm>
            <a:off x="1558344" y="811369"/>
            <a:ext cx="9169757" cy="646331"/>
          </a:xfrm>
          <a:prstGeom prst="rect">
            <a:avLst/>
          </a:prstGeom>
          <a:noFill/>
        </p:spPr>
        <p:txBody>
          <a:bodyPr wrap="square" rtlCol="0">
            <a:spAutoFit/>
          </a:bodyPr>
          <a:lstStyle/>
          <a:p>
            <a:pPr algn="ctr"/>
            <a:r>
              <a:rPr lang="en-US" sz="3600" b="1" dirty="0">
                <a:solidFill>
                  <a:srgbClr val="0070C0"/>
                </a:solidFill>
              </a:rPr>
              <a:t>Assignment No. </a:t>
            </a:r>
            <a:r>
              <a:rPr lang="en-US" sz="3600" b="1" dirty="0">
                <a:solidFill>
                  <a:srgbClr val="0070C0"/>
                </a:solidFill>
              </a:rPr>
              <a:t>3</a:t>
            </a:r>
            <a:endParaRPr lang="en-US" sz="3600" b="1" dirty="0">
              <a:solidFill>
                <a:srgbClr val="0070C0"/>
              </a:solidFill>
            </a:endParaRPr>
          </a:p>
        </p:txBody>
      </p:sp>
    </p:spTree>
    <p:extLst>
      <p:ext uri="{BB962C8B-B14F-4D97-AF65-F5344CB8AC3E}">
        <p14:creationId xmlns:p14="http://schemas.microsoft.com/office/powerpoint/2010/main" val="3264543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989" y="481036"/>
            <a:ext cx="10515600" cy="626548"/>
          </a:xfrm>
        </p:spPr>
        <p:txBody>
          <a:bodyPr>
            <a:normAutofit fontScale="90000"/>
          </a:bodyPr>
          <a:lstStyle/>
          <a:p>
            <a:r>
              <a:rPr lang="en-US" b="1" dirty="0">
                <a:solidFill>
                  <a:srgbClr val="0070C0"/>
                </a:solidFill>
              </a:rPr>
              <a:t>Data Format Validation</a:t>
            </a:r>
          </a:p>
        </p:txBody>
      </p:sp>
      <p:sp>
        <p:nvSpPr>
          <p:cNvPr id="3" name="Content Placeholder 2"/>
          <p:cNvSpPr>
            <a:spLocks noGrp="1"/>
          </p:cNvSpPr>
          <p:nvPr>
            <p:ph idx="1"/>
          </p:nvPr>
        </p:nvSpPr>
        <p:spPr>
          <a:xfrm>
            <a:off x="1584100" y="1416676"/>
            <a:ext cx="9898489" cy="4760288"/>
          </a:xfrm>
        </p:spPr>
        <p:txBody>
          <a:bodyPr>
            <a:normAutofit/>
          </a:bodyPr>
          <a:lstStyle/>
          <a:p>
            <a:r>
              <a:rPr lang="en-US" sz="2000" b="1" dirty="0" smtClean="0"/>
              <a:t>Another way to validate Email Address</a:t>
            </a:r>
          </a:p>
          <a:p>
            <a:endParaRPr lang="en-US" sz="2000" b="1" dirty="0" smtClean="0">
              <a:latin typeface="Times New Roman" panose="02020603050405020304" pitchFamily="18" charset="0"/>
              <a:cs typeface="Times New Roman" panose="02020603050405020304" pitchFamily="18" charset="0"/>
            </a:endParaRPr>
          </a:p>
          <a:p>
            <a:pPr marL="457200" lvl="1" indent="0" algn="just">
              <a:buNone/>
            </a:pPr>
            <a:r>
              <a:rPr lang="en-US" sz="2000" dirty="0" smtClean="0">
                <a:latin typeface="Times New Roman" panose="02020603050405020304" pitchFamily="18" charset="0"/>
                <a:cs typeface="Times New Roman" panose="02020603050405020304" pitchFamily="18" charset="0"/>
              </a:rPr>
              <a:t>if</a:t>
            </a:r>
            <a:r>
              <a:rPr lang="en-US" sz="2000" dirty="0">
                <a:latin typeface="Times New Roman" panose="02020603050405020304" pitchFamily="18" charset="0"/>
                <a:cs typeface="Times New Roman" panose="02020603050405020304" pitchFamily="18" charset="0"/>
              </a:rPr>
              <a:t>(/^\w+([\.-]?\w+)*@\w+([\.-]?\w+)*(\.\w{2,3})+$/.</a:t>
            </a:r>
            <a:r>
              <a:rPr lang="en-US" sz="2000" dirty="0" smtClean="0">
                <a:latin typeface="Times New Roman" panose="02020603050405020304" pitchFamily="18" charset="0"/>
                <a:cs typeface="Times New Roman" panose="02020603050405020304" pitchFamily="18" charset="0"/>
              </a:rPr>
              <a:t>test(</a:t>
            </a:r>
            <a:r>
              <a:rPr lang="en-US" sz="2000" dirty="0" err="1" smtClean="0">
                <a:latin typeface="Times New Roman" panose="02020603050405020304" pitchFamily="18" charset="0"/>
                <a:cs typeface="Times New Roman" panose="02020603050405020304" pitchFamily="18" charset="0"/>
              </a:rPr>
              <a:t>document.myForm.email.value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2000" dirty="0">
                <a:latin typeface="Times New Roman" panose="02020603050405020304" pitchFamily="18" charset="0"/>
                <a:cs typeface="Times New Roman" panose="02020603050405020304" pitchFamily="18" charset="0"/>
              </a:rPr>
              <a:t>    return (true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2000" dirty="0">
                <a:latin typeface="Times New Roman" panose="02020603050405020304" pitchFamily="18" charset="0"/>
                <a:cs typeface="Times New Roman" panose="02020603050405020304" pitchFamily="18" charset="0"/>
              </a:rPr>
              <a:t>    alert("You have entered an invalid email address!")</a:t>
            </a:r>
          </a:p>
          <a:p>
            <a:pPr marL="457200" lvl="1" indent="0" algn="just">
              <a:buNone/>
            </a:pPr>
            <a:r>
              <a:rPr lang="en-US" sz="2000" dirty="0">
                <a:latin typeface="Times New Roman" panose="02020603050405020304" pitchFamily="18" charset="0"/>
                <a:cs typeface="Times New Roman" panose="02020603050405020304" pitchFamily="18" charset="0"/>
              </a:rPr>
              <a:t>    return (false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6283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2399"/>
            <a:ext cx="10515600" cy="626548"/>
          </a:xfrm>
        </p:spPr>
        <p:txBody>
          <a:bodyPr>
            <a:normAutofit fontScale="90000"/>
          </a:bodyPr>
          <a:lstStyle/>
          <a:p>
            <a:r>
              <a:rPr lang="en-US" b="1" dirty="0" smtClean="0">
                <a:solidFill>
                  <a:srgbClr val="0070C0"/>
                </a:solidFill>
              </a:rPr>
              <a:t>Continued..</a:t>
            </a:r>
            <a:endParaRPr lang="en-US" b="1" dirty="0">
              <a:solidFill>
                <a:srgbClr val="0070C0"/>
              </a:solidFill>
            </a:endParaRPr>
          </a:p>
        </p:txBody>
      </p:sp>
      <p:sp>
        <p:nvSpPr>
          <p:cNvPr id="3" name="Content Placeholder 2"/>
          <p:cNvSpPr>
            <a:spLocks noGrp="1"/>
          </p:cNvSpPr>
          <p:nvPr>
            <p:ph idx="1"/>
          </p:nvPr>
        </p:nvSpPr>
        <p:spPr>
          <a:xfrm>
            <a:off x="838200" y="1171977"/>
            <a:ext cx="10515600" cy="5004987"/>
          </a:xfrm>
        </p:spPr>
        <p:txBody>
          <a:bodyPr>
            <a:normAutofit fontScale="92500" lnSpcReduction="20000"/>
          </a:bodyPr>
          <a:lstStyle/>
          <a:p>
            <a:pPr marL="0" indent="0">
              <a:buNone/>
            </a:pPr>
            <a:endParaRPr lang="en-US" sz="2000" b="1" dirty="0" smtClean="0">
              <a:solidFill>
                <a:srgbClr val="0070C0"/>
              </a:solidFill>
            </a:endParaRPr>
          </a:p>
          <a:p>
            <a:pPr marL="0" indent="0">
              <a:buNone/>
            </a:pPr>
            <a:r>
              <a:rPr lang="en-US" sz="2000" b="1" dirty="0" smtClean="0">
                <a:solidFill>
                  <a:srgbClr val="0070C0"/>
                </a:solidFill>
              </a:rPr>
              <a:t>Contact Number validation/ Zip code validation</a:t>
            </a:r>
          </a:p>
          <a:p>
            <a:pPr marL="0" indent="0">
              <a:buNone/>
            </a:pPr>
            <a:r>
              <a:rPr lang="en-US" sz="2000" dirty="0" smtClean="0"/>
              <a:t>if(</a:t>
            </a:r>
            <a:r>
              <a:rPr lang="en-US" sz="2000" dirty="0" err="1" smtClean="0"/>
              <a:t>isNaN</a:t>
            </a:r>
            <a:r>
              <a:rPr lang="en-US" sz="2000" dirty="0" smtClean="0"/>
              <a:t>(</a:t>
            </a:r>
            <a:r>
              <a:rPr lang="en-US" sz="2000" dirty="0" err="1" smtClean="0"/>
              <a:t>phno</a:t>
            </a:r>
            <a:r>
              <a:rPr lang="en-US" sz="2000" dirty="0"/>
              <a:t>))  </a:t>
            </a:r>
          </a:p>
          <a:p>
            <a:pPr marL="0" indent="0">
              <a:buNone/>
            </a:pPr>
            <a:r>
              <a:rPr lang="en-US" sz="2000" dirty="0"/>
              <a:t>{  	</a:t>
            </a:r>
          </a:p>
          <a:p>
            <a:pPr marL="0" indent="0">
              <a:buNone/>
            </a:pPr>
            <a:r>
              <a:rPr lang="en-US" sz="2000" dirty="0"/>
              <a:t>	alert("Enter a valid mobile number");  	</a:t>
            </a:r>
          </a:p>
          <a:p>
            <a:pPr marL="0" indent="0">
              <a:buNone/>
            </a:pPr>
            <a:r>
              <a:rPr lang="en-US" sz="2000" dirty="0"/>
              <a:t>	</a:t>
            </a:r>
            <a:r>
              <a:rPr lang="en-US" sz="2000" dirty="0" err="1"/>
              <a:t>document.myform.phno.focus</a:t>
            </a:r>
            <a:r>
              <a:rPr lang="en-US" sz="2000" dirty="0"/>
              <a:t>();    </a:t>
            </a:r>
          </a:p>
          <a:p>
            <a:pPr marL="0" indent="0">
              <a:buNone/>
            </a:pPr>
            <a:r>
              <a:rPr lang="en-US" sz="2000" dirty="0"/>
              <a:t>	return false;  </a:t>
            </a:r>
          </a:p>
          <a:p>
            <a:pPr marL="0" indent="0">
              <a:buNone/>
            </a:pPr>
            <a:r>
              <a:rPr lang="en-US" sz="2000" dirty="0"/>
              <a:t>}  </a:t>
            </a:r>
          </a:p>
          <a:p>
            <a:pPr marL="0" indent="0">
              <a:buNone/>
            </a:pPr>
            <a:endParaRPr lang="en-US" sz="2000" dirty="0"/>
          </a:p>
          <a:p>
            <a:pPr marL="0" indent="0">
              <a:buNone/>
            </a:pPr>
            <a:r>
              <a:rPr lang="en-US" sz="2000" dirty="0"/>
              <a:t>if(</a:t>
            </a:r>
            <a:r>
              <a:rPr lang="en-US" sz="2000" dirty="0" err="1"/>
              <a:t>phno.length</a:t>
            </a:r>
            <a:r>
              <a:rPr lang="en-US" sz="2000" dirty="0"/>
              <a:t>!=10)  </a:t>
            </a:r>
          </a:p>
          <a:p>
            <a:pPr marL="0" indent="0">
              <a:buNone/>
            </a:pPr>
            <a:r>
              <a:rPr lang="en-US" sz="2000" dirty="0"/>
              <a:t>{  	</a:t>
            </a:r>
          </a:p>
          <a:p>
            <a:pPr marL="0" indent="0">
              <a:buNone/>
            </a:pPr>
            <a:r>
              <a:rPr lang="en-US" sz="2000" dirty="0"/>
              <a:t>	alert("Enter a 10 digit </a:t>
            </a:r>
            <a:r>
              <a:rPr lang="en-US" sz="2000" dirty="0" err="1"/>
              <a:t>mo</a:t>
            </a:r>
            <a:r>
              <a:rPr lang="en-US" sz="2000" dirty="0"/>
              <a:t> no");  	</a:t>
            </a:r>
          </a:p>
          <a:p>
            <a:pPr marL="0" indent="0">
              <a:buNone/>
            </a:pPr>
            <a:r>
              <a:rPr lang="en-US" sz="2000" dirty="0"/>
              <a:t>	</a:t>
            </a:r>
            <a:r>
              <a:rPr lang="en-US" sz="2000" dirty="0" err="1"/>
              <a:t>document.myform.phno.focus</a:t>
            </a:r>
            <a:r>
              <a:rPr lang="en-US" sz="2000" dirty="0"/>
              <a:t>();    </a:t>
            </a:r>
          </a:p>
          <a:p>
            <a:pPr marL="0" indent="0">
              <a:buNone/>
            </a:pPr>
            <a:r>
              <a:rPr lang="en-US" sz="2000" dirty="0"/>
              <a:t>	return false;  </a:t>
            </a:r>
          </a:p>
          <a:p>
            <a:pPr marL="0" indent="0">
              <a:buNone/>
            </a:pPr>
            <a:r>
              <a:rPr lang="en-US" sz="2000" dirty="0"/>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249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067"/>
          </a:xfrm>
        </p:spPr>
        <p:txBody>
          <a:bodyPr/>
          <a:lstStyle/>
          <a:p>
            <a:r>
              <a:rPr lang="en-US" b="1" dirty="0">
                <a:solidFill>
                  <a:srgbClr val="0070C0"/>
                </a:solidFill>
              </a:rPr>
              <a:t>Continued..</a:t>
            </a:r>
            <a:endParaRPr lang="en-US" b="1" dirty="0"/>
          </a:p>
        </p:txBody>
      </p:sp>
      <p:sp>
        <p:nvSpPr>
          <p:cNvPr id="3" name="Content Placeholder 2"/>
          <p:cNvSpPr>
            <a:spLocks noGrp="1"/>
          </p:cNvSpPr>
          <p:nvPr>
            <p:ph idx="1"/>
          </p:nvPr>
        </p:nvSpPr>
        <p:spPr>
          <a:xfrm>
            <a:off x="838200" y="1468192"/>
            <a:ext cx="10515600" cy="4708771"/>
          </a:xfrm>
        </p:spPr>
        <p:txBody>
          <a:bodyPr>
            <a:normAutofit fontScale="85000" lnSpcReduction="20000"/>
          </a:bodyPr>
          <a:lstStyle/>
          <a:p>
            <a:r>
              <a:rPr lang="en-US" sz="3200" b="1" dirty="0" smtClean="0">
                <a:solidFill>
                  <a:srgbClr val="0070C0"/>
                </a:solidFill>
              </a:rPr>
              <a:t>All letters Validation</a:t>
            </a:r>
          </a:p>
          <a:p>
            <a:endParaRPr lang="en-US" sz="3200" b="1" dirty="0" smtClean="0">
              <a:solidFill>
                <a:srgbClr val="0070C0"/>
              </a:solidFill>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var</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letters=/^[A-</a:t>
            </a:r>
            <a:r>
              <a:rPr lang="en-US" sz="2400" dirty="0" err="1">
                <a:latin typeface="Times New Roman" panose="02020603050405020304" pitchFamily="18" charset="0"/>
                <a:cs typeface="Times New Roman" panose="02020603050405020304" pitchFamily="18" charset="0"/>
              </a:rPr>
              <a:t>Za</a:t>
            </a:r>
            <a:r>
              <a:rPr lang="en-US" sz="2400" dirty="0">
                <a:latin typeface="Times New Roman" panose="02020603050405020304" pitchFamily="18" charset="0"/>
                <a:cs typeface="Times New Roman" panose="02020603050405020304" pitchFamily="18" charset="0"/>
              </a:rPr>
              <a:t>-z]+$/;</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if(</a:t>
            </a:r>
            <a:r>
              <a:rPr lang="en-US" sz="2400" dirty="0" err="1" smtClean="0">
                <a:latin typeface="Times New Roman" panose="02020603050405020304" pitchFamily="18" charset="0"/>
                <a:cs typeface="Times New Roman" panose="02020603050405020304" pitchFamily="18" charset="0"/>
              </a:rPr>
              <a:t>document.myForm.value.match</a:t>
            </a:r>
            <a:r>
              <a:rPr lang="en-US" sz="2400" dirty="0" smtClean="0">
                <a:latin typeface="Times New Roman" panose="02020603050405020304" pitchFamily="18" charset="0"/>
                <a:cs typeface="Times New Roman" panose="02020603050405020304" pitchFamily="18" charset="0"/>
              </a:rPr>
              <a:t>(letters))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return(true);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else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alert("Please enter only letters");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document.myForm.Name.focus</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return false;</a:t>
            </a: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10994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067"/>
          </a:xfrm>
        </p:spPr>
        <p:txBody>
          <a:bodyPr/>
          <a:lstStyle/>
          <a:p>
            <a:r>
              <a:rPr lang="en-US" b="1" dirty="0">
                <a:solidFill>
                  <a:srgbClr val="0070C0"/>
                </a:solidFill>
              </a:rPr>
              <a:t>Continued..</a:t>
            </a:r>
            <a:endParaRPr lang="en-US" b="1" dirty="0"/>
          </a:p>
        </p:txBody>
      </p:sp>
      <p:sp>
        <p:nvSpPr>
          <p:cNvPr id="3" name="Content Placeholder 2"/>
          <p:cNvSpPr>
            <a:spLocks noGrp="1"/>
          </p:cNvSpPr>
          <p:nvPr>
            <p:ph idx="1"/>
          </p:nvPr>
        </p:nvSpPr>
        <p:spPr>
          <a:xfrm>
            <a:off x="838200" y="1468192"/>
            <a:ext cx="10515600" cy="4708771"/>
          </a:xfrm>
        </p:spPr>
        <p:txBody>
          <a:bodyPr>
            <a:normAutofit fontScale="85000" lnSpcReduction="20000"/>
          </a:bodyPr>
          <a:lstStyle/>
          <a:p>
            <a:r>
              <a:rPr lang="en-US" sz="3200" b="1" dirty="0" smtClean="0">
                <a:solidFill>
                  <a:srgbClr val="0070C0"/>
                </a:solidFill>
              </a:rPr>
              <a:t>All Numbers Validation</a:t>
            </a:r>
          </a:p>
          <a:p>
            <a:endParaRPr lang="en-US" sz="3200" b="1" dirty="0" smtClean="0">
              <a:solidFill>
                <a:srgbClr val="0070C0"/>
              </a:solidFill>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var</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letters</a:t>
            </a:r>
            <a:r>
              <a:rPr lang="en-US" sz="2400" dirty="0" smtClean="0">
                <a:latin typeface="Times New Roman" panose="02020603050405020304" pitchFamily="18" charset="0"/>
                <a:cs typeface="Times New Roman" panose="02020603050405020304" pitchFamily="18" charset="0"/>
              </a:rPr>
              <a:t>=/^[0-9]+$/;</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if(</a:t>
            </a:r>
            <a:r>
              <a:rPr lang="en-US" sz="2400" dirty="0" err="1" smtClean="0">
                <a:latin typeface="Times New Roman" panose="02020603050405020304" pitchFamily="18" charset="0"/>
                <a:cs typeface="Times New Roman" panose="02020603050405020304" pitchFamily="18" charset="0"/>
              </a:rPr>
              <a:t>document.myForm.value.match</a:t>
            </a:r>
            <a:r>
              <a:rPr lang="en-US" sz="2400" dirty="0" smtClean="0">
                <a:latin typeface="Times New Roman" panose="02020603050405020304" pitchFamily="18" charset="0"/>
                <a:cs typeface="Times New Roman" panose="02020603050405020304" pitchFamily="18" charset="0"/>
              </a:rPr>
              <a:t>(letters))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return(true);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else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alert("Please enter only letters");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document.myForm.Name.focus</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return false;</a:t>
            </a: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5847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5" y="365125"/>
            <a:ext cx="4636394" cy="1141703"/>
          </a:xfrm>
        </p:spPr>
        <p:txBody>
          <a:bodyPr>
            <a:normAutofit fontScale="90000"/>
          </a:bodyPr>
          <a:lstStyle/>
          <a:p>
            <a:r>
              <a:rPr lang="en-US" sz="4800" b="1" dirty="0" smtClean="0">
                <a:solidFill>
                  <a:srgbClr val="0070C0"/>
                </a:solidFill>
                <a:latin typeface="Times New Roman" panose="02020603050405020304" pitchFamily="18" charset="0"/>
                <a:cs typeface="Times New Roman" panose="02020603050405020304" pitchFamily="18" charset="0"/>
              </a:rPr>
              <a:t>Simple HTML File</a:t>
            </a:r>
            <a:endParaRPr lang="en-US" sz="4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61375"/>
            <a:ext cx="10515600" cy="4515588"/>
          </a:xfrm>
        </p:spPr>
        <p:txBody>
          <a:bodyPr>
            <a:normAutofit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&lt;!DOCTYPE html&gt;</a:t>
            </a:r>
          </a:p>
          <a:p>
            <a:pPr marL="0" indent="0" algn="just">
              <a:buNone/>
            </a:pPr>
            <a:r>
              <a:rPr lang="en-US" sz="2000" dirty="0">
                <a:latin typeface="Times New Roman" panose="02020603050405020304" pitchFamily="18" charset="0"/>
                <a:cs typeface="Times New Roman" panose="02020603050405020304" pitchFamily="18" charset="0"/>
              </a:rPr>
              <a:t>&lt;html&gt;</a:t>
            </a:r>
          </a:p>
          <a:p>
            <a:pPr marL="0" indent="0" algn="just">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lgn="just">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title&gt;Page Title&lt;/title&gt;</a:t>
            </a:r>
          </a:p>
          <a:p>
            <a:pPr marL="0" indent="0" algn="just">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head&gt;</a:t>
            </a:r>
          </a:p>
          <a:p>
            <a:pPr marL="0" indent="0" algn="just">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h1&gt;This is a Heading&lt;/h1&gt;</a:t>
            </a:r>
          </a:p>
          <a:p>
            <a:pPr marL="0" indent="0" algn="just">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p&gt;This is a paragraph.&lt;/p&gt;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	&lt;/</a:t>
            </a:r>
            <a:r>
              <a:rPr lang="en-US" sz="2000" dirty="0">
                <a:latin typeface="Times New Roman" panose="02020603050405020304" pitchFamily="18" charset="0"/>
                <a:cs typeface="Times New Roman" panose="02020603050405020304" pitchFamily="18" charset="0"/>
              </a:rPr>
              <a:t>body&gt;</a:t>
            </a:r>
          </a:p>
          <a:p>
            <a:pPr marL="0" indent="0" algn="just">
              <a:buNone/>
            </a:pPr>
            <a:r>
              <a:rPr lang="en-US" sz="20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3183868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2"/>
            <a:ext cx="10515600" cy="626548"/>
          </a:xfrm>
        </p:spPr>
        <p:txBody>
          <a:bodyPr>
            <a:normAutofit fontScale="90000"/>
          </a:bodyPr>
          <a:lstStyle/>
          <a:p>
            <a:r>
              <a:rPr lang="en-US" b="1" dirty="0" smtClean="0">
                <a:solidFill>
                  <a:srgbClr val="0070C0"/>
                </a:solidFill>
              </a:rPr>
              <a:t>Design a form in html</a:t>
            </a:r>
            <a:endParaRPr lang="en-US" b="1" dirty="0">
              <a:solidFill>
                <a:srgbClr val="0070C0"/>
              </a:solidFill>
            </a:endParaRPr>
          </a:p>
        </p:txBody>
      </p:sp>
      <p:pic>
        <p:nvPicPr>
          <p:cNvPr id="8" name="Content Placeholder 7"/>
          <p:cNvPicPr>
            <a:picLocks noGrp="1" noChangeAspect="1"/>
          </p:cNvPicPr>
          <p:nvPr>
            <p:ph idx="1"/>
          </p:nvPr>
        </p:nvPicPr>
        <p:blipFill>
          <a:blip r:embed="rId2"/>
          <a:stretch>
            <a:fillRect/>
          </a:stretch>
        </p:blipFill>
        <p:spPr>
          <a:xfrm>
            <a:off x="838200" y="869234"/>
            <a:ext cx="9414455" cy="5988766"/>
          </a:xfrm>
          <a:prstGeom prst="rect">
            <a:avLst/>
          </a:prstGeom>
        </p:spPr>
      </p:pic>
    </p:spTree>
    <p:extLst>
      <p:ext uri="{BB962C8B-B14F-4D97-AF65-F5344CB8AC3E}">
        <p14:creationId xmlns:p14="http://schemas.microsoft.com/office/powerpoint/2010/main" val="3772621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2"/>
            <a:ext cx="10515600" cy="626548"/>
          </a:xfrm>
        </p:spPr>
        <p:txBody>
          <a:bodyPr>
            <a:normAutofit fontScale="90000"/>
          </a:bodyPr>
          <a:lstStyle/>
          <a:p>
            <a:r>
              <a:rPr lang="en-US" b="1" dirty="0" smtClean="0">
                <a:solidFill>
                  <a:srgbClr val="0070C0"/>
                </a:solidFill>
              </a:rPr>
              <a:t>Continued..</a:t>
            </a:r>
            <a:endParaRPr lang="en-US" b="1" dirty="0">
              <a:solidFill>
                <a:srgbClr val="0070C0"/>
              </a:solidFill>
            </a:endParaRPr>
          </a:p>
        </p:txBody>
      </p:sp>
      <p:pic>
        <p:nvPicPr>
          <p:cNvPr id="4" name="Content Placeholder 3"/>
          <p:cNvPicPr>
            <a:picLocks noGrp="1" noChangeAspect="1"/>
          </p:cNvPicPr>
          <p:nvPr>
            <p:ph idx="1"/>
          </p:nvPr>
        </p:nvPicPr>
        <p:blipFill>
          <a:blip r:embed="rId2"/>
          <a:stretch>
            <a:fillRect/>
          </a:stretch>
        </p:blipFill>
        <p:spPr>
          <a:xfrm>
            <a:off x="838200" y="1081886"/>
            <a:ext cx="10173237" cy="5267052"/>
          </a:xfrm>
          <a:prstGeom prst="rect">
            <a:avLst/>
          </a:prstGeom>
        </p:spPr>
      </p:pic>
    </p:spTree>
    <p:extLst>
      <p:ext uri="{BB962C8B-B14F-4D97-AF65-F5344CB8AC3E}">
        <p14:creationId xmlns:p14="http://schemas.microsoft.com/office/powerpoint/2010/main" val="4244815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8056" y="365125"/>
            <a:ext cx="3013657" cy="1141703"/>
          </a:xfrm>
        </p:spPr>
        <p:txBody>
          <a:bodyPr>
            <a:normAutofit/>
          </a:bodyPr>
          <a:lstStyle/>
          <a:p>
            <a:r>
              <a:rPr lang="en-US" sz="4800" b="1" dirty="0" smtClean="0">
                <a:solidFill>
                  <a:srgbClr val="0070C0"/>
                </a:solidFill>
                <a:latin typeface="Times New Roman" panose="02020603050405020304" pitchFamily="18" charset="0"/>
                <a:cs typeface="Times New Roman" panose="02020603050405020304" pitchFamily="18" charset="0"/>
              </a:rPr>
              <a:t>JavaScript</a:t>
            </a:r>
            <a:endParaRPr lang="en-US" sz="4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9555" y="1622738"/>
            <a:ext cx="9517488" cy="4554225"/>
          </a:xfrm>
        </p:spPr>
        <p:txBody>
          <a:bodyPr>
            <a:normAutofit/>
          </a:bodyPr>
          <a:lstStyle/>
          <a:p>
            <a:pPr algn="just"/>
            <a:r>
              <a:rPr lang="en-US" sz="2200" dirty="0" err="1">
                <a:latin typeface="Times New Roman" panose="02020603050405020304" pitchFamily="18" charset="0"/>
                <a:cs typeface="Times New Roman" panose="02020603050405020304" pitchFamily="18" charset="0"/>
              </a:rPr>
              <a:t>Javascript</a:t>
            </a:r>
            <a:r>
              <a:rPr lang="en-US" sz="2200" dirty="0">
                <a:latin typeface="Times New Roman" panose="02020603050405020304" pitchFamily="18" charset="0"/>
                <a:cs typeface="Times New Roman" panose="02020603050405020304" pitchFamily="18" charset="0"/>
              </a:rPr>
              <a:t> is the most popular </a:t>
            </a:r>
            <a:r>
              <a:rPr lang="en-US" sz="2200" b="1" dirty="0">
                <a:latin typeface="Times New Roman" panose="02020603050405020304" pitchFamily="18" charset="0"/>
                <a:cs typeface="Times New Roman" panose="02020603050405020304" pitchFamily="18" charset="0"/>
              </a:rPr>
              <a:t>programming language</a:t>
            </a:r>
            <a:r>
              <a:rPr lang="en-US" sz="2200" dirty="0">
                <a:latin typeface="Times New Roman" panose="02020603050405020304" pitchFamily="18" charset="0"/>
                <a:cs typeface="Times New Roman" panose="02020603050405020304" pitchFamily="18" charset="0"/>
              </a:rPr>
              <a:t> in the </a:t>
            </a:r>
            <a:r>
              <a:rPr lang="en-US" sz="2200" dirty="0" smtClean="0">
                <a:latin typeface="Times New Roman" panose="02020603050405020304" pitchFamily="18" charset="0"/>
                <a:cs typeface="Times New Roman" panose="02020603050405020304" pitchFamily="18" charset="0"/>
              </a:rPr>
              <a:t>world. </a:t>
            </a:r>
          </a:p>
          <a:p>
            <a:pPr algn="just"/>
            <a:r>
              <a:rPr lang="en-US" sz="2200" dirty="0" err="1" smtClean="0">
                <a:latin typeface="Times New Roman" panose="02020603050405020304" pitchFamily="18" charset="0"/>
                <a:cs typeface="Times New Roman" panose="02020603050405020304" pitchFamily="18" charset="0"/>
              </a:rPr>
              <a:t>Javascript</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helps </a:t>
            </a:r>
            <a:r>
              <a:rPr lang="en-US" sz="2200" dirty="0">
                <a:latin typeface="Times New Roman" panose="02020603050405020304" pitchFamily="18" charset="0"/>
                <a:cs typeface="Times New Roman" panose="02020603050405020304" pitchFamily="18" charset="0"/>
              </a:rPr>
              <a:t>developing great front-end as well as back-end </a:t>
            </a:r>
            <a:r>
              <a:rPr lang="en-US" sz="2200" dirty="0" err="1">
                <a:latin typeface="Times New Roman" panose="02020603050405020304" pitchFamily="18" charset="0"/>
                <a:cs typeface="Times New Roman" panose="02020603050405020304" pitchFamily="18" charset="0"/>
              </a:rPr>
              <a:t>softwares</a:t>
            </a:r>
            <a:r>
              <a:rPr lang="en-US" sz="2200" dirty="0">
                <a:latin typeface="Times New Roman" panose="02020603050405020304" pitchFamily="18" charset="0"/>
                <a:cs typeface="Times New Roman" panose="02020603050405020304" pitchFamily="18" charset="0"/>
              </a:rPr>
              <a:t> using different </a:t>
            </a:r>
            <a:r>
              <a:rPr lang="en-US" sz="2200" dirty="0" err="1">
                <a:latin typeface="Times New Roman" panose="02020603050405020304" pitchFamily="18" charset="0"/>
                <a:cs typeface="Times New Roman" panose="02020603050405020304" pitchFamily="18" charset="0"/>
              </a:rPr>
              <a:t>Javascript</a:t>
            </a:r>
            <a:r>
              <a:rPr lang="en-US" sz="2200" dirty="0">
                <a:latin typeface="Times New Roman" panose="02020603050405020304" pitchFamily="18" charset="0"/>
                <a:cs typeface="Times New Roman" panose="02020603050405020304" pitchFamily="18" charset="0"/>
              </a:rPr>
              <a:t> based frameworks like jQuery, </a:t>
            </a:r>
            <a:r>
              <a:rPr lang="en-US" sz="2200" dirty="0" smtClean="0">
                <a:latin typeface="Times New Roman" panose="02020603050405020304" pitchFamily="18" charset="0"/>
                <a:cs typeface="Times New Roman" panose="02020603050405020304" pitchFamily="18" charset="0"/>
              </a:rPr>
              <a:t>Node.JS </a:t>
            </a:r>
            <a:r>
              <a:rPr lang="en-US" sz="2200" dirty="0">
                <a:latin typeface="Times New Roman" panose="02020603050405020304" pitchFamily="18" charset="0"/>
                <a:cs typeface="Times New Roman" panose="02020603050405020304" pitchFamily="18" charset="0"/>
              </a:rPr>
              <a:t>etc</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JavaScript usage has now extended to mobile app development, desktop app development, and game development.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opens many opportunities for you as </a:t>
            </a:r>
            <a:r>
              <a:rPr lang="en-US" sz="2200" dirty="0" err="1">
                <a:latin typeface="Times New Roman" panose="02020603050405020304" pitchFamily="18" charset="0"/>
                <a:cs typeface="Times New Roman" panose="02020603050405020304" pitchFamily="18" charset="0"/>
              </a:rPr>
              <a:t>Javascript</a:t>
            </a:r>
            <a:r>
              <a:rPr lang="en-US" sz="2200" dirty="0">
                <a:latin typeface="Times New Roman" panose="02020603050405020304" pitchFamily="18" charset="0"/>
                <a:cs typeface="Times New Roman" panose="02020603050405020304" pitchFamily="18" charset="0"/>
              </a:rPr>
              <a:t> Programmer</a:t>
            </a:r>
            <a:r>
              <a:rPr lang="en-US" sz="2200" dirty="0" smtClean="0">
                <a:latin typeface="Times New Roman" panose="02020603050405020304" pitchFamily="18" charset="0"/>
                <a:cs typeface="Times New Roman" panose="02020603050405020304" pitchFamily="18" charset="0"/>
              </a:rPr>
              <a:t>.</a:t>
            </a: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275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8056" y="365125"/>
            <a:ext cx="3013657" cy="1141703"/>
          </a:xfrm>
        </p:spPr>
        <p:txBody>
          <a:bodyPr>
            <a:normAutofit/>
          </a:bodyPr>
          <a:lstStyle/>
          <a:p>
            <a:r>
              <a:rPr lang="en-US" sz="4800" b="1" dirty="0" smtClean="0">
                <a:solidFill>
                  <a:srgbClr val="0070C0"/>
                </a:solidFill>
                <a:latin typeface="Times New Roman" panose="02020603050405020304" pitchFamily="18" charset="0"/>
                <a:cs typeface="Times New Roman" panose="02020603050405020304" pitchFamily="18" charset="0"/>
              </a:rPr>
              <a:t>JavaScript</a:t>
            </a:r>
            <a:endParaRPr lang="en-US" sz="48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61375"/>
            <a:ext cx="10515600" cy="4515588"/>
          </a:xfrm>
        </p:spPr>
        <p:txBody>
          <a:bodyPr>
            <a:normAutofit/>
          </a:bodyPr>
          <a:lstStyle/>
          <a:p>
            <a:pPr algn="just"/>
            <a:r>
              <a:rPr lang="en-US" sz="2000" dirty="0">
                <a:latin typeface="Times New Roman" panose="02020603050405020304" pitchFamily="18" charset="0"/>
                <a:cs typeface="Times New Roman" panose="02020603050405020304" pitchFamily="18" charset="0"/>
              </a:rPr>
              <a:t>Form validation normally used to occur at the server, after the client had entered all the necessary data and then pressed the Submit button. If the data entered by a client was incorrect or was simply missing, the server would have to send all the data back to the client and request that the form be resubmitted with correct information. This was really a lengthy process which used to put a lot of burden on the server.</a:t>
            </a:r>
          </a:p>
          <a:p>
            <a:pPr algn="just"/>
            <a:r>
              <a:rPr lang="en-US" sz="2000" dirty="0">
                <a:latin typeface="Times New Roman" panose="02020603050405020304" pitchFamily="18" charset="0"/>
                <a:cs typeface="Times New Roman" panose="02020603050405020304" pitchFamily="18" charset="0"/>
              </a:rPr>
              <a:t>JavaScript provides a way to validate form's data on the client's computer before sending it to the web server. Form validation generally performs two functions.</a:t>
            </a:r>
          </a:p>
          <a:p>
            <a:pPr algn="just"/>
            <a:r>
              <a:rPr lang="en-US" sz="2000" b="1" dirty="0">
                <a:latin typeface="Times New Roman" panose="02020603050405020304" pitchFamily="18" charset="0"/>
                <a:cs typeface="Times New Roman" panose="02020603050405020304" pitchFamily="18" charset="0"/>
              </a:rPr>
              <a:t>Basic Validation</a:t>
            </a:r>
            <a:r>
              <a:rPr lang="en-US" sz="2000" dirty="0">
                <a:latin typeface="Times New Roman" panose="02020603050405020304" pitchFamily="18" charset="0"/>
                <a:cs typeface="Times New Roman" panose="02020603050405020304" pitchFamily="18" charset="0"/>
              </a:rPr>
              <a:t> − First of all, the form must be checked to make sure all the mandatory fields are filled in. It would require just a loop through each field in the form and check for data.</a:t>
            </a:r>
          </a:p>
          <a:p>
            <a:pPr algn="just"/>
            <a:r>
              <a:rPr lang="en-US" sz="2000" b="1" dirty="0">
                <a:latin typeface="Times New Roman" panose="02020603050405020304" pitchFamily="18" charset="0"/>
                <a:cs typeface="Times New Roman" panose="02020603050405020304" pitchFamily="18" charset="0"/>
              </a:rPr>
              <a:t>Data Format Validation</a:t>
            </a:r>
            <a:r>
              <a:rPr lang="en-US" sz="2000" dirty="0">
                <a:latin typeface="Times New Roman" panose="02020603050405020304" pitchFamily="18" charset="0"/>
                <a:cs typeface="Times New Roman" panose="02020603050405020304" pitchFamily="18" charset="0"/>
              </a:rPr>
              <a:t> − Secondly, the data that is entered must be checked for correct form and value. Your code must include appropriate logic to test correctness of data</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064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2"/>
            <a:ext cx="10515600" cy="626548"/>
          </a:xfrm>
        </p:spPr>
        <p:txBody>
          <a:bodyPr>
            <a:normAutofit fontScale="90000"/>
          </a:bodyPr>
          <a:lstStyle/>
          <a:p>
            <a:r>
              <a:rPr lang="en-US" b="1" dirty="0">
                <a:solidFill>
                  <a:srgbClr val="0070C0"/>
                </a:solidFill>
              </a:rPr>
              <a:t>Basic Form </a:t>
            </a:r>
            <a:r>
              <a:rPr lang="en-US" b="1" dirty="0" smtClean="0">
                <a:solidFill>
                  <a:srgbClr val="0070C0"/>
                </a:solidFill>
              </a:rPr>
              <a:t>Validation</a:t>
            </a:r>
            <a:endParaRPr lang="en-US" b="1" dirty="0">
              <a:solidFill>
                <a:srgbClr val="0070C0"/>
              </a:solidFill>
            </a:endParaRPr>
          </a:p>
        </p:txBody>
      </p:sp>
      <p:sp>
        <p:nvSpPr>
          <p:cNvPr id="3" name="Content Placeholder 2"/>
          <p:cNvSpPr>
            <a:spLocks noGrp="1"/>
          </p:cNvSpPr>
          <p:nvPr>
            <p:ph idx="1"/>
          </p:nvPr>
        </p:nvSpPr>
        <p:spPr>
          <a:xfrm>
            <a:off x="838200" y="811370"/>
            <a:ext cx="10515600" cy="5365594"/>
          </a:xfrm>
        </p:spPr>
        <p:txBody>
          <a:bodyPr>
            <a:normAutofit/>
          </a:bodyPr>
          <a:lstStyle/>
          <a:p>
            <a:pPr algn="just"/>
            <a:r>
              <a:rPr lang="en-US" sz="2000" dirty="0">
                <a:latin typeface="Times New Roman" panose="02020603050405020304" pitchFamily="18" charset="0"/>
                <a:cs typeface="Times New Roman" panose="02020603050405020304" pitchFamily="18" charset="0"/>
              </a:rPr>
              <a:t>In the above form, we are calling </a:t>
            </a:r>
            <a:r>
              <a:rPr lang="en-US" sz="2000" b="1" dirty="0">
                <a:latin typeface="Times New Roman" panose="02020603050405020304" pitchFamily="18" charset="0"/>
                <a:cs typeface="Times New Roman" panose="02020603050405020304" pitchFamily="18" charset="0"/>
              </a:rPr>
              <a:t>validate()</a:t>
            </a:r>
            <a:r>
              <a:rPr lang="en-US" sz="2000" dirty="0">
                <a:latin typeface="Times New Roman" panose="02020603050405020304" pitchFamily="18" charset="0"/>
                <a:cs typeface="Times New Roman" panose="02020603050405020304" pitchFamily="18" charset="0"/>
              </a:rPr>
              <a:t> to validate data when </a:t>
            </a:r>
            <a:r>
              <a:rPr lang="en-US" sz="2000" b="1" dirty="0" err="1">
                <a:latin typeface="Times New Roman" panose="02020603050405020304" pitchFamily="18" charset="0"/>
                <a:cs typeface="Times New Roman" panose="02020603050405020304" pitchFamily="18" charset="0"/>
              </a:rPr>
              <a:t>onsubmit</a:t>
            </a:r>
            <a:r>
              <a:rPr lang="en-US" sz="2000" dirty="0">
                <a:latin typeface="Times New Roman" panose="02020603050405020304" pitchFamily="18" charset="0"/>
                <a:cs typeface="Times New Roman" panose="02020603050405020304" pitchFamily="18" charset="0"/>
              </a:rPr>
              <a:t> event is occurring. The following code shows the implementation of this validate() function</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672526" y="1720711"/>
            <a:ext cx="8846947" cy="4602027"/>
          </a:xfrm>
          <a:prstGeom prst="rect">
            <a:avLst/>
          </a:prstGeom>
        </p:spPr>
      </p:pic>
    </p:spTree>
    <p:extLst>
      <p:ext uri="{BB962C8B-B14F-4D97-AF65-F5344CB8AC3E}">
        <p14:creationId xmlns:p14="http://schemas.microsoft.com/office/powerpoint/2010/main" val="3291162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2"/>
            <a:ext cx="10515600" cy="626548"/>
          </a:xfrm>
        </p:spPr>
        <p:txBody>
          <a:bodyPr>
            <a:normAutofit fontScale="90000"/>
          </a:bodyPr>
          <a:lstStyle/>
          <a:p>
            <a:r>
              <a:rPr lang="en-US" b="1" dirty="0" smtClean="0">
                <a:solidFill>
                  <a:srgbClr val="0070C0"/>
                </a:solidFill>
              </a:rPr>
              <a:t>Continued..</a:t>
            </a:r>
            <a:endParaRPr lang="en-US" b="1" dirty="0">
              <a:solidFill>
                <a:srgbClr val="0070C0"/>
              </a:solidFill>
            </a:endParaRPr>
          </a:p>
        </p:txBody>
      </p:sp>
      <p:pic>
        <p:nvPicPr>
          <p:cNvPr id="5" name="Content Placeholder 4"/>
          <p:cNvPicPr>
            <a:picLocks noGrp="1" noChangeAspect="1"/>
          </p:cNvPicPr>
          <p:nvPr>
            <p:ph idx="1"/>
          </p:nvPr>
        </p:nvPicPr>
        <p:blipFill>
          <a:blip r:embed="rId2"/>
          <a:stretch>
            <a:fillRect/>
          </a:stretch>
        </p:blipFill>
        <p:spPr>
          <a:xfrm>
            <a:off x="0" y="1017431"/>
            <a:ext cx="12192000" cy="4739425"/>
          </a:xfrm>
          <a:prstGeom prst="rect">
            <a:avLst/>
          </a:prstGeom>
        </p:spPr>
      </p:pic>
    </p:spTree>
    <p:extLst>
      <p:ext uri="{BB962C8B-B14F-4D97-AF65-F5344CB8AC3E}">
        <p14:creationId xmlns:p14="http://schemas.microsoft.com/office/powerpoint/2010/main" val="3276546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989" y="481036"/>
            <a:ext cx="10515600" cy="626548"/>
          </a:xfrm>
        </p:spPr>
        <p:txBody>
          <a:bodyPr>
            <a:normAutofit fontScale="90000"/>
          </a:bodyPr>
          <a:lstStyle/>
          <a:p>
            <a:r>
              <a:rPr lang="en-US" b="1" dirty="0">
                <a:solidFill>
                  <a:srgbClr val="0070C0"/>
                </a:solidFill>
              </a:rPr>
              <a:t>Data Format Validation</a:t>
            </a:r>
          </a:p>
        </p:txBody>
      </p:sp>
      <p:sp>
        <p:nvSpPr>
          <p:cNvPr id="3" name="Content Placeholder 2"/>
          <p:cNvSpPr>
            <a:spLocks noGrp="1"/>
          </p:cNvSpPr>
          <p:nvPr>
            <p:ph idx="1"/>
          </p:nvPr>
        </p:nvSpPr>
        <p:spPr>
          <a:xfrm>
            <a:off x="1429554" y="1416676"/>
            <a:ext cx="9924245" cy="4760288"/>
          </a:xfrm>
        </p:spPr>
        <p:txBody>
          <a:bodyPr>
            <a:normAutofit lnSpcReduction="10000"/>
          </a:bodyPr>
          <a:lstStyle/>
          <a:p>
            <a:r>
              <a:rPr lang="en-US" sz="2000" dirty="0"/>
              <a:t>W</a:t>
            </a:r>
            <a:r>
              <a:rPr lang="en-US" sz="2000" dirty="0" smtClean="0"/>
              <a:t>e </a:t>
            </a:r>
            <a:r>
              <a:rPr lang="en-US" sz="2000" dirty="0"/>
              <a:t>can validate our entered form data before submitting it to the web server.</a:t>
            </a:r>
          </a:p>
          <a:p>
            <a:pPr algn="just"/>
            <a:r>
              <a:rPr lang="en-US" sz="2000" dirty="0"/>
              <a:t>The following example shows how to validate an entered email address. An email address must contain at least a ‘@’ sign and a dot (.). Also, the ‘@’ must not be the first character of the email address, and the last dot must at least be one character after the ‘@’ sign</a:t>
            </a:r>
            <a:r>
              <a:rPr lang="en-US" sz="2000" dirty="0" smtClean="0"/>
              <a:t>.</a:t>
            </a:r>
          </a:p>
          <a:p>
            <a:pPr marL="1371600" lvl="3" indent="0">
              <a:buNone/>
            </a:pPr>
            <a:endParaRPr lang="en-US" sz="2000" dirty="0" smtClean="0"/>
          </a:p>
          <a:p>
            <a:pPr marL="1371600" lvl="3" indent="0">
              <a:buNone/>
            </a:pPr>
            <a:r>
              <a:rPr lang="en-US" sz="2000" dirty="0" err="1" smtClean="0"/>
              <a:t>var</a:t>
            </a:r>
            <a:r>
              <a:rPr lang="en-US" sz="2000" dirty="0" smtClean="0"/>
              <a:t> </a:t>
            </a:r>
            <a:r>
              <a:rPr lang="en-US" sz="2000" dirty="0" err="1"/>
              <a:t>emailID</a:t>
            </a:r>
            <a:r>
              <a:rPr lang="en-US" sz="2000" dirty="0"/>
              <a:t> = </a:t>
            </a:r>
            <a:r>
              <a:rPr lang="en-US" sz="2000" dirty="0" err="1"/>
              <a:t>document.myForm.EMail.value</a:t>
            </a:r>
            <a:r>
              <a:rPr lang="en-US" sz="2000" dirty="0"/>
              <a:t>;</a:t>
            </a:r>
          </a:p>
          <a:p>
            <a:pPr marL="1371600" lvl="3" indent="0">
              <a:buNone/>
            </a:pPr>
            <a:r>
              <a:rPr lang="en-US" sz="2000" dirty="0" err="1" smtClean="0"/>
              <a:t>atpos</a:t>
            </a:r>
            <a:r>
              <a:rPr lang="en-US" sz="2000" dirty="0" smtClean="0"/>
              <a:t> </a:t>
            </a:r>
            <a:r>
              <a:rPr lang="en-US" sz="2000" dirty="0"/>
              <a:t>= </a:t>
            </a:r>
            <a:r>
              <a:rPr lang="en-US" sz="2000" dirty="0" err="1"/>
              <a:t>emailID.indexOf</a:t>
            </a:r>
            <a:r>
              <a:rPr lang="en-US" sz="2000" dirty="0"/>
              <a:t>("@");</a:t>
            </a:r>
          </a:p>
          <a:p>
            <a:pPr marL="1371600" lvl="3" indent="0">
              <a:buNone/>
            </a:pPr>
            <a:r>
              <a:rPr lang="en-US" sz="2000" dirty="0" err="1" smtClean="0"/>
              <a:t>dotpos</a:t>
            </a:r>
            <a:r>
              <a:rPr lang="en-US" sz="2000" dirty="0" smtClean="0"/>
              <a:t> </a:t>
            </a:r>
            <a:r>
              <a:rPr lang="en-US" sz="2000" dirty="0"/>
              <a:t>= </a:t>
            </a:r>
            <a:r>
              <a:rPr lang="en-US" sz="2000" dirty="0" err="1"/>
              <a:t>emailID.lastIndexOf</a:t>
            </a:r>
            <a:r>
              <a:rPr lang="en-US" sz="2000" dirty="0"/>
              <a:t>(".");</a:t>
            </a:r>
          </a:p>
          <a:p>
            <a:pPr marL="1371600" lvl="3" indent="0">
              <a:buNone/>
            </a:pPr>
            <a:r>
              <a:rPr lang="en-US" sz="2000" dirty="0"/>
              <a:t>         </a:t>
            </a:r>
          </a:p>
          <a:p>
            <a:pPr marL="1371600" lvl="3" indent="0">
              <a:buNone/>
            </a:pPr>
            <a:r>
              <a:rPr lang="en-US" sz="2000" dirty="0" smtClean="0"/>
              <a:t>if </a:t>
            </a:r>
            <a:r>
              <a:rPr lang="en-US" sz="2000" dirty="0"/>
              <a:t>(</a:t>
            </a:r>
            <a:r>
              <a:rPr lang="en-US" sz="2000" dirty="0" err="1"/>
              <a:t>atpos</a:t>
            </a:r>
            <a:r>
              <a:rPr lang="en-US" sz="2000" dirty="0"/>
              <a:t> &lt; 1 || ( </a:t>
            </a:r>
            <a:r>
              <a:rPr lang="en-US" sz="2000" dirty="0" err="1"/>
              <a:t>dotpos</a:t>
            </a:r>
            <a:r>
              <a:rPr lang="en-US" sz="2000" dirty="0"/>
              <a:t> - </a:t>
            </a:r>
            <a:r>
              <a:rPr lang="en-US" sz="2000" dirty="0" err="1"/>
              <a:t>atpos</a:t>
            </a:r>
            <a:r>
              <a:rPr lang="en-US" sz="2000" dirty="0"/>
              <a:t> &lt; 2 )) </a:t>
            </a:r>
            <a:endParaRPr lang="en-US" sz="2000" dirty="0" smtClean="0"/>
          </a:p>
          <a:p>
            <a:pPr marL="1371600" lvl="3" indent="0">
              <a:buNone/>
            </a:pPr>
            <a:r>
              <a:rPr lang="en-US" sz="2000" dirty="0" smtClean="0"/>
              <a:t>{</a:t>
            </a:r>
            <a:endParaRPr lang="en-US" sz="2000" dirty="0"/>
          </a:p>
          <a:p>
            <a:pPr marL="1371600" lvl="3" indent="0">
              <a:buNone/>
            </a:pPr>
            <a:r>
              <a:rPr lang="en-US" sz="2000" dirty="0" smtClean="0"/>
              <a:t>           </a:t>
            </a:r>
            <a:r>
              <a:rPr lang="en-US" sz="2000" dirty="0"/>
              <a:t>alert("Please enter correct email ID")</a:t>
            </a:r>
          </a:p>
          <a:p>
            <a:pPr marL="1371600" lvl="3" indent="0">
              <a:buNone/>
            </a:pPr>
            <a:r>
              <a:rPr lang="en-US" sz="2000" dirty="0"/>
              <a:t>           </a:t>
            </a:r>
            <a:r>
              <a:rPr lang="en-US" sz="2000" dirty="0" err="1" smtClean="0"/>
              <a:t>document.myForm.EMail.focus</a:t>
            </a:r>
            <a:r>
              <a:rPr lang="en-US" sz="2000" dirty="0"/>
              <a:t>() ;</a:t>
            </a:r>
          </a:p>
          <a:p>
            <a:pPr marL="1371600" lvl="3" indent="0">
              <a:buNone/>
            </a:pPr>
            <a:r>
              <a:rPr lang="en-US" sz="2000" dirty="0"/>
              <a:t>           </a:t>
            </a:r>
            <a:r>
              <a:rPr lang="en-US" sz="2000" dirty="0" smtClean="0"/>
              <a:t>return </a:t>
            </a:r>
            <a:r>
              <a:rPr lang="en-US" sz="2000" dirty="0"/>
              <a:t>false;</a:t>
            </a:r>
          </a:p>
          <a:p>
            <a:pPr marL="1371600" lvl="3" indent="0">
              <a:buNone/>
            </a:pPr>
            <a:r>
              <a:rPr lang="en-US" sz="2000" dirty="0" smtClean="0"/>
              <a:t>}</a:t>
            </a:r>
            <a:endParaRPr lang="en-US" sz="2000" dirty="0"/>
          </a:p>
          <a:p>
            <a:pPr algn="just"/>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493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1799</TotalTime>
  <Words>361</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Simple HTML File</vt:lpstr>
      <vt:lpstr>Design a form in html</vt:lpstr>
      <vt:lpstr>Continued..</vt:lpstr>
      <vt:lpstr>JavaScript</vt:lpstr>
      <vt:lpstr>JavaScript</vt:lpstr>
      <vt:lpstr>Basic Form Validation</vt:lpstr>
      <vt:lpstr>Continued..</vt:lpstr>
      <vt:lpstr>Data Format Validation</vt:lpstr>
      <vt:lpstr>Data Format Validation</vt:lpstr>
      <vt:lpstr>Continued..</vt:lpstr>
      <vt:lpstr>Continued..</vt:lpstr>
      <vt:lpstr>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student</cp:lastModifiedBy>
  <cp:revision>35</cp:revision>
  <dcterms:created xsi:type="dcterms:W3CDTF">2019-10-07T09:30:44Z</dcterms:created>
  <dcterms:modified xsi:type="dcterms:W3CDTF">2019-12-06T06:16:17Z</dcterms:modified>
</cp:coreProperties>
</file>