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0" r:id="rId7"/>
    <p:sldId id="269" r:id="rId8"/>
    <p:sldId id="261" r:id="rId9"/>
    <p:sldId id="263" r:id="rId10"/>
    <p:sldId id="264" r:id="rId11"/>
    <p:sldId id="265" r:id="rId12"/>
    <p:sldId id="266" r:id="rId13"/>
    <p:sldId id="270"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Mobile Price </a:t>
            </a:r>
            <a:r>
              <a:rPr lang="en-IN" dirty="0"/>
              <a:t> Range </a:t>
            </a:r>
            <a:r>
              <a:rPr dirty="0"/>
              <a:t>Prediction</a:t>
            </a:r>
          </a:p>
        </p:txBody>
      </p:sp>
      <p:sp>
        <p:nvSpPr>
          <p:cNvPr id="3" name="Subtitle 2"/>
          <p:cNvSpPr>
            <a:spLocks noGrp="1"/>
          </p:cNvSpPr>
          <p:nvPr>
            <p:ph type="subTitle" idx="1"/>
          </p:nvPr>
        </p:nvSpPr>
        <p:spPr/>
        <p:txBody>
          <a:bodyPr/>
          <a:lstStyle/>
          <a:p>
            <a:r>
              <a:rPr dirty="0"/>
              <a:t>By </a:t>
            </a:r>
            <a:r>
              <a:t>Devesh Samant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0E52649-E5F6-D1F3-0BD4-A7613594679E}"/>
              </a:ext>
            </a:extLst>
          </p:cNvPr>
          <p:cNvSpPr>
            <a:spLocks noGrp="1" noChangeArrowheads="1"/>
          </p:cNvSpPr>
          <p:nvPr>
            <p:ph idx="1"/>
          </p:nvPr>
        </p:nvSpPr>
        <p:spPr bwMode="auto">
          <a:xfrm>
            <a:off x="0" y="-186302"/>
            <a:ext cx="9274142" cy="744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rPr>
              <a:t>           Hyperparameter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Hyperparameter tuning is a crucial step in optimizing the performance of a machine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learning model. It involves adjusting the parameters that govern the</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training process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find the optimal set of values that yield the best model performance.</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Hyperparameter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Enhances Model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Proper tuning can significantly improve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model’s accuracy and predictive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Prevents Overfitting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By finding the right balance, hyperparameter tuning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helps in preventing the model from overfitting to the training 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Optimizes Performance</a:t>
            </a:r>
            <a:r>
              <a:rPr kumimoji="0" lang="en-US" altLang="en-US" sz="1600" b="0" i="0" u="none" strike="noStrike" cap="none" normalizeH="0" baseline="0" dirty="0">
                <a:ln>
                  <a:noFill/>
                </a:ln>
                <a:solidFill>
                  <a:schemeClr val="tx1"/>
                </a:solidFill>
                <a:effectLst/>
                <a:latin typeface="Arial" panose="020B0604020202020204" pitchFamily="34" charset="0"/>
              </a:rPr>
              <a:t>: It ensures the model is both efficient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effective in its predictions.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Method Used: Custom Tuning with Random Forest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implemented a custom hyperparameter tuning method for the Random</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Forest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classifier. The code iteratively tests different values for the </a:t>
            </a:r>
            <a:r>
              <a:rPr kumimoji="0" lang="en-US" altLang="en-US" sz="1800" b="0" i="0" u="none" strike="noStrike" cap="none" normalizeH="0" baseline="0" dirty="0" err="1">
                <a:ln>
                  <a:noFill/>
                </a:ln>
                <a:solidFill>
                  <a:schemeClr val="tx1"/>
                </a:solidFill>
                <a:effectLst/>
                <a:latin typeface="Arial Unicode MS"/>
              </a:rPr>
              <a:t>max_depth</a:t>
            </a:r>
            <a:r>
              <a:rPr kumimoji="0" lang="en-US" altLang="en-US" sz="1800" b="0" i="0" u="none" strike="noStrike" cap="none" normalizeH="0" baseline="0" dirty="0">
                <a:ln>
                  <a:noFill/>
                </a:ln>
                <a:solidFill>
                  <a:schemeClr val="tx1"/>
                </a:solidFill>
                <a:effectLst/>
              </a:rPr>
              <a:t> parameter, which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controls the</a:t>
            </a:r>
            <a:r>
              <a:rPr lang="en-US" altLang="en-US" sz="1800" dirty="0"/>
              <a:t> </a:t>
            </a:r>
            <a:r>
              <a:rPr kumimoji="0" lang="en-US" altLang="en-US" sz="1800" b="0" i="0" u="none" strike="noStrike" cap="none" normalizeH="0" baseline="0" dirty="0">
                <a:ln>
                  <a:noFill/>
                </a:ln>
                <a:solidFill>
                  <a:schemeClr val="tx1"/>
                </a:solidFill>
                <a:effectLst/>
              </a:rPr>
              <a:t>maximum depth</a:t>
            </a:r>
            <a:r>
              <a:rPr lang="en-US" altLang="en-US" sz="1800" dirty="0"/>
              <a:t> </a:t>
            </a:r>
            <a:r>
              <a:rPr kumimoji="0" lang="en-US" altLang="en-US" sz="1800" b="0" i="0" u="none" strike="noStrike" cap="none" normalizeH="0" baseline="0" dirty="0">
                <a:ln>
                  <a:noFill/>
                </a:ln>
                <a:solidFill>
                  <a:schemeClr val="tx1"/>
                </a:solidFill>
                <a:effectLst/>
              </a:rPr>
              <a:t>of each tree in the forest.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Process: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Parameter Initialization</a:t>
            </a:r>
            <a:r>
              <a:rPr kumimoji="0" lang="en-US" altLang="en-US" sz="1800" b="0" i="0" u="none" strike="noStrike" cap="none" normalizeH="0" baseline="0" dirty="0">
                <a:ln>
                  <a:noFill/>
                </a:ln>
                <a:solidFill>
                  <a:schemeClr val="tx1"/>
                </a:solidFill>
                <a:effectLst/>
                <a:latin typeface="Arial" panose="020B0604020202020204" pitchFamily="34" charset="0"/>
              </a:rPr>
              <a:t>: We initialized the Random Forest classifier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 fixed random state to ensure reproducibility.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Train-Test Split</a:t>
            </a:r>
            <a:r>
              <a:rPr kumimoji="0" lang="en-US" altLang="en-US" sz="1800" b="0" i="0" u="none" strike="noStrike" cap="none" normalizeH="0" baseline="0" dirty="0">
                <a:ln>
                  <a:noFill/>
                </a:ln>
                <a:solidFill>
                  <a:schemeClr val="tx1"/>
                </a:solidFill>
                <a:effectLst/>
                <a:latin typeface="Arial" panose="020B0604020202020204" pitchFamily="34" charset="0"/>
              </a:rPr>
              <a:t>: The data was split into training and testing sets with a </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test size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23%.</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Iterative Training and Evaluation</a:t>
            </a:r>
            <a:r>
              <a:rPr kumimoji="0" lang="en-US" altLang="en-US" sz="1800" b="0" i="0" u="none" strike="noStrike" cap="none" normalizeH="0" baseline="0" dirty="0">
                <a:ln>
                  <a:noFill/>
                </a:ln>
                <a:solidFill>
                  <a:schemeClr val="tx1"/>
                </a:solidFill>
                <a:effectLst/>
                <a:latin typeface="Arial" panose="020B0604020202020204" pitchFamily="34" charset="0"/>
              </a:rPr>
              <a:t>: For each value of </a:t>
            </a:r>
            <a:r>
              <a:rPr kumimoji="0" lang="en-US" altLang="en-US" sz="1800" b="0" i="0" u="none" strike="noStrike" cap="none" normalizeH="0" baseline="0" dirty="0" err="1">
                <a:ln>
                  <a:noFill/>
                </a:ln>
                <a:solidFill>
                  <a:schemeClr val="tx1"/>
                </a:solidFill>
                <a:effectLst/>
                <a:latin typeface="Arial Unicode MS"/>
              </a:rPr>
              <a:t>max_depth</a:t>
            </a:r>
            <a:r>
              <a:rPr kumimoji="0" lang="en-US" altLang="en-US" sz="1800" b="0" i="0" u="none" strike="noStrike" cap="none" normalizeH="0" baseline="0" dirty="0">
                <a:ln>
                  <a:noFill/>
                </a:ln>
                <a:solidFill>
                  <a:schemeClr val="tx1"/>
                </a:solidFill>
                <a:effectLst/>
              </a:rPr>
              <a:t> from 1 to 30,the model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was trained and evaluated using precision, accuracy, training score, and </a:t>
            </a:r>
            <a:r>
              <a:rPr lang="en-US" altLang="en-US" sz="1800" dirty="0"/>
              <a:t> </a:t>
            </a:r>
            <a:r>
              <a:rPr kumimoji="0" lang="en-US" altLang="en-US" sz="1800" b="0" i="0" u="none" strike="noStrike" cap="none" normalizeH="0" baseline="0" dirty="0">
                <a:ln>
                  <a:noFill/>
                </a:ln>
                <a:solidFill>
                  <a:schemeClr val="tx1"/>
                </a:solidFill>
                <a:effectLst/>
              </a:rPr>
              <a:t>testing score.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Result Collection</a:t>
            </a:r>
            <a:r>
              <a:rPr kumimoji="0" lang="en-US" altLang="en-US" sz="1800" b="0" i="0" u="none" strike="noStrike" cap="none" normalizeH="0" baseline="0" dirty="0">
                <a:ln>
                  <a:noFill/>
                </a:ln>
                <a:solidFill>
                  <a:schemeClr val="tx1"/>
                </a:solidFill>
                <a:effectLst/>
                <a:latin typeface="Arial" panose="020B0604020202020204" pitchFamily="34" charset="0"/>
              </a:rPr>
              <a:t>: The performance metrics for each </a:t>
            </a:r>
            <a:r>
              <a:rPr kumimoji="0" lang="en-US" altLang="en-US" sz="1800" b="0" i="0" u="none" strike="noStrike" cap="none" normalizeH="0" baseline="0" dirty="0" err="1">
                <a:ln>
                  <a:noFill/>
                </a:ln>
                <a:solidFill>
                  <a:schemeClr val="tx1"/>
                </a:solidFill>
                <a:effectLst/>
                <a:latin typeface="Arial Unicode MS"/>
              </a:rPr>
              <a:t>max_depth</a:t>
            </a:r>
            <a:r>
              <a:rPr kumimoji="0" lang="en-US" altLang="en-US" sz="1800" b="0" i="0" u="none" strike="noStrike" cap="none" normalizeH="0" baseline="0" dirty="0">
                <a:ln>
                  <a:noFill/>
                </a:ln>
                <a:solidFill>
                  <a:schemeClr val="tx1"/>
                </a:solidFill>
                <a:effectLst/>
              </a:rPr>
              <a:t> value were</a:t>
            </a:r>
            <a:r>
              <a:rPr lang="en-US" altLang="en-US" sz="1800" dirty="0"/>
              <a:t> </a:t>
            </a:r>
            <a:r>
              <a:rPr kumimoji="0" lang="en-US" altLang="en-US" sz="1800" b="0" i="0" u="none" strike="noStrike" cap="none" normalizeH="0" baseline="0" dirty="0">
                <a:ln>
                  <a:noFill/>
                </a:ln>
                <a:solidFill>
                  <a:schemeClr val="tx1"/>
                </a:solidFill>
                <a:effectLst/>
              </a:rPr>
              <a:t>collected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and </a:t>
            </a:r>
            <a:r>
              <a:rPr lang="en-US" altLang="en-US" sz="1800" dirty="0"/>
              <a:t> </a:t>
            </a:r>
            <a:r>
              <a:rPr kumimoji="0" lang="en-US" altLang="en-US" sz="1800" b="0" i="0" u="none" strike="noStrike" cap="none" normalizeH="0" baseline="0" dirty="0">
                <a:ln>
                  <a:noFill/>
                </a:ln>
                <a:solidFill>
                  <a:schemeClr val="tx1"/>
                </a:solidFill>
                <a:effectLst/>
              </a:rPr>
              <a:t>analyzed.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 Metrics</a:t>
            </a:r>
          </a:p>
        </p:txBody>
      </p:sp>
      <p:sp>
        <p:nvSpPr>
          <p:cNvPr id="3" name="Content Placeholder 2"/>
          <p:cNvSpPr>
            <a:spLocks noGrp="1"/>
          </p:cNvSpPr>
          <p:nvPr>
            <p:ph idx="1"/>
          </p:nvPr>
        </p:nvSpPr>
        <p:spPr/>
        <p:txBody>
          <a:bodyPr/>
          <a:lstStyle/>
          <a:p>
            <a:r>
              <a:rPr dirty="0"/>
              <a:t>The accuracy score, confusion matrix, and other relevant metrics are used to evaluate the model's performance.</a:t>
            </a:r>
          </a:p>
          <a:p>
            <a:r>
              <a:rPr dirty="0"/>
              <a:t>Metrics such as precision, recall, and F1 score are considered.</a:t>
            </a:r>
          </a:p>
        </p:txBody>
      </p:sp>
      <p:pic>
        <p:nvPicPr>
          <p:cNvPr id="5" name="Picture 4">
            <a:extLst>
              <a:ext uri="{FF2B5EF4-FFF2-40B4-BE49-F238E27FC236}">
                <a16:creationId xmlns:a16="http://schemas.microsoft.com/office/drawing/2014/main" id="{F22D8940-D485-A17E-9FAB-3738B480B0EC}"/>
              </a:ext>
            </a:extLst>
          </p:cNvPr>
          <p:cNvPicPr>
            <a:picLocks noChangeAspect="1"/>
          </p:cNvPicPr>
          <p:nvPr/>
        </p:nvPicPr>
        <p:blipFill rotWithShape="1">
          <a:blip r:embed="rId2"/>
          <a:srcRect r="7846"/>
          <a:stretch/>
        </p:blipFill>
        <p:spPr>
          <a:xfrm>
            <a:off x="-31418" y="4271273"/>
            <a:ext cx="9206835" cy="25867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Confusion Matrix</a:t>
            </a:r>
          </a:p>
        </p:txBody>
      </p:sp>
      <p:sp>
        <p:nvSpPr>
          <p:cNvPr id="3" name="Content Placeholder 2"/>
          <p:cNvSpPr>
            <a:spLocks noGrp="1"/>
          </p:cNvSpPr>
          <p:nvPr>
            <p:ph idx="1"/>
          </p:nvPr>
        </p:nvSpPr>
        <p:spPr/>
        <p:txBody>
          <a:bodyPr/>
          <a:lstStyle/>
          <a:p>
            <a:r>
              <a:t>The confusion matrix provides insights into the model's performance in predicting each class.</a:t>
            </a:r>
          </a:p>
        </p:txBody>
      </p:sp>
      <p:pic>
        <p:nvPicPr>
          <p:cNvPr id="5" name="Picture 4">
            <a:extLst>
              <a:ext uri="{FF2B5EF4-FFF2-40B4-BE49-F238E27FC236}">
                <a16:creationId xmlns:a16="http://schemas.microsoft.com/office/drawing/2014/main" id="{2471F5D2-478D-D586-B599-AC70C7D05ED8}"/>
              </a:ext>
            </a:extLst>
          </p:cNvPr>
          <p:cNvPicPr>
            <a:picLocks noChangeAspect="1"/>
          </p:cNvPicPr>
          <p:nvPr/>
        </p:nvPicPr>
        <p:blipFill rotWithShape="1">
          <a:blip r:embed="rId2"/>
          <a:srcRect l="13637" t="12000" r="19272"/>
          <a:stretch/>
        </p:blipFill>
        <p:spPr>
          <a:xfrm>
            <a:off x="1859280" y="2657955"/>
            <a:ext cx="5105400" cy="40628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E9D8-F8D0-B22A-C1C9-2547606D75CD}"/>
              </a:ext>
            </a:extLst>
          </p:cNvPr>
          <p:cNvSpPr>
            <a:spLocks noGrp="1"/>
          </p:cNvSpPr>
          <p:nvPr>
            <p:ph type="title"/>
          </p:nvPr>
        </p:nvSpPr>
        <p:spPr>
          <a:xfrm>
            <a:off x="-2111605" y="-193085"/>
            <a:ext cx="5000919" cy="1143000"/>
          </a:xfrm>
        </p:spPr>
        <p:txBody>
          <a:bodyPr>
            <a:noAutofit/>
          </a:bodyPr>
          <a:lstStyle/>
          <a:p>
            <a:r>
              <a:rPr lang="en-IN" sz="8000" b="1" dirty="0"/>
              <a:t>UI </a:t>
            </a:r>
          </a:p>
        </p:txBody>
      </p:sp>
      <p:pic>
        <p:nvPicPr>
          <p:cNvPr id="5" name="Picture 4">
            <a:extLst>
              <a:ext uri="{FF2B5EF4-FFF2-40B4-BE49-F238E27FC236}">
                <a16:creationId xmlns:a16="http://schemas.microsoft.com/office/drawing/2014/main" id="{18CCE23F-29E5-1C90-3867-A852C2191F4F}"/>
              </a:ext>
            </a:extLst>
          </p:cNvPr>
          <p:cNvPicPr>
            <a:picLocks noChangeAspect="1"/>
          </p:cNvPicPr>
          <p:nvPr/>
        </p:nvPicPr>
        <p:blipFill>
          <a:blip r:embed="rId2"/>
          <a:stretch>
            <a:fillRect/>
          </a:stretch>
        </p:blipFill>
        <p:spPr>
          <a:xfrm>
            <a:off x="3120273" y="0"/>
            <a:ext cx="6023727" cy="4883085"/>
          </a:xfrm>
          <a:prstGeom prst="rect">
            <a:avLst/>
          </a:prstGeom>
        </p:spPr>
      </p:pic>
      <p:pic>
        <p:nvPicPr>
          <p:cNvPr id="8" name="Picture 7">
            <a:extLst>
              <a:ext uri="{FF2B5EF4-FFF2-40B4-BE49-F238E27FC236}">
                <a16:creationId xmlns:a16="http://schemas.microsoft.com/office/drawing/2014/main" id="{080DCEE6-7550-D38C-2B5E-F47F138E39DA}"/>
              </a:ext>
            </a:extLst>
          </p:cNvPr>
          <p:cNvPicPr>
            <a:picLocks noChangeAspect="1"/>
          </p:cNvPicPr>
          <p:nvPr/>
        </p:nvPicPr>
        <p:blipFill>
          <a:blip r:embed="rId3"/>
          <a:stretch>
            <a:fillRect/>
          </a:stretch>
        </p:blipFill>
        <p:spPr>
          <a:xfrm>
            <a:off x="3120273" y="5221825"/>
            <a:ext cx="6023728" cy="1636175"/>
          </a:xfrm>
          <a:prstGeom prst="rect">
            <a:avLst/>
          </a:prstGeom>
        </p:spPr>
      </p:pic>
      <p:sp>
        <p:nvSpPr>
          <p:cNvPr id="9" name="TextBox 8">
            <a:extLst>
              <a:ext uri="{FF2B5EF4-FFF2-40B4-BE49-F238E27FC236}">
                <a16:creationId xmlns:a16="http://schemas.microsoft.com/office/drawing/2014/main" id="{94D92549-AF3A-E28F-ADA0-D3C572FB8B53}"/>
              </a:ext>
            </a:extLst>
          </p:cNvPr>
          <p:cNvSpPr txBox="1"/>
          <p:nvPr/>
        </p:nvSpPr>
        <p:spPr>
          <a:xfrm>
            <a:off x="0" y="5099901"/>
            <a:ext cx="2169120" cy="1015663"/>
          </a:xfrm>
          <a:prstGeom prst="rect">
            <a:avLst/>
          </a:prstGeom>
          <a:noFill/>
        </p:spPr>
        <p:txBody>
          <a:bodyPr wrap="none" rtlCol="0">
            <a:spAutoFit/>
          </a:bodyPr>
          <a:lstStyle/>
          <a:p>
            <a:r>
              <a:rPr lang="en-IN" sz="6000" b="1" dirty="0"/>
              <a:t>Result</a:t>
            </a:r>
          </a:p>
        </p:txBody>
      </p:sp>
    </p:spTree>
    <p:extLst>
      <p:ext uri="{BB962C8B-B14F-4D97-AF65-F5344CB8AC3E}">
        <p14:creationId xmlns:p14="http://schemas.microsoft.com/office/powerpoint/2010/main" val="321055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8422196-55F9-4C1D-DBB4-BDC301AF3B0F}"/>
              </a:ext>
            </a:extLst>
          </p:cNvPr>
          <p:cNvSpPr>
            <a:spLocks noChangeArrowheads="1"/>
          </p:cNvSpPr>
          <p:nvPr/>
        </p:nvSpPr>
        <p:spPr bwMode="auto">
          <a:xfrm>
            <a:off x="0" y="-306646"/>
            <a:ext cx="9357360"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rPr>
              <a:t>                 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study aimed to develop a robust model to predict mobile price ranges based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on various features. Through comprehensive data exploration, feature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engineering, and rigorous model training and evaluation, we achieved significant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insights and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Exploration</a:t>
            </a:r>
            <a:r>
              <a:rPr kumimoji="0" lang="en-US" altLang="en-US" sz="2000" b="0" i="0" u="none" strike="noStrike" cap="none" normalizeH="0" baseline="0" dirty="0">
                <a:ln>
                  <a:noFill/>
                </a:ln>
                <a:solidFill>
                  <a:schemeClr val="tx1"/>
                </a:solidFill>
                <a:effectLst/>
                <a:latin typeface="Arial" panose="020B0604020202020204" pitchFamily="34" charset="0"/>
              </a:rPr>
              <a:t>: We identified key features such as RAM, battery power,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pixel resolution that are highly correlated with the price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Boxplots and pie charts provided a clear understanding of</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feature distributions and their impact on the target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A Random Forest classifier was used, achieving high 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and robust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The model was evaluated using accuracy, precision, recall, and F1</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score, confirming its reliability.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Future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Enhancement</a:t>
            </a:r>
            <a:r>
              <a:rPr kumimoji="0" lang="en-US" altLang="en-US" sz="2000" b="0" i="0" u="none" strike="noStrike" cap="none" normalizeH="0" baseline="0" dirty="0">
                <a:ln>
                  <a:noFill/>
                </a:ln>
                <a:solidFill>
                  <a:schemeClr val="tx1"/>
                </a:solidFill>
                <a:effectLst/>
                <a:latin typeface="Arial" panose="020B0604020202020204" pitchFamily="34" charset="0"/>
              </a:rPr>
              <a:t>: Including more advanced features such as user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reviews and market trends could improve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Optimization</a:t>
            </a:r>
            <a:r>
              <a:rPr kumimoji="0" lang="en-US" altLang="en-US" sz="2000" b="0" i="0" u="none" strike="noStrike" cap="none" normalizeH="0" baseline="0" dirty="0">
                <a:ln>
                  <a:noFill/>
                </a:ln>
                <a:solidFill>
                  <a:schemeClr val="tx1"/>
                </a:solidFill>
                <a:effectLst/>
                <a:latin typeface="Arial" panose="020B0604020202020204" pitchFamily="34" charset="0"/>
              </a:rPr>
              <a:t>: Experimenting with other machine learning algorithms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and deep learning techniques could enhance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Deployment</a:t>
            </a:r>
            <a:r>
              <a:rPr kumimoji="0" lang="en-US" altLang="en-US" sz="2000" b="0" i="0" u="none" strike="noStrike" cap="none" normalizeH="0" baseline="0" dirty="0">
                <a:ln>
                  <a:noFill/>
                </a:ln>
                <a:solidFill>
                  <a:schemeClr val="tx1"/>
                </a:solidFill>
                <a:effectLst/>
                <a:latin typeface="Arial" panose="020B0604020202020204" pitchFamily="34" charset="0"/>
              </a:rPr>
              <a:t>: Developing a user-friendly application for real-time price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prediction could provide practical benefits for consumers and manufacturers.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92500" lnSpcReduction="10000"/>
          </a:bodyPr>
          <a:lstStyle/>
          <a:p>
            <a:r>
              <a:t>Mobile price prediction aims to determine the price range of a mobile phone based on its specifications. Accurate price prediction helps manufacturers, retailers, and consumers make informed decisions.</a:t>
            </a:r>
          </a:p>
          <a:p>
            <a:r>
              <a:t>The dataset contains various features related to mobile specifications such as battery power, RAM, and camera quality. The target variable is the price range categorized into four classes (0 to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Exploration</a:t>
            </a:r>
          </a:p>
        </p:txBody>
      </p:sp>
      <p:sp>
        <p:nvSpPr>
          <p:cNvPr id="3" name="Content Placeholder 2"/>
          <p:cNvSpPr>
            <a:spLocks noGrp="1"/>
          </p:cNvSpPr>
          <p:nvPr>
            <p:ph idx="1"/>
          </p:nvPr>
        </p:nvSpPr>
        <p:spPr>
          <a:xfrm>
            <a:off x="457200" y="1600200"/>
            <a:ext cx="8229600" cy="2698423"/>
          </a:xfrm>
        </p:spPr>
        <p:txBody>
          <a:bodyPr>
            <a:normAutofit lnSpcReduction="10000"/>
          </a:bodyPr>
          <a:lstStyle/>
          <a:p>
            <a:r>
              <a:rPr dirty="0"/>
              <a:t>Basic Statistics and Data Types:</a:t>
            </a:r>
          </a:p>
          <a:p>
            <a:r>
              <a:rPr dirty="0"/>
              <a:t>The dataset contains 2000 entries </a:t>
            </a:r>
            <a:endParaRPr lang="en-IN" dirty="0"/>
          </a:p>
          <a:p>
            <a:pPr marL="0" indent="0">
              <a:buNone/>
            </a:pPr>
            <a:r>
              <a:rPr dirty="0"/>
              <a:t>and 21 columns.</a:t>
            </a:r>
          </a:p>
          <a:p>
            <a:r>
              <a:rPr dirty="0"/>
              <a:t>Data types and summary </a:t>
            </a:r>
            <a:endParaRPr lang="en-IN" dirty="0"/>
          </a:p>
          <a:p>
            <a:pPr marL="0" indent="0">
              <a:buNone/>
            </a:pPr>
            <a:r>
              <a:rPr lang="en-IN" dirty="0"/>
              <a:t>S</a:t>
            </a:r>
            <a:r>
              <a:rPr dirty="0" err="1"/>
              <a:t>tatistics</a:t>
            </a:r>
            <a:r>
              <a:rPr lang="en-IN" dirty="0"/>
              <a:t> </a:t>
            </a:r>
            <a:r>
              <a:rPr dirty="0"/>
              <a:t>are provided.</a:t>
            </a:r>
          </a:p>
        </p:txBody>
      </p:sp>
      <p:pic>
        <p:nvPicPr>
          <p:cNvPr id="5" name="Picture 4">
            <a:extLst>
              <a:ext uri="{FF2B5EF4-FFF2-40B4-BE49-F238E27FC236}">
                <a16:creationId xmlns:a16="http://schemas.microsoft.com/office/drawing/2014/main" id="{1022E947-80B1-13C9-2914-38457336FDE6}"/>
              </a:ext>
            </a:extLst>
          </p:cNvPr>
          <p:cNvPicPr>
            <a:picLocks noChangeAspect="1"/>
          </p:cNvPicPr>
          <p:nvPr/>
        </p:nvPicPr>
        <p:blipFill>
          <a:blip r:embed="rId2"/>
          <a:stretch>
            <a:fillRect/>
          </a:stretch>
        </p:blipFill>
        <p:spPr>
          <a:xfrm>
            <a:off x="5778631" y="2557813"/>
            <a:ext cx="3365369" cy="4300187"/>
          </a:xfrm>
          <a:prstGeom prst="rect">
            <a:avLst/>
          </a:prstGeom>
        </p:spPr>
      </p:pic>
      <p:pic>
        <p:nvPicPr>
          <p:cNvPr id="7" name="Picture 6">
            <a:extLst>
              <a:ext uri="{FF2B5EF4-FFF2-40B4-BE49-F238E27FC236}">
                <a16:creationId xmlns:a16="http://schemas.microsoft.com/office/drawing/2014/main" id="{C6094208-80C8-86C7-02F7-7451986476EA}"/>
              </a:ext>
            </a:extLst>
          </p:cNvPr>
          <p:cNvPicPr>
            <a:picLocks noChangeAspect="1"/>
          </p:cNvPicPr>
          <p:nvPr/>
        </p:nvPicPr>
        <p:blipFill>
          <a:blip r:embed="rId3"/>
          <a:stretch>
            <a:fillRect/>
          </a:stretch>
        </p:blipFill>
        <p:spPr>
          <a:xfrm>
            <a:off x="0" y="4298623"/>
            <a:ext cx="5778631" cy="25593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C8F6-55BB-80D5-C015-5C914F10A699}"/>
              </a:ext>
            </a:extLst>
          </p:cNvPr>
          <p:cNvSpPr>
            <a:spLocks noGrp="1"/>
          </p:cNvSpPr>
          <p:nvPr>
            <p:ph type="title"/>
          </p:nvPr>
        </p:nvSpPr>
        <p:spPr/>
        <p:txBody>
          <a:bodyPr/>
          <a:lstStyle/>
          <a:p>
            <a:endParaRPr lang="en-IN"/>
          </a:p>
        </p:txBody>
      </p:sp>
      <p:pic>
        <p:nvPicPr>
          <p:cNvPr id="4" name="Content Placeholder 3" descr="correlation_matrix.png"/>
          <p:cNvPicPr>
            <a:picLocks noGrp="1" noChangeAspect="1"/>
          </p:cNvPicPr>
          <p:nvPr>
            <p:ph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29063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Correlation Analysis</a:t>
            </a:r>
          </a:p>
        </p:txBody>
      </p:sp>
      <p:sp>
        <p:nvSpPr>
          <p:cNvPr id="3" name="Content Placeholder 2"/>
          <p:cNvSpPr>
            <a:spLocks noGrp="1"/>
          </p:cNvSpPr>
          <p:nvPr>
            <p:ph idx="1"/>
          </p:nvPr>
        </p:nvSpPr>
        <p:spPr/>
        <p:txBody>
          <a:bodyPr/>
          <a:lstStyle/>
          <a:p>
            <a:r>
              <a:t>A correlation matrix helps in understanding the relationships between different features.</a:t>
            </a:r>
          </a:p>
          <a:p>
            <a:r>
              <a:t>Features highly correlated with the target variable are identified.</a:t>
            </a:r>
          </a:p>
        </p:txBody>
      </p:sp>
      <p:sp>
        <p:nvSpPr>
          <p:cNvPr id="4" name="TextBox 3"/>
          <p:cNvSpPr txBox="1"/>
          <p:nvPr/>
        </p:nvSpPr>
        <p:spPr>
          <a:xfrm>
            <a:off x="1021080" y="3863181"/>
            <a:ext cx="7665720" cy="1754326"/>
          </a:xfrm>
          <a:prstGeom prst="rect">
            <a:avLst/>
          </a:prstGeom>
          <a:noFill/>
        </p:spPr>
        <p:txBody>
          <a:bodyPr wrap="square">
            <a:spAutoFit/>
          </a:bodyPr>
          <a:lstStyle/>
          <a:p>
            <a:endParaRPr dirty="0"/>
          </a:p>
          <a:p>
            <a:r>
              <a:rPr dirty="0"/>
              <a:t># Correlation matrix</a:t>
            </a:r>
          </a:p>
          <a:p>
            <a:r>
              <a:rPr dirty="0"/>
              <a:t>correlation = </a:t>
            </a:r>
            <a:r>
              <a:rPr dirty="0" err="1"/>
              <a:t>df.corr</a:t>
            </a:r>
            <a:r>
              <a:rPr dirty="0"/>
              <a:t>()</a:t>
            </a:r>
          </a:p>
          <a:p>
            <a:r>
              <a:rPr dirty="0" err="1"/>
              <a:t>plt.figure</a:t>
            </a:r>
            <a:r>
              <a:rPr dirty="0"/>
              <a:t>(</a:t>
            </a:r>
            <a:r>
              <a:rPr dirty="0" err="1"/>
              <a:t>figsize</a:t>
            </a:r>
            <a:r>
              <a:rPr dirty="0"/>
              <a:t>=(18, 15))</a:t>
            </a:r>
          </a:p>
          <a:p>
            <a:r>
              <a:rPr dirty="0" err="1"/>
              <a:t>sns.heatmap</a:t>
            </a:r>
            <a:r>
              <a:rPr dirty="0"/>
              <a:t>(correlation, </a:t>
            </a:r>
            <a:r>
              <a:rPr dirty="0" err="1"/>
              <a:t>cmap</a:t>
            </a:r>
            <a:r>
              <a:rPr dirty="0"/>
              <a:t>='</a:t>
            </a:r>
            <a:r>
              <a:rPr dirty="0" err="1"/>
              <a:t>coolwarm</a:t>
            </a:r>
            <a:r>
              <a:rPr dirty="0"/>
              <a:t>', </a:t>
            </a:r>
            <a:r>
              <a:rPr dirty="0" err="1"/>
              <a:t>annot</a:t>
            </a:r>
            <a:r>
              <a:rPr dirty="0"/>
              <a:t>=True)</a:t>
            </a:r>
          </a:p>
          <a:p>
            <a:r>
              <a:rPr dirty="0" err="1"/>
              <a:t>plt.show</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 of Key Features</a:t>
            </a:r>
          </a:p>
        </p:txBody>
      </p:sp>
      <p:sp>
        <p:nvSpPr>
          <p:cNvPr id="3" name="Content Placeholder 2"/>
          <p:cNvSpPr>
            <a:spLocks noGrp="1"/>
          </p:cNvSpPr>
          <p:nvPr>
            <p:ph idx="1"/>
          </p:nvPr>
        </p:nvSpPr>
        <p:spPr>
          <a:xfrm>
            <a:off x="457200" y="1600201"/>
            <a:ext cx="8229600" cy="1600200"/>
          </a:xfrm>
        </p:spPr>
        <p:txBody>
          <a:bodyPr/>
          <a:lstStyle/>
          <a:p>
            <a:r>
              <a:rPr dirty="0"/>
              <a:t>Boxplots and pie charts are used to visualize the distribution of key features like RAM, </a:t>
            </a:r>
            <a:r>
              <a:rPr dirty="0" err="1"/>
              <a:t>WiFi</a:t>
            </a:r>
            <a:r>
              <a:rPr dirty="0"/>
              <a:t> support, and the target variable.</a:t>
            </a:r>
          </a:p>
        </p:txBody>
      </p:sp>
      <p:pic>
        <p:nvPicPr>
          <p:cNvPr id="4" name="Picture 3" descr="boxplot_ram_vs_price_range.png"/>
          <p:cNvPicPr>
            <a:picLocks noChangeAspect="1"/>
          </p:cNvPicPr>
          <p:nvPr/>
        </p:nvPicPr>
        <p:blipFill>
          <a:blip r:embed="rId2"/>
          <a:stretch>
            <a:fillRect/>
          </a:stretch>
        </p:blipFill>
        <p:spPr>
          <a:xfrm>
            <a:off x="0" y="3382962"/>
            <a:ext cx="9144000" cy="3475038"/>
          </a:xfrm>
          <a:prstGeom prst="rect">
            <a:avLst/>
          </a:prstGeom>
        </p:spPr>
      </p:pic>
      <p:sp>
        <p:nvSpPr>
          <p:cNvPr id="8" name="TextBox 7">
            <a:extLst>
              <a:ext uri="{FF2B5EF4-FFF2-40B4-BE49-F238E27FC236}">
                <a16:creationId xmlns:a16="http://schemas.microsoft.com/office/drawing/2014/main" id="{7B833B80-0C83-A254-8659-E94C99E61DCA}"/>
              </a:ext>
            </a:extLst>
          </p:cNvPr>
          <p:cNvSpPr txBox="1"/>
          <p:nvPr/>
        </p:nvSpPr>
        <p:spPr>
          <a:xfrm>
            <a:off x="1051560" y="3075057"/>
            <a:ext cx="1828706" cy="707886"/>
          </a:xfrm>
          <a:prstGeom prst="rect">
            <a:avLst/>
          </a:prstGeom>
          <a:noFill/>
        </p:spPr>
        <p:txBody>
          <a:bodyPr wrap="none" rtlCol="0">
            <a:spAutoFit/>
          </a:bodyPr>
          <a:lstStyle/>
          <a:p>
            <a:r>
              <a:rPr lang="en-IN" sz="4000" b="1" dirty="0"/>
              <a:t>Boxplot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iechart_price_range.png"/>
          <p:cNvPicPr>
            <a:picLocks noGrp="1" noChangeAspect="1"/>
          </p:cNvPicPr>
          <p:nvPr>
            <p:ph idx="1"/>
          </p:nvPr>
        </p:nvPicPr>
        <p:blipFill rotWithShape="1">
          <a:blip r:embed="rId2"/>
          <a:srcRect l="29562" t="12905" r="28052" b="12493"/>
          <a:stretch/>
        </p:blipFill>
        <p:spPr>
          <a:xfrm>
            <a:off x="0" y="3143171"/>
            <a:ext cx="3779520" cy="3585698"/>
          </a:xfrm>
          <a:prstGeom prst="rect">
            <a:avLst/>
          </a:prstGeom>
        </p:spPr>
      </p:pic>
      <p:pic>
        <p:nvPicPr>
          <p:cNvPr id="7" name="Picture 6" descr="piechart_four_g.png"/>
          <p:cNvPicPr>
            <a:picLocks noChangeAspect="1"/>
          </p:cNvPicPr>
          <p:nvPr/>
        </p:nvPicPr>
        <p:blipFill rotWithShape="1">
          <a:blip r:embed="rId3"/>
          <a:srcRect l="18420" t="12350" r="14007" b="12241"/>
          <a:stretch/>
        </p:blipFill>
        <p:spPr>
          <a:xfrm>
            <a:off x="4060885" y="3284062"/>
            <a:ext cx="4541520" cy="3040844"/>
          </a:xfrm>
          <a:prstGeom prst="rect">
            <a:avLst/>
          </a:prstGeom>
        </p:spPr>
      </p:pic>
      <p:pic>
        <p:nvPicPr>
          <p:cNvPr id="5" name="Picture 4" descr="piechart_wifi.png"/>
          <p:cNvPicPr>
            <a:picLocks noChangeAspect="1"/>
          </p:cNvPicPr>
          <p:nvPr/>
        </p:nvPicPr>
        <p:blipFill rotWithShape="1">
          <a:blip r:embed="rId4"/>
          <a:srcRect l="17084" t="12276" r="13105" b="6787"/>
          <a:stretch/>
        </p:blipFill>
        <p:spPr>
          <a:xfrm>
            <a:off x="4060885" y="15240"/>
            <a:ext cx="5083115" cy="3268822"/>
          </a:xfrm>
          <a:prstGeom prst="rect">
            <a:avLst/>
          </a:prstGeom>
        </p:spPr>
      </p:pic>
      <p:sp>
        <p:nvSpPr>
          <p:cNvPr id="4" name="TextBox 3">
            <a:extLst>
              <a:ext uri="{FF2B5EF4-FFF2-40B4-BE49-F238E27FC236}">
                <a16:creationId xmlns:a16="http://schemas.microsoft.com/office/drawing/2014/main" id="{BA43451A-9E99-C750-E539-C276E9D206C6}"/>
              </a:ext>
            </a:extLst>
          </p:cNvPr>
          <p:cNvSpPr txBox="1"/>
          <p:nvPr/>
        </p:nvSpPr>
        <p:spPr>
          <a:xfrm>
            <a:off x="228600" y="243218"/>
            <a:ext cx="4343400" cy="1015663"/>
          </a:xfrm>
          <a:prstGeom prst="rect">
            <a:avLst/>
          </a:prstGeom>
          <a:noFill/>
        </p:spPr>
        <p:txBody>
          <a:bodyPr wrap="square" rtlCol="0">
            <a:spAutoFit/>
          </a:bodyPr>
          <a:lstStyle/>
          <a:p>
            <a:r>
              <a:rPr lang="en-IN" sz="6000" b="1" dirty="0"/>
              <a:t>Pie Charts</a:t>
            </a:r>
          </a:p>
        </p:txBody>
      </p:sp>
    </p:spTree>
    <p:extLst>
      <p:ext uri="{BB962C8B-B14F-4D97-AF65-F5344CB8AC3E}">
        <p14:creationId xmlns:p14="http://schemas.microsoft.com/office/powerpoint/2010/main" val="40767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Feature Selection</a:t>
            </a:r>
          </a:p>
        </p:txBody>
      </p:sp>
      <p:sp>
        <p:nvSpPr>
          <p:cNvPr id="3" name="Content Placeholder 2"/>
          <p:cNvSpPr>
            <a:spLocks noGrp="1"/>
          </p:cNvSpPr>
          <p:nvPr>
            <p:ph idx="1"/>
          </p:nvPr>
        </p:nvSpPr>
        <p:spPr/>
        <p:txBody>
          <a:bodyPr/>
          <a:lstStyle/>
          <a:p>
            <a:pPr marL="0" indent="0">
              <a:buNone/>
            </a:pPr>
            <a:r>
              <a:rPr dirty="0"/>
              <a:t>Feature selection is the process of choosing the most relevant features for training the model.</a:t>
            </a:r>
          </a:p>
        </p:txBody>
      </p:sp>
      <p:pic>
        <p:nvPicPr>
          <p:cNvPr id="6" name="Picture 5">
            <a:extLst>
              <a:ext uri="{FF2B5EF4-FFF2-40B4-BE49-F238E27FC236}">
                <a16:creationId xmlns:a16="http://schemas.microsoft.com/office/drawing/2014/main" id="{7BEFE6FF-6D59-3DEF-F570-18895F2F400D}"/>
              </a:ext>
            </a:extLst>
          </p:cNvPr>
          <p:cNvPicPr>
            <a:picLocks noChangeAspect="1"/>
          </p:cNvPicPr>
          <p:nvPr/>
        </p:nvPicPr>
        <p:blipFill>
          <a:blip r:embed="rId2"/>
          <a:stretch>
            <a:fillRect/>
          </a:stretch>
        </p:blipFill>
        <p:spPr>
          <a:xfrm>
            <a:off x="0" y="2997199"/>
            <a:ext cx="9144000" cy="28346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a:t>
            </a:r>
          </a:p>
        </p:txBody>
      </p:sp>
      <p:sp>
        <p:nvSpPr>
          <p:cNvPr id="3" name="Content Placeholder 2"/>
          <p:cNvSpPr>
            <a:spLocks noGrp="1"/>
          </p:cNvSpPr>
          <p:nvPr>
            <p:ph idx="1"/>
          </p:nvPr>
        </p:nvSpPr>
        <p:spPr/>
        <p:txBody>
          <a:bodyPr/>
          <a:lstStyle/>
          <a:p>
            <a:r>
              <a:t>Random Forest classifier is chosen for training due to its robustness and accuracy.</a:t>
            </a:r>
          </a:p>
          <a:p>
            <a:r>
              <a:t>The model is trained and evaluated using various metrics.</a:t>
            </a:r>
          </a:p>
        </p:txBody>
      </p:sp>
      <p:pic>
        <p:nvPicPr>
          <p:cNvPr id="5" name="Picture 4">
            <a:extLst>
              <a:ext uri="{FF2B5EF4-FFF2-40B4-BE49-F238E27FC236}">
                <a16:creationId xmlns:a16="http://schemas.microsoft.com/office/drawing/2014/main" id="{B2642717-9A7C-EF8D-8AEC-B8EFBA927B28}"/>
              </a:ext>
            </a:extLst>
          </p:cNvPr>
          <p:cNvPicPr>
            <a:picLocks noChangeAspect="1"/>
          </p:cNvPicPr>
          <p:nvPr/>
        </p:nvPicPr>
        <p:blipFill>
          <a:blip r:embed="rId2"/>
          <a:stretch>
            <a:fillRect/>
          </a:stretch>
        </p:blipFill>
        <p:spPr>
          <a:xfrm>
            <a:off x="0" y="4061412"/>
            <a:ext cx="9144000" cy="27965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TotalTime>
  <Words>731</Words>
  <Application>Microsoft Office PowerPoint</Application>
  <PresentationFormat>On-screen Show (4:3)</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Unicode MS</vt:lpstr>
      <vt:lpstr>Calibri</vt:lpstr>
      <vt:lpstr>Office Theme</vt:lpstr>
      <vt:lpstr>Mobile Price  Range Prediction</vt:lpstr>
      <vt:lpstr>Introduction</vt:lpstr>
      <vt:lpstr>Data Exploration</vt:lpstr>
      <vt:lpstr>PowerPoint Presentation</vt:lpstr>
      <vt:lpstr>Correlation Analysis</vt:lpstr>
      <vt:lpstr>Visualization of Key Features</vt:lpstr>
      <vt:lpstr>PowerPoint Presentation</vt:lpstr>
      <vt:lpstr>Feature Selection</vt:lpstr>
      <vt:lpstr>Model Training</vt:lpstr>
      <vt:lpstr>PowerPoint Presentation</vt:lpstr>
      <vt:lpstr>Model Evaluation Metrics</vt:lpstr>
      <vt:lpstr>Confusion Matrix</vt:lpstr>
      <vt:lpstr>UI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DEVESH  SAMANT</cp:lastModifiedBy>
  <cp:revision>11</cp:revision>
  <dcterms:created xsi:type="dcterms:W3CDTF">2013-01-27T09:14:16Z</dcterms:created>
  <dcterms:modified xsi:type="dcterms:W3CDTF">2024-07-13T08:20:50Z</dcterms:modified>
  <cp:category/>
</cp:coreProperties>
</file>