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60" r:id="rId4"/>
    <p:sldId id="261" r:id="rId5"/>
    <p:sldId id="262" r:id="rId6"/>
    <p:sldId id="263" r:id="rId7"/>
    <p:sldId id="264" r:id="rId8"/>
    <p:sldId id="265" r:id="rId9"/>
    <p:sldId id="266" r:id="rId10"/>
    <p:sldId id="267" r:id="rId11"/>
    <p:sldId id="268" r:id="rId12"/>
    <p:sldId id="270" r:id="rId13"/>
    <p:sldId id="269" r:id="rId14"/>
    <p:sldId id="271" r:id="rId15"/>
    <p:sldId id="272" r:id="rId16"/>
    <p:sldId id="259"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Libre Baskerville" panose="020B0604020202020204" charset="0"/>
      <p:regular r:id="rId23"/>
      <p:bold r:id="rId24"/>
      <p:italic r:id="rId25"/>
    </p:embeddedFont>
    <p:embeddedFont>
      <p:font typeface="Lato Black" panose="020B0604020202020204" charset="0"/>
      <p:bold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deveshwaran-sridhara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Deveshwaran200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36596"/>
            <a:ext cx="12190815" cy="6262255"/>
          </a:xfrm>
          <a:prstGeom prst="rect">
            <a:avLst/>
          </a:prstGeom>
          <a:noFill/>
          <a:ln>
            <a:noFill/>
          </a:ln>
        </p:spPr>
      </p:pic>
      <p:sp>
        <p:nvSpPr>
          <p:cNvPr id="99" name="Google Shape;99;p1"/>
          <p:cNvSpPr txBox="1"/>
          <p:nvPr/>
        </p:nvSpPr>
        <p:spPr>
          <a:xfrm>
            <a:off x="2472904" y="3094532"/>
            <a:ext cx="7246189"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400" b="1" i="0" u="none" strike="noStrike" dirty="0">
                <a:ln w="22225">
                  <a:solidFill>
                    <a:schemeClr val="accent2"/>
                  </a:solidFill>
                  <a:prstDash val="solid"/>
                </a:ln>
                <a:solidFill>
                  <a:srgbClr val="FF0000"/>
                </a:solidFill>
                <a:latin typeface="Calibri"/>
                <a:ea typeface="Calibri"/>
                <a:cs typeface="Calibri"/>
                <a:sym typeface="Calibri"/>
              </a:rPr>
              <a:t/>
            </a:r>
            <a:br>
              <a:rPr lang="en-IN" sz="4400" b="1" i="0" u="none" strike="noStrike" dirty="0">
                <a:ln w="22225">
                  <a:solidFill>
                    <a:schemeClr val="accent2"/>
                  </a:solidFill>
                  <a:prstDash val="solid"/>
                </a:ln>
                <a:solidFill>
                  <a:srgbClr val="FF0000"/>
                </a:solidFill>
                <a:latin typeface="Calibri"/>
                <a:ea typeface="Calibri"/>
                <a:cs typeface="Calibri"/>
                <a:sym typeface="Calibri"/>
              </a:rPr>
            </a:br>
            <a:r>
              <a:rPr lang="en-IN" sz="4400" b="1" dirty="0" smtClean="0">
                <a:ln w="0"/>
                <a:solidFill>
                  <a:srgbClr val="FF0000"/>
                </a:solidFill>
                <a:effectLst>
                  <a:outerShdw blurRad="38100" dist="19050" dir="2700000" algn="tl" rotWithShape="0">
                    <a:schemeClr val="dk1">
                      <a:alpha val="40000"/>
                    </a:schemeClr>
                  </a:outerShdw>
                </a:effectLst>
                <a:latin typeface="Calibri"/>
                <a:ea typeface="Calibri"/>
                <a:cs typeface="Calibri"/>
                <a:sym typeface="Calibri"/>
              </a:rPr>
              <a:t>ANALYSIS ON AMCAT DATA</a:t>
            </a:r>
            <a:endParaRPr sz="4400" b="1" dirty="0">
              <a:ln w="22225">
                <a:solidFill>
                  <a:schemeClr val="accent2"/>
                </a:solidFill>
                <a:prstDash val="solid"/>
              </a:ln>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9446" y="327103"/>
            <a:ext cx="5425689" cy="307777"/>
          </a:xfrm>
          <a:prstGeom prst="rect">
            <a:avLst/>
          </a:prstGeom>
          <a:solidFill>
            <a:schemeClr val="tx2">
              <a:lumMod val="75000"/>
            </a:schemeClr>
          </a:solidFill>
        </p:spPr>
        <p:txBody>
          <a:bodyPr wrap="square" rtlCol="0">
            <a:spAutoFit/>
          </a:bodyPr>
          <a:lstStyle/>
          <a:p>
            <a:r>
              <a:rPr lang="en-US" b="1" dirty="0"/>
              <a:t>The Functional and probability distribution </a:t>
            </a:r>
            <a:r>
              <a:rPr lang="en-US" b="1" dirty="0" smtClean="0"/>
              <a:t> (</a:t>
            </a:r>
            <a:r>
              <a:rPr lang="en-US" b="1" dirty="0" smtClean="0">
                <a:solidFill>
                  <a:schemeClr val="tx1"/>
                </a:solidFill>
              </a:rPr>
              <a:t>Status : left ) </a:t>
            </a:r>
          </a:p>
        </p:txBody>
      </p:sp>
      <p:sp>
        <p:nvSpPr>
          <p:cNvPr id="5" name="TextBox 4"/>
          <p:cNvSpPr txBox="1"/>
          <p:nvPr/>
        </p:nvSpPr>
        <p:spPr>
          <a:xfrm>
            <a:off x="1246909" y="4320431"/>
            <a:ext cx="3865419" cy="1815882"/>
          </a:xfrm>
          <a:prstGeom prst="rect">
            <a:avLst/>
          </a:prstGeom>
          <a:noFill/>
        </p:spPr>
        <p:txBody>
          <a:bodyPr wrap="square" rtlCol="0">
            <a:spAutoFit/>
          </a:bodyPr>
          <a:lstStyle/>
          <a:p>
            <a:r>
              <a:rPr lang="en-US" b="1" dirty="0" smtClean="0"/>
              <a:t>The Top 5 specializations under </a:t>
            </a:r>
            <a:r>
              <a:rPr lang="en-US" b="1" dirty="0" err="1" smtClean="0"/>
              <a:t>B.tech</a:t>
            </a:r>
            <a:r>
              <a:rPr lang="en-US" b="1" dirty="0" smtClean="0"/>
              <a:t>/B.E.  belonged to the </a:t>
            </a:r>
          </a:p>
          <a:p>
            <a:pPr marL="285750" indent="-285750">
              <a:buFont typeface="Arial" panose="020B0604020202020204" pitchFamily="34" charset="0"/>
              <a:buChar char="•"/>
            </a:pPr>
            <a:r>
              <a:rPr lang="en-US" b="1" dirty="0"/>
              <a:t>E</a:t>
            </a:r>
            <a:r>
              <a:rPr lang="en-US" b="1" dirty="0" smtClean="0"/>
              <a:t>lectronics </a:t>
            </a:r>
            <a:r>
              <a:rPr lang="en-US" b="1" dirty="0" smtClean="0"/>
              <a:t>and communication engineering</a:t>
            </a:r>
          </a:p>
          <a:p>
            <a:pPr marL="285750" indent="-285750">
              <a:buFont typeface="Arial" panose="020B0604020202020204" pitchFamily="34" charset="0"/>
              <a:buChar char="•"/>
            </a:pPr>
            <a:r>
              <a:rPr lang="en-US" b="1" dirty="0" smtClean="0"/>
              <a:t>Computer science and engineering</a:t>
            </a:r>
          </a:p>
          <a:p>
            <a:pPr marL="285750" indent="-285750">
              <a:buFont typeface="Arial" panose="020B0604020202020204" pitchFamily="34" charset="0"/>
              <a:buChar char="•"/>
            </a:pPr>
            <a:r>
              <a:rPr lang="en-US" b="1" dirty="0" smtClean="0"/>
              <a:t>Information technology</a:t>
            </a:r>
          </a:p>
          <a:p>
            <a:pPr marL="285750" indent="-285750">
              <a:buFont typeface="Arial" panose="020B0604020202020204" pitchFamily="34" charset="0"/>
              <a:buChar char="•"/>
            </a:pPr>
            <a:r>
              <a:rPr lang="en-US" b="1" dirty="0" smtClean="0"/>
              <a:t>Computer engineering</a:t>
            </a:r>
          </a:p>
          <a:p>
            <a:pPr marL="285750" indent="-285750">
              <a:buFont typeface="Arial" panose="020B0604020202020204" pitchFamily="34" charset="0"/>
              <a:buChar char="•"/>
            </a:pPr>
            <a:r>
              <a:rPr lang="en-US" b="1" dirty="0" smtClean="0"/>
              <a:t>Electronics and electrical engineering </a:t>
            </a:r>
            <a:endParaRPr lang="en-US" b="1" dirty="0"/>
          </a:p>
        </p:txBody>
      </p:sp>
      <p:sp>
        <p:nvSpPr>
          <p:cNvPr id="6" name="TextBox 5"/>
          <p:cNvSpPr txBox="1"/>
          <p:nvPr/>
        </p:nvSpPr>
        <p:spPr>
          <a:xfrm>
            <a:off x="6495135" y="1156192"/>
            <a:ext cx="3463637" cy="1384995"/>
          </a:xfrm>
          <a:prstGeom prst="rect">
            <a:avLst/>
          </a:prstGeom>
          <a:noFill/>
        </p:spPr>
        <p:txBody>
          <a:bodyPr wrap="square" rtlCol="0">
            <a:spAutoFit/>
          </a:bodyPr>
          <a:lstStyle/>
          <a:p>
            <a:r>
              <a:rPr lang="en-US" b="1" dirty="0" err="1" smtClean="0"/>
              <a:t>B.Tech</a:t>
            </a:r>
            <a:r>
              <a:rPr lang="en-US" b="1" dirty="0" smtClean="0"/>
              <a:t> /B.E. graduates seems to be on the highest count when compared to MCA and </a:t>
            </a:r>
            <a:r>
              <a:rPr lang="en-US" b="1" dirty="0" err="1" smtClean="0"/>
              <a:t>M.Tech</a:t>
            </a:r>
            <a:r>
              <a:rPr lang="en-US" b="1" dirty="0" smtClean="0"/>
              <a:t>/M.E. graduates .</a:t>
            </a:r>
            <a:br>
              <a:rPr lang="en-US" b="1" dirty="0" smtClean="0"/>
            </a:br>
            <a:endParaRPr lang="en-US" b="1" dirty="0" smtClean="0"/>
          </a:p>
          <a:p>
            <a:r>
              <a:rPr lang="en-US" b="1" dirty="0" smtClean="0"/>
              <a:t>MCA graduates seem to be the second highest .</a:t>
            </a:r>
            <a:endParaRPr lang="en-US" b="1" dirty="0"/>
          </a:p>
        </p:txBody>
      </p:sp>
      <p:pic>
        <p:nvPicPr>
          <p:cNvPr id="7" name="Picture 6"/>
          <p:cNvPicPr>
            <a:picLocks noChangeAspect="1"/>
          </p:cNvPicPr>
          <p:nvPr/>
        </p:nvPicPr>
        <p:blipFill>
          <a:blip r:embed="rId2"/>
          <a:stretch>
            <a:fillRect/>
          </a:stretch>
        </p:blipFill>
        <p:spPr>
          <a:xfrm>
            <a:off x="964356" y="819369"/>
            <a:ext cx="4839375" cy="3057952"/>
          </a:xfrm>
          <a:prstGeom prst="rect">
            <a:avLst/>
          </a:prstGeom>
        </p:spPr>
      </p:pic>
      <p:pic>
        <p:nvPicPr>
          <p:cNvPr id="8" name="Picture 7"/>
          <p:cNvPicPr>
            <a:picLocks noChangeAspect="1"/>
          </p:cNvPicPr>
          <p:nvPr/>
        </p:nvPicPr>
        <p:blipFill>
          <a:blip r:embed="rId3"/>
          <a:stretch>
            <a:fillRect/>
          </a:stretch>
        </p:blipFill>
        <p:spPr>
          <a:xfrm>
            <a:off x="6047592" y="2849729"/>
            <a:ext cx="5188444" cy="3286584"/>
          </a:xfrm>
          <a:prstGeom prst="rect">
            <a:avLst/>
          </a:prstGeom>
        </p:spPr>
      </p:pic>
    </p:spTree>
    <p:extLst>
      <p:ext uri="{BB962C8B-B14F-4D97-AF65-F5344CB8AC3E}">
        <p14:creationId xmlns:p14="http://schemas.microsoft.com/office/powerpoint/2010/main" val="1086233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23" y="473411"/>
            <a:ext cx="4078361" cy="535531"/>
          </a:xfrm>
          <a:prstGeom prst="rect">
            <a:avLst/>
          </a:prstGeom>
        </p:spPr>
        <p:txBody>
          <a:bodyPr wrap="none">
            <a:spAutoFit/>
          </a:bodyPr>
          <a:lstStyle/>
          <a:p>
            <a:pPr lvl="0">
              <a:lnSpc>
                <a:spcPct val="90000"/>
              </a:lnSpc>
              <a:spcBef>
                <a:spcPts val="1000"/>
              </a:spcBef>
              <a:buClr>
                <a:srgbClr val="FF0000"/>
              </a:buClr>
              <a:buSzPct val="100000"/>
            </a:pPr>
            <a:r>
              <a:rPr lang="en-IN" sz="3200" b="1" dirty="0" smtClean="0">
                <a:solidFill>
                  <a:srgbClr val="FF0000"/>
                </a:solidFill>
              </a:rPr>
              <a:t>Bivariate Analysis : </a:t>
            </a:r>
            <a:endParaRPr lang="en-IN" sz="3200" b="1" dirty="0">
              <a:solidFill>
                <a:srgbClr val="FF0000"/>
              </a:solidFill>
            </a:endParaRPr>
          </a:p>
        </p:txBody>
      </p:sp>
      <p:pic>
        <p:nvPicPr>
          <p:cNvPr id="3" name="Picture 2"/>
          <p:cNvPicPr>
            <a:picLocks noChangeAspect="1"/>
          </p:cNvPicPr>
          <p:nvPr/>
        </p:nvPicPr>
        <p:blipFill>
          <a:blip r:embed="rId2"/>
          <a:stretch>
            <a:fillRect/>
          </a:stretch>
        </p:blipFill>
        <p:spPr>
          <a:xfrm>
            <a:off x="848372" y="1345969"/>
            <a:ext cx="3913512" cy="2076103"/>
          </a:xfrm>
          <a:prstGeom prst="rect">
            <a:avLst/>
          </a:prstGeom>
        </p:spPr>
      </p:pic>
      <p:sp>
        <p:nvSpPr>
          <p:cNvPr id="4" name="TextBox 3"/>
          <p:cNvSpPr txBox="1"/>
          <p:nvPr/>
        </p:nvSpPr>
        <p:spPr>
          <a:xfrm>
            <a:off x="848372" y="4226096"/>
            <a:ext cx="4100946" cy="738664"/>
          </a:xfrm>
          <a:prstGeom prst="rect">
            <a:avLst/>
          </a:prstGeom>
          <a:noFill/>
        </p:spPr>
        <p:txBody>
          <a:bodyPr wrap="square" rtlCol="0">
            <a:spAutoFit/>
          </a:bodyPr>
          <a:lstStyle/>
          <a:p>
            <a:r>
              <a:rPr lang="en-US" b="1" dirty="0" smtClean="0"/>
              <a:t>Graduates in Sweden seem to earn more in terms of salary </a:t>
            </a:r>
          </a:p>
          <a:p>
            <a:r>
              <a:rPr lang="en-US" b="1" dirty="0" smtClean="0"/>
              <a:t>India graduates seem to earn the least </a:t>
            </a:r>
          </a:p>
        </p:txBody>
      </p:sp>
      <p:pic>
        <p:nvPicPr>
          <p:cNvPr id="5" name="Picture 4"/>
          <p:cNvPicPr>
            <a:picLocks noChangeAspect="1"/>
          </p:cNvPicPr>
          <p:nvPr/>
        </p:nvPicPr>
        <p:blipFill>
          <a:blip r:embed="rId3"/>
          <a:stretch>
            <a:fillRect/>
          </a:stretch>
        </p:blipFill>
        <p:spPr>
          <a:xfrm>
            <a:off x="5334001" y="1639325"/>
            <a:ext cx="6460101" cy="3971766"/>
          </a:xfrm>
          <a:prstGeom prst="rect">
            <a:avLst/>
          </a:prstGeom>
        </p:spPr>
      </p:pic>
      <p:pic>
        <p:nvPicPr>
          <p:cNvPr id="6" name="Picture 5"/>
          <p:cNvPicPr>
            <a:picLocks noChangeAspect="1"/>
          </p:cNvPicPr>
          <p:nvPr/>
        </p:nvPicPr>
        <p:blipFill>
          <a:blip r:embed="rId4"/>
          <a:stretch>
            <a:fillRect/>
          </a:stretch>
        </p:blipFill>
        <p:spPr>
          <a:xfrm>
            <a:off x="6459506" y="817418"/>
            <a:ext cx="3266385" cy="556259"/>
          </a:xfrm>
          <a:prstGeom prst="rect">
            <a:avLst/>
          </a:prstGeom>
        </p:spPr>
      </p:pic>
    </p:spTree>
    <p:extLst>
      <p:ext uri="{BB962C8B-B14F-4D97-AF65-F5344CB8AC3E}">
        <p14:creationId xmlns:p14="http://schemas.microsoft.com/office/powerpoint/2010/main" val="168594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3480" y="243939"/>
            <a:ext cx="5295429" cy="3316330"/>
          </a:xfrm>
          <a:prstGeom prst="rect">
            <a:avLst/>
          </a:prstGeom>
        </p:spPr>
      </p:pic>
      <p:pic>
        <p:nvPicPr>
          <p:cNvPr id="4" name="Picture 3"/>
          <p:cNvPicPr>
            <a:picLocks noChangeAspect="1"/>
          </p:cNvPicPr>
          <p:nvPr/>
        </p:nvPicPr>
        <p:blipFill>
          <a:blip r:embed="rId3"/>
          <a:stretch>
            <a:fillRect/>
          </a:stretch>
        </p:blipFill>
        <p:spPr>
          <a:xfrm>
            <a:off x="6082145" y="2881745"/>
            <a:ext cx="5674385" cy="3267743"/>
          </a:xfrm>
          <a:prstGeom prst="rect">
            <a:avLst/>
          </a:prstGeom>
        </p:spPr>
      </p:pic>
      <p:sp>
        <p:nvSpPr>
          <p:cNvPr id="3" name="TextBox 2"/>
          <p:cNvSpPr txBox="1"/>
          <p:nvPr/>
        </p:nvSpPr>
        <p:spPr>
          <a:xfrm>
            <a:off x="6594764" y="872836"/>
            <a:ext cx="4239491" cy="1205346"/>
          </a:xfrm>
          <a:prstGeom prst="rect">
            <a:avLst/>
          </a:prstGeom>
          <a:noFill/>
        </p:spPr>
        <p:txBody>
          <a:bodyPr wrap="square" rtlCol="0">
            <a:spAutoFit/>
          </a:bodyPr>
          <a:lstStyle/>
          <a:p>
            <a:r>
              <a:rPr lang="en-US" b="1" dirty="0" smtClean="0"/>
              <a:t>The count plot depicts the count of male and female who scored more than 90 percent in 10</a:t>
            </a:r>
            <a:r>
              <a:rPr lang="en-US" b="1" baseline="30000" dirty="0" smtClean="0"/>
              <a:t>th</a:t>
            </a:r>
            <a:r>
              <a:rPr lang="en-US" b="1" dirty="0" smtClean="0"/>
              <a:t> and 12</a:t>
            </a:r>
            <a:r>
              <a:rPr lang="en-US" b="1" baseline="30000" dirty="0" smtClean="0"/>
              <a:t>th</a:t>
            </a:r>
            <a:r>
              <a:rPr lang="en-US" b="1" dirty="0" smtClean="0"/>
              <a:t> and from the visualization the count of men seem to be more than for both the cases than women </a:t>
            </a:r>
            <a:endParaRPr lang="en-US" b="1" dirty="0"/>
          </a:p>
        </p:txBody>
      </p:sp>
      <p:sp>
        <p:nvSpPr>
          <p:cNvPr id="5" name="TextBox 4"/>
          <p:cNvSpPr txBox="1"/>
          <p:nvPr/>
        </p:nvSpPr>
        <p:spPr>
          <a:xfrm>
            <a:off x="1427019" y="4100946"/>
            <a:ext cx="3851563" cy="1384995"/>
          </a:xfrm>
          <a:prstGeom prst="rect">
            <a:avLst/>
          </a:prstGeom>
          <a:noFill/>
        </p:spPr>
        <p:txBody>
          <a:bodyPr wrap="square" rtlCol="0">
            <a:spAutoFit/>
          </a:bodyPr>
          <a:lstStyle/>
          <a:p>
            <a:r>
              <a:rPr lang="en-US" b="1" dirty="0"/>
              <a:t>we can understand that </a:t>
            </a:r>
            <a:r>
              <a:rPr lang="en-US" b="1" dirty="0" err="1"/>
              <a:t>M.Tech</a:t>
            </a:r>
            <a:r>
              <a:rPr lang="en-US" b="1" dirty="0"/>
              <a:t>/M.E graduates seem to earn more salary when compared to the others. </a:t>
            </a:r>
            <a:r>
              <a:rPr lang="en-US" b="1" dirty="0" err="1"/>
              <a:t>B.tech</a:t>
            </a:r>
            <a:r>
              <a:rPr lang="en-US" b="1" dirty="0"/>
              <a:t>/B.E and </a:t>
            </a:r>
            <a:r>
              <a:rPr lang="en-US" b="1" dirty="0" err="1"/>
              <a:t>M.Sc</a:t>
            </a:r>
            <a:r>
              <a:rPr lang="en-US" b="1" dirty="0"/>
              <a:t>(Tech) graduates seem to earn on the same level whereas the MCA </a:t>
            </a:r>
            <a:r>
              <a:rPr lang="en-US" b="1" dirty="0" smtClean="0"/>
              <a:t>graduates </a:t>
            </a:r>
            <a:r>
              <a:rPr lang="en-US" b="1" dirty="0"/>
              <a:t>earn the least</a:t>
            </a:r>
          </a:p>
        </p:txBody>
      </p:sp>
    </p:spTree>
    <p:extLst>
      <p:ext uri="{BB962C8B-B14F-4D97-AF65-F5344CB8AC3E}">
        <p14:creationId xmlns:p14="http://schemas.microsoft.com/office/powerpoint/2010/main" val="3291442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5228" y="567334"/>
            <a:ext cx="9594445" cy="4253643"/>
          </a:xfrm>
          <a:prstGeom prst="rect">
            <a:avLst/>
          </a:prstGeom>
        </p:spPr>
      </p:pic>
      <p:sp>
        <p:nvSpPr>
          <p:cNvPr id="3" name="TextBox 2"/>
          <p:cNvSpPr txBox="1"/>
          <p:nvPr/>
        </p:nvSpPr>
        <p:spPr>
          <a:xfrm>
            <a:off x="997529" y="4820977"/>
            <a:ext cx="6816436" cy="1600438"/>
          </a:xfrm>
          <a:prstGeom prst="rect">
            <a:avLst/>
          </a:prstGeom>
          <a:noFill/>
        </p:spPr>
        <p:txBody>
          <a:bodyPr wrap="square" rtlCol="0">
            <a:spAutoFit/>
          </a:bodyPr>
          <a:lstStyle/>
          <a:p>
            <a:r>
              <a:rPr lang="en-US" b="1" dirty="0" smtClean="0"/>
              <a:t>The above visualization shows the decreasing order of states with the highest count of professionals  who are currently working and who have left the jobs</a:t>
            </a:r>
            <a:br>
              <a:rPr lang="en-US" b="1" dirty="0" smtClean="0"/>
            </a:br>
            <a:endParaRPr lang="en-US" b="1" dirty="0" smtClean="0"/>
          </a:p>
          <a:p>
            <a:r>
              <a:rPr lang="en-US" b="1" dirty="0" smtClean="0"/>
              <a:t>Karnataka seems to the state many graduates are working as well as many have left their jobs and Chandigarh is the state with the least count of working graduates and Odisha is the state with the least count of graduates who have left their job</a:t>
            </a:r>
            <a:endParaRPr lang="en-US" b="1" dirty="0"/>
          </a:p>
        </p:txBody>
      </p:sp>
    </p:spTree>
    <p:extLst>
      <p:ext uri="{BB962C8B-B14F-4D97-AF65-F5344CB8AC3E}">
        <p14:creationId xmlns:p14="http://schemas.microsoft.com/office/powerpoint/2010/main" val="2323636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23" y="417993"/>
            <a:ext cx="2778325" cy="535531"/>
          </a:xfrm>
          <a:prstGeom prst="rect">
            <a:avLst/>
          </a:prstGeom>
        </p:spPr>
        <p:txBody>
          <a:bodyPr wrap="none">
            <a:spAutoFit/>
          </a:bodyPr>
          <a:lstStyle/>
          <a:p>
            <a:pPr lvl="0">
              <a:lnSpc>
                <a:spcPct val="90000"/>
              </a:lnSpc>
              <a:spcBef>
                <a:spcPts val="1000"/>
              </a:spcBef>
              <a:buClr>
                <a:srgbClr val="FF0000"/>
              </a:buClr>
              <a:buSzPct val="100000"/>
            </a:pPr>
            <a:r>
              <a:rPr lang="en-IN" sz="3200" b="1" dirty="0" smtClean="0">
                <a:solidFill>
                  <a:srgbClr val="FF0000"/>
                </a:solidFill>
              </a:rPr>
              <a:t>Conclusion</a:t>
            </a:r>
            <a:r>
              <a:rPr lang="en-IN" sz="3200" b="1" dirty="0" smtClean="0">
                <a:solidFill>
                  <a:srgbClr val="FF0000"/>
                </a:solidFill>
              </a:rPr>
              <a:t> </a:t>
            </a:r>
            <a:r>
              <a:rPr lang="en-IN" sz="3200" b="1" dirty="0" smtClean="0">
                <a:solidFill>
                  <a:srgbClr val="FF0000"/>
                </a:solidFill>
              </a:rPr>
              <a:t>: </a:t>
            </a:r>
            <a:endParaRPr lang="en-IN" sz="3200" b="1" dirty="0">
              <a:solidFill>
                <a:srgbClr val="FF0000"/>
              </a:solidFill>
            </a:endParaRPr>
          </a:p>
        </p:txBody>
      </p:sp>
      <p:sp>
        <p:nvSpPr>
          <p:cNvPr id="3" name="TextBox 2"/>
          <p:cNvSpPr txBox="1"/>
          <p:nvPr/>
        </p:nvSpPr>
        <p:spPr>
          <a:xfrm>
            <a:off x="1399309" y="1136073"/>
            <a:ext cx="8922328" cy="1754326"/>
          </a:xfrm>
          <a:prstGeom prst="rect">
            <a:avLst/>
          </a:prstGeom>
          <a:noFill/>
        </p:spPr>
        <p:txBody>
          <a:bodyPr wrap="square" rtlCol="0">
            <a:spAutoFit/>
          </a:bodyPr>
          <a:lstStyle/>
          <a:p>
            <a:r>
              <a:rPr lang="en-US" sz="1800" b="1" dirty="0" smtClean="0">
                <a:latin typeface="+mn-lt"/>
              </a:rPr>
              <a:t>Thus from the project we were able to bring out all the following important analytics and insights . We were able to understand how the target variable Salary has relationship with all the other factors and features in the dataset and how relationships were created among few cases to understand them . From this analytics graduates will be able to understand what standards they have to set up for the corporate world.</a:t>
            </a:r>
            <a:endParaRPr lang="en-US" sz="1800" b="1" dirty="0">
              <a:latin typeface="+mn-lt"/>
            </a:endParaRPr>
          </a:p>
        </p:txBody>
      </p:sp>
      <p:sp>
        <p:nvSpPr>
          <p:cNvPr id="4" name="Rectangle 3"/>
          <p:cNvSpPr/>
          <p:nvPr/>
        </p:nvSpPr>
        <p:spPr>
          <a:xfrm>
            <a:off x="683523" y="3188902"/>
            <a:ext cx="2733441" cy="535531"/>
          </a:xfrm>
          <a:prstGeom prst="rect">
            <a:avLst/>
          </a:prstGeom>
        </p:spPr>
        <p:txBody>
          <a:bodyPr wrap="none">
            <a:spAutoFit/>
          </a:bodyPr>
          <a:lstStyle/>
          <a:p>
            <a:pPr lvl="0">
              <a:lnSpc>
                <a:spcPct val="90000"/>
              </a:lnSpc>
              <a:spcBef>
                <a:spcPts val="1000"/>
              </a:spcBef>
              <a:buClr>
                <a:srgbClr val="FF0000"/>
              </a:buClr>
              <a:buSzPct val="100000"/>
            </a:pPr>
            <a:r>
              <a:rPr lang="en-IN" sz="3200" b="1" dirty="0" smtClean="0">
                <a:solidFill>
                  <a:srgbClr val="FF0000"/>
                </a:solidFill>
              </a:rPr>
              <a:t>Challenges</a:t>
            </a:r>
            <a:r>
              <a:rPr lang="en-IN" sz="3200" b="1" dirty="0" smtClean="0">
                <a:solidFill>
                  <a:srgbClr val="FF0000"/>
                </a:solidFill>
              </a:rPr>
              <a:t> </a:t>
            </a:r>
            <a:r>
              <a:rPr lang="en-IN" sz="3200" b="1" dirty="0" smtClean="0">
                <a:solidFill>
                  <a:srgbClr val="FF0000"/>
                </a:solidFill>
              </a:rPr>
              <a:t>: </a:t>
            </a:r>
            <a:endParaRPr lang="en-IN" sz="3200" b="1" dirty="0">
              <a:solidFill>
                <a:srgbClr val="FF0000"/>
              </a:solidFill>
            </a:endParaRPr>
          </a:p>
        </p:txBody>
      </p:sp>
      <p:sp>
        <p:nvSpPr>
          <p:cNvPr id="5" name="TextBox 4"/>
          <p:cNvSpPr txBox="1"/>
          <p:nvPr/>
        </p:nvSpPr>
        <p:spPr>
          <a:xfrm>
            <a:off x="1399309" y="3879273"/>
            <a:ext cx="8922328" cy="1754326"/>
          </a:xfrm>
          <a:prstGeom prst="rect">
            <a:avLst/>
          </a:prstGeom>
          <a:noFill/>
        </p:spPr>
        <p:txBody>
          <a:bodyPr wrap="square" rtlCol="0">
            <a:spAutoFit/>
          </a:bodyPr>
          <a:lstStyle/>
          <a:p>
            <a:r>
              <a:rPr lang="en-US" sz="1800" b="1" dirty="0" smtClean="0">
                <a:latin typeface="+mn-lt"/>
              </a:rPr>
              <a:t>(*) The dataset had many outliers and try to pre-process and transform them      	was a major task .</a:t>
            </a:r>
          </a:p>
          <a:p>
            <a:r>
              <a:rPr lang="en-US" sz="1800" b="1" dirty="0" smtClean="0">
                <a:latin typeface="+mn-lt"/>
              </a:rPr>
              <a:t>(*) Performing feature extraction to bring out insights from the dataset .</a:t>
            </a:r>
            <a:br>
              <a:rPr lang="en-US" sz="1800" b="1" dirty="0" smtClean="0">
                <a:latin typeface="+mn-lt"/>
              </a:rPr>
            </a:br>
            <a:r>
              <a:rPr lang="en-US" sz="1800" b="1" dirty="0" smtClean="0">
                <a:latin typeface="+mn-lt"/>
              </a:rPr>
              <a:t>(*) Transformation of column data had to done for certain cases inorder to 	proceed with the analytics</a:t>
            </a:r>
          </a:p>
          <a:p>
            <a:r>
              <a:rPr lang="en-US" sz="1800" b="1" dirty="0" smtClean="0">
                <a:latin typeface="+mn-lt"/>
              </a:rPr>
              <a:t>(*) Ensuring the quality of data </a:t>
            </a:r>
            <a:endParaRPr lang="en-US" sz="1800" b="1" dirty="0">
              <a:latin typeface="+mn-lt"/>
            </a:endParaRPr>
          </a:p>
        </p:txBody>
      </p:sp>
    </p:spTree>
    <p:extLst>
      <p:ext uri="{BB962C8B-B14F-4D97-AF65-F5344CB8AC3E}">
        <p14:creationId xmlns:p14="http://schemas.microsoft.com/office/powerpoint/2010/main" val="3612362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92488" y="1427019"/>
            <a:ext cx="6176623" cy="3385704"/>
          </a:xfrm>
          <a:prstGeom prst="rect">
            <a:avLst/>
          </a:prstGeom>
        </p:spPr>
      </p:pic>
    </p:spTree>
    <p:extLst>
      <p:ext uri="{BB962C8B-B14F-4D97-AF65-F5344CB8AC3E}">
        <p14:creationId xmlns:p14="http://schemas.microsoft.com/office/powerpoint/2010/main" val="871516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817418" y="1299171"/>
            <a:ext cx="10099964" cy="4524275"/>
          </a:xfrm>
          <a:prstGeom prst="rect">
            <a:avLst/>
          </a:prstGeom>
          <a:noFill/>
          <a:ln>
            <a:noFill/>
          </a:ln>
        </p:spPr>
        <p:txBody>
          <a:bodyPr spcFirstLastPara="1" wrap="square" lIns="91425" tIns="45700" rIns="91425" bIns="45700" anchor="t" anchorCtr="0">
            <a:spAutoFit/>
          </a:bodyPr>
          <a:lstStyle/>
          <a:p>
            <a:pPr lvl="0">
              <a:buClr>
                <a:schemeClr val="dk1"/>
              </a:buClr>
              <a:buSzPts val="1800"/>
            </a:pPr>
            <a:r>
              <a:rPr lang="en-US" sz="2400" dirty="0" smtClean="0">
                <a:solidFill>
                  <a:schemeClr val="dk1"/>
                </a:solidFill>
                <a:latin typeface="+mn-lt"/>
                <a:ea typeface="Calibri"/>
                <a:cs typeface="Calibri"/>
                <a:sym typeface="Calibri"/>
              </a:rPr>
              <a:t>I am S Deveshwaran . I am currently pursuing my final year in </a:t>
            </a:r>
            <a:r>
              <a:rPr lang="en-US" sz="2400" dirty="0" err="1" smtClean="0">
                <a:solidFill>
                  <a:schemeClr val="dk1"/>
                </a:solidFill>
                <a:latin typeface="+mn-lt"/>
                <a:ea typeface="Calibri"/>
                <a:cs typeface="Calibri"/>
                <a:sym typeface="Calibri"/>
              </a:rPr>
              <a:t>B.Tech</a:t>
            </a:r>
            <a:r>
              <a:rPr lang="en-US" sz="2400" dirty="0" smtClean="0">
                <a:solidFill>
                  <a:schemeClr val="dk1"/>
                </a:solidFill>
                <a:latin typeface="+mn-lt"/>
                <a:ea typeface="Calibri"/>
                <a:cs typeface="Calibri"/>
                <a:sym typeface="Calibri"/>
              </a:rPr>
              <a:t> in the stream of Artificial Intelligence and Data Science </a:t>
            </a:r>
            <a:r>
              <a:rPr lang="en-US" sz="2400" dirty="0">
                <a:solidFill>
                  <a:schemeClr val="dk1"/>
                </a:solidFill>
                <a:latin typeface="+mn-lt"/>
                <a:ea typeface="Calibri"/>
                <a:cs typeface="Calibri"/>
                <a:sym typeface="Calibri"/>
              </a:rPr>
              <a:t> </a:t>
            </a:r>
            <a:r>
              <a:rPr lang="en-US" sz="2400" b="1" dirty="0" smtClean="0">
                <a:solidFill>
                  <a:schemeClr val="dk1"/>
                </a:solidFill>
                <a:latin typeface="+mn-lt"/>
                <a:ea typeface="Calibri"/>
                <a:cs typeface="Calibri"/>
                <a:sym typeface="Calibri"/>
              </a:rPr>
              <a:t>. </a:t>
            </a:r>
            <a:r>
              <a:rPr lang="en-US" sz="2400" dirty="0" smtClean="0">
                <a:ea typeface="Calibri"/>
              </a:rPr>
              <a:t>I’m a </a:t>
            </a:r>
            <a:r>
              <a:rPr lang="en-US" sz="2400" dirty="0" smtClean="0"/>
              <a:t> </a:t>
            </a:r>
            <a:r>
              <a:rPr lang="en-US" sz="2400" dirty="0"/>
              <a:t>results-driven passionate aficionado with a knack for harnessing the power of data and technology to drive organizational success .With foundations in Python and its use in AI and Data Science, Java, and SQL, I thrive on solving problems and developing innovative solutions .A dedicated individual with a culture of innovation and leadership</a:t>
            </a:r>
            <a:r>
              <a:rPr lang="en-US" sz="2400" dirty="0" smtClean="0"/>
              <a:t>.</a:t>
            </a:r>
          </a:p>
          <a:p>
            <a:pPr lvl="0">
              <a:buClr>
                <a:schemeClr val="dk1"/>
              </a:buClr>
              <a:buSzPts val="1800"/>
            </a:pPr>
            <a:endParaRPr lang="en-US" sz="2400" b="1" dirty="0">
              <a:solidFill>
                <a:schemeClr val="dk1"/>
              </a:solidFill>
              <a:latin typeface="Calibri"/>
              <a:ea typeface="Calibri"/>
              <a:cs typeface="Calibri"/>
              <a:sym typeface="Calibri"/>
            </a:endParaRPr>
          </a:p>
          <a:p>
            <a:pPr lvl="0">
              <a:buClr>
                <a:schemeClr val="dk1"/>
              </a:buClr>
              <a:buSzPts val="1800"/>
            </a:pPr>
            <a:r>
              <a:rPr lang="en-US" sz="2400" b="1" dirty="0" smtClean="0">
                <a:solidFill>
                  <a:schemeClr val="dk1"/>
                </a:solidFill>
                <a:latin typeface="Calibri"/>
                <a:ea typeface="Calibri"/>
                <a:cs typeface="Calibri"/>
                <a:sym typeface="Calibri"/>
              </a:rPr>
              <a:t>LinkedIn Profile : </a:t>
            </a:r>
            <a:r>
              <a:rPr lang="en-US" sz="2400" dirty="0" smtClean="0">
                <a:hlinkClick r:id="rId3"/>
              </a:rPr>
              <a:t>www.linkedin.com/in/deveshwaran-sridharan</a:t>
            </a:r>
            <a:endParaRPr lang="en-US" sz="2400" dirty="0" smtClean="0"/>
          </a:p>
          <a:p>
            <a:pPr lvl="0">
              <a:buClr>
                <a:schemeClr val="dk1"/>
              </a:buClr>
              <a:buSzPts val="1800"/>
            </a:pPr>
            <a:endParaRPr lang="en-US" sz="2400" b="1" dirty="0">
              <a:solidFill>
                <a:schemeClr val="dk1"/>
              </a:solidFill>
              <a:latin typeface="Calibri"/>
              <a:ea typeface="Calibri"/>
              <a:cs typeface="Calibri"/>
              <a:sym typeface="Calibri"/>
            </a:endParaRPr>
          </a:p>
          <a:p>
            <a:pPr lvl="0">
              <a:buClr>
                <a:schemeClr val="dk1"/>
              </a:buClr>
              <a:buSzPts val="1800"/>
            </a:pPr>
            <a:r>
              <a:rPr lang="en-US" sz="2400" b="1" dirty="0" err="1" smtClean="0">
                <a:solidFill>
                  <a:schemeClr val="dk1"/>
                </a:solidFill>
                <a:latin typeface="Calibri"/>
                <a:ea typeface="Calibri"/>
                <a:cs typeface="Calibri"/>
                <a:sym typeface="Calibri"/>
              </a:rPr>
              <a:t>Github</a:t>
            </a:r>
            <a:r>
              <a:rPr lang="en-US" sz="2400" b="1" dirty="0" smtClean="0">
                <a:solidFill>
                  <a:schemeClr val="dk1"/>
                </a:solidFill>
                <a:latin typeface="Calibri"/>
                <a:ea typeface="Calibri"/>
                <a:cs typeface="Calibri"/>
                <a:sym typeface="Calibri"/>
              </a:rPr>
              <a:t> Profile : </a:t>
            </a:r>
            <a:r>
              <a:rPr lang="en-US" sz="2400" dirty="0">
                <a:hlinkClick r:id="rId4"/>
              </a:rPr>
              <a:t>https://</a:t>
            </a:r>
            <a:r>
              <a:rPr lang="en-US" sz="2400" dirty="0" smtClean="0">
                <a:hlinkClick r:id="rId4"/>
              </a:rPr>
              <a:t>github.com/Deveshwaran2004</a:t>
            </a:r>
            <a:endParaRPr lang="en-US" sz="2400" dirty="0" smtClean="0"/>
          </a:p>
          <a:p>
            <a:pPr lvl="0">
              <a:buClr>
                <a:schemeClr val="dk1"/>
              </a:buClr>
              <a:buSzPts val="1800"/>
            </a:pPr>
            <a:endParaRPr lang="en-US" sz="24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a:t>
            </a:r>
            <a:r>
              <a:rPr lang="en-IN" sz="3200" b="0" i="0" u="none" strike="noStrike" cap="none" smtClean="0">
                <a:solidFill>
                  <a:srgbClr val="FF0000"/>
                </a:solidFill>
                <a:latin typeface="Lato Black"/>
                <a:ea typeface="Lato Black"/>
                <a:cs typeface="Lato Black"/>
                <a:sym typeface="Lato Black"/>
              </a:rPr>
              <a:t>me :</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073" y="498763"/>
            <a:ext cx="3671454" cy="491738"/>
          </a:xfrm>
          <a:prstGeom prst="rect">
            <a:avLst/>
          </a:prstGeom>
        </p:spPr>
        <p:txBody>
          <a:bodyPr wrap="square">
            <a:spAutoFit/>
          </a:bodyPr>
          <a:lstStyle/>
          <a:p>
            <a:pPr lvl="0">
              <a:lnSpc>
                <a:spcPct val="80000"/>
              </a:lnSpc>
              <a:buClr>
                <a:srgbClr val="FF0000"/>
              </a:buClr>
              <a:buSzPts val="3200"/>
            </a:pPr>
            <a:r>
              <a:rPr lang="en-IN" sz="3200" dirty="0" smtClean="0">
                <a:solidFill>
                  <a:srgbClr val="FF0000"/>
                </a:solidFill>
                <a:latin typeface="Lato Black"/>
                <a:ea typeface="Calibri"/>
                <a:cs typeface="Calibri"/>
                <a:sym typeface="Lato Black"/>
              </a:rPr>
              <a:t>Business Problem : </a:t>
            </a:r>
            <a:endParaRPr lang="en-IN" sz="1800" dirty="0">
              <a:solidFill>
                <a:srgbClr val="FF0000"/>
              </a:solidFill>
              <a:latin typeface="Calibri"/>
              <a:ea typeface="Calibri"/>
              <a:cs typeface="Calibri"/>
              <a:sym typeface="Calibri"/>
            </a:endParaRPr>
          </a:p>
        </p:txBody>
      </p:sp>
      <p:sp>
        <p:nvSpPr>
          <p:cNvPr id="4" name="Rectangle 3"/>
          <p:cNvSpPr/>
          <p:nvPr/>
        </p:nvSpPr>
        <p:spPr>
          <a:xfrm>
            <a:off x="374073" y="3140899"/>
            <a:ext cx="2169184" cy="491738"/>
          </a:xfrm>
          <a:prstGeom prst="rect">
            <a:avLst/>
          </a:prstGeom>
        </p:spPr>
        <p:txBody>
          <a:bodyPr wrap="none">
            <a:spAutoFit/>
          </a:bodyPr>
          <a:lstStyle/>
          <a:p>
            <a:pPr lvl="0">
              <a:lnSpc>
                <a:spcPct val="80000"/>
              </a:lnSpc>
              <a:buClr>
                <a:srgbClr val="FF0000"/>
              </a:buClr>
              <a:buSzPts val="3200"/>
            </a:pPr>
            <a:r>
              <a:rPr lang="en-IN" sz="3200" dirty="0" smtClean="0">
                <a:solidFill>
                  <a:srgbClr val="FF0000"/>
                </a:solidFill>
                <a:latin typeface="Lato Black"/>
                <a:ea typeface="Lato Black"/>
                <a:cs typeface="Lato Black"/>
                <a:sym typeface="Lato Black"/>
              </a:rPr>
              <a:t>Objective :</a:t>
            </a:r>
            <a:endParaRPr lang="en-IN" sz="3200" dirty="0">
              <a:solidFill>
                <a:srgbClr val="FF0000"/>
              </a:solidFill>
              <a:latin typeface="Calibri"/>
              <a:ea typeface="Calibri"/>
              <a:cs typeface="Calibri"/>
              <a:sym typeface="Calibri"/>
            </a:endParaRPr>
          </a:p>
        </p:txBody>
      </p:sp>
      <p:sp>
        <p:nvSpPr>
          <p:cNvPr id="5" name="TextBox 4"/>
          <p:cNvSpPr txBox="1"/>
          <p:nvPr/>
        </p:nvSpPr>
        <p:spPr>
          <a:xfrm>
            <a:off x="1458665" y="1226028"/>
            <a:ext cx="9656618" cy="1631216"/>
          </a:xfrm>
          <a:prstGeom prst="rect">
            <a:avLst/>
          </a:prstGeom>
          <a:noFill/>
        </p:spPr>
        <p:txBody>
          <a:bodyPr wrap="square" rtlCol="0">
            <a:spAutoFit/>
          </a:bodyPr>
          <a:lstStyle/>
          <a:p>
            <a:pPr algn="just"/>
            <a:r>
              <a:rPr lang="en-US" sz="2000" dirty="0" smtClean="0"/>
              <a:t>The problems aims to set up analysis on the Eligibility test AMCAT dataset to understand how the salaries are related to the various features and how they are segregated to various graduates of various backgrounds and various engineering sectors . Understanding this will help the graduates to set their standards in the job market for higher packages</a:t>
            </a:r>
            <a:endParaRPr lang="en-US" sz="2000" dirty="0"/>
          </a:p>
        </p:txBody>
      </p:sp>
      <p:sp>
        <p:nvSpPr>
          <p:cNvPr id="6" name="TextBox 5"/>
          <p:cNvSpPr txBox="1"/>
          <p:nvPr/>
        </p:nvSpPr>
        <p:spPr>
          <a:xfrm>
            <a:off x="1458665" y="3916293"/>
            <a:ext cx="9656618" cy="1631216"/>
          </a:xfrm>
          <a:prstGeom prst="rect">
            <a:avLst/>
          </a:prstGeom>
          <a:noFill/>
        </p:spPr>
        <p:txBody>
          <a:bodyPr wrap="square" rtlCol="0">
            <a:spAutoFit/>
          </a:bodyPr>
          <a:lstStyle/>
          <a:p>
            <a:pPr algn="just"/>
            <a:r>
              <a:rPr lang="en-US" sz="2000" dirty="0" smtClean="0"/>
              <a:t>The objective of the project is to provide deep analytical understanding on the dataset by performing EDA (Exploratory Data Analytics) and various types of it to bring out the underlying insights , patterns , relationships between single entities and multiple entities that manipulate the salary factors of a job . To reveal trends that are involved recruitment process for higher salary expectations .  </a:t>
            </a:r>
            <a:endParaRPr lang="en-US" sz="2000" dirty="0"/>
          </a:p>
        </p:txBody>
      </p:sp>
    </p:spTree>
    <p:extLst>
      <p:ext uri="{BB962C8B-B14F-4D97-AF65-F5344CB8AC3E}">
        <p14:creationId xmlns:p14="http://schemas.microsoft.com/office/powerpoint/2010/main" val="3943029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42110" y="678873"/>
            <a:ext cx="10252364" cy="5270161"/>
          </a:xfrm>
          <a:prstGeom prst="rect">
            <a:avLst/>
          </a:prstGeom>
        </p:spPr>
        <p:txBody>
          <a:bodyPr wrap="square">
            <a:spAutoFit/>
          </a:bodyPr>
          <a:lstStyle/>
          <a:p>
            <a:pPr lvl="0">
              <a:lnSpc>
                <a:spcPct val="90000"/>
              </a:lnSpc>
              <a:spcBef>
                <a:spcPts val="1000"/>
              </a:spcBef>
              <a:buClr>
                <a:srgbClr val="FF0000"/>
              </a:buClr>
              <a:buSzPct val="100000"/>
            </a:pPr>
            <a:r>
              <a:rPr lang="en-IN" sz="3200" b="1" dirty="0">
                <a:solidFill>
                  <a:srgbClr val="FF0000"/>
                </a:solidFill>
              </a:rPr>
              <a:t>Exploratory Data Analysis: </a:t>
            </a:r>
            <a:endParaRPr lang="en-IN" sz="3200" b="1" dirty="0" smtClean="0">
              <a:solidFill>
                <a:srgbClr val="FF0000"/>
              </a:solidFill>
            </a:endParaRPr>
          </a:p>
          <a:p>
            <a:pPr lvl="0">
              <a:lnSpc>
                <a:spcPct val="90000"/>
              </a:lnSpc>
              <a:spcBef>
                <a:spcPts val="1000"/>
              </a:spcBef>
              <a:buClr>
                <a:srgbClr val="FF0000"/>
              </a:buClr>
              <a:buSzPct val="100000"/>
            </a:pPr>
            <a:endParaRPr lang="en-IN" sz="3200" dirty="0"/>
          </a:p>
          <a:p>
            <a:pPr marL="514350" lvl="0" indent="-514350" algn="just">
              <a:lnSpc>
                <a:spcPct val="90000"/>
              </a:lnSpc>
              <a:spcBef>
                <a:spcPts val="1000"/>
              </a:spcBef>
              <a:buClr>
                <a:schemeClr val="dk1"/>
              </a:buClr>
              <a:buSzPct val="100000"/>
              <a:buFont typeface="Calibri"/>
              <a:buAutoNum type="alphaLcPeriod"/>
            </a:pPr>
            <a:r>
              <a:rPr lang="en-IN" sz="2000" b="1" i="1" dirty="0"/>
              <a:t>Data Cleaning Steps  </a:t>
            </a:r>
            <a:r>
              <a:rPr lang="en-IN" sz="2000" b="1" i="1" dirty="0" smtClean="0"/>
              <a:t>:</a:t>
            </a:r>
          </a:p>
          <a:p>
            <a:pPr lvl="0" algn="just">
              <a:lnSpc>
                <a:spcPct val="90000"/>
              </a:lnSpc>
              <a:spcBef>
                <a:spcPts val="1000"/>
              </a:spcBef>
              <a:buClr>
                <a:schemeClr val="dk1"/>
              </a:buClr>
              <a:buSzPct val="100000"/>
            </a:pPr>
            <a:r>
              <a:rPr lang="en-IN" sz="2000" dirty="0"/>
              <a:t> </a:t>
            </a:r>
            <a:r>
              <a:rPr lang="en-IN" sz="2000" dirty="0" smtClean="0"/>
              <a:t>              1. Standardized the </a:t>
            </a:r>
            <a:r>
              <a:rPr lang="en-IN" sz="2000" dirty="0" err="1" smtClean="0"/>
              <a:t>jobcity</a:t>
            </a:r>
            <a:r>
              <a:rPr lang="en-IN" sz="2000" dirty="0" smtClean="0"/>
              <a:t> names .</a:t>
            </a:r>
          </a:p>
          <a:p>
            <a:pPr lvl="0" algn="just">
              <a:lnSpc>
                <a:spcPct val="90000"/>
              </a:lnSpc>
              <a:spcBef>
                <a:spcPts val="1000"/>
              </a:spcBef>
              <a:buClr>
                <a:schemeClr val="dk1"/>
              </a:buClr>
              <a:buSzPct val="100000"/>
            </a:pPr>
            <a:r>
              <a:rPr lang="en-IN" sz="2000" dirty="0"/>
              <a:t> </a:t>
            </a:r>
            <a:r>
              <a:rPr lang="en-IN" sz="2000" dirty="0" smtClean="0"/>
              <a:t>              2. Removed outliers : city named “-1” and board named ‘O’ and column named </a:t>
            </a:r>
            <a:r>
              <a:rPr lang="en-IN" sz="2000" dirty="0"/>
              <a:t>  </a:t>
            </a:r>
            <a:r>
              <a:rPr lang="en-IN" sz="2000" dirty="0" smtClean="0"/>
              <a:t>	      ’Unnamed :0’</a:t>
            </a:r>
          </a:p>
          <a:p>
            <a:pPr lvl="0" algn="just">
              <a:lnSpc>
                <a:spcPct val="90000"/>
              </a:lnSpc>
              <a:spcBef>
                <a:spcPts val="1000"/>
              </a:spcBef>
              <a:buClr>
                <a:schemeClr val="dk1"/>
              </a:buClr>
              <a:buSzPct val="100000"/>
            </a:pPr>
            <a:r>
              <a:rPr lang="en-IN" sz="2000" b="1" i="1" dirty="0" smtClean="0"/>
              <a:t>b.    Data Manipulation Steps :</a:t>
            </a:r>
          </a:p>
          <a:p>
            <a:pPr algn="just">
              <a:lnSpc>
                <a:spcPct val="90000"/>
              </a:lnSpc>
              <a:spcBef>
                <a:spcPts val="1000"/>
              </a:spcBef>
              <a:buClr>
                <a:schemeClr val="dk1"/>
              </a:buClr>
              <a:buSzPct val="100000"/>
            </a:pPr>
            <a:r>
              <a:rPr lang="en-IN" sz="2000" b="1" i="1" dirty="0" smtClean="0"/>
              <a:t>               </a:t>
            </a:r>
            <a:r>
              <a:rPr lang="en-IN" sz="2000" i="1" dirty="0" smtClean="0"/>
              <a:t>1 .</a:t>
            </a:r>
            <a:r>
              <a:rPr lang="en-IN" sz="2000" dirty="0"/>
              <a:t> </a:t>
            </a:r>
            <a:r>
              <a:rPr lang="en-IN" sz="2000" dirty="0" smtClean="0"/>
              <a:t>Renamed </a:t>
            </a:r>
            <a:r>
              <a:rPr lang="en-IN" sz="2000" dirty="0"/>
              <a:t>DOL column to Status and </a:t>
            </a:r>
            <a:r>
              <a:rPr lang="en-IN" sz="2000" dirty="0" err="1"/>
              <a:t>catergorized</a:t>
            </a:r>
            <a:r>
              <a:rPr lang="en-IN" sz="2000" dirty="0"/>
              <a:t> it to ‘present’ and ‘left</a:t>
            </a:r>
            <a:r>
              <a:rPr lang="en-IN" sz="2000" dirty="0" smtClean="0"/>
              <a:t>’.</a:t>
            </a:r>
          </a:p>
          <a:p>
            <a:pPr algn="just">
              <a:lnSpc>
                <a:spcPct val="90000"/>
              </a:lnSpc>
              <a:spcBef>
                <a:spcPts val="1000"/>
              </a:spcBef>
              <a:buClr>
                <a:schemeClr val="dk1"/>
              </a:buClr>
              <a:buSzPct val="100000"/>
            </a:pPr>
            <a:r>
              <a:rPr lang="en-IN" sz="2000" dirty="0"/>
              <a:t> </a:t>
            </a:r>
            <a:r>
              <a:rPr lang="en-IN" sz="2000" dirty="0" smtClean="0"/>
              <a:t>              2 . Mapped city names to similar city names irrespective of spelling . </a:t>
            </a:r>
            <a:endParaRPr lang="en-IN" sz="2000" dirty="0"/>
          </a:p>
          <a:p>
            <a:pPr lvl="0" algn="just">
              <a:lnSpc>
                <a:spcPct val="90000"/>
              </a:lnSpc>
              <a:spcBef>
                <a:spcPts val="1000"/>
              </a:spcBef>
              <a:buClr>
                <a:schemeClr val="dk1"/>
              </a:buClr>
              <a:buSzPct val="100000"/>
            </a:pPr>
            <a:r>
              <a:rPr lang="en-IN" sz="2000" dirty="0" smtClean="0"/>
              <a:t>               2 . Converted DOJ,DOB from object datatype to </a:t>
            </a:r>
            <a:r>
              <a:rPr lang="en-IN" sz="2000" dirty="0" err="1" smtClean="0"/>
              <a:t>datetime</a:t>
            </a:r>
            <a:r>
              <a:rPr lang="en-IN" sz="2000" dirty="0" smtClean="0"/>
              <a:t> datatype .</a:t>
            </a:r>
          </a:p>
          <a:p>
            <a:pPr lvl="0" algn="just">
              <a:lnSpc>
                <a:spcPct val="90000"/>
              </a:lnSpc>
              <a:spcBef>
                <a:spcPts val="1000"/>
              </a:spcBef>
              <a:buClr>
                <a:schemeClr val="dk1"/>
              </a:buClr>
              <a:buSzPct val="100000"/>
            </a:pPr>
            <a:r>
              <a:rPr lang="en-IN" sz="2000" dirty="0"/>
              <a:t> </a:t>
            </a:r>
            <a:r>
              <a:rPr lang="en-IN" sz="2000" dirty="0" smtClean="0"/>
              <a:t>              3 . Introduced new features like </a:t>
            </a:r>
            <a:r>
              <a:rPr lang="en-IN" sz="2000" dirty="0" err="1" smtClean="0"/>
              <a:t>jobstate</a:t>
            </a:r>
            <a:r>
              <a:rPr lang="en-IN" sz="2000" dirty="0" smtClean="0"/>
              <a:t> and </a:t>
            </a:r>
            <a:r>
              <a:rPr lang="en-IN" sz="2000" dirty="0" err="1" smtClean="0"/>
              <a:t>jobCountry</a:t>
            </a:r>
            <a:r>
              <a:rPr lang="en-IN" sz="2000" dirty="0" smtClean="0"/>
              <a:t> .</a:t>
            </a:r>
          </a:p>
          <a:p>
            <a:pPr lvl="0" algn="just">
              <a:lnSpc>
                <a:spcPct val="90000"/>
              </a:lnSpc>
              <a:spcBef>
                <a:spcPts val="1000"/>
              </a:spcBef>
              <a:buClr>
                <a:schemeClr val="dk1"/>
              </a:buClr>
              <a:buSzPct val="100000"/>
            </a:pPr>
            <a:endParaRPr lang="en-IN" b="1" dirty="0"/>
          </a:p>
          <a:p>
            <a:pPr marL="228600" lvl="0" indent="-130810">
              <a:lnSpc>
                <a:spcPct val="90000"/>
              </a:lnSpc>
              <a:spcBef>
                <a:spcPts val="1000"/>
              </a:spcBef>
              <a:buClr>
                <a:schemeClr val="dk1"/>
              </a:buClr>
              <a:buSzPct val="100000"/>
            </a:pPr>
            <a:endParaRPr lang="en-IN" dirty="0"/>
          </a:p>
        </p:txBody>
      </p:sp>
    </p:spTree>
    <p:extLst>
      <p:ext uri="{BB962C8B-B14F-4D97-AF65-F5344CB8AC3E}">
        <p14:creationId xmlns:p14="http://schemas.microsoft.com/office/powerpoint/2010/main" val="2860658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23" y="473411"/>
            <a:ext cx="4328429" cy="535531"/>
          </a:xfrm>
          <a:prstGeom prst="rect">
            <a:avLst/>
          </a:prstGeom>
        </p:spPr>
        <p:txBody>
          <a:bodyPr wrap="none">
            <a:spAutoFit/>
          </a:bodyPr>
          <a:lstStyle/>
          <a:p>
            <a:pPr lvl="0">
              <a:lnSpc>
                <a:spcPct val="90000"/>
              </a:lnSpc>
              <a:spcBef>
                <a:spcPts val="1000"/>
              </a:spcBef>
              <a:buClr>
                <a:srgbClr val="FF0000"/>
              </a:buClr>
              <a:buSzPct val="100000"/>
            </a:pPr>
            <a:r>
              <a:rPr lang="en-IN" sz="3200" b="1" dirty="0" smtClean="0">
                <a:solidFill>
                  <a:srgbClr val="FF0000"/>
                </a:solidFill>
              </a:rPr>
              <a:t>Univariate Analysis : </a:t>
            </a:r>
            <a:endParaRPr lang="en-IN" sz="3200" b="1" dirty="0">
              <a:solidFill>
                <a:srgbClr val="FF0000"/>
              </a:solidFill>
            </a:endParaRPr>
          </a:p>
        </p:txBody>
      </p:sp>
      <p:sp>
        <p:nvSpPr>
          <p:cNvPr id="3" name="TextBox 2"/>
          <p:cNvSpPr txBox="1"/>
          <p:nvPr/>
        </p:nvSpPr>
        <p:spPr>
          <a:xfrm>
            <a:off x="568036" y="1108364"/>
            <a:ext cx="11360727" cy="646331"/>
          </a:xfrm>
          <a:prstGeom prst="rect">
            <a:avLst/>
          </a:prstGeom>
          <a:noFill/>
        </p:spPr>
        <p:txBody>
          <a:bodyPr wrap="square" rtlCol="0">
            <a:spAutoFit/>
          </a:bodyPr>
          <a:lstStyle/>
          <a:p>
            <a:r>
              <a:rPr lang="en-US" sz="1800" dirty="0" smtClean="0"/>
              <a:t>To proceed with the </a:t>
            </a:r>
            <a:r>
              <a:rPr lang="en-US" sz="1800" dirty="0" err="1" smtClean="0"/>
              <a:t>uni</a:t>
            </a:r>
            <a:r>
              <a:rPr lang="en-US" sz="1800" dirty="0" smtClean="0"/>
              <a:t>-variate analysis we have split the dataset based on the status </a:t>
            </a:r>
            <a:r>
              <a:rPr lang="en-US" sz="1800" b="1" dirty="0" smtClean="0"/>
              <a:t>{‘</a:t>
            </a:r>
            <a:r>
              <a:rPr lang="en-US" sz="1800" b="1" dirty="0" err="1" smtClean="0"/>
              <a:t>present’,’left</a:t>
            </a:r>
            <a:r>
              <a:rPr lang="en-US" sz="1800" b="1" dirty="0" smtClean="0"/>
              <a:t>’} </a:t>
            </a:r>
            <a:r>
              <a:rPr lang="en-US" sz="1800" dirty="0" smtClean="0"/>
              <a:t>where </a:t>
            </a:r>
            <a:r>
              <a:rPr lang="en-US" sz="1800" b="1" dirty="0" smtClean="0"/>
              <a:t>‘present’ </a:t>
            </a:r>
            <a:r>
              <a:rPr lang="en-US" sz="1800" dirty="0" smtClean="0"/>
              <a:t>states the graduates who are currently working and the </a:t>
            </a:r>
            <a:r>
              <a:rPr lang="en-US" sz="1800" b="1" dirty="0" smtClean="0"/>
              <a:t>‘left’ </a:t>
            </a:r>
            <a:r>
              <a:rPr lang="en-US" sz="1800" dirty="0" smtClean="0"/>
              <a:t>states the graduates who left their jobs</a:t>
            </a:r>
            <a:endParaRPr lang="en-US" sz="1800" dirty="0"/>
          </a:p>
        </p:txBody>
      </p:sp>
      <p:pic>
        <p:nvPicPr>
          <p:cNvPr id="9" name="Picture 8"/>
          <p:cNvPicPr>
            <a:picLocks noChangeAspect="1"/>
          </p:cNvPicPr>
          <p:nvPr/>
        </p:nvPicPr>
        <p:blipFill>
          <a:blip r:embed="rId2"/>
          <a:stretch>
            <a:fillRect/>
          </a:stretch>
        </p:blipFill>
        <p:spPr>
          <a:xfrm>
            <a:off x="1011382" y="2344394"/>
            <a:ext cx="2248214" cy="1381318"/>
          </a:xfrm>
          <a:prstGeom prst="rect">
            <a:avLst/>
          </a:prstGeom>
        </p:spPr>
      </p:pic>
      <p:pic>
        <p:nvPicPr>
          <p:cNvPr id="10" name="Picture 9"/>
          <p:cNvPicPr>
            <a:picLocks noChangeAspect="1"/>
          </p:cNvPicPr>
          <p:nvPr/>
        </p:nvPicPr>
        <p:blipFill>
          <a:blip r:embed="rId3"/>
          <a:stretch>
            <a:fillRect/>
          </a:stretch>
        </p:blipFill>
        <p:spPr>
          <a:xfrm>
            <a:off x="1011382" y="4374917"/>
            <a:ext cx="2219635" cy="1267002"/>
          </a:xfrm>
          <a:prstGeom prst="rect">
            <a:avLst/>
          </a:prstGeom>
        </p:spPr>
      </p:pic>
      <p:pic>
        <p:nvPicPr>
          <p:cNvPr id="11" name="Picture 10"/>
          <p:cNvPicPr>
            <a:picLocks noChangeAspect="1"/>
          </p:cNvPicPr>
          <p:nvPr/>
        </p:nvPicPr>
        <p:blipFill>
          <a:blip r:embed="rId4"/>
          <a:stretch>
            <a:fillRect/>
          </a:stretch>
        </p:blipFill>
        <p:spPr>
          <a:xfrm>
            <a:off x="5554249" y="2377736"/>
            <a:ext cx="3991532" cy="1314633"/>
          </a:xfrm>
          <a:prstGeom prst="rect">
            <a:avLst/>
          </a:prstGeom>
        </p:spPr>
      </p:pic>
      <p:pic>
        <p:nvPicPr>
          <p:cNvPr id="12" name="Picture 11"/>
          <p:cNvPicPr>
            <a:picLocks noChangeAspect="1"/>
          </p:cNvPicPr>
          <p:nvPr/>
        </p:nvPicPr>
        <p:blipFill>
          <a:blip r:embed="rId5"/>
          <a:stretch>
            <a:fillRect/>
          </a:stretch>
        </p:blipFill>
        <p:spPr>
          <a:xfrm>
            <a:off x="5554249" y="4374916"/>
            <a:ext cx="2667938" cy="1365015"/>
          </a:xfrm>
          <a:prstGeom prst="rect">
            <a:avLst/>
          </a:prstGeom>
        </p:spPr>
      </p:pic>
      <p:sp>
        <p:nvSpPr>
          <p:cNvPr id="13" name="TextBox 12"/>
          <p:cNvSpPr txBox="1"/>
          <p:nvPr/>
        </p:nvSpPr>
        <p:spPr>
          <a:xfrm>
            <a:off x="3448892" y="2191063"/>
            <a:ext cx="1515197" cy="1600438"/>
          </a:xfrm>
          <a:prstGeom prst="rect">
            <a:avLst/>
          </a:prstGeom>
          <a:noFill/>
        </p:spPr>
        <p:txBody>
          <a:bodyPr wrap="square" rtlCol="0">
            <a:spAutoFit/>
          </a:bodyPr>
          <a:lstStyle/>
          <a:p>
            <a:r>
              <a:rPr lang="en-US" b="1" dirty="0" smtClean="0"/>
              <a:t>Maximum salary offered to the graduate who is still working </a:t>
            </a:r>
            <a:r>
              <a:rPr lang="en-US" b="1" dirty="0"/>
              <a:t>and graduate details</a:t>
            </a:r>
            <a:r>
              <a:rPr lang="en-US" b="1" dirty="0" smtClean="0"/>
              <a:t> </a:t>
            </a:r>
            <a:endParaRPr lang="en-US" b="1" dirty="0"/>
          </a:p>
        </p:txBody>
      </p:sp>
      <p:sp>
        <p:nvSpPr>
          <p:cNvPr id="14" name="Rectangle 13"/>
          <p:cNvSpPr/>
          <p:nvPr/>
        </p:nvSpPr>
        <p:spPr>
          <a:xfrm>
            <a:off x="3435037" y="4100477"/>
            <a:ext cx="1529051" cy="1384995"/>
          </a:xfrm>
          <a:prstGeom prst="rect">
            <a:avLst/>
          </a:prstGeom>
        </p:spPr>
        <p:txBody>
          <a:bodyPr wrap="square">
            <a:spAutoFit/>
          </a:bodyPr>
          <a:lstStyle/>
          <a:p>
            <a:r>
              <a:rPr lang="en-US" b="1" dirty="0" smtClean="0"/>
              <a:t>Minimum </a:t>
            </a:r>
            <a:r>
              <a:rPr lang="en-US" b="1" dirty="0"/>
              <a:t>salary offered to the graduate who is still working and graduate details </a:t>
            </a:r>
          </a:p>
        </p:txBody>
      </p:sp>
      <p:sp>
        <p:nvSpPr>
          <p:cNvPr id="15" name="TextBox 14"/>
          <p:cNvSpPr txBox="1"/>
          <p:nvPr/>
        </p:nvSpPr>
        <p:spPr>
          <a:xfrm>
            <a:off x="9545781" y="2127111"/>
            <a:ext cx="1634837" cy="1169551"/>
          </a:xfrm>
          <a:prstGeom prst="rect">
            <a:avLst/>
          </a:prstGeom>
          <a:noFill/>
        </p:spPr>
        <p:txBody>
          <a:bodyPr wrap="square" rtlCol="0">
            <a:spAutoFit/>
          </a:bodyPr>
          <a:lstStyle/>
          <a:p>
            <a:r>
              <a:rPr lang="en-US" b="1" dirty="0" smtClean="0"/>
              <a:t>Maximum salary offered to the graduate who quit and </a:t>
            </a:r>
            <a:r>
              <a:rPr lang="en-US" b="1" dirty="0"/>
              <a:t>graduate details</a:t>
            </a:r>
            <a:r>
              <a:rPr lang="en-US" b="1" dirty="0" smtClean="0"/>
              <a:t> </a:t>
            </a:r>
            <a:endParaRPr lang="en-US" b="1" dirty="0"/>
          </a:p>
        </p:txBody>
      </p:sp>
      <p:sp>
        <p:nvSpPr>
          <p:cNvPr id="16" name="TextBox 15"/>
          <p:cNvSpPr txBox="1"/>
          <p:nvPr/>
        </p:nvSpPr>
        <p:spPr>
          <a:xfrm>
            <a:off x="9535461" y="4100477"/>
            <a:ext cx="1645157" cy="1169551"/>
          </a:xfrm>
          <a:prstGeom prst="rect">
            <a:avLst/>
          </a:prstGeom>
          <a:noFill/>
        </p:spPr>
        <p:txBody>
          <a:bodyPr wrap="square" rtlCol="0">
            <a:spAutoFit/>
          </a:bodyPr>
          <a:lstStyle/>
          <a:p>
            <a:r>
              <a:rPr lang="en-US" b="1" dirty="0" smtClean="0"/>
              <a:t>Maximum salary offered to the graduate who quit and </a:t>
            </a:r>
            <a:r>
              <a:rPr lang="en-US" b="1" dirty="0"/>
              <a:t>graduate details</a:t>
            </a:r>
            <a:r>
              <a:rPr lang="en-US" b="1" dirty="0" smtClean="0"/>
              <a:t> </a:t>
            </a:r>
            <a:endParaRPr lang="en-US" b="1" dirty="0"/>
          </a:p>
        </p:txBody>
      </p:sp>
      <p:sp>
        <p:nvSpPr>
          <p:cNvPr id="17" name="TextBox 16"/>
          <p:cNvSpPr txBox="1"/>
          <p:nvPr/>
        </p:nvSpPr>
        <p:spPr>
          <a:xfrm>
            <a:off x="963519" y="1883287"/>
            <a:ext cx="4000570" cy="307777"/>
          </a:xfrm>
          <a:prstGeom prst="rect">
            <a:avLst/>
          </a:prstGeom>
          <a:solidFill>
            <a:schemeClr val="tx2">
              <a:lumMod val="75000"/>
            </a:schemeClr>
          </a:solidFill>
        </p:spPr>
        <p:txBody>
          <a:bodyPr wrap="square" rtlCol="0">
            <a:spAutoFit/>
          </a:bodyPr>
          <a:lstStyle/>
          <a:p>
            <a:r>
              <a:rPr lang="en-US" b="1" dirty="0" smtClean="0">
                <a:solidFill>
                  <a:schemeClr val="tx1"/>
                </a:solidFill>
              </a:rPr>
              <a:t>Status : present  </a:t>
            </a:r>
          </a:p>
        </p:txBody>
      </p:sp>
      <p:sp>
        <p:nvSpPr>
          <p:cNvPr id="18" name="TextBox 17"/>
          <p:cNvSpPr txBox="1"/>
          <p:nvPr/>
        </p:nvSpPr>
        <p:spPr>
          <a:xfrm>
            <a:off x="5549730" y="1883286"/>
            <a:ext cx="4000570" cy="307777"/>
          </a:xfrm>
          <a:prstGeom prst="rect">
            <a:avLst/>
          </a:prstGeom>
          <a:solidFill>
            <a:schemeClr val="tx2">
              <a:lumMod val="75000"/>
            </a:schemeClr>
          </a:solidFill>
        </p:spPr>
        <p:txBody>
          <a:bodyPr wrap="square" rtlCol="0">
            <a:spAutoFit/>
          </a:bodyPr>
          <a:lstStyle/>
          <a:p>
            <a:r>
              <a:rPr lang="en-US" b="1" dirty="0" smtClean="0"/>
              <a:t>Status : left </a:t>
            </a:r>
          </a:p>
        </p:txBody>
      </p:sp>
    </p:spTree>
    <p:extLst>
      <p:ext uri="{BB962C8B-B14F-4D97-AF65-F5344CB8AC3E}">
        <p14:creationId xmlns:p14="http://schemas.microsoft.com/office/powerpoint/2010/main" val="846521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54547" y="634880"/>
            <a:ext cx="4830370" cy="2418309"/>
          </a:xfrm>
          <a:prstGeom prst="rect">
            <a:avLst/>
          </a:prstGeom>
        </p:spPr>
      </p:pic>
      <p:sp>
        <p:nvSpPr>
          <p:cNvPr id="4" name="TextBox 3"/>
          <p:cNvSpPr txBox="1"/>
          <p:nvPr/>
        </p:nvSpPr>
        <p:spPr>
          <a:xfrm>
            <a:off x="1069447" y="327103"/>
            <a:ext cx="4000570" cy="307777"/>
          </a:xfrm>
          <a:prstGeom prst="rect">
            <a:avLst/>
          </a:prstGeom>
          <a:solidFill>
            <a:schemeClr val="tx2">
              <a:lumMod val="75000"/>
            </a:schemeClr>
          </a:solidFill>
        </p:spPr>
        <p:txBody>
          <a:bodyPr wrap="square" rtlCol="0">
            <a:spAutoFit/>
          </a:bodyPr>
          <a:lstStyle/>
          <a:p>
            <a:r>
              <a:rPr lang="en-US" b="1" dirty="0" smtClean="0">
                <a:solidFill>
                  <a:schemeClr val="tx1"/>
                </a:solidFill>
              </a:rPr>
              <a:t>Status : present  </a:t>
            </a:r>
          </a:p>
        </p:txBody>
      </p:sp>
      <p:sp>
        <p:nvSpPr>
          <p:cNvPr id="5" name="TextBox 4"/>
          <p:cNvSpPr txBox="1"/>
          <p:nvPr/>
        </p:nvSpPr>
        <p:spPr>
          <a:xfrm>
            <a:off x="5777345" y="299675"/>
            <a:ext cx="5902036" cy="2677656"/>
          </a:xfrm>
          <a:prstGeom prst="rect">
            <a:avLst/>
          </a:prstGeom>
          <a:noFill/>
        </p:spPr>
        <p:txBody>
          <a:bodyPr wrap="square" rtlCol="0">
            <a:spAutoFit/>
          </a:bodyPr>
          <a:lstStyle/>
          <a:p>
            <a:r>
              <a:rPr lang="en-US" b="1" dirty="0"/>
              <a:t>From </a:t>
            </a:r>
            <a:r>
              <a:rPr lang="en-US" b="1" dirty="0" smtClean="0"/>
              <a:t>this plot </a:t>
            </a:r>
            <a:r>
              <a:rPr lang="en-US" b="1" dirty="0"/>
              <a:t>we can understand that </a:t>
            </a:r>
            <a:r>
              <a:rPr lang="en-US" b="1" dirty="0" smtClean="0"/>
              <a:t>Computer Programming </a:t>
            </a:r>
            <a:r>
              <a:rPr lang="en-US" b="1" dirty="0"/>
              <a:t>seems to have no outliers and the performance of the graduates in computer programming is good with an median score of about 450 . </a:t>
            </a:r>
            <a:r>
              <a:rPr lang="en-US" b="1" dirty="0" smtClean="0"/>
              <a:t>In </a:t>
            </a:r>
            <a:r>
              <a:rPr lang="en-US" b="1" dirty="0"/>
              <a:t>rest </a:t>
            </a:r>
            <a:r>
              <a:rPr lang="en-US" b="1" dirty="0" smtClean="0"/>
              <a:t>of the other engineering </a:t>
            </a:r>
            <a:r>
              <a:rPr lang="en-US" b="1" dirty="0"/>
              <a:t>fields </a:t>
            </a:r>
            <a:r>
              <a:rPr lang="en-US" b="1" dirty="0" smtClean="0"/>
              <a:t>most </a:t>
            </a:r>
            <a:r>
              <a:rPr lang="en-US" b="1" dirty="0"/>
              <a:t>of the graduates seem to have scored 0 </a:t>
            </a:r>
            <a:r>
              <a:rPr lang="en-US" b="1" dirty="0" smtClean="0"/>
              <a:t>.</a:t>
            </a:r>
          </a:p>
          <a:p>
            <a:endParaRPr lang="en-US" b="1" dirty="0"/>
          </a:p>
          <a:p>
            <a:r>
              <a:rPr lang="en-US" b="1" dirty="0"/>
              <a:t>This leads us to conclusion </a:t>
            </a:r>
            <a:r>
              <a:rPr lang="en-US" b="1" dirty="0" smtClean="0"/>
              <a:t>like</a:t>
            </a:r>
          </a:p>
          <a:p>
            <a:endParaRPr lang="en-US" dirty="0"/>
          </a:p>
          <a:p>
            <a:r>
              <a:rPr lang="en-US" b="1" i="1" dirty="0"/>
              <a:t>1 . the subject was difficult</a:t>
            </a:r>
          </a:p>
          <a:p>
            <a:r>
              <a:rPr lang="en-US" b="1" i="1" dirty="0"/>
              <a:t>2 . the graduates were not efficient in these streams and belonged to different streams and had no idea about these streams</a:t>
            </a:r>
          </a:p>
          <a:p>
            <a:r>
              <a:rPr lang="en-US" b="1" i="1" dirty="0"/>
              <a:t>3 . They didn't prepare </a:t>
            </a:r>
            <a:r>
              <a:rPr lang="en-US" b="1" i="1" dirty="0" smtClean="0"/>
              <a:t>well</a:t>
            </a:r>
            <a:endParaRPr lang="en-US" b="1" i="1" dirty="0"/>
          </a:p>
        </p:txBody>
      </p:sp>
      <p:sp>
        <p:nvSpPr>
          <p:cNvPr id="6" name="TextBox 5"/>
          <p:cNvSpPr txBox="1"/>
          <p:nvPr/>
        </p:nvSpPr>
        <p:spPr>
          <a:xfrm>
            <a:off x="6935897" y="3172134"/>
            <a:ext cx="4000570" cy="307777"/>
          </a:xfrm>
          <a:prstGeom prst="rect">
            <a:avLst/>
          </a:prstGeom>
          <a:solidFill>
            <a:schemeClr val="tx2">
              <a:lumMod val="75000"/>
            </a:schemeClr>
          </a:solidFill>
        </p:spPr>
        <p:txBody>
          <a:bodyPr wrap="square" rtlCol="0">
            <a:spAutoFit/>
          </a:bodyPr>
          <a:lstStyle/>
          <a:p>
            <a:pPr algn="r"/>
            <a:r>
              <a:rPr lang="en-US" b="1" dirty="0" smtClean="0"/>
              <a:t>Status : left </a:t>
            </a:r>
          </a:p>
        </p:txBody>
      </p:sp>
      <p:pic>
        <p:nvPicPr>
          <p:cNvPr id="7" name="Picture 6"/>
          <p:cNvPicPr>
            <a:picLocks noChangeAspect="1"/>
          </p:cNvPicPr>
          <p:nvPr/>
        </p:nvPicPr>
        <p:blipFill>
          <a:blip r:embed="rId3"/>
          <a:stretch>
            <a:fillRect/>
          </a:stretch>
        </p:blipFill>
        <p:spPr>
          <a:xfrm>
            <a:off x="6313178" y="3674715"/>
            <a:ext cx="4830370" cy="2466789"/>
          </a:xfrm>
          <a:prstGeom prst="rect">
            <a:avLst/>
          </a:prstGeom>
        </p:spPr>
      </p:pic>
      <p:sp>
        <p:nvSpPr>
          <p:cNvPr id="8" name="TextBox 7"/>
          <p:cNvSpPr txBox="1"/>
          <p:nvPr/>
        </p:nvSpPr>
        <p:spPr>
          <a:xfrm>
            <a:off x="249381" y="3818663"/>
            <a:ext cx="5902036" cy="2462213"/>
          </a:xfrm>
          <a:prstGeom prst="rect">
            <a:avLst/>
          </a:prstGeom>
          <a:noFill/>
        </p:spPr>
        <p:txBody>
          <a:bodyPr wrap="square" rtlCol="0">
            <a:spAutoFit/>
          </a:bodyPr>
          <a:lstStyle/>
          <a:p>
            <a:r>
              <a:rPr lang="en-US" b="1" dirty="0"/>
              <a:t>F</a:t>
            </a:r>
            <a:r>
              <a:rPr lang="en-US" b="1" dirty="0" smtClean="0"/>
              <a:t>rom </a:t>
            </a:r>
            <a:r>
              <a:rPr lang="en-US" b="1" dirty="0"/>
              <a:t>the above boxplot we can understand that the scores of the graduates who left seems to be similar to the visualizations and understandings of the currently working </a:t>
            </a:r>
            <a:r>
              <a:rPr lang="en-US" b="1" dirty="0" smtClean="0"/>
              <a:t>graduates (present) </a:t>
            </a:r>
            <a:r>
              <a:rPr lang="en-US" b="1" dirty="0"/>
              <a:t>and over </a:t>
            </a:r>
            <a:r>
              <a:rPr lang="en-US" b="1" dirty="0" smtClean="0"/>
              <a:t>here for (left) status are similar  </a:t>
            </a:r>
            <a:r>
              <a:rPr lang="en-US" b="1" dirty="0" smtClean="0"/>
              <a:t>.</a:t>
            </a:r>
          </a:p>
          <a:p>
            <a:endParaRPr lang="en-US" b="1" dirty="0"/>
          </a:p>
          <a:p>
            <a:r>
              <a:rPr lang="en-US" b="1" dirty="0"/>
              <a:t>In computer programming there seems to be one student who scored 800 and one who has failed by scoring a </a:t>
            </a:r>
            <a:r>
              <a:rPr lang="en-US" b="1" dirty="0" smtClean="0"/>
              <a:t>0.</a:t>
            </a:r>
          </a:p>
          <a:p>
            <a:endParaRPr lang="en-US" b="1" dirty="0"/>
          </a:p>
          <a:p>
            <a:r>
              <a:rPr lang="en-US" b="1" dirty="0"/>
              <a:t>M</a:t>
            </a:r>
            <a:r>
              <a:rPr lang="en-US" b="1" dirty="0" smtClean="0"/>
              <a:t>ost </a:t>
            </a:r>
            <a:r>
              <a:rPr lang="en-US" b="1" dirty="0"/>
              <a:t>other engineering fields seems to have graduates failed in it with least marks and few which are outliers as they are exceptional cases</a:t>
            </a:r>
          </a:p>
        </p:txBody>
      </p:sp>
    </p:spTree>
    <p:extLst>
      <p:ext uri="{BB962C8B-B14F-4D97-AF65-F5344CB8AC3E}">
        <p14:creationId xmlns:p14="http://schemas.microsoft.com/office/powerpoint/2010/main" val="3746373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9446" y="327103"/>
            <a:ext cx="5425689" cy="307777"/>
          </a:xfrm>
          <a:prstGeom prst="rect">
            <a:avLst/>
          </a:prstGeom>
          <a:solidFill>
            <a:schemeClr val="tx2">
              <a:lumMod val="75000"/>
            </a:schemeClr>
          </a:solidFill>
        </p:spPr>
        <p:txBody>
          <a:bodyPr wrap="square" rtlCol="0">
            <a:spAutoFit/>
          </a:bodyPr>
          <a:lstStyle/>
          <a:p>
            <a:r>
              <a:rPr lang="en-US" b="1" dirty="0"/>
              <a:t>The </a:t>
            </a:r>
            <a:r>
              <a:rPr lang="en-US" b="1" dirty="0" smtClean="0"/>
              <a:t>Frequency </a:t>
            </a:r>
            <a:r>
              <a:rPr lang="en-US" b="1" dirty="0"/>
              <a:t>and probability distribution </a:t>
            </a:r>
            <a:r>
              <a:rPr lang="en-US" b="1" dirty="0" smtClean="0"/>
              <a:t> (</a:t>
            </a:r>
            <a:r>
              <a:rPr lang="en-US" b="1" dirty="0" smtClean="0">
                <a:solidFill>
                  <a:schemeClr val="tx1"/>
                </a:solidFill>
              </a:rPr>
              <a:t>Status : present ) </a:t>
            </a:r>
          </a:p>
        </p:txBody>
      </p:sp>
      <p:pic>
        <p:nvPicPr>
          <p:cNvPr id="3" name="Picture 2"/>
          <p:cNvPicPr>
            <a:picLocks noChangeAspect="1"/>
          </p:cNvPicPr>
          <p:nvPr/>
        </p:nvPicPr>
        <p:blipFill>
          <a:blip r:embed="rId2"/>
          <a:stretch>
            <a:fillRect/>
          </a:stretch>
        </p:blipFill>
        <p:spPr>
          <a:xfrm>
            <a:off x="971715" y="744040"/>
            <a:ext cx="3820058" cy="2524477"/>
          </a:xfrm>
          <a:prstGeom prst="rect">
            <a:avLst/>
          </a:prstGeom>
        </p:spPr>
      </p:pic>
      <p:pic>
        <p:nvPicPr>
          <p:cNvPr id="4" name="Picture 3"/>
          <p:cNvPicPr>
            <a:picLocks noChangeAspect="1"/>
          </p:cNvPicPr>
          <p:nvPr/>
        </p:nvPicPr>
        <p:blipFill>
          <a:blip r:embed="rId3"/>
          <a:stretch>
            <a:fillRect/>
          </a:stretch>
        </p:blipFill>
        <p:spPr>
          <a:xfrm>
            <a:off x="5263981" y="634880"/>
            <a:ext cx="4060128" cy="2742798"/>
          </a:xfrm>
          <a:prstGeom prst="rect">
            <a:avLst/>
          </a:prstGeom>
        </p:spPr>
      </p:pic>
      <p:pic>
        <p:nvPicPr>
          <p:cNvPr id="5" name="Picture 4"/>
          <p:cNvPicPr>
            <a:picLocks noChangeAspect="1"/>
          </p:cNvPicPr>
          <p:nvPr/>
        </p:nvPicPr>
        <p:blipFill>
          <a:blip r:embed="rId4"/>
          <a:stretch>
            <a:fillRect/>
          </a:stretch>
        </p:blipFill>
        <p:spPr>
          <a:xfrm>
            <a:off x="971715" y="3531565"/>
            <a:ext cx="3896269" cy="2553056"/>
          </a:xfrm>
          <a:prstGeom prst="rect">
            <a:avLst/>
          </a:prstGeom>
        </p:spPr>
      </p:pic>
      <p:pic>
        <p:nvPicPr>
          <p:cNvPr id="6" name="Picture 5"/>
          <p:cNvPicPr>
            <a:picLocks noChangeAspect="1"/>
          </p:cNvPicPr>
          <p:nvPr/>
        </p:nvPicPr>
        <p:blipFill>
          <a:blip r:embed="rId5"/>
          <a:stretch>
            <a:fillRect/>
          </a:stretch>
        </p:blipFill>
        <p:spPr>
          <a:xfrm>
            <a:off x="5263981" y="3538479"/>
            <a:ext cx="3949292" cy="2588638"/>
          </a:xfrm>
          <a:prstGeom prst="rect">
            <a:avLst/>
          </a:prstGeom>
        </p:spPr>
      </p:pic>
      <p:sp>
        <p:nvSpPr>
          <p:cNvPr id="8" name="TextBox 7"/>
          <p:cNvSpPr txBox="1"/>
          <p:nvPr/>
        </p:nvSpPr>
        <p:spPr>
          <a:xfrm>
            <a:off x="1316182" y="3223788"/>
            <a:ext cx="2244436" cy="307777"/>
          </a:xfrm>
          <a:prstGeom prst="rect">
            <a:avLst/>
          </a:prstGeom>
          <a:noFill/>
        </p:spPr>
        <p:txBody>
          <a:bodyPr wrap="square" rtlCol="0">
            <a:spAutoFit/>
          </a:bodyPr>
          <a:lstStyle/>
          <a:p>
            <a:r>
              <a:rPr lang="en-US" dirty="0" smtClean="0"/>
              <a:t>12</a:t>
            </a:r>
            <a:r>
              <a:rPr lang="en-US" baseline="30000" dirty="0" smtClean="0"/>
              <a:t>th</a:t>
            </a:r>
            <a:r>
              <a:rPr lang="en-US" dirty="0" smtClean="0"/>
              <a:t> percentage</a:t>
            </a:r>
            <a:endParaRPr lang="en-US" dirty="0"/>
          </a:p>
        </p:txBody>
      </p:sp>
      <p:sp>
        <p:nvSpPr>
          <p:cNvPr id="9" name="TextBox 8"/>
          <p:cNvSpPr txBox="1"/>
          <p:nvPr/>
        </p:nvSpPr>
        <p:spPr>
          <a:xfrm>
            <a:off x="5666509" y="3268517"/>
            <a:ext cx="2244436" cy="307777"/>
          </a:xfrm>
          <a:prstGeom prst="rect">
            <a:avLst/>
          </a:prstGeom>
          <a:noFill/>
        </p:spPr>
        <p:txBody>
          <a:bodyPr wrap="square" rtlCol="0">
            <a:spAutoFit/>
          </a:bodyPr>
          <a:lstStyle/>
          <a:p>
            <a:r>
              <a:rPr lang="en-US" dirty="0" smtClean="0"/>
              <a:t>10</a:t>
            </a:r>
            <a:r>
              <a:rPr lang="en-US" baseline="30000" dirty="0" smtClean="0"/>
              <a:t>th</a:t>
            </a:r>
            <a:r>
              <a:rPr lang="en-US" dirty="0" smtClean="0"/>
              <a:t> percentage</a:t>
            </a:r>
            <a:endParaRPr lang="en-US" dirty="0"/>
          </a:p>
        </p:txBody>
      </p:sp>
      <p:sp>
        <p:nvSpPr>
          <p:cNvPr id="10" name="TextBox 9"/>
          <p:cNvSpPr txBox="1"/>
          <p:nvPr/>
        </p:nvSpPr>
        <p:spPr>
          <a:xfrm>
            <a:off x="1316182" y="6084621"/>
            <a:ext cx="2244436" cy="307777"/>
          </a:xfrm>
          <a:prstGeom prst="rect">
            <a:avLst/>
          </a:prstGeom>
          <a:noFill/>
        </p:spPr>
        <p:txBody>
          <a:bodyPr wrap="square" rtlCol="0">
            <a:spAutoFit/>
          </a:bodyPr>
          <a:lstStyle/>
          <a:p>
            <a:r>
              <a:rPr lang="en-US" dirty="0" smtClean="0"/>
              <a:t>College GPA</a:t>
            </a:r>
            <a:endParaRPr lang="en-US" dirty="0"/>
          </a:p>
        </p:txBody>
      </p:sp>
      <p:sp>
        <p:nvSpPr>
          <p:cNvPr id="11" name="TextBox 10"/>
          <p:cNvSpPr txBox="1"/>
          <p:nvPr/>
        </p:nvSpPr>
        <p:spPr>
          <a:xfrm>
            <a:off x="5666509" y="6084620"/>
            <a:ext cx="2244436" cy="307777"/>
          </a:xfrm>
          <a:prstGeom prst="rect">
            <a:avLst/>
          </a:prstGeom>
          <a:noFill/>
        </p:spPr>
        <p:txBody>
          <a:bodyPr wrap="square" rtlCol="0">
            <a:spAutoFit/>
          </a:bodyPr>
          <a:lstStyle/>
          <a:p>
            <a:r>
              <a:rPr lang="en-US" dirty="0" smtClean="0"/>
              <a:t>Salary</a:t>
            </a:r>
            <a:endParaRPr lang="en-US" dirty="0"/>
          </a:p>
        </p:txBody>
      </p:sp>
      <p:sp>
        <p:nvSpPr>
          <p:cNvPr id="12" name="TextBox 11"/>
          <p:cNvSpPr txBox="1"/>
          <p:nvPr/>
        </p:nvSpPr>
        <p:spPr>
          <a:xfrm>
            <a:off x="9421091" y="1233055"/>
            <a:ext cx="2202873" cy="4185761"/>
          </a:xfrm>
          <a:prstGeom prst="rect">
            <a:avLst/>
          </a:prstGeom>
          <a:noFill/>
        </p:spPr>
        <p:txBody>
          <a:bodyPr wrap="square" rtlCol="0">
            <a:spAutoFit/>
          </a:bodyPr>
          <a:lstStyle/>
          <a:p>
            <a:r>
              <a:rPr lang="en-US" dirty="0" smtClean="0"/>
              <a:t>The Frequency and probability distribution for the following : </a:t>
            </a:r>
          </a:p>
          <a:p>
            <a:endParaRPr lang="en-US" dirty="0"/>
          </a:p>
          <a:p>
            <a:r>
              <a:rPr lang="en-US" dirty="0" smtClean="0"/>
              <a:t>(*) </a:t>
            </a:r>
            <a:r>
              <a:rPr lang="en-US" b="1" dirty="0" smtClean="0"/>
              <a:t>12</a:t>
            </a:r>
            <a:r>
              <a:rPr lang="en-US" b="1" baseline="30000" dirty="0" smtClean="0"/>
              <a:t>th</a:t>
            </a:r>
            <a:r>
              <a:rPr lang="en-US" b="1" dirty="0" smtClean="0"/>
              <a:t> percentage : </a:t>
            </a:r>
            <a:r>
              <a:rPr lang="en-US" dirty="0" smtClean="0"/>
              <a:t>depicts symmetric skew and it is normally distributed .</a:t>
            </a:r>
          </a:p>
          <a:p>
            <a:endParaRPr lang="en-US" dirty="0" smtClean="0"/>
          </a:p>
          <a:p>
            <a:r>
              <a:rPr lang="en-US" dirty="0" smtClean="0"/>
              <a:t>(*) </a:t>
            </a:r>
            <a:r>
              <a:rPr lang="en-US" b="1" dirty="0" smtClean="0"/>
              <a:t>10</a:t>
            </a:r>
            <a:r>
              <a:rPr lang="en-US" b="1" baseline="30000" dirty="0" smtClean="0"/>
              <a:t>th</a:t>
            </a:r>
            <a:r>
              <a:rPr lang="en-US" b="1" dirty="0" smtClean="0"/>
              <a:t> percentage :</a:t>
            </a:r>
          </a:p>
          <a:p>
            <a:r>
              <a:rPr lang="en-US" dirty="0" smtClean="0"/>
              <a:t>Depicts left skewed nature </a:t>
            </a:r>
          </a:p>
          <a:p>
            <a:endParaRPr lang="en-US" dirty="0" smtClean="0"/>
          </a:p>
          <a:p>
            <a:r>
              <a:rPr lang="en-US" dirty="0" smtClean="0"/>
              <a:t>(*) </a:t>
            </a:r>
            <a:r>
              <a:rPr lang="en-US" b="1" dirty="0" smtClean="0"/>
              <a:t>College GPA :</a:t>
            </a:r>
          </a:p>
          <a:p>
            <a:r>
              <a:rPr lang="en-US" dirty="0" smtClean="0"/>
              <a:t>Depicts slight left skew</a:t>
            </a:r>
            <a:br>
              <a:rPr lang="en-US" dirty="0" smtClean="0"/>
            </a:br>
            <a:endParaRPr lang="en-US" dirty="0" smtClean="0"/>
          </a:p>
          <a:p>
            <a:r>
              <a:rPr lang="en-US" dirty="0" smtClean="0"/>
              <a:t>(*) </a:t>
            </a:r>
            <a:r>
              <a:rPr lang="en-US" b="1" dirty="0" smtClean="0"/>
              <a:t>Salary : </a:t>
            </a:r>
            <a:r>
              <a:rPr lang="en-US" dirty="0" smtClean="0"/>
              <a:t/>
            </a:r>
            <a:br>
              <a:rPr lang="en-US" dirty="0" smtClean="0"/>
            </a:br>
            <a:r>
              <a:rPr lang="en-US" dirty="0" smtClean="0"/>
              <a:t>depicts positive right skewed </a:t>
            </a:r>
            <a:endParaRPr lang="en-US" dirty="0"/>
          </a:p>
        </p:txBody>
      </p:sp>
    </p:spTree>
    <p:extLst>
      <p:ext uri="{BB962C8B-B14F-4D97-AF65-F5344CB8AC3E}">
        <p14:creationId xmlns:p14="http://schemas.microsoft.com/office/powerpoint/2010/main" val="1259023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6151" y="318098"/>
            <a:ext cx="5477775" cy="307777"/>
          </a:xfrm>
          <a:prstGeom prst="rect">
            <a:avLst/>
          </a:prstGeom>
          <a:solidFill>
            <a:schemeClr val="tx2">
              <a:lumMod val="75000"/>
            </a:schemeClr>
          </a:solidFill>
        </p:spPr>
        <p:txBody>
          <a:bodyPr wrap="square" rtlCol="0">
            <a:spAutoFit/>
          </a:bodyPr>
          <a:lstStyle/>
          <a:p>
            <a:r>
              <a:rPr lang="en-US" b="1" dirty="0"/>
              <a:t>The </a:t>
            </a:r>
            <a:r>
              <a:rPr lang="en-US" b="1" dirty="0" smtClean="0"/>
              <a:t>Frequency </a:t>
            </a:r>
            <a:r>
              <a:rPr lang="en-US" b="1" dirty="0"/>
              <a:t>and probability distribution  (</a:t>
            </a:r>
            <a:r>
              <a:rPr lang="en-US" b="1" dirty="0">
                <a:solidFill>
                  <a:schemeClr val="tx1"/>
                </a:solidFill>
              </a:rPr>
              <a:t>Status : </a:t>
            </a:r>
            <a:r>
              <a:rPr lang="en-US" b="1" dirty="0" smtClean="0">
                <a:solidFill>
                  <a:schemeClr val="tx1"/>
                </a:solidFill>
              </a:rPr>
              <a:t>left </a:t>
            </a:r>
            <a:r>
              <a:rPr lang="en-US" b="1" dirty="0">
                <a:solidFill>
                  <a:schemeClr val="tx1"/>
                </a:solidFill>
              </a:rPr>
              <a:t>) </a:t>
            </a:r>
          </a:p>
        </p:txBody>
      </p:sp>
      <p:pic>
        <p:nvPicPr>
          <p:cNvPr id="3" name="Picture 2"/>
          <p:cNvPicPr>
            <a:picLocks noChangeAspect="1"/>
          </p:cNvPicPr>
          <p:nvPr/>
        </p:nvPicPr>
        <p:blipFill>
          <a:blip r:embed="rId2"/>
          <a:stretch>
            <a:fillRect/>
          </a:stretch>
        </p:blipFill>
        <p:spPr>
          <a:xfrm>
            <a:off x="841828" y="878288"/>
            <a:ext cx="3979554" cy="2524477"/>
          </a:xfrm>
          <a:prstGeom prst="rect">
            <a:avLst/>
          </a:prstGeom>
        </p:spPr>
      </p:pic>
      <p:pic>
        <p:nvPicPr>
          <p:cNvPr id="4" name="Picture 3"/>
          <p:cNvPicPr>
            <a:picLocks noChangeAspect="1"/>
          </p:cNvPicPr>
          <p:nvPr/>
        </p:nvPicPr>
        <p:blipFill>
          <a:blip r:embed="rId3"/>
          <a:stretch>
            <a:fillRect/>
          </a:stretch>
        </p:blipFill>
        <p:spPr>
          <a:xfrm>
            <a:off x="5006722" y="836674"/>
            <a:ext cx="4040296" cy="2607703"/>
          </a:xfrm>
          <a:prstGeom prst="rect">
            <a:avLst/>
          </a:prstGeom>
        </p:spPr>
      </p:pic>
      <p:pic>
        <p:nvPicPr>
          <p:cNvPr id="5" name="Picture 4"/>
          <p:cNvPicPr>
            <a:picLocks noChangeAspect="1"/>
          </p:cNvPicPr>
          <p:nvPr/>
        </p:nvPicPr>
        <p:blipFill>
          <a:blip r:embed="rId4"/>
          <a:stretch>
            <a:fillRect/>
          </a:stretch>
        </p:blipFill>
        <p:spPr>
          <a:xfrm>
            <a:off x="841828" y="3655178"/>
            <a:ext cx="3979554" cy="2524477"/>
          </a:xfrm>
          <a:prstGeom prst="rect">
            <a:avLst/>
          </a:prstGeom>
        </p:spPr>
      </p:pic>
      <p:pic>
        <p:nvPicPr>
          <p:cNvPr id="6" name="Picture 5"/>
          <p:cNvPicPr>
            <a:picLocks noChangeAspect="1"/>
          </p:cNvPicPr>
          <p:nvPr/>
        </p:nvPicPr>
        <p:blipFill>
          <a:blip r:embed="rId5"/>
          <a:stretch>
            <a:fillRect/>
          </a:stretch>
        </p:blipFill>
        <p:spPr>
          <a:xfrm>
            <a:off x="5006722" y="3655178"/>
            <a:ext cx="4040296" cy="2591162"/>
          </a:xfrm>
          <a:prstGeom prst="rect">
            <a:avLst/>
          </a:prstGeom>
        </p:spPr>
      </p:pic>
      <p:sp>
        <p:nvSpPr>
          <p:cNvPr id="7" name="TextBox 6"/>
          <p:cNvSpPr txBox="1"/>
          <p:nvPr/>
        </p:nvSpPr>
        <p:spPr>
          <a:xfrm>
            <a:off x="9421091" y="1233055"/>
            <a:ext cx="2202873" cy="4185761"/>
          </a:xfrm>
          <a:prstGeom prst="rect">
            <a:avLst/>
          </a:prstGeom>
          <a:noFill/>
        </p:spPr>
        <p:txBody>
          <a:bodyPr wrap="square" rtlCol="0">
            <a:spAutoFit/>
          </a:bodyPr>
          <a:lstStyle/>
          <a:p>
            <a:r>
              <a:rPr lang="en-US" dirty="0" smtClean="0"/>
              <a:t>The Frequency and probability distribution for the following : </a:t>
            </a:r>
          </a:p>
          <a:p>
            <a:endParaRPr lang="en-US" dirty="0"/>
          </a:p>
          <a:p>
            <a:r>
              <a:rPr lang="en-US" dirty="0" smtClean="0"/>
              <a:t>(*) </a:t>
            </a:r>
            <a:r>
              <a:rPr lang="en-US" b="1" dirty="0" smtClean="0"/>
              <a:t>12</a:t>
            </a:r>
            <a:r>
              <a:rPr lang="en-US" b="1" baseline="30000" dirty="0" smtClean="0"/>
              <a:t>th</a:t>
            </a:r>
            <a:r>
              <a:rPr lang="en-US" b="1" dirty="0" smtClean="0"/>
              <a:t> percentage : </a:t>
            </a:r>
            <a:r>
              <a:rPr lang="en-US" dirty="0" smtClean="0"/>
              <a:t>depicts symmetric skew and it is normally distributed .</a:t>
            </a:r>
          </a:p>
          <a:p>
            <a:endParaRPr lang="en-US" dirty="0" smtClean="0"/>
          </a:p>
          <a:p>
            <a:r>
              <a:rPr lang="en-US" dirty="0" smtClean="0"/>
              <a:t>(*) </a:t>
            </a:r>
            <a:r>
              <a:rPr lang="en-US" b="1" dirty="0" smtClean="0"/>
              <a:t>10</a:t>
            </a:r>
            <a:r>
              <a:rPr lang="en-US" b="1" baseline="30000" dirty="0" smtClean="0"/>
              <a:t>th</a:t>
            </a:r>
            <a:r>
              <a:rPr lang="en-US" b="1" dirty="0" smtClean="0"/>
              <a:t> percentage :</a:t>
            </a:r>
          </a:p>
          <a:p>
            <a:r>
              <a:rPr lang="en-US" dirty="0" smtClean="0"/>
              <a:t>Depicts left skewed nature </a:t>
            </a:r>
          </a:p>
          <a:p>
            <a:endParaRPr lang="en-US" dirty="0" smtClean="0"/>
          </a:p>
          <a:p>
            <a:r>
              <a:rPr lang="en-US" dirty="0" smtClean="0"/>
              <a:t>(*) </a:t>
            </a:r>
            <a:r>
              <a:rPr lang="en-US" b="1" dirty="0" smtClean="0"/>
              <a:t>College GPA :</a:t>
            </a:r>
          </a:p>
          <a:p>
            <a:r>
              <a:rPr lang="en-US" dirty="0" smtClean="0"/>
              <a:t>Depicts slight left skew</a:t>
            </a:r>
            <a:br>
              <a:rPr lang="en-US" dirty="0" smtClean="0"/>
            </a:br>
            <a:endParaRPr lang="en-US" dirty="0" smtClean="0"/>
          </a:p>
          <a:p>
            <a:r>
              <a:rPr lang="en-US" dirty="0" smtClean="0"/>
              <a:t>(*) </a:t>
            </a:r>
            <a:r>
              <a:rPr lang="en-US" b="1" dirty="0" smtClean="0"/>
              <a:t>Salary : </a:t>
            </a:r>
            <a:r>
              <a:rPr lang="en-US" dirty="0" smtClean="0"/>
              <a:t/>
            </a:r>
            <a:br>
              <a:rPr lang="en-US" dirty="0" smtClean="0"/>
            </a:br>
            <a:r>
              <a:rPr lang="en-US" dirty="0" smtClean="0"/>
              <a:t>depicts positive right skewed </a:t>
            </a:r>
            <a:endParaRPr lang="en-US" dirty="0"/>
          </a:p>
        </p:txBody>
      </p:sp>
      <p:sp>
        <p:nvSpPr>
          <p:cNvPr id="8" name="TextBox 7"/>
          <p:cNvSpPr txBox="1"/>
          <p:nvPr/>
        </p:nvSpPr>
        <p:spPr>
          <a:xfrm>
            <a:off x="1260764" y="3290488"/>
            <a:ext cx="2244436" cy="307777"/>
          </a:xfrm>
          <a:prstGeom prst="rect">
            <a:avLst/>
          </a:prstGeom>
          <a:noFill/>
        </p:spPr>
        <p:txBody>
          <a:bodyPr wrap="square" rtlCol="0">
            <a:spAutoFit/>
          </a:bodyPr>
          <a:lstStyle/>
          <a:p>
            <a:r>
              <a:rPr lang="en-US" dirty="0" smtClean="0"/>
              <a:t>12</a:t>
            </a:r>
            <a:r>
              <a:rPr lang="en-US" baseline="30000" dirty="0" smtClean="0"/>
              <a:t>th</a:t>
            </a:r>
            <a:r>
              <a:rPr lang="en-US" dirty="0" smtClean="0"/>
              <a:t> percentage</a:t>
            </a:r>
            <a:endParaRPr lang="en-US" dirty="0"/>
          </a:p>
        </p:txBody>
      </p:sp>
      <p:sp>
        <p:nvSpPr>
          <p:cNvPr id="9" name="TextBox 8"/>
          <p:cNvSpPr txBox="1"/>
          <p:nvPr/>
        </p:nvSpPr>
        <p:spPr>
          <a:xfrm>
            <a:off x="5340927" y="3383509"/>
            <a:ext cx="2244436" cy="307777"/>
          </a:xfrm>
          <a:prstGeom prst="rect">
            <a:avLst/>
          </a:prstGeom>
          <a:noFill/>
        </p:spPr>
        <p:txBody>
          <a:bodyPr wrap="square" rtlCol="0">
            <a:spAutoFit/>
          </a:bodyPr>
          <a:lstStyle/>
          <a:p>
            <a:r>
              <a:rPr lang="en-US" dirty="0" smtClean="0"/>
              <a:t>10</a:t>
            </a:r>
            <a:r>
              <a:rPr lang="en-US" baseline="30000" dirty="0" smtClean="0"/>
              <a:t>th</a:t>
            </a:r>
            <a:r>
              <a:rPr lang="en-US" dirty="0" smtClean="0"/>
              <a:t> percentage</a:t>
            </a:r>
            <a:endParaRPr lang="en-US" dirty="0"/>
          </a:p>
        </p:txBody>
      </p:sp>
      <p:sp>
        <p:nvSpPr>
          <p:cNvPr id="10" name="TextBox 9"/>
          <p:cNvSpPr txBox="1"/>
          <p:nvPr/>
        </p:nvSpPr>
        <p:spPr>
          <a:xfrm>
            <a:off x="1260764" y="6179655"/>
            <a:ext cx="2244436" cy="307777"/>
          </a:xfrm>
          <a:prstGeom prst="rect">
            <a:avLst/>
          </a:prstGeom>
          <a:noFill/>
        </p:spPr>
        <p:txBody>
          <a:bodyPr wrap="square" rtlCol="0">
            <a:spAutoFit/>
          </a:bodyPr>
          <a:lstStyle/>
          <a:p>
            <a:r>
              <a:rPr lang="en-US" dirty="0" smtClean="0"/>
              <a:t>College GPA</a:t>
            </a:r>
            <a:endParaRPr lang="en-US" dirty="0"/>
          </a:p>
        </p:txBody>
      </p:sp>
      <p:sp>
        <p:nvSpPr>
          <p:cNvPr id="11" name="TextBox 10"/>
          <p:cNvSpPr txBox="1"/>
          <p:nvPr/>
        </p:nvSpPr>
        <p:spPr>
          <a:xfrm>
            <a:off x="5458691" y="6179655"/>
            <a:ext cx="2244436" cy="307777"/>
          </a:xfrm>
          <a:prstGeom prst="rect">
            <a:avLst/>
          </a:prstGeom>
          <a:noFill/>
        </p:spPr>
        <p:txBody>
          <a:bodyPr wrap="square" rtlCol="0">
            <a:spAutoFit/>
          </a:bodyPr>
          <a:lstStyle/>
          <a:p>
            <a:r>
              <a:rPr lang="en-US" dirty="0" smtClean="0"/>
              <a:t>Salary</a:t>
            </a:r>
            <a:endParaRPr lang="en-US" dirty="0"/>
          </a:p>
        </p:txBody>
      </p:sp>
    </p:spTree>
    <p:extLst>
      <p:ext uri="{BB962C8B-B14F-4D97-AF65-F5344CB8AC3E}">
        <p14:creationId xmlns:p14="http://schemas.microsoft.com/office/powerpoint/2010/main" val="3394035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9446" y="327103"/>
            <a:ext cx="5996372" cy="307777"/>
          </a:xfrm>
          <a:prstGeom prst="rect">
            <a:avLst/>
          </a:prstGeom>
          <a:solidFill>
            <a:schemeClr val="tx2">
              <a:lumMod val="75000"/>
            </a:schemeClr>
          </a:solidFill>
        </p:spPr>
        <p:txBody>
          <a:bodyPr wrap="square" rtlCol="0">
            <a:spAutoFit/>
          </a:bodyPr>
          <a:lstStyle/>
          <a:p>
            <a:r>
              <a:rPr lang="en-US" b="1" dirty="0"/>
              <a:t>The </a:t>
            </a:r>
            <a:r>
              <a:rPr lang="en-US" b="1" dirty="0" smtClean="0"/>
              <a:t>Frequency distribution of categorical columns (</a:t>
            </a:r>
            <a:r>
              <a:rPr lang="en-US" b="1" dirty="0" smtClean="0">
                <a:solidFill>
                  <a:schemeClr val="tx1"/>
                </a:solidFill>
              </a:rPr>
              <a:t>Status : present ) </a:t>
            </a:r>
          </a:p>
        </p:txBody>
      </p:sp>
      <p:sp>
        <p:nvSpPr>
          <p:cNvPr id="6" name="TextBox 5"/>
          <p:cNvSpPr txBox="1"/>
          <p:nvPr/>
        </p:nvSpPr>
        <p:spPr>
          <a:xfrm>
            <a:off x="6026727" y="1149927"/>
            <a:ext cx="3463637" cy="1384995"/>
          </a:xfrm>
          <a:prstGeom prst="rect">
            <a:avLst/>
          </a:prstGeom>
          <a:noFill/>
        </p:spPr>
        <p:txBody>
          <a:bodyPr wrap="square" rtlCol="0">
            <a:spAutoFit/>
          </a:bodyPr>
          <a:lstStyle/>
          <a:p>
            <a:r>
              <a:rPr lang="en-US" b="1" dirty="0" err="1" smtClean="0"/>
              <a:t>B.Tech</a:t>
            </a:r>
            <a:r>
              <a:rPr lang="en-US" b="1" dirty="0" smtClean="0"/>
              <a:t> /B.E. graduates seems to be on the highest count when compared to MCA and </a:t>
            </a:r>
            <a:r>
              <a:rPr lang="en-US" b="1" dirty="0" err="1" smtClean="0"/>
              <a:t>M.Tech</a:t>
            </a:r>
            <a:r>
              <a:rPr lang="en-US" b="1" dirty="0" smtClean="0"/>
              <a:t>/M.E. graduates .</a:t>
            </a:r>
            <a:br>
              <a:rPr lang="en-US" b="1" dirty="0" smtClean="0"/>
            </a:br>
            <a:endParaRPr lang="en-US" b="1" dirty="0" smtClean="0"/>
          </a:p>
          <a:p>
            <a:r>
              <a:rPr lang="en-US" b="1" dirty="0" smtClean="0"/>
              <a:t>MCA graduates seem to be the second highest .</a:t>
            </a:r>
            <a:endParaRPr lang="en-US" b="1" dirty="0"/>
          </a:p>
        </p:txBody>
      </p:sp>
      <p:sp>
        <p:nvSpPr>
          <p:cNvPr id="7" name="TextBox 6"/>
          <p:cNvSpPr txBox="1"/>
          <p:nvPr/>
        </p:nvSpPr>
        <p:spPr>
          <a:xfrm>
            <a:off x="1246909" y="4320431"/>
            <a:ext cx="3865419" cy="1815882"/>
          </a:xfrm>
          <a:prstGeom prst="rect">
            <a:avLst/>
          </a:prstGeom>
          <a:noFill/>
        </p:spPr>
        <p:txBody>
          <a:bodyPr wrap="square" rtlCol="0">
            <a:spAutoFit/>
          </a:bodyPr>
          <a:lstStyle/>
          <a:p>
            <a:r>
              <a:rPr lang="en-US" b="1" dirty="0" smtClean="0"/>
              <a:t>The Top 5 specializations under </a:t>
            </a:r>
            <a:r>
              <a:rPr lang="en-US" b="1" dirty="0" err="1" smtClean="0"/>
              <a:t>B.tech</a:t>
            </a:r>
            <a:r>
              <a:rPr lang="en-US" b="1" dirty="0" smtClean="0"/>
              <a:t>/B.E.  belonged to the </a:t>
            </a:r>
          </a:p>
          <a:p>
            <a:pPr marL="285750" indent="-285750">
              <a:buFont typeface="Arial" panose="020B0604020202020204" pitchFamily="34" charset="0"/>
              <a:buChar char="•"/>
            </a:pPr>
            <a:r>
              <a:rPr lang="en-US" b="1" dirty="0"/>
              <a:t>E</a:t>
            </a:r>
            <a:r>
              <a:rPr lang="en-US" b="1" dirty="0" smtClean="0"/>
              <a:t>lectronics </a:t>
            </a:r>
            <a:r>
              <a:rPr lang="en-US" b="1" dirty="0" smtClean="0"/>
              <a:t>and communication engineering</a:t>
            </a:r>
          </a:p>
          <a:p>
            <a:pPr marL="285750" indent="-285750">
              <a:buFont typeface="Arial" panose="020B0604020202020204" pitchFamily="34" charset="0"/>
              <a:buChar char="•"/>
            </a:pPr>
            <a:r>
              <a:rPr lang="en-US" b="1" dirty="0" smtClean="0"/>
              <a:t>Computer science and engineering</a:t>
            </a:r>
          </a:p>
          <a:p>
            <a:pPr marL="285750" indent="-285750">
              <a:buFont typeface="Arial" panose="020B0604020202020204" pitchFamily="34" charset="0"/>
              <a:buChar char="•"/>
            </a:pPr>
            <a:r>
              <a:rPr lang="en-US" b="1" dirty="0" smtClean="0"/>
              <a:t>Information technology</a:t>
            </a:r>
          </a:p>
          <a:p>
            <a:pPr marL="285750" indent="-285750">
              <a:buFont typeface="Arial" panose="020B0604020202020204" pitchFamily="34" charset="0"/>
              <a:buChar char="•"/>
            </a:pPr>
            <a:r>
              <a:rPr lang="en-US" b="1" dirty="0" smtClean="0"/>
              <a:t>Computer engineering</a:t>
            </a:r>
          </a:p>
          <a:p>
            <a:pPr marL="285750" indent="-285750">
              <a:buFont typeface="Arial" panose="020B0604020202020204" pitchFamily="34" charset="0"/>
              <a:buChar char="•"/>
            </a:pPr>
            <a:r>
              <a:rPr lang="en-US" b="1" dirty="0" smtClean="0"/>
              <a:t>Mechanical engineering </a:t>
            </a:r>
            <a:endParaRPr lang="en-US" b="1" dirty="0"/>
          </a:p>
        </p:txBody>
      </p:sp>
      <p:pic>
        <p:nvPicPr>
          <p:cNvPr id="8" name="Picture 7"/>
          <p:cNvPicPr>
            <a:picLocks noChangeAspect="1"/>
          </p:cNvPicPr>
          <p:nvPr/>
        </p:nvPicPr>
        <p:blipFill>
          <a:blip r:embed="rId2"/>
          <a:stretch>
            <a:fillRect/>
          </a:stretch>
        </p:blipFill>
        <p:spPr>
          <a:xfrm>
            <a:off x="782887" y="773425"/>
            <a:ext cx="4994458" cy="3200847"/>
          </a:xfrm>
          <a:prstGeom prst="rect">
            <a:avLst/>
          </a:prstGeom>
        </p:spPr>
      </p:pic>
      <p:pic>
        <p:nvPicPr>
          <p:cNvPr id="9" name="Picture 8"/>
          <p:cNvPicPr>
            <a:picLocks noChangeAspect="1"/>
          </p:cNvPicPr>
          <p:nvPr/>
        </p:nvPicPr>
        <p:blipFill>
          <a:blip r:embed="rId3"/>
          <a:stretch>
            <a:fillRect/>
          </a:stretch>
        </p:blipFill>
        <p:spPr>
          <a:xfrm>
            <a:off x="6026727" y="2895600"/>
            <a:ext cx="5320146" cy="3342191"/>
          </a:xfrm>
          <a:prstGeom prst="rect">
            <a:avLst/>
          </a:prstGeom>
        </p:spPr>
      </p:pic>
    </p:spTree>
    <p:extLst>
      <p:ext uri="{BB962C8B-B14F-4D97-AF65-F5344CB8AC3E}">
        <p14:creationId xmlns:p14="http://schemas.microsoft.com/office/powerpoint/2010/main" val="3759895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981</Words>
  <Application>Microsoft Office PowerPoint</Application>
  <PresentationFormat>Widescreen</PresentationFormat>
  <Paragraphs>105</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Libre Baskerville</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ADMIN</cp:lastModifiedBy>
  <cp:revision>26</cp:revision>
  <dcterms:created xsi:type="dcterms:W3CDTF">2021-02-16T05:19:01Z</dcterms:created>
  <dcterms:modified xsi:type="dcterms:W3CDTF">2024-10-08T12:48:01Z</dcterms:modified>
</cp:coreProperties>
</file>