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0" r:id="rId4"/>
    <p:sldId id="261" r:id="rId5"/>
    <p:sldId id="262" r:id="rId6"/>
    <p:sldId id="263" r:id="rId7"/>
    <p:sldId id="265" r:id="rId8"/>
    <p:sldId id="270" r:id="rId9"/>
    <p:sldId id="271" r:id="rId10"/>
    <p:sldId id="272" r:id="rId11"/>
    <p:sldId id="273" r:id="rId12"/>
    <p:sldId id="274" r:id="rId13"/>
    <p:sldId id="266" r:id="rId14"/>
    <p:sldId id="268" r:id="rId15"/>
    <p:sldId id="269" r:id="rId16"/>
    <p:sldId id="275" r:id="rId17"/>
    <p:sldId id="276" r:id="rId18"/>
    <p:sldId id="259" r:id="rId19"/>
  </p:sldIdLst>
  <p:sldSz cx="12192000" cy="6858000"/>
  <p:notesSz cx="6858000" cy="9144000"/>
  <p:embeddedFontLst>
    <p:embeddedFont>
      <p:font typeface="Libre Baskerville" panose="020B0604020202020204" charset="0"/>
      <p:regular r:id="rId21"/>
      <p:bold r:id="rId22"/>
      <p:italic r:id="rId23"/>
    </p:embeddedFont>
    <p:embeddedFont>
      <p:font typeface="Lato Black" panose="020B0604020202020204" charset="0"/>
      <p:bold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deveshwaran-sridhara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Deveshwaran200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36596"/>
            <a:ext cx="12190815" cy="6262255"/>
          </a:xfrm>
          <a:prstGeom prst="rect">
            <a:avLst/>
          </a:prstGeom>
          <a:noFill/>
          <a:ln>
            <a:noFill/>
          </a:ln>
        </p:spPr>
      </p:pic>
      <p:sp>
        <p:nvSpPr>
          <p:cNvPr id="99" name="Google Shape;99;p1"/>
          <p:cNvSpPr txBox="1"/>
          <p:nvPr/>
        </p:nvSpPr>
        <p:spPr>
          <a:xfrm>
            <a:off x="1452666" y="3094531"/>
            <a:ext cx="9285481"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b="1" i="0" u="none" strike="noStrike" dirty="0">
                <a:ln w="22225">
                  <a:solidFill>
                    <a:schemeClr val="accent2"/>
                  </a:solidFill>
                  <a:prstDash val="solid"/>
                </a:ln>
                <a:solidFill>
                  <a:srgbClr val="FF0000"/>
                </a:solidFill>
                <a:latin typeface="Calibri"/>
                <a:ea typeface="Calibri"/>
                <a:cs typeface="Calibri"/>
                <a:sym typeface="Calibri"/>
              </a:rPr>
              <a:t/>
            </a:r>
            <a:br>
              <a:rPr lang="en-IN" sz="4400" b="1" i="0" u="none" strike="noStrike" dirty="0">
                <a:ln w="22225">
                  <a:solidFill>
                    <a:schemeClr val="accent2"/>
                  </a:solidFill>
                  <a:prstDash val="solid"/>
                </a:ln>
                <a:solidFill>
                  <a:srgbClr val="FF0000"/>
                </a:solidFill>
                <a:latin typeface="Calibri"/>
                <a:ea typeface="Calibri"/>
                <a:cs typeface="Calibri"/>
                <a:sym typeface="Calibri"/>
              </a:rPr>
            </a:br>
            <a:r>
              <a:rPr lang="en-IN" sz="4400" b="1" dirty="0" smtClean="0">
                <a:ln w="0"/>
                <a:solidFill>
                  <a:srgbClr val="FF0000"/>
                </a:solidFill>
                <a:effectLst>
                  <a:outerShdw blurRad="38100" dist="19050" dir="2700000" algn="tl" rotWithShape="0">
                    <a:schemeClr val="dk1">
                      <a:alpha val="40000"/>
                    </a:schemeClr>
                  </a:outerShdw>
                </a:effectLst>
                <a:latin typeface="Calibri"/>
                <a:ea typeface="Calibri"/>
                <a:cs typeface="Calibri"/>
                <a:sym typeface="Calibri"/>
              </a:rPr>
              <a:t>ANALYSIS ON ELECTRIC VEHICLES (EV)</a:t>
            </a:r>
            <a:endParaRPr sz="4400" b="1" dirty="0">
              <a:ln w="22225">
                <a:solidFill>
                  <a:schemeClr val="accent2"/>
                </a:solidFill>
                <a:prstDash val="solid"/>
              </a:ln>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5720" y="415636"/>
            <a:ext cx="5129888" cy="2493171"/>
          </a:xfrm>
          <a:prstGeom prst="rect">
            <a:avLst/>
          </a:prstGeom>
        </p:spPr>
      </p:pic>
      <p:pic>
        <p:nvPicPr>
          <p:cNvPr id="3" name="Picture 2"/>
          <p:cNvPicPr>
            <a:picLocks noChangeAspect="1"/>
          </p:cNvPicPr>
          <p:nvPr/>
        </p:nvPicPr>
        <p:blipFill>
          <a:blip r:embed="rId3"/>
          <a:stretch>
            <a:fillRect/>
          </a:stretch>
        </p:blipFill>
        <p:spPr>
          <a:xfrm>
            <a:off x="754770" y="3172043"/>
            <a:ext cx="4634648" cy="2990138"/>
          </a:xfrm>
          <a:prstGeom prst="rect">
            <a:avLst/>
          </a:prstGeom>
        </p:spPr>
      </p:pic>
      <p:sp>
        <p:nvSpPr>
          <p:cNvPr id="4" name="TextBox 3"/>
          <p:cNvSpPr txBox="1"/>
          <p:nvPr/>
        </p:nvSpPr>
        <p:spPr>
          <a:xfrm>
            <a:off x="6406375" y="748145"/>
            <a:ext cx="4594134" cy="1077218"/>
          </a:xfrm>
          <a:prstGeom prst="rect">
            <a:avLst/>
          </a:prstGeom>
          <a:noFill/>
        </p:spPr>
        <p:txBody>
          <a:bodyPr wrap="square" rtlCol="0">
            <a:spAutoFit/>
          </a:bodyPr>
          <a:lstStyle/>
          <a:p>
            <a:r>
              <a:rPr lang="en-US" sz="1600" b="1" dirty="0" smtClean="0"/>
              <a:t>The count of the 2013 model seems to be high and highly accepted among the customers and the 2011 models seems to be the least . </a:t>
            </a:r>
            <a:endParaRPr lang="en-US" sz="1600" b="1" dirty="0"/>
          </a:p>
        </p:txBody>
      </p:sp>
      <p:sp>
        <p:nvSpPr>
          <p:cNvPr id="5" name="TextBox 4"/>
          <p:cNvSpPr txBox="1"/>
          <p:nvPr/>
        </p:nvSpPr>
        <p:spPr>
          <a:xfrm>
            <a:off x="6406375" y="4192687"/>
            <a:ext cx="4843516" cy="1569660"/>
          </a:xfrm>
          <a:prstGeom prst="rect">
            <a:avLst/>
          </a:prstGeom>
          <a:noFill/>
        </p:spPr>
        <p:txBody>
          <a:bodyPr wrap="square" rtlCol="0">
            <a:spAutoFit/>
          </a:bodyPr>
          <a:lstStyle/>
          <a:p>
            <a:r>
              <a:rPr lang="en-US" sz="1600" b="1" dirty="0" smtClean="0"/>
              <a:t>Since the 2013 model seems to be on the highest sales the model count seems to be high in cities like </a:t>
            </a:r>
            <a:r>
              <a:rPr lang="en-US" sz="1600" b="1" dirty="0"/>
              <a:t>S</a:t>
            </a:r>
            <a:r>
              <a:rPr lang="en-US" sz="1600" b="1" dirty="0" smtClean="0"/>
              <a:t>eattle, Bellevue , Sammamish , Kirkland , </a:t>
            </a:r>
            <a:r>
              <a:rPr lang="en-US" sz="1600" b="1" dirty="0" err="1" smtClean="0"/>
              <a:t>etc</a:t>
            </a:r>
            <a:r>
              <a:rPr lang="en-US" sz="1600" b="1" dirty="0" smtClean="0"/>
              <a:t> and the visualization shows the top 10 cities with the highest count of the 2013 model .</a:t>
            </a:r>
            <a:endParaRPr lang="en-US" sz="1600" b="1" dirty="0"/>
          </a:p>
        </p:txBody>
      </p:sp>
    </p:spTree>
    <p:extLst>
      <p:ext uri="{BB962C8B-B14F-4D97-AF65-F5344CB8AC3E}">
        <p14:creationId xmlns:p14="http://schemas.microsoft.com/office/powerpoint/2010/main" val="3224385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7745" y="262770"/>
            <a:ext cx="6140037" cy="676332"/>
          </a:xfrm>
          <a:prstGeom prst="rect">
            <a:avLst/>
          </a:prstGeom>
        </p:spPr>
      </p:pic>
      <p:pic>
        <p:nvPicPr>
          <p:cNvPr id="4" name="Picture 3"/>
          <p:cNvPicPr>
            <a:picLocks noChangeAspect="1"/>
          </p:cNvPicPr>
          <p:nvPr/>
        </p:nvPicPr>
        <p:blipFill>
          <a:blip r:embed="rId3"/>
          <a:stretch>
            <a:fillRect/>
          </a:stretch>
        </p:blipFill>
        <p:spPr>
          <a:xfrm>
            <a:off x="357745" y="1119097"/>
            <a:ext cx="3222271" cy="2012029"/>
          </a:xfrm>
          <a:prstGeom prst="rect">
            <a:avLst/>
          </a:prstGeom>
        </p:spPr>
      </p:pic>
      <p:pic>
        <p:nvPicPr>
          <p:cNvPr id="5" name="Picture 4"/>
          <p:cNvPicPr>
            <a:picLocks noChangeAspect="1"/>
          </p:cNvPicPr>
          <p:nvPr/>
        </p:nvPicPr>
        <p:blipFill>
          <a:blip r:embed="rId4"/>
          <a:stretch>
            <a:fillRect/>
          </a:stretch>
        </p:blipFill>
        <p:spPr>
          <a:xfrm>
            <a:off x="3580016" y="1119096"/>
            <a:ext cx="3277984" cy="1986837"/>
          </a:xfrm>
          <a:prstGeom prst="rect">
            <a:avLst/>
          </a:prstGeom>
        </p:spPr>
      </p:pic>
      <p:pic>
        <p:nvPicPr>
          <p:cNvPr id="6" name="Picture 5"/>
          <p:cNvPicPr>
            <a:picLocks noChangeAspect="1"/>
          </p:cNvPicPr>
          <p:nvPr/>
        </p:nvPicPr>
        <p:blipFill>
          <a:blip r:embed="rId5"/>
          <a:stretch>
            <a:fillRect/>
          </a:stretch>
        </p:blipFill>
        <p:spPr>
          <a:xfrm>
            <a:off x="357745" y="3360269"/>
            <a:ext cx="3360038" cy="1633606"/>
          </a:xfrm>
          <a:prstGeom prst="rect">
            <a:avLst/>
          </a:prstGeom>
        </p:spPr>
      </p:pic>
      <p:pic>
        <p:nvPicPr>
          <p:cNvPr id="7" name="Picture 6"/>
          <p:cNvPicPr>
            <a:picLocks noChangeAspect="1"/>
          </p:cNvPicPr>
          <p:nvPr/>
        </p:nvPicPr>
        <p:blipFill>
          <a:blip r:embed="rId6"/>
          <a:stretch>
            <a:fillRect/>
          </a:stretch>
        </p:blipFill>
        <p:spPr>
          <a:xfrm>
            <a:off x="357745" y="4993875"/>
            <a:ext cx="8135091" cy="1734428"/>
          </a:xfrm>
          <a:prstGeom prst="rect">
            <a:avLst/>
          </a:prstGeom>
        </p:spPr>
      </p:pic>
      <p:sp>
        <p:nvSpPr>
          <p:cNvPr id="8" name="TextBox 7"/>
          <p:cNvSpPr txBox="1"/>
          <p:nvPr/>
        </p:nvSpPr>
        <p:spPr>
          <a:xfrm>
            <a:off x="7014556" y="262770"/>
            <a:ext cx="4650971" cy="2554545"/>
          </a:xfrm>
          <a:prstGeom prst="rect">
            <a:avLst/>
          </a:prstGeom>
          <a:noFill/>
        </p:spPr>
        <p:txBody>
          <a:bodyPr wrap="square" rtlCol="0">
            <a:spAutoFit/>
          </a:bodyPr>
          <a:lstStyle/>
          <a:p>
            <a:r>
              <a:rPr lang="en-US" sz="1600" b="1" dirty="0" smtClean="0"/>
              <a:t>The Stats show that PHEV’s have both Eligible and Not Eligible vehicles and the count of the Not eligible vehicles seems to be high than that of the eligible PHEV’s .</a:t>
            </a:r>
          </a:p>
          <a:p>
            <a:endParaRPr lang="en-US" sz="1600" b="1" dirty="0"/>
          </a:p>
          <a:p>
            <a:r>
              <a:rPr lang="en-US" sz="1600" b="1" dirty="0" smtClean="0"/>
              <a:t>From the Base MSRP stats for eligible PHEV’s the min price is 39995 and the max price is 102000 and when compared with the not eligible PHEV’s it min price is 34995 and the max price is 845000 . </a:t>
            </a:r>
            <a:endParaRPr lang="en-US" sz="1600" b="1" dirty="0"/>
          </a:p>
        </p:txBody>
      </p:sp>
      <p:sp>
        <p:nvSpPr>
          <p:cNvPr id="9" name="TextBox 8"/>
          <p:cNvSpPr txBox="1"/>
          <p:nvPr/>
        </p:nvSpPr>
        <p:spPr>
          <a:xfrm>
            <a:off x="4109951" y="3416100"/>
            <a:ext cx="3171702" cy="1323439"/>
          </a:xfrm>
          <a:prstGeom prst="rect">
            <a:avLst/>
          </a:prstGeom>
          <a:noFill/>
        </p:spPr>
        <p:txBody>
          <a:bodyPr wrap="square" rtlCol="0">
            <a:spAutoFit/>
          </a:bodyPr>
          <a:lstStyle/>
          <a:p>
            <a:r>
              <a:rPr lang="en-US" sz="1600" b="1" dirty="0" smtClean="0"/>
              <a:t>The count of eligible PHEV’s seems to be high in the top 5 cities given beside and the top models of the eligible cars are mentioned too . </a:t>
            </a:r>
            <a:endParaRPr lang="en-US" sz="1600" b="1" dirty="0"/>
          </a:p>
        </p:txBody>
      </p:sp>
      <p:sp>
        <p:nvSpPr>
          <p:cNvPr id="10" name="TextBox 9"/>
          <p:cNvSpPr txBox="1"/>
          <p:nvPr/>
        </p:nvSpPr>
        <p:spPr>
          <a:xfrm>
            <a:off x="8660080" y="4537650"/>
            <a:ext cx="3171702" cy="1569660"/>
          </a:xfrm>
          <a:prstGeom prst="rect">
            <a:avLst/>
          </a:prstGeom>
          <a:noFill/>
        </p:spPr>
        <p:txBody>
          <a:bodyPr wrap="square" rtlCol="0">
            <a:spAutoFit/>
          </a:bodyPr>
          <a:lstStyle/>
          <a:p>
            <a:r>
              <a:rPr lang="en-US" sz="1600" b="1" dirty="0" smtClean="0"/>
              <a:t>The count of not eligible PHEV’s seems to be high in the top 5 cities given beside and the top models of the not eligible cars are mentioned too . </a:t>
            </a:r>
            <a:endParaRPr lang="en-US" sz="1600" b="1" dirty="0"/>
          </a:p>
        </p:txBody>
      </p:sp>
    </p:spTree>
    <p:extLst>
      <p:ext uri="{BB962C8B-B14F-4D97-AF65-F5344CB8AC3E}">
        <p14:creationId xmlns:p14="http://schemas.microsoft.com/office/powerpoint/2010/main" val="4116395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621" y="186259"/>
            <a:ext cx="3884759" cy="2065982"/>
          </a:xfrm>
          <a:prstGeom prst="rect">
            <a:avLst/>
          </a:prstGeom>
        </p:spPr>
      </p:pic>
      <p:pic>
        <p:nvPicPr>
          <p:cNvPr id="3" name="Picture 2"/>
          <p:cNvPicPr>
            <a:picLocks noChangeAspect="1"/>
          </p:cNvPicPr>
          <p:nvPr/>
        </p:nvPicPr>
        <p:blipFill>
          <a:blip r:embed="rId3"/>
          <a:stretch>
            <a:fillRect/>
          </a:stretch>
        </p:blipFill>
        <p:spPr>
          <a:xfrm>
            <a:off x="4098926" y="186259"/>
            <a:ext cx="3742747" cy="2198478"/>
          </a:xfrm>
          <a:prstGeom prst="rect">
            <a:avLst/>
          </a:prstGeom>
        </p:spPr>
      </p:pic>
      <p:pic>
        <p:nvPicPr>
          <p:cNvPr id="4" name="Picture 3"/>
          <p:cNvPicPr>
            <a:picLocks noChangeAspect="1"/>
          </p:cNvPicPr>
          <p:nvPr/>
        </p:nvPicPr>
        <p:blipFill>
          <a:blip r:embed="rId4"/>
          <a:stretch>
            <a:fillRect/>
          </a:stretch>
        </p:blipFill>
        <p:spPr>
          <a:xfrm>
            <a:off x="7857139" y="3394364"/>
            <a:ext cx="4133643" cy="2182781"/>
          </a:xfrm>
          <a:prstGeom prst="rect">
            <a:avLst/>
          </a:prstGeom>
        </p:spPr>
      </p:pic>
      <p:pic>
        <p:nvPicPr>
          <p:cNvPr id="5" name="Picture 4"/>
          <p:cNvPicPr>
            <a:picLocks noChangeAspect="1"/>
          </p:cNvPicPr>
          <p:nvPr/>
        </p:nvPicPr>
        <p:blipFill>
          <a:blip r:embed="rId5"/>
          <a:stretch>
            <a:fillRect/>
          </a:stretch>
        </p:blipFill>
        <p:spPr>
          <a:xfrm>
            <a:off x="4253346" y="3394364"/>
            <a:ext cx="3603794" cy="2182781"/>
          </a:xfrm>
          <a:prstGeom prst="rect">
            <a:avLst/>
          </a:prstGeom>
        </p:spPr>
      </p:pic>
      <p:sp>
        <p:nvSpPr>
          <p:cNvPr id="6" name="TextBox 5"/>
          <p:cNvSpPr txBox="1"/>
          <p:nvPr/>
        </p:nvSpPr>
        <p:spPr>
          <a:xfrm>
            <a:off x="8338109" y="443893"/>
            <a:ext cx="3171702" cy="2062103"/>
          </a:xfrm>
          <a:prstGeom prst="rect">
            <a:avLst/>
          </a:prstGeom>
          <a:noFill/>
        </p:spPr>
        <p:txBody>
          <a:bodyPr wrap="square" rtlCol="0">
            <a:spAutoFit/>
          </a:bodyPr>
          <a:lstStyle/>
          <a:p>
            <a:r>
              <a:rPr lang="en-US" sz="1600" b="1" dirty="0" smtClean="0"/>
              <a:t>The PHEV eligible model count seems to be high of 2019 model and the cities with the top count of the 2019 model is given beside using a count plot . The city with the top count is Seattle with a count of 18 .</a:t>
            </a:r>
            <a:endParaRPr lang="en-US" sz="1600" b="1" dirty="0"/>
          </a:p>
        </p:txBody>
      </p:sp>
      <p:sp>
        <p:nvSpPr>
          <p:cNvPr id="8" name="TextBox 7"/>
          <p:cNvSpPr txBox="1"/>
          <p:nvPr/>
        </p:nvSpPr>
        <p:spPr>
          <a:xfrm>
            <a:off x="690400" y="3394364"/>
            <a:ext cx="3171702" cy="2062103"/>
          </a:xfrm>
          <a:prstGeom prst="rect">
            <a:avLst/>
          </a:prstGeom>
          <a:noFill/>
        </p:spPr>
        <p:txBody>
          <a:bodyPr wrap="square" rtlCol="0">
            <a:spAutoFit/>
          </a:bodyPr>
          <a:lstStyle/>
          <a:p>
            <a:r>
              <a:rPr lang="en-US" sz="1600" b="1" dirty="0" smtClean="0"/>
              <a:t>The PHEV not eligible model count seems to be high of 2018 model and the cities with the top count of the 2018 model is given beside using a count plot . The city with the top count is Seattle with a count of 82 .</a:t>
            </a:r>
            <a:endParaRPr lang="en-US" sz="1600" b="1" dirty="0"/>
          </a:p>
        </p:txBody>
      </p:sp>
    </p:spTree>
    <p:extLst>
      <p:ext uri="{BB962C8B-B14F-4D97-AF65-F5344CB8AC3E}">
        <p14:creationId xmlns:p14="http://schemas.microsoft.com/office/powerpoint/2010/main" val="1554729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23" y="362575"/>
            <a:ext cx="4214615" cy="535531"/>
          </a:xfrm>
          <a:prstGeom prst="rect">
            <a:avLst/>
          </a:prstGeom>
        </p:spPr>
        <p:txBody>
          <a:bodyPr wrap="none">
            <a:spAutoFit/>
          </a:bodyPr>
          <a:lstStyle/>
          <a:p>
            <a:pPr lvl="0">
              <a:lnSpc>
                <a:spcPct val="90000"/>
              </a:lnSpc>
              <a:spcBef>
                <a:spcPts val="1000"/>
              </a:spcBef>
              <a:buClr>
                <a:srgbClr val="FF0000"/>
              </a:buClr>
              <a:buSzPct val="100000"/>
            </a:pPr>
            <a:r>
              <a:rPr lang="en-IN" sz="3200" b="1" dirty="0" smtClean="0">
                <a:solidFill>
                  <a:srgbClr val="FF0000"/>
                </a:solidFill>
              </a:rPr>
              <a:t>Bi-variate Analysis : </a:t>
            </a:r>
            <a:endParaRPr lang="en-IN" sz="3200" b="1" dirty="0">
              <a:solidFill>
                <a:srgbClr val="FF0000"/>
              </a:solidFill>
            </a:endParaRPr>
          </a:p>
        </p:txBody>
      </p:sp>
      <p:pic>
        <p:nvPicPr>
          <p:cNvPr id="4" name="Picture 3"/>
          <p:cNvPicPr>
            <a:picLocks noChangeAspect="1"/>
          </p:cNvPicPr>
          <p:nvPr/>
        </p:nvPicPr>
        <p:blipFill>
          <a:blip r:embed="rId2"/>
          <a:stretch>
            <a:fillRect/>
          </a:stretch>
        </p:blipFill>
        <p:spPr>
          <a:xfrm>
            <a:off x="133947" y="898106"/>
            <a:ext cx="4764191" cy="2983381"/>
          </a:xfrm>
          <a:prstGeom prst="rect">
            <a:avLst/>
          </a:prstGeom>
        </p:spPr>
      </p:pic>
      <p:pic>
        <p:nvPicPr>
          <p:cNvPr id="6" name="Picture 5"/>
          <p:cNvPicPr>
            <a:picLocks noChangeAspect="1"/>
          </p:cNvPicPr>
          <p:nvPr/>
        </p:nvPicPr>
        <p:blipFill>
          <a:blip r:embed="rId3"/>
          <a:stretch>
            <a:fillRect/>
          </a:stretch>
        </p:blipFill>
        <p:spPr>
          <a:xfrm>
            <a:off x="1232689" y="1289866"/>
            <a:ext cx="3546762" cy="846723"/>
          </a:xfrm>
          <a:prstGeom prst="rect">
            <a:avLst/>
          </a:prstGeom>
        </p:spPr>
      </p:pic>
      <p:pic>
        <p:nvPicPr>
          <p:cNvPr id="7" name="Picture 6"/>
          <p:cNvPicPr>
            <a:picLocks noChangeAspect="1"/>
          </p:cNvPicPr>
          <p:nvPr/>
        </p:nvPicPr>
        <p:blipFill>
          <a:blip r:embed="rId4"/>
          <a:stretch>
            <a:fillRect/>
          </a:stretch>
        </p:blipFill>
        <p:spPr>
          <a:xfrm>
            <a:off x="5997290" y="898106"/>
            <a:ext cx="5057158" cy="2983381"/>
          </a:xfrm>
          <a:prstGeom prst="rect">
            <a:avLst/>
          </a:prstGeom>
        </p:spPr>
      </p:pic>
      <p:pic>
        <p:nvPicPr>
          <p:cNvPr id="8" name="Picture 7"/>
          <p:cNvPicPr>
            <a:picLocks noChangeAspect="1"/>
          </p:cNvPicPr>
          <p:nvPr/>
        </p:nvPicPr>
        <p:blipFill>
          <a:blip r:embed="rId5"/>
          <a:stretch>
            <a:fillRect/>
          </a:stretch>
        </p:blipFill>
        <p:spPr>
          <a:xfrm>
            <a:off x="7384473" y="1316506"/>
            <a:ext cx="3553692" cy="820083"/>
          </a:xfrm>
          <a:prstGeom prst="rect">
            <a:avLst/>
          </a:prstGeom>
        </p:spPr>
      </p:pic>
      <p:pic>
        <p:nvPicPr>
          <p:cNvPr id="9" name="Picture 8"/>
          <p:cNvPicPr>
            <a:picLocks noChangeAspect="1"/>
          </p:cNvPicPr>
          <p:nvPr/>
        </p:nvPicPr>
        <p:blipFill>
          <a:blip r:embed="rId6"/>
          <a:stretch>
            <a:fillRect/>
          </a:stretch>
        </p:blipFill>
        <p:spPr>
          <a:xfrm>
            <a:off x="3006070" y="3881487"/>
            <a:ext cx="5138428" cy="2976513"/>
          </a:xfrm>
          <a:prstGeom prst="rect">
            <a:avLst/>
          </a:prstGeom>
        </p:spPr>
      </p:pic>
      <p:pic>
        <p:nvPicPr>
          <p:cNvPr id="10" name="Picture 9"/>
          <p:cNvPicPr>
            <a:picLocks noChangeAspect="1"/>
          </p:cNvPicPr>
          <p:nvPr/>
        </p:nvPicPr>
        <p:blipFill>
          <a:blip r:embed="rId7"/>
          <a:stretch>
            <a:fillRect/>
          </a:stretch>
        </p:blipFill>
        <p:spPr>
          <a:xfrm>
            <a:off x="4120093" y="4273247"/>
            <a:ext cx="3901689" cy="947971"/>
          </a:xfrm>
          <a:prstGeom prst="rect">
            <a:avLst/>
          </a:prstGeom>
        </p:spPr>
      </p:pic>
    </p:spTree>
    <p:extLst>
      <p:ext uri="{BB962C8B-B14F-4D97-AF65-F5344CB8AC3E}">
        <p14:creationId xmlns:p14="http://schemas.microsoft.com/office/powerpoint/2010/main" val="3759895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0093" y="420589"/>
            <a:ext cx="5334233" cy="5952502"/>
          </a:xfrm>
          <a:prstGeom prst="rect">
            <a:avLst/>
          </a:prstGeom>
        </p:spPr>
      </p:pic>
      <p:pic>
        <p:nvPicPr>
          <p:cNvPr id="5" name="Picture 4"/>
          <p:cNvPicPr>
            <a:picLocks noChangeAspect="1"/>
          </p:cNvPicPr>
          <p:nvPr/>
        </p:nvPicPr>
        <p:blipFill>
          <a:blip r:embed="rId3"/>
          <a:stretch>
            <a:fillRect/>
          </a:stretch>
        </p:blipFill>
        <p:spPr>
          <a:xfrm>
            <a:off x="5090844" y="282044"/>
            <a:ext cx="6814706" cy="3467584"/>
          </a:xfrm>
          <a:prstGeom prst="rect">
            <a:avLst/>
          </a:prstGeom>
        </p:spPr>
      </p:pic>
      <p:sp>
        <p:nvSpPr>
          <p:cNvPr id="7" name="TextBox 6"/>
          <p:cNvSpPr txBox="1"/>
          <p:nvPr/>
        </p:nvSpPr>
        <p:spPr>
          <a:xfrm>
            <a:off x="6084313" y="3888173"/>
            <a:ext cx="5558001" cy="1323439"/>
          </a:xfrm>
          <a:prstGeom prst="rect">
            <a:avLst/>
          </a:prstGeom>
          <a:noFill/>
        </p:spPr>
        <p:txBody>
          <a:bodyPr wrap="square" rtlCol="0">
            <a:spAutoFit/>
          </a:bodyPr>
          <a:lstStyle/>
          <a:p>
            <a:r>
              <a:rPr lang="en-US" sz="1600" b="1" dirty="0" smtClean="0"/>
              <a:t>The choropleth plot shows the distribution of EV counts with respect to each state in United States . It is a interactive plot and it helps in understanding how in total the acceptance of Electric Vehicles is present in each state in the US .</a:t>
            </a:r>
            <a:endParaRPr lang="en-US" sz="1600" b="1" dirty="0"/>
          </a:p>
        </p:txBody>
      </p:sp>
    </p:spTree>
    <p:extLst>
      <p:ext uri="{BB962C8B-B14F-4D97-AF65-F5344CB8AC3E}">
        <p14:creationId xmlns:p14="http://schemas.microsoft.com/office/powerpoint/2010/main" val="226875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14152" y="431889"/>
            <a:ext cx="4202348" cy="2800760"/>
          </a:xfrm>
          <a:prstGeom prst="rect">
            <a:avLst/>
          </a:prstGeom>
        </p:spPr>
      </p:pic>
      <p:pic>
        <p:nvPicPr>
          <p:cNvPr id="6" name="Picture 5"/>
          <p:cNvPicPr>
            <a:picLocks noChangeAspect="1"/>
          </p:cNvPicPr>
          <p:nvPr/>
        </p:nvPicPr>
        <p:blipFill>
          <a:blip r:embed="rId3"/>
          <a:stretch>
            <a:fillRect/>
          </a:stretch>
        </p:blipFill>
        <p:spPr>
          <a:xfrm>
            <a:off x="6477000" y="431889"/>
            <a:ext cx="4203700" cy="2864534"/>
          </a:xfrm>
          <a:prstGeom prst="rect">
            <a:avLst/>
          </a:prstGeom>
        </p:spPr>
      </p:pic>
      <p:pic>
        <p:nvPicPr>
          <p:cNvPr id="7" name="Picture 6"/>
          <p:cNvPicPr>
            <a:picLocks noChangeAspect="1"/>
          </p:cNvPicPr>
          <p:nvPr/>
        </p:nvPicPr>
        <p:blipFill>
          <a:blip r:embed="rId4"/>
          <a:stretch>
            <a:fillRect/>
          </a:stretch>
        </p:blipFill>
        <p:spPr>
          <a:xfrm>
            <a:off x="6654800" y="3394364"/>
            <a:ext cx="4025900" cy="2787304"/>
          </a:xfrm>
          <a:prstGeom prst="rect">
            <a:avLst/>
          </a:prstGeom>
        </p:spPr>
      </p:pic>
      <p:sp>
        <p:nvSpPr>
          <p:cNvPr id="8" name="TextBox 7"/>
          <p:cNvSpPr txBox="1"/>
          <p:nvPr/>
        </p:nvSpPr>
        <p:spPr>
          <a:xfrm>
            <a:off x="690400" y="3880075"/>
            <a:ext cx="5786600" cy="1815882"/>
          </a:xfrm>
          <a:prstGeom prst="rect">
            <a:avLst/>
          </a:prstGeom>
          <a:noFill/>
        </p:spPr>
        <p:txBody>
          <a:bodyPr wrap="square" rtlCol="0">
            <a:spAutoFit/>
          </a:bodyPr>
          <a:lstStyle/>
          <a:p>
            <a:r>
              <a:rPr lang="en-US" sz="1600" b="1" dirty="0" smtClean="0"/>
              <a:t>The scatterplot ,</a:t>
            </a:r>
            <a:r>
              <a:rPr lang="en-US" sz="1600" b="1" dirty="0" err="1" smtClean="0"/>
              <a:t>lineplot</a:t>
            </a:r>
            <a:r>
              <a:rPr lang="en-US" sz="1600" b="1" dirty="0" smtClean="0"/>
              <a:t> , </a:t>
            </a:r>
            <a:r>
              <a:rPr lang="en-US" sz="1600" b="1" dirty="0" err="1" smtClean="0"/>
              <a:t>Heatplot</a:t>
            </a:r>
            <a:r>
              <a:rPr lang="en-US" sz="1600" b="1" dirty="0" smtClean="0"/>
              <a:t> and the </a:t>
            </a:r>
            <a:r>
              <a:rPr lang="en-US" sz="1600" b="1" dirty="0" err="1" smtClean="0"/>
              <a:t>Regplot</a:t>
            </a:r>
            <a:r>
              <a:rPr lang="en-US" sz="1600" b="1" dirty="0" smtClean="0"/>
              <a:t> plotted above for each case of eligible and not eligible BEV and PHEV state that there is no correlation between the Model Year of electric vehicles and the Electric Range . From the </a:t>
            </a:r>
            <a:r>
              <a:rPr lang="en-US" sz="1600" b="1" dirty="0" err="1" smtClean="0"/>
              <a:t>heatmap</a:t>
            </a:r>
            <a:r>
              <a:rPr lang="en-US" sz="1600" b="1" dirty="0" smtClean="0"/>
              <a:t> and the regression plot there is a negative correlation between the Model year and Electric Range .</a:t>
            </a:r>
            <a:endParaRPr lang="en-US" sz="1600" b="1" dirty="0"/>
          </a:p>
        </p:txBody>
      </p:sp>
    </p:spTree>
    <p:extLst>
      <p:ext uri="{BB962C8B-B14F-4D97-AF65-F5344CB8AC3E}">
        <p14:creationId xmlns:p14="http://schemas.microsoft.com/office/powerpoint/2010/main" val="360362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23" y="417993"/>
            <a:ext cx="2778325" cy="535531"/>
          </a:xfrm>
          <a:prstGeom prst="rect">
            <a:avLst/>
          </a:prstGeom>
        </p:spPr>
        <p:txBody>
          <a:bodyPr wrap="none">
            <a:spAutoFit/>
          </a:bodyPr>
          <a:lstStyle/>
          <a:p>
            <a:pPr lvl="0">
              <a:lnSpc>
                <a:spcPct val="90000"/>
              </a:lnSpc>
              <a:spcBef>
                <a:spcPts val="1000"/>
              </a:spcBef>
              <a:buClr>
                <a:srgbClr val="FF0000"/>
              </a:buClr>
              <a:buSzPct val="100000"/>
            </a:pPr>
            <a:r>
              <a:rPr lang="en-IN" sz="3200" b="1" dirty="0" smtClean="0">
                <a:solidFill>
                  <a:srgbClr val="FF0000"/>
                </a:solidFill>
              </a:rPr>
              <a:t>Conclusion : </a:t>
            </a:r>
            <a:endParaRPr lang="en-IN" sz="3200" b="1" dirty="0">
              <a:solidFill>
                <a:srgbClr val="FF0000"/>
              </a:solidFill>
            </a:endParaRPr>
          </a:p>
        </p:txBody>
      </p:sp>
      <p:sp>
        <p:nvSpPr>
          <p:cNvPr id="5" name="TextBox 4"/>
          <p:cNvSpPr txBox="1"/>
          <p:nvPr/>
        </p:nvSpPr>
        <p:spPr>
          <a:xfrm>
            <a:off x="1524000" y="953524"/>
            <a:ext cx="9628910" cy="2062103"/>
          </a:xfrm>
          <a:prstGeom prst="rect">
            <a:avLst/>
          </a:prstGeom>
          <a:noFill/>
        </p:spPr>
        <p:txBody>
          <a:bodyPr wrap="square" rtlCol="0">
            <a:spAutoFit/>
          </a:bodyPr>
          <a:lstStyle/>
          <a:p>
            <a:r>
              <a:rPr lang="en-US" sz="1600" b="1" dirty="0"/>
              <a:t>Through this project, we were able to derive meaningful analytics and insights on electric vehicle (EV) registrations in Washington state, specifically focusing on Battery Electric Vehicles (BEVs) and Plug-in Hybrid Electric Vehicles (PHEVs). We identified how these vehicle types are distributed across different cities, providing a clear picture of EV adoption trends. The project helped in understanding the key areas where electric vehicles are gaining momentum and highlighted the growing importance of sustainable transportation. This analysis can be leveraged by policymakers, businesses, and the general public to further accelerate the transition to green energy in specific regions.</a:t>
            </a:r>
            <a:endParaRPr lang="en-US" sz="1600" b="1" dirty="0">
              <a:latin typeface="+mn-lt"/>
            </a:endParaRPr>
          </a:p>
        </p:txBody>
      </p:sp>
      <p:sp>
        <p:nvSpPr>
          <p:cNvPr id="6" name="Rectangle 5"/>
          <p:cNvSpPr/>
          <p:nvPr/>
        </p:nvSpPr>
        <p:spPr>
          <a:xfrm>
            <a:off x="683523" y="3188902"/>
            <a:ext cx="2733441" cy="535531"/>
          </a:xfrm>
          <a:prstGeom prst="rect">
            <a:avLst/>
          </a:prstGeom>
        </p:spPr>
        <p:txBody>
          <a:bodyPr wrap="none">
            <a:spAutoFit/>
          </a:bodyPr>
          <a:lstStyle/>
          <a:p>
            <a:pPr lvl="0">
              <a:lnSpc>
                <a:spcPct val="90000"/>
              </a:lnSpc>
              <a:spcBef>
                <a:spcPts val="1000"/>
              </a:spcBef>
              <a:buClr>
                <a:srgbClr val="FF0000"/>
              </a:buClr>
              <a:buSzPct val="100000"/>
            </a:pPr>
            <a:r>
              <a:rPr lang="en-IN" sz="3200" b="1" dirty="0" smtClean="0">
                <a:solidFill>
                  <a:srgbClr val="FF0000"/>
                </a:solidFill>
              </a:rPr>
              <a:t>Challenges : </a:t>
            </a:r>
            <a:endParaRPr lang="en-IN" sz="3200" b="1" dirty="0">
              <a:solidFill>
                <a:srgbClr val="FF0000"/>
              </a:solidFill>
            </a:endParaRPr>
          </a:p>
        </p:txBody>
      </p:sp>
      <p:sp>
        <p:nvSpPr>
          <p:cNvPr id="7" name="TextBox 6"/>
          <p:cNvSpPr txBox="1"/>
          <p:nvPr/>
        </p:nvSpPr>
        <p:spPr>
          <a:xfrm>
            <a:off x="1246908" y="3897708"/>
            <a:ext cx="9670473" cy="2062103"/>
          </a:xfrm>
          <a:prstGeom prst="rect">
            <a:avLst/>
          </a:prstGeom>
          <a:noFill/>
        </p:spPr>
        <p:txBody>
          <a:bodyPr wrap="square" rtlCol="0">
            <a:spAutoFit/>
          </a:bodyPr>
          <a:lstStyle/>
          <a:p>
            <a:pPr marL="285750" indent="-285750">
              <a:buFont typeface="Arial" panose="020B0604020202020204" pitchFamily="34" charset="0"/>
              <a:buChar char="•"/>
            </a:pPr>
            <a:r>
              <a:rPr lang="en-US" sz="1600" b="1" u="sng" dirty="0">
                <a:latin typeface="+mn-lt"/>
              </a:rPr>
              <a:t>Data Quality and Outliers: </a:t>
            </a:r>
            <a:r>
              <a:rPr lang="en-US" sz="1600" b="1" dirty="0">
                <a:latin typeface="+mn-lt"/>
              </a:rPr>
              <a:t>The dataset had several outliers that needed to be pre-processed and handled before analysis, which proved to be a crucial step in maintaining data integrity.</a:t>
            </a:r>
          </a:p>
          <a:p>
            <a:pPr marL="285750" indent="-285750">
              <a:buFont typeface="Arial" panose="020B0604020202020204" pitchFamily="34" charset="0"/>
              <a:buChar char="•"/>
            </a:pPr>
            <a:r>
              <a:rPr lang="en-US" sz="1600" b="1" u="sng" dirty="0">
                <a:latin typeface="+mn-lt"/>
              </a:rPr>
              <a:t>City-wise Distribution Insights: </a:t>
            </a:r>
            <a:r>
              <a:rPr lang="en-US" sz="1600" b="1" dirty="0">
                <a:latin typeface="+mn-lt"/>
              </a:rPr>
              <a:t>Extracting meaningful insights from the dataset required feature extraction and transformation to analyze city-wise EV adoption effectively.</a:t>
            </a:r>
          </a:p>
          <a:p>
            <a:pPr marL="285750" indent="-285750">
              <a:buFont typeface="Arial" panose="020B0604020202020204" pitchFamily="34" charset="0"/>
              <a:buChar char="•"/>
            </a:pPr>
            <a:r>
              <a:rPr lang="en-US" sz="1600" b="1" u="sng" dirty="0">
                <a:latin typeface="+mn-lt"/>
              </a:rPr>
              <a:t>Data Transformation: </a:t>
            </a:r>
            <a:r>
              <a:rPr lang="en-US" sz="1600" b="1" dirty="0">
                <a:latin typeface="+mn-lt"/>
              </a:rPr>
              <a:t>Some columns required transformation to standardize values, especially with city names and vehicle types, to ensure accurate visualization and analytics.</a:t>
            </a:r>
          </a:p>
          <a:p>
            <a:pPr marL="285750" indent="-285750">
              <a:buFont typeface="Arial" panose="020B0604020202020204" pitchFamily="34" charset="0"/>
              <a:buChar char="•"/>
            </a:pPr>
            <a:r>
              <a:rPr lang="en-US" sz="1600" b="1" u="sng" dirty="0">
                <a:latin typeface="+mn-lt"/>
              </a:rPr>
              <a:t>Ensuring Consistency in Data: </a:t>
            </a:r>
            <a:r>
              <a:rPr lang="en-US" sz="1600" b="1" dirty="0">
                <a:latin typeface="+mn-lt"/>
              </a:rPr>
              <a:t>The quality and consistency of the dataset had to be maintained, as some records were incomplete or required imputation for smooth analysis.</a:t>
            </a:r>
            <a:endParaRPr lang="en-US" sz="1600" b="1" dirty="0">
              <a:latin typeface="+mn-lt"/>
            </a:endParaRPr>
          </a:p>
        </p:txBody>
      </p:sp>
    </p:spTree>
    <p:extLst>
      <p:ext uri="{BB962C8B-B14F-4D97-AF65-F5344CB8AC3E}">
        <p14:creationId xmlns:p14="http://schemas.microsoft.com/office/powerpoint/2010/main" val="4165687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92488" y="1427019"/>
            <a:ext cx="6176623" cy="3385704"/>
          </a:xfrm>
          <a:prstGeom prst="rect">
            <a:avLst/>
          </a:prstGeom>
        </p:spPr>
      </p:pic>
    </p:spTree>
    <p:extLst>
      <p:ext uri="{BB962C8B-B14F-4D97-AF65-F5344CB8AC3E}">
        <p14:creationId xmlns:p14="http://schemas.microsoft.com/office/powerpoint/2010/main" val="2250022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817418" y="1299171"/>
            <a:ext cx="10099964" cy="4524275"/>
          </a:xfrm>
          <a:prstGeom prst="rect">
            <a:avLst/>
          </a:prstGeom>
          <a:noFill/>
          <a:ln>
            <a:noFill/>
          </a:ln>
        </p:spPr>
        <p:txBody>
          <a:bodyPr spcFirstLastPara="1" wrap="square" lIns="91425" tIns="45700" rIns="91425" bIns="45700" anchor="t" anchorCtr="0">
            <a:spAutoFit/>
          </a:bodyPr>
          <a:lstStyle/>
          <a:p>
            <a:pPr lvl="0">
              <a:buClr>
                <a:schemeClr val="dk1"/>
              </a:buClr>
              <a:buSzPts val="1800"/>
            </a:pPr>
            <a:r>
              <a:rPr lang="en-US" sz="2400" dirty="0" smtClean="0">
                <a:solidFill>
                  <a:schemeClr val="dk1"/>
                </a:solidFill>
                <a:latin typeface="+mn-lt"/>
                <a:ea typeface="Calibri"/>
                <a:cs typeface="Calibri"/>
                <a:sym typeface="Calibri"/>
              </a:rPr>
              <a:t>I am S Deveshwaran . I am currently pursuing my final year in </a:t>
            </a:r>
            <a:r>
              <a:rPr lang="en-US" sz="2400" dirty="0" err="1" smtClean="0">
                <a:solidFill>
                  <a:schemeClr val="dk1"/>
                </a:solidFill>
                <a:latin typeface="+mn-lt"/>
                <a:ea typeface="Calibri"/>
                <a:cs typeface="Calibri"/>
                <a:sym typeface="Calibri"/>
              </a:rPr>
              <a:t>B.Tech</a:t>
            </a:r>
            <a:r>
              <a:rPr lang="en-US" sz="2400" dirty="0" smtClean="0">
                <a:solidFill>
                  <a:schemeClr val="dk1"/>
                </a:solidFill>
                <a:latin typeface="+mn-lt"/>
                <a:ea typeface="Calibri"/>
                <a:cs typeface="Calibri"/>
                <a:sym typeface="Calibri"/>
              </a:rPr>
              <a:t> in the stream of Artificial Intelligence and Data Science </a:t>
            </a:r>
            <a:r>
              <a:rPr lang="en-US" sz="2400" dirty="0">
                <a:solidFill>
                  <a:schemeClr val="dk1"/>
                </a:solidFill>
                <a:latin typeface="+mn-lt"/>
                <a:ea typeface="Calibri"/>
                <a:cs typeface="Calibri"/>
                <a:sym typeface="Calibri"/>
              </a:rPr>
              <a:t> </a:t>
            </a:r>
            <a:r>
              <a:rPr lang="en-US" sz="2400" b="1" dirty="0" smtClean="0">
                <a:solidFill>
                  <a:schemeClr val="dk1"/>
                </a:solidFill>
                <a:latin typeface="+mn-lt"/>
                <a:ea typeface="Calibri"/>
                <a:cs typeface="Calibri"/>
                <a:sym typeface="Calibri"/>
              </a:rPr>
              <a:t>. </a:t>
            </a:r>
            <a:r>
              <a:rPr lang="en-US" sz="2400" dirty="0" smtClean="0">
                <a:ea typeface="Calibri"/>
              </a:rPr>
              <a:t>I’m a </a:t>
            </a:r>
            <a:r>
              <a:rPr lang="en-US" sz="2400" dirty="0" smtClean="0"/>
              <a:t> </a:t>
            </a:r>
            <a:r>
              <a:rPr lang="en-US" sz="2400" dirty="0"/>
              <a:t>results-driven passionate aficionado with a knack for harnessing the power of data and technology to drive organizational success .With foundations in Python and its use in AI and Data Science, Java, and SQL, I thrive on solving problems and developing innovative solutions .A dedicated individual with a culture of innovation and leadership</a:t>
            </a:r>
            <a:r>
              <a:rPr lang="en-US" sz="2400" dirty="0" smtClean="0"/>
              <a:t>.</a:t>
            </a:r>
          </a:p>
          <a:p>
            <a:pPr lvl="0">
              <a:buClr>
                <a:schemeClr val="dk1"/>
              </a:buClr>
              <a:buSzPts val="1800"/>
            </a:pPr>
            <a:endParaRPr lang="en-US" sz="2400" b="1" dirty="0">
              <a:solidFill>
                <a:schemeClr val="dk1"/>
              </a:solidFill>
              <a:latin typeface="Calibri"/>
              <a:ea typeface="Calibri"/>
              <a:cs typeface="Calibri"/>
              <a:sym typeface="Calibri"/>
            </a:endParaRPr>
          </a:p>
          <a:p>
            <a:pPr lvl="0">
              <a:buClr>
                <a:schemeClr val="dk1"/>
              </a:buClr>
              <a:buSzPts val="1800"/>
            </a:pPr>
            <a:r>
              <a:rPr lang="en-US" sz="2400" b="1" dirty="0" smtClean="0">
                <a:solidFill>
                  <a:schemeClr val="dk1"/>
                </a:solidFill>
                <a:latin typeface="Calibri"/>
                <a:ea typeface="Calibri"/>
                <a:cs typeface="Calibri"/>
                <a:sym typeface="Calibri"/>
              </a:rPr>
              <a:t>LinkedIn Profile : </a:t>
            </a:r>
            <a:r>
              <a:rPr lang="en-US" sz="2400" dirty="0" smtClean="0">
                <a:hlinkClick r:id="rId3"/>
              </a:rPr>
              <a:t>www.linkedin.com/in/deveshwaran-sridharan</a:t>
            </a:r>
            <a:endParaRPr lang="en-US" sz="2400" dirty="0" smtClean="0"/>
          </a:p>
          <a:p>
            <a:pPr lvl="0">
              <a:buClr>
                <a:schemeClr val="dk1"/>
              </a:buClr>
              <a:buSzPts val="1800"/>
            </a:pPr>
            <a:endParaRPr lang="en-US" sz="2400" b="1" dirty="0">
              <a:solidFill>
                <a:schemeClr val="dk1"/>
              </a:solidFill>
              <a:latin typeface="Calibri"/>
              <a:ea typeface="Calibri"/>
              <a:cs typeface="Calibri"/>
              <a:sym typeface="Calibri"/>
            </a:endParaRPr>
          </a:p>
          <a:p>
            <a:pPr lvl="0">
              <a:buClr>
                <a:schemeClr val="dk1"/>
              </a:buClr>
              <a:buSzPts val="1800"/>
            </a:pPr>
            <a:r>
              <a:rPr lang="en-US" sz="2400" b="1" dirty="0" err="1" smtClean="0">
                <a:solidFill>
                  <a:schemeClr val="dk1"/>
                </a:solidFill>
                <a:latin typeface="Calibri"/>
                <a:ea typeface="Calibri"/>
                <a:cs typeface="Calibri"/>
                <a:sym typeface="Calibri"/>
              </a:rPr>
              <a:t>Github</a:t>
            </a:r>
            <a:r>
              <a:rPr lang="en-US" sz="2400" b="1" dirty="0" smtClean="0">
                <a:solidFill>
                  <a:schemeClr val="dk1"/>
                </a:solidFill>
                <a:latin typeface="Calibri"/>
                <a:ea typeface="Calibri"/>
                <a:cs typeface="Calibri"/>
                <a:sym typeface="Calibri"/>
              </a:rPr>
              <a:t> Profile : </a:t>
            </a:r>
            <a:r>
              <a:rPr lang="en-US" sz="2400" dirty="0">
                <a:hlinkClick r:id="rId4"/>
              </a:rPr>
              <a:t>https://</a:t>
            </a:r>
            <a:r>
              <a:rPr lang="en-US" sz="2400" dirty="0" smtClean="0">
                <a:hlinkClick r:id="rId4"/>
              </a:rPr>
              <a:t>github.com/Deveshwaran2004</a:t>
            </a:r>
            <a:endParaRPr lang="en-US" sz="2400" dirty="0" smtClean="0"/>
          </a:p>
          <a:p>
            <a:pPr lvl="0">
              <a:buClr>
                <a:schemeClr val="dk1"/>
              </a:buClr>
              <a:buSzPts val="1800"/>
            </a:pPr>
            <a:endParaRPr lang="en-US" sz="24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a:t>
            </a:r>
            <a:r>
              <a:rPr lang="en-IN" sz="3200" b="0" i="0" u="none" strike="noStrike" cap="none" smtClean="0">
                <a:solidFill>
                  <a:srgbClr val="FF0000"/>
                </a:solidFill>
                <a:latin typeface="Lato Black"/>
                <a:ea typeface="Lato Black"/>
                <a:cs typeface="Lato Black"/>
                <a:sym typeface="Lato Black"/>
              </a:rPr>
              <a:t>me :</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073" y="498763"/>
            <a:ext cx="3671454" cy="491738"/>
          </a:xfrm>
          <a:prstGeom prst="rect">
            <a:avLst/>
          </a:prstGeom>
        </p:spPr>
        <p:txBody>
          <a:bodyPr wrap="square">
            <a:spAutoFit/>
          </a:bodyPr>
          <a:lstStyle/>
          <a:p>
            <a:pPr lvl="0">
              <a:lnSpc>
                <a:spcPct val="80000"/>
              </a:lnSpc>
              <a:buClr>
                <a:srgbClr val="FF0000"/>
              </a:buClr>
              <a:buSzPts val="3200"/>
            </a:pPr>
            <a:r>
              <a:rPr lang="en-IN" sz="3200" dirty="0" smtClean="0">
                <a:solidFill>
                  <a:srgbClr val="FF0000"/>
                </a:solidFill>
                <a:latin typeface="Lato Black"/>
                <a:ea typeface="Calibri"/>
                <a:cs typeface="Calibri"/>
                <a:sym typeface="Lato Black"/>
              </a:rPr>
              <a:t>Business Problem : </a:t>
            </a:r>
            <a:endParaRPr lang="en-IN" sz="1800" dirty="0">
              <a:solidFill>
                <a:srgbClr val="FF0000"/>
              </a:solidFill>
              <a:latin typeface="Calibri"/>
              <a:ea typeface="Calibri"/>
              <a:cs typeface="Calibri"/>
              <a:sym typeface="Calibri"/>
            </a:endParaRPr>
          </a:p>
        </p:txBody>
      </p:sp>
      <p:sp>
        <p:nvSpPr>
          <p:cNvPr id="4" name="Rectangle 3"/>
          <p:cNvSpPr/>
          <p:nvPr/>
        </p:nvSpPr>
        <p:spPr>
          <a:xfrm>
            <a:off x="374073" y="3140899"/>
            <a:ext cx="2169184" cy="491738"/>
          </a:xfrm>
          <a:prstGeom prst="rect">
            <a:avLst/>
          </a:prstGeom>
        </p:spPr>
        <p:txBody>
          <a:bodyPr wrap="none">
            <a:spAutoFit/>
          </a:bodyPr>
          <a:lstStyle/>
          <a:p>
            <a:pPr lvl="0">
              <a:lnSpc>
                <a:spcPct val="80000"/>
              </a:lnSpc>
              <a:buClr>
                <a:srgbClr val="FF0000"/>
              </a:buClr>
              <a:buSzPts val="3200"/>
            </a:pPr>
            <a:r>
              <a:rPr lang="en-IN" sz="3200" dirty="0" smtClean="0">
                <a:solidFill>
                  <a:srgbClr val="FF0000"/>
                </a:solidFill>
                <a:latin typeface="Lato Black"/>
                <a:ea typeface="Lato Black"/>
                <a:cs typeface="Lato Black"/>
                <a:sym typeface="Lato Black"/>
              </a:rPr>
              <a:t>Objective :</a:t>
            </a:r>
            <a:endParaRPr lang="en-IN" sz="3200" dirty="0">
              <a:solidFill>
                <a:srgbClr val="FF0000"/>
              </a:solidFill>
              <a:latin typeface="Calibri"/>
              <a:ea typeface="Calibri"/>
              <a:cs typeface="Calibri"/>
              <a:sym typeface="Calibri"/>
            </a:endParaRPr>
          </a:p>
        </p:txBody>
      </p:sp>
      <p:sp>
        <p:nvSpPr>
          <p:cNvPr id="5" name="TextBox 4"/>
          <p:cNvSpPr txBox="1"/>
          <p:nvPr/>
        </p:nvSpPr>
        <p:spPr>
          <a:xfrm>
            <a:off x="1458665" y="1226028"/>
            <a:ext cx="9656618" cy="1631216"/>
          </a:xfrm>
          <a:prstGeom prst="rect">
            <a:avLst/>
          </a:prstGeom>
          <a:noFill/>
        </p:spPr>
        <p:txBody>
          <a:bodyPr wrap="square" rtlCol="0">
            <a:spAutoFit/>
          </a:bodyPr>
          <a:lstStyle/>
          <a:p>
            <a:pPr algn="just"/>
            <a:r>
              <a:rPr lang="en-US" sz="2000" dirty="0" smtClean="0"/>
              <a:t>The problems aims to set up analysis on the Electric Vehicle dataset to understand how the distribution of Electric vehicles is established in different states and cities and counties of the United States of America . Here we are going to understand how the EV have evolved during different years and how different companies have established their supremacy in terms of EV development and deployment and sales. </a:t>
            </a:r>
            <a:endParaRPr lang="en-US" sz="2000" dirty="0"/>
          </a:p>
        </p:txBody>
      </p:sp>
      <p:sp>
        <p:nvSpPr>
          <p:cNvPr id="6" name="TextBox 5"/>
          <p:cNvSpPr txBox="1"/>
          <p:nvPr/>
        </p:nvSpPr>
        <p:spPr>
          <a:xfrm>
            <a:off x="1458665" y="3916293"/>
            <a:ext cx="9656618" cy="2246769"/>
          </a:xfrm>
          <a:prstGeom prst="rect">
            <a:avLst/>
          </a:prstGeom>
          <a:noFill/>
        </p:spPr>
        <p:txBody>
          <a:bodyPr wrap="square" rtlCol="0">
            <a:spAutoFit/>
          </a:bodyPr>
          <a:lstStyle/>
          <a:p>
            <a:pPr algn="just"/>
            <a:r>
              <a:rPr lang="en-US" sz="2000" dirty="0" smtClean="0"/>
              <a:t>The objective of the project is to provide deep analytical understanding on the dataset by performing EDA (Exploratory Data Analytics) and various types of it to bring out the underlying insights , patterns , relationships between single entities and multiple entities that help us in gaining an understanding about how the EV have gotten into the market . To reveal trends that are involved buying of the EV that belong to the best seller companies and EV that are categorized under different categories . </a:t>
            </a:r>
            <a:endParaRPr lang="en-US" sz="2000" dirty="0"/>
          </a:p>
        </p:txBody>
      </p:sp>
    </p:spTree>
    <p:extLst>
      <p:ext uri="{BB962C8B-B14F-4D97-AF65-F5344CB8AC3E}">
        <p14:creationId xmlns:p14="http://schemas.microsoft.com/office/powerpoint/2010/main" val="3943029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2110" y="678873"/>
            <a:ext cx="10252364" cy="5650778"/>
          </a:xfrm>
          <a:prstGeom prst="rect">
            <a:avLst/>
          </a:prstGeom>
        </p:spPr>
        <p:txBody>
          <a:bodyPr wrap="square">
            <a:spAutoFit/>
          </a:bodyPr>
          <a:lstStyle/>
          <a:p>
            <a:pPr lvl="0">
              <a:lnSpc>
                <a:spcPct val="90000"/>
              </a:lnSpc>
              <a:spcBef>
                <a:spcPts val="1000"/>
              </a:spcBef>
              <a:buClr>
                <a:srgbClr val="FF0000"/>
              </a:buClr>
              <a:buSzPct val="100000"/>
            </a:pPr>
            <a:r>
              <a:rPr lang="en-IN" sz="3200" b="1" dirty="0">
                <a:solidFill>
                  <a:srgbClr val="FF0000"/>
                </a:solidFill>
              </a:rPr>
              <a:t>Exploratory Data Analysis: </a:t>
            </a:r>
            <a:endParaRPr lang="en-IN" sz="3200" b="1" dirty="0" smtClean="0">
              <a:solidFill>
                <a:srgbClr val="FF0000"/>
              </a:solidFill>
            </a:endParaRPr>
          </a:p>
          <a:p>
            <a:pPr lvl="0">
              <a:lnSpc>
                <a:spcPct val="90000"/>
              </a:lnSpc>
              <a:spcBef>
                <a:spcPts val="1000"/>
              </a:spcBef>
              <a:buClr>
                <a:srgbClr val="FF0000"/>
              </a:buClr>
              <a:buSzPct val="100000"/>
            </a:pPr>
            <a:endParaRPr lang="en-IN" sz="3200" dirty="0"/>
          </a:p>
          <a:p>
            <a:pPr marL="514350" lvl="0" indent="-514350" algn="just">
              <a:lnSpc>
                <a:spcPct val="90000"/>
              </a:lnSpc>
              <a:spcBef>
                <a:spcPts val="1000"/>
              </a:spcBef>
              <a:buClr>
                <a:schemeClr val="dk1"/>
              </a:buClr>
              <a:buSzPct val="100000"/>
              <a:buFont typeface="Calibri"/>
              <a:buAutoNum type="alphaLcPeriod"/>
            </a:pPr>
            <a:r>
              <a:rPr lang="en-IN" sz="2000" b="1" i="1" dirty="0"/>
              <a:t>Data Cleaning Steps  </a:t>
            </a:r>
            <a:r>
              <a:rPr lang="en-IN" sz="2000" b="1" i="1" dirty="0" smtClean="0"/>
              <a:t>:</a:t>
            </a:r>
          </a:p>
          <a:p>
            <a:pPr lvl="0" algn="just">
              <a:lnSpc>
                <a:spcPct val="90000"/>
              </a:lnSpc>
              <a:spcBef>
                <a:spcPts val="1000"/>
              </a:spcBef>
              <a:buClr>
                <a:schemeClr val="dk1"/>
              </a:buClr>
              <a:buSzPct val="100000"/>
            </a:pPr>
            <a:r>
              <a:rPr lang="en-IN" sz="2000" dirty="0"/>
              <a:t> </a:t>
            </a:r>
            <a:r>
              <a:rPr lang="en-IN" sz="2000" dirty="0" smtClean="0"/>
              <a:t>              1. </a:t>
            </a:r>
            <a:r>
              <a:rPr lang="en-IN" sz="2000" dirty="0"/>
              <a:t>Removed columns like 'VIN (1-10)', 'Legislative </a:t>
            </a:r>
            <a:r>
              <a:rPr lang="en-IN" sz="2000" dirty="0" smtClean="0"/>
              <a:t>District‘ , 'Electric </a:t>
            </a:r>
            <a:r>
              <a:rPr lang="en-IN" sz="2000" dirty="0"/>
              <a:t>Utility',</a:t>
            </a:r>
            <a:r>
              <a:rPr lang="en-IN" sz="2000" dirty="0" smtClean="0"/>
              <a:t>'2020    	      Census Tract‘ which are not required for the analysis  .</a:t>
            </a:r>
          </a:p>
          <a:p>
            <a:pPr lvl="0" algn="just">
              <a:lnSpc>
                <a:spcPct val="90000"/>
              </a:lnSpc>
              <a:spcBef>
                <a:spcPts val="1000"/>
              </a:spcBef>
              <a:buClr>
                <a:schemeClr val="dk1"/>
              </a:buClr>
              <a:buSzPct val="100000"/>
            </a:pPr>
            <a:r>
              <a:rPr lang="en-IN" sz="2000" dirty="0"/>
              <a:t> </a:t>
            </a:r>
            <a:r>
              <a:rPr lang="en-IN" sz="2000" dirty="0" smtClean="0"/>
              <a:t>              2. </a:t>
            </a:r>
            <a:r>
              <a:rPr lang="en-IN" sz="2000" b="1" dirty="0" smtClean="0"/>
              <a:t>Removed outliers : </a:t>
            </a:r>
            <a:r>
              <a:rPr lang="en-IN" sz="2000" dirty="0" smtClean="0"/>
              <a:t>some cases like eligible and not eligible cars have their 	   	      base price as 0 , therefore these value were removed as they are not needed 	      for our analysis and make our analytics wrong when used in  . </a:t>
            </a:r>
          </a:p>
          <a:p>
            <a:pPr lvl="0" algn="just">
              <a:lnSpc>
                <a:spcPct val="90000"/>
              </a:lnSpc>
              <a:spcBef>
                <a:spcPts val="1000"/>
              </a:spcBef>
              <a:buClr>
                <a:schemeClr val="dk1"/>
              </a:buClr>
              <a:buSzPct val="100000"/>
            </a:pPr>
            <a:r>
              <a:rPr lang="en-IN" sz="2000" b="1" i="1" dirty="0" smtClean="0"/>
              <a:t>b.    Data Manipulation and Transformation Steps :</a:t>
            </a:r>
          </a:p>
          <a:p>
            <a:pPr algn="just">
              <a:lnSpc>
                <a:spcPct val="90000"/>
              </a:lnSpc>
              <a:spcBef>
                <a:spcPts val="1000"/>
              </a:spcBef>
              <a:buClr>
                <a:schemeClr val="dk1"/>
              </a:buClr>
              <a:buSzPct val="100000"/>
            </a:pPr>
            <a:r>
              <a:rPr lang="en-IN" sz="2000" b="1" i="1" dirty="0" smtClean="0"/>
              <a:t>               </a:t>
            </a:r>
            <a:r>
              <a:rPr lang="en-IN" sz="2000" i="1" dirty="0" smtClean="0"/>
              <a:t>1 .</a:t>
            </a:r>
            <a:r>
              <a:rPr lang="en-IN" sz="2000" dirty="0"/>
              <a:t> Transformed values of 'Clean Alternative Fuel Vehicle (CAFV) </a:t>
            </a:r>
            <a:r>
              <a:rPr lang="en-IN" sz="2000" dirty="0" smtClean="0"/>
              <a:t>Eligibility‘ 		       column into simpler form to make it simpler for analysis</a:t>
            </a:r>
          </a:p>
          <a:p>
            <a:pPr algn="just">
              <a:lnSpc>
                <a:spcPct val="90000"/>
              </a:lnSpc>
              <a:spcBef>
                <a:spcPts val="1000"/>
              </a:spcBef>
              <a:buClr>
                <a:schemeClr val="dk1"/>
              </a:buClr>
              <a:buSzPct val="100000"/>
            </a:pPr>
            <a:r>
              <a:rPr lang="en-IN" sz="2000" dirty="0" smtClean="0"/>
              <a:t>               2 . Transformed values of 'Electric Vehicle Type’ column into simpler form	 	       to make it simpler for analysis. </a:t>
            </a:r>
          </a:p>
          <a:p>
            <a:pPr lvl="0" algn="just">
              <a:lnSpc>
                <a:spcPct val="90000"/>
              </a:lnSpc>
              <a:spcBef>
                <a:spcPts val="1000"/>
              </a:spcBef>
              <a:buClr>
                <a:schemeClr val="dk1"/>
              </a:buClr>
              <a:buSzPct val="100000"/>
            </a:pPr>
            <a:r>
              <a:rPr lang="en-IN" sz="2000" dirty="0" smtClean="0"/>
              <a:t>               </a:t>
            </a:r>
            <a:endParaRPr lang="en-IN" b="1" dirty="0"/>
          </a:p>
          <a:p>
            <a:pPr marL="228600" lvl="0" indent="-130810">
              <a:lnSpc>
                <a:spcPct val="90000"/>
              </a:lnSpc>
              <a:spcBef>
                <a:spcPts val="1000"/>
              </a:spcBef>
              <a:buClr>
                <a:schemeClr val="dk1"/>
              </a:buClr>
              <a:buSzPct val="100000"/>
            </a:pPr>
            <a:endParaRPr lang="en-IN" dirty="0"/>
          </a:p>
        </p:txBody>
      </p:sp>
    </p:spTree>
    <p:extLst>
      <p:ext uri="{BB962C8B-B14F-4D97-AF65-F5344CB8AC3E}">
        <p14:creationId xmlns:p14="http://schemas.microsoft.com/office/powerpoint/2010/main" val="28606581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83523" y="362575"/>
            <a:ext cx="4328429" cy="535531"/>
          </a:xfrm>
          <a:prstGeom prst="rect">
            <a:avLst/>
          </a:prstGeom>
        </p:spPr>
        <p:txBody>
          <a:bodyPr wrap="none">
            <a:spAutoFit/>
          </a:bodyPr>
          <a:lstStyle/>
          <a:p>
            <a:pPr lvl="0">
              <a:lnSpc>
                <a:spcPct val="90000"/>
              </a:lnSpc>
              <a:spcBef>
                <a:spcPts val="1000"/>
              </a:spcBef>
              <a:buClr>
                <a:srgbClr val="FF0000"/>
              </a:buClr>
              <a:buSzPct val="100000"/>
            </a:pPr>
            <a:r>
              <a:rPr lang="en-IN" sz="3200" b="1" dirty="0" smtClean="0">
                <a:solidFill>
                  <a:srgbClr val="FF0000"/>
                </a:solidFill>
              </a:rPr>
              <a:t>Univariate Analysis : </a:t>
            </a:r>
            <a:endParaRPr lang="en-IN" sz="3200" b="1" dirty="0">
              <a:solidFill>
                <a:srgbClr val="FF0000"/>
              </a:solidFill>
            </a:endParaRPr>
          </a:p>
        </p:txBody>
      </p:sp>
      <p:pic>
        <p:nvPicPr>
          <p:cNvPr id="4" name="Picture 3"/>
          <p:cNvPicPr>
            <a:picLocks noChangeAspect="1"/>
          </p:cNvPicPr>
          <p:nvPr/>
        </p:nvPicPr>
        <p:blipFill>
          <a:blip r:embed="rId2"/>
          <a:stretch>
            <a:fillRect/>
          </a:stretch>
        </p:blipFill>
        <p:spPr>
          <a:xfrm>
            <a:off x="683523" y="1114336"/>
            <a:ext cx="5382376" cy="1781264"/>
          </a:xfrm>
          <a:prstGeom prst="rect">
            <a:avLst/>
          </a:prstGeom>
        </p:spPr>
      </p:pic>
      <p:pic>
        <p:nvPicPr>
          <p:cNvPr id="5" name="Picture 4"/>
          <p:cNvPicPr>
            <a:picLocks noChangeAspect="1"/>
          </p:cNvPicPr>
          <p:nvPr/>
        </p:nvPicPr>
        <p:blipFill>
          <a:blip r:embed="rId3"/>
          <a:stretch>
            <a:fillRect/>
          </a:stretch>
        </p:blipFill>
        <p:spPr>
          <a:xfrm>
            <a:off x="6168679" y="2745640"/>
            <a:ext cx="5241506" cy="2929596"/>
          </a:xfrm>
          <a:prstGeom prst="rect">
            <a:avLst/>
          </a:prstGeom>
        </p:spPr>
      </p:pic>
      <p:sp>
        <p:nvSpPr>
          <p:cNvPr id="20" name="TextBox 19"/>
          <p:cNvSpPr txBox="1"/>
          <p:nvPr/>
        </p:nvSpPr>
        <p:spPr>
          <a:xfrm>
            <a:off x="6690468" y="683319"/>
            <a:ext cx="4504005" cy="1815882"/>
          </a:xfrm>
          <a:prstGeom prst="rect">
            <a:avLst/>
          </a:prstGeom>
          <a:noFill/>
        </p:spPr>
        <p:txBody>
          <a:bodyPr wrap="square" rtlCol="0">
            <a:spAutoFit/>
          </a:bodyPr>
          <a:lstStyle/>
          <a:p>
            <a:r>
              <a:rPr lang="en-US" sz="1600" b="1" dirty="0" smtClean="0"/>
              <a:t>The provided dataset seems to have some outliers .  Where the Eligible EV and Non Eligible EV are assigned with base price as 0 . There they were removed in the first place and the analytics was proceeded after the removal of the outliers . The below boxplot depicts the outliers identification .</a:t>
            </a:r>
            <a:endParaRPr lang="en-US" sz="1600" b="1" dirty="0"/>
          </a:p>
        </p:txBody>
      </p:sp>
      <p:sp>
        <p:nvSpPr>
          <p:cNvPr id="21" name="TextBox 20"/>
          <p:cNvSpPr txBox="1"/>
          <p:nvPr/>
        </p:nvSpPr>
        <p:spPr>
          <a:xfrm>
            <a:off x="942109" y="3325091"/>
            <a:ext cx="4523509" cy="2308324"/>
          </a:xfrm>
          <a:prstGeom prst="rect">
            <a:avLst/>
          </a:prstGeom>
          <a:noFill/>
        </p:spPr>
        <p:txBody>
          <a:bodyPr wrap="square" rtlCol="0">
            <a:spAutoFit/>
          </a:bodyPr>
          <a:lstStyle/>
          <a:p>
            <a:r>
              <a:rPr lang="en-US" sz="1600" b="1" dirty="0" smtClean="0"/>
              <a:t>The above listed array of names are the names of the company that are involved in development of Electric vehicles in the United States .These company have developed Electric Vehicles and they have been categorized under CAFV(Clean Alternative Fuel Vehicle ) Eligibility and each of the models have their base prices for under each category .</a:t>
            </a:r>
            <a:endParaRPr lang="en-US" sz="1600" b="1" dirty="0"/>
          </a:p>
        </p:txBody>
      </p:sp>
    </p:spTree>
    <p:extLst>
      <p:ext uri="{BB962C8B-B14F-4D97-AF65-F5344CB8AC3E}">
        <p14:creationId xmlns:p14="http://schemas.microsoft.com/office/powerpoint/2010/main" val="8465213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9826" y="264671"/>
            <a:ext cx="5375563" cy="2819535"/>
          </a:xfrm>
          <a:prstGeom prst="rect">
            <a:avLst/>
          </a:prstGeom>
        </p:spPr>
      </p:pic>
      <p:pic>
        <p:nvPicPr>
          <p:cNvPr id="12" name="Picture 11"/>
          <p:cNvPicPr>
            <a:picLocks noChangeAspect="1"/>
          </p:cNvPicPr>
          <p:nvPr/>
        </p:nvPicPr>
        <p:blipFill>
          <a:blip r:embed="rId3"/>
          <a:stretch>
            <a:fillRect/>
          </a:stretch>
        </p:blipFill>
        <p:spPr>
          <a:xfrm>
            <a:off x="349826" y="3312834"/>
            <a:ext cx="9295539" cy="2831599"/>
          </a:xfrm>
          <a:prstGeom prst="rect">
            <a:avLst/>
          </a:prstGeom>
        </p:spPr>
      </p:pic>
      <p:sp>
        <p:nvSpPr>
          <p:cNvPr id="13" name="TextBox 12"/>
          <p:cNvSpPr txBox="1"/>
          <p:nvPr/>
        </p:nvSpPr>
        <p:spPr>
          <a:xfrm>
            <a:off x="5874328" y="264671"/>
            <a:ext cx="5999018" cy="1077218"/>
          </a:xfrm>
          <a:prstGeom prst="rect">
            <a:avLst/>
          </a:prstGeom>
          <a:noFill/>
        </p:spPr>
        <p:txBody>
          <a:bodyPr wrap="square" rtlCol="0">
            <a:spAutoFit/>
          </a:bodyPr>
          <a:lstStyle/>
          <a:p>
            <a:r>
              <a:rPr lang="en-US" sz="1600" b="1" dirty="0" smtClean="0"/>
              <a:t>The Bar plot on the side depicts the count of EV’s based on the eligibility . From the visualization we can understand that Eligible EV vehicles are on the highest count followed by not researched and not eligible</a:t>
            </a:r>
            <a:endParaRPr lang="en-US" sz="1600" b="1" dirty="0"/>
          </a:p>
        </p:txBody>
      </p:sp>
      <p:sp>
        <p:nvSpPr>
          <p:cNvPr id="14" name="TextBox 13"/>
          <p:cNvSpPr txBox="1"/>
          <p:nvPr/>
        </p:nvSpPr>
        <p:spPr>
          <a:xfrm>
            <a:off x="5874328" y="1674438"/>
            <a:ext cx="5999018" cy="1323439"/>
          </a:xfrm>
          <a:prstGeom prst="rect">
            <a:avLst/>
          </a:prstGeom>
          <a:noFill/>
        </p:spPr>
        <p:txBody>
          <a:bodyPr wrap="square" rtlCol="0">
            <a:spAutoFit/>
          </a:bodyPr>
          <a:lstStyle/>
          <a:p>
            <a:r>
              <a:rPr lang="en-US" sz="1600" b="1" dirty="0" smtClean="0"/>
              <a:t>The Bar plot below show the count of EV produced by various company’s based on the eligibility . From the analytics we can understand that ‘TESLA’ seems to have the maximum EV’s with Eligible ,Not Eligible and Not Researched status</a:t>
            </a:r>
            <a:endParaRPr lang="en-US" sz="1600" b="1" dirty="0"/>
          </a:p>
        </p:txBody>
      </p:sp>
    </p:spTree>
    <p:extLst>
      <p:ext uri="{BB962C8B-B14F-4D97-AF65-F5344CB8AC3E}">
        <p14:creationId xmlns:p14="http://schemas.microsoft.com/office/powerpoint/2010/main" val="3746373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739352" y="444013"/>
            <a:ext cx="6615603" cy="2548570"/>
          </a:xfrm>
          <a:prstGeom prst="rect">
            <a:avLst/>
          </a:prstGeom>
        </p:spPr>
      </p:pic>
      <p:pic>
        <p:nvPicPr>
          <p:cNvPr id="13" name="Picture 12"/>
          <p:cNvPicPr>
            <a:picLocks noChangeAspect="1"/>
          </p:cNvPicPr>
          <p:nvPr/>
        </p:nvPicPr>
        <p:blipFill>
          <a:blip r:embed="rId3"/>
          <a:stretch>
            <a:fillRect/>
          </a:stretch>
        </p:blipFill>
        <p:spPr>
          <a:xfrm>
            <a:off x="739352" y="3427939"/>
            <a:ext cx="6615603" cy="2723479"/>
          </a:xfrm>
          <a:prstGeom prst="rect">
            <a:avLst/>
          </a:prstGeom>
        </p:spPr>
      </p:pic>
      <p:sp>
        <p:nvSpPr>
          <p:cNvPr id="14" name="TextBox 13"/>
          <p:cNvSpPr txBox="1"/>
          <p:nvPr/>
        </p:nvSpPr>
        <p:spPr>
          <a:xfrm>
            <a:off x="7354955" y="332207"/>
            <a:ext cx="4518391" cy="2554545"/>
          </a:xfrm>
          <a:prstGeom prst="rect">
            <a:avLst/>
          </a:prstGeom>
          <a:noFill/>
        </p:spPr>
        <p:txBody>
          <a:bodyPr wrap="square" rtlCol="0">
            <a:spAutoFit/>
          </a:bodyPr>
          <a:lstStyle/>
          <a:p>
            <a:r>
              <a:rPr lang="en-US" sz="1600" b="1" dirty="0" smtClean="0"/>
              <a:t>The visualizations on the side shows the distribution of the EV’s in terms of their classification as BEV (</a:t>
            </a:r>
            <a:r>
              <a:rPr lang="en-US" sz="1600" b="1" dirty="0"/>
              <a:t>Battery Electric Vehicle</a:t>
            </a:r>
            <a:r>
              <a:rPr lang="en-US" sz="1600" b="1" dirty="0" smtClean="0"/>
              <a:t>) and PHEV (</a:t>
            </a:r>
            <a:r>
              <a:rPr lang="en-US" sz="1600" b="1" dirty="0"/>
              <a:t>Plug-in Hybrid Electric Vehicle</a:t>
            </a:r>
            <a:r>
              <a:rPr lang="en-US" sz="1600" b="1" dirty="0" smtClean="0"/>
              <a:t>) under all the eligibility Categories .</a:t>
            </a:r>
            <a:br>
              <a:rPr lang="en-US" sz="1600" b="1" dirty="0" smtClean="0"/>
            </a:br>
            <a:r>
              <a:rPr lang="en-US" sz="1600" b="1" dirty="0" smtClean="0"/>
              <a:t/>
            </a:r>
            <a:br>
              <a:rPr lang="en-US" sz="1600" b="1" dirty="0" smtClean="0"/>
            </a:br>
            <a:r>
              <a:rPr lang="en-US" sz="1600" b="1" dirty="0" smtClean="0"/>
              <a:t>From the plots we can understand that  the preference of BEV (battery electric vehicle ) is higher than PHEV (plug-in hybrid electric vehicle ) in terms of count .</a:t>
            </a:r>
            <a:endParaRPr lang="en-US" sz="1600" b="1" dirty="0"/>
          </a:p>
        </p:txBody>
      </p:sp>
      <p:sp>
        <p:nvSpPr>
          <p:cNvPr id="15" name="TextBox 14"/>
          <p:cNvSpPr txBox="1"/>
          <p:nvPr/>
        </p:nvSpPr>
        <p:spPr>
          <a:xfrm>
            <a:off x="7673609" y="3159848"/>
            <a:ext cx="4518391" cy="3046988"/>
          </a:xfrm>
          <a:prstGeom prst="rect">
            <a:avLst/>
          </a:prstGeom>
          <a:noFill/>
        </p:spPr>
        <p:txBody>
          <a:bodyPr wrap="square" rtlCol="0">
            <a:spAutoFit/>
          </a:bodyPr>
          <a:lstStyle/>
          <a:p>
            <a:r>
              <a:rPr lang="en-US" sz="1600" b="1" dirty="0" smtClean="0"/>
              <a:t># bivariate analysis :</a:t>
            </a:r>
          </a:p>
          <a:p>
            <a:endParaRPr lang="en-US" sz="1600" b="1" dirty="0" smtClean="0"/>
          </a:p>
          <a:p>
            <a:r>
              <a:rPr lang="en-US" sz="1600" b="1" dirty="0" smtClean="0"/>
              <a:t>From </a:t>
            </a:r>
            <a:r>
              <a:rPr lang="en-US" sz="1600" b="1" dirty="0"/>
              <a:t>the plots we can understand that  the preference of BEV (battery electric vehicle ) is higher than PHEV (plug-in hybrid electric vehicle ) in terms of count </a:t>
            </a:r>
            <a:r>
              <a:rPr lang="en-US" sz="1600" b="1" dirty="0" smtClean="0"/>
              <a:t> based on their eligibility classification .</a:t>
            </a:r>
            <a:br>
              <a:rPr lang="en-US" sz="1600" b="1" dirty="0" smtClean="0"/>
            </a:br>
            <a:r>
              <a:rPr lang="en-US" sz="1600" b="1" dirty="0" smtClean="0"/>
              <a:t>Here the count of Eligible BEV vehicles is high than that of PHEV </a:t>
            </a:r>
            <a:br>
              <a:rPr lang="en-US" sz="1600" b="1" dirty="0" smtClean="0"/>
            </a:br>
            <a:r>
              <a:rPr lang="en-US" sz="1600" b="1" dirty="0" smtClean="0"/>
              <a:t>the count of non eligible PHEV vehicles is high were as the non eligible BEV’s doesn’t seem to exist .</a:t>
            </a:r>
            <a:endParaRPr lang="en-US" sz="1600" b="1" dirty="0"/>
          </a:p>
        </p:txBody>
      </p:sp>
    </p:spTree>
    <p:extLst>
      <p:ext uri="{BB962C8B-B14F-4D97-AF65-F5344CB8AC3E}">
        <p14:creationId xmlns:p14="http://schemas.microsoft.com/office/powerpoint/2010/main" val="3394035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0032" y="574406"/>
            <a:ext cx="5325642" cy="539490"/>
          </a:xfrm>
          <a:prstGeom prst="rect">
            <a:avLst/>
          </a:prstGeom>
        </p:spPr>
      </p:pic>
      <p:pic>
        <p:nvPicPr>
          <p:cNvPr id="3" name="Picture 2"/>
          <p:cNvPicPr>
            <a:picLocks noChangeAspect="1"/>
          </p:cNvPicPr>
          <p:nvPr/>
        </p:nvPicPr>
        <p:blipFill>
          <a:blip r:embed="rId3"/>
          <a:stretch>
            <a:fillRect/>
          </a:stretch>
        </p:blipFill>
        <p:spPr>
          <a:xfrm>
            <a:off x="549954" y="1587115"/>
            <a:ext cx="2475912" cy="1611120"/>
          </a:xfrm>
          <a:prstGeom prst="rect">
            <a:avLst/>
          </a:prstGeom>
        </p:spPr>
      </p:pic>
      <p:pic>
        <p:nvPicPr>
          <p:cNvPr id="4" name="Picture 3"/>
          <p:cNvPicPr>
            <a:picLocks noChangeAspect="1"/>
          </p:cNvPicPr>
          <p:nvPr/>
        </p:nvPicPr>
        <p:blipFill>
          <a:blip r:embed="rId4"/>
          <a:stretch>
            <a:fillRect/>
          </a:stretch>
        </p:blipFill>
        <p:spPr>
          <a:xfrm>
            <a:off x="6046325" y="0"/>
            <a:ext cx="6145675" cy="3532930"/>
          </a:xfrm>
          <a:prstGeom prst="rect">
            <a:avLst/>
          </a:prstGeom>
        </p:spPr>
      </p:pic>
      <p:pic>
        <p:nvPicPr>
          <p:cNvPr id="5" name="Picture 4"/>
          <p:cNvPicPr>
            <a:picLocks noChangeAspect="1"/>
          </p:cNvPicPr>
          <p:nvPr/>
        </p:nvPicPr>
        <p:blipFill>
          <a:blip r:embed="rId5"/>
          <a:stretch>
            <a:fillRect/>
          </a:stretch>
        </p:blipFill>
        <p:spPr>
          <a:xfrm>
            <a:off x="549954" y="4086141"/>
            <a:ext cx="2252378" cy="1260765"/>
          </a:xfrm>
          <a:prstGeom prst="rect">
            <a:avLst/>
          </a:prstGeom>
        </p:spPr>
      </p:pic>
      <p:pic>
        <p:nvPicPr>
          <p:cNvPr id="6" name="Picture 5"/>
          <p:cNvPicPr>
            <a:picLocks noChangeAspect="1"/>
          </p:cNvPicPr>
          <p:nvPr/>
        </p:nvPicPr>
        <p:blipFill>
          <a:blip r:embed="rId6"/>
          <a:stretch>
            <a:fillRect/>
          </a:stretch>
        </p:blipFill>
        <p:spPr>
          <a:xfrm>
            <a:off x="3422845" y="3948429"/>
            <a:ext cx="5238407" cy="1536190"/>
          </a:xfrm>
          <a:prstGeom prst="rect">
            <a:avLst/>
          </a:prstGeom>
        </p:spPr>
      </p:pic>
      <p:sp>
        <p:nvSpPr>
          <p:cNvPr id="7" name="TextBox 6"/>
          <p:cNvSpPr txBox="1"/>
          <p:nvPr/>
        </p:nvSpPr>
        <p:spPr>
          <a:xfrm>
            <a:off x="3372229" y="992291"/>
            <a:ext cx="2355272" cy="2800767"/>
          </a:xfrm>
          <a:prstGeom prst="rect">
            <a:avLst/>
          </a:prstGeom>
          <a:noFill/>
        </p:spPr>
        <p:txBody>
          <a:bodyPr wrap="square" rtlCol="0">
            <a:spAutoFit/>
          </a:bodyPr>
          <a:lstStyle/>
          <a:p>
            <a:r>
              <a:rPr lang="en-US" sz="1600" b="1" dirty="0" smtClean="0"/>
              <a:t>While considering the Battery Electric Vehicles the are only 2330 eligible BEV’s and when considering the base MSRP of the BEV’s the minimum price starts at 31950.00 and the top most or the maximum price is of 110950.00 .</a:t>
            </a:r>
            <a:endParaRPr lang="en-US" sz="1600" b="1" dirty="0"/>
          </a:p>
        </p:txBody>
      </p:sp>
      <p:sp>
        <p:nvSpPr>
          <p:cNvPr id="8" name="TextBox 7"/>
          <p:cNvSpPr txBox="1"/>
          <p:nvPr/>
        </p:nvSpPr>
        <p:spPr>
          <a:xfrm>
            <a:off x="810604" y="5484619"/>
            <a:ext cx="5231444" cy="830997"/>
          </a:xfrm>
          <a:prstGeom prst="rect">
            <a:avLst/>
          </a:prstGeom>
          <a:noFill/>
        </p:spPr>
        <p:txBody>
          <a:bodyPr wrap="square" rtlCol="0">
            <a:spAutoFit/>
          </a:bodyPr>
          <a:lstStyle/>
          <a:p>
            <a:r>
              <a:rPr lang="en-US" sz="1600" b="1" dirty="0" smtClean="0"/>
              <a:t>The above list is the list of the top 5 city with the maximum count of the BEV’s and the top most models that constitute that count . </a:t>
            </a:r>
            <a:endParaRPr lang="en-US" sz="1600" b="1" dirty="0"/>
          </a:p>
        </p:txBody>
      </p:sp>
      <p:sp>
        <p:nvSpPr>
          <p:cNvPr id="9" name="TextBox 8"/>
          <p:cNvSpPr txBox="1"/>
          <p:nvPr/>
        </p:nvSpPr>
        <p:spPr>
          <a:xfrm>
            <a:off x="9403130" y="3532930"/>
            <a:ext cx="2355272" cy="830997"/>
          </a:xfrm>
          <a:prstGeom prst="rect">
            <a:avLst/>
          </a:prstGeom>
          <a:noFill/>
        </p:spPr>
        <p:txBody>
          <a:bodyPr wrap="square" rtlCol="0">
            <a:spAutoFit/>
          </a:bodyPr>
          <a:lstStyle/>
          <a:p>
            <a:r>
              <a:rPr lang="en-US" sz="1600" b="1" dirty="0" smtClean="0"/>
              <a:t>The top models of BEV by count belongs to TESLA and KIA .</a:t>
            </a:r>
            <a:endParaRPr lang="en-US" sz="1600" b="1" dirty="0"/>
          </a:p>
        </p:txBody>
      </p:sp>
    </p:spTree>
    <p:extLst>
      <p:ext uri="{BB962C8B-B14F-4D97-AF65-F5344CB8AC3E}">
        <p14:creationId xmlns:p14="http://schemas.microsoft.com/office/powerpoint/2010/main" val="75515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1878" y="138544"/>
            <a:ext cx="5211395" cy="3243116"/>
          </a:xfrm>
          <a:prstGeom prst="rect">
            <a:avLst/>
          </a:prstGeom>
        </p:spPr>
      </p:pic>
      <p:pic>
        <p:nvPicPr>
          <p:cNvPr id="5" name="Picture 4"/>
          <p:cNvPicPr>
            <a:picLocks noChangeAspect="1"/>
          </p:cNvPicPr>
          <p:nvPr/>
        </p:nvPicPr>
        <p:blipFill>
          <a:blip r:embed="rId3"/>
          <a:stretch>
            <a:fillRect/>
          </a:stretch>
        </p:blipFill>
        <p:spPr>
          <a:xfrm>
            <a:off x="6234545" y="2743198"/>
            <a:ext cx="5296766" cy="3231573"/>
          </a:xfrm>
          <a:prstGeom prst="rect">
            <a:avLst/>
          </a:prstGeom>
        </p:spPr>
      </p:pic>
      <p:sp>
        <p:nvSpPr>
          <p:cNvPr id="4" name="TextBox 3"/>
          <p:cNvSpPr txBox="1"/>
          <p:nvPr/>
        </p:nvSpPr>
        <p:spPr>
          <a:xfrm>
            <a:off x="6046156" y="658336"/>
            <a:ext cx="4940498" cy="1569660"/>
          </a:xfrm>
          <a:prstGeom prst="rect">
            <a:avLst/>
          </a:prstGeom>
          <a:noFill/>
        </p:spPr>
        <p:txBody>
          <a:bodyPr wrap="square" rtlCol="0">
            <a:spAutoFit/>
          </a:bodyPr>
          <a:lstStyle/>
          <a:p>
            <a:r>
              <a:rPr lang="en-US" sz="1600" b="1" dirty="0" smtClean="0"/>
              <a:t>From the visualization beside we can read that 2013 model seems to have the maximum count in terms of sales and in terms of market buyers. There seems to be a downfalls for the 2015 models . 2008 and 2010 models seem to have low acceptance among customers .</a:t>
            </a:r>
            <a:endParaRPr lang="en-US" sz="1600" b="1" dirty="0"/>
          </a:p>
        </p:txBody>
      </p:sp>
      <p:sp>
        <p:nvSpPr>
          <p:cNvPr id="6" name="TextBox 5"/>
          <p:cNvSpPr txBox="1"/>
          <p:nvPr/>
        </p:nvSpPr>
        <p:spPr>
          <a:xfrm>
            <a:off x="2069901" y="3943485"/>
            <a:ext cx="3028572" cy="830997"/>
          </a:xfrm>
          <a:prstGeom prst="rect">
            <a:avLst/>
          </a:prstGeom>
          <a:noFill/>
        </p:spPr>
        <p:txBody>
          <a:bodyPr wrap="square" rtlCol="0">
            <a:spAutoFit/>
          </a:bodyPr>
          <a:lstStyle/>
          <a:p>
            <a:r>
              <a:rPr lang="en-US" sz="1600" b="1" dirty="0" smtClean="0"/>
              <a:t>The Histogram beside shows the Electric range of various  BEV’s that are eligible .</a:t>
            </a:r>
            <a:endParaRPr lang="en-US" sz="1600" b="1" dirty="0"/>
          </a:p>
        </p:txBody>
      </p:sp>
    </p:spTree>
    <p:extLst>
      <p:ext uri="{BB962C8B-B14F-4D97-AF65-F5344CB8AC3E}">
        <p14:creationId xmlns:p14="http://schemas.microsoft.com/office/powerpoint/2010/main" val="182150313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676</TotalTime>
  <Words>1323</Words>
  <Application>Microsoft Office PowerPoint</Application>
  <PresentationFormat>Widescreen</PresentationFormat>
  <Paragraphs>54</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Libre Baskerville</vt:lpstr>
      <vt:lpstr>Lato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ADMIN</cp:lastModifiedBy>
  <cp:revision>48</cp:revision>
  <dcterms:created xsi:type="dcterms:W3CDTF">2021-02-16T05:19:01Z</dcterms:created>
  <dcterms:modified xsi:type="dcterms:W3CDTF">2024-10-13T07:06:46Z</dcterms:modified>
</cp:coreProperties>
</file>