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vi-E/Image-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17058" y="4635526"/>
            <a:ext cx="9144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E. Nangalya Devi</a:t>
            </a:r>
          </a:p>
          <a:p>
            <a:r>
              <a:rPr lang="en-US" sz="2000" b="1" dirty="0">
                <a:solidFill>
                  <a:schemeClr val="accent1">
                    <a:lumMod val="75000"/>
                  </a:schemeClr>
                </a:solidFill>
                <a:latin typeface="Arial"/>
                <a:cs typeface="Arial"/>
              </a:rPr>
              <a:t>College Name &amp; Department :  Vel Tech University &amp;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CSE(AI&amp;ML)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b="1" dirty="0"/>
              <a:t>Enhanced Security:</a:t>
            </a:r>
            <a:r>
              <a:rPr lang="en-US" sz="2000" dirty="0"/>
              <a:t> Implement stronger encryption techniques for better message protection.</a:t>
            </a:r>
          </a:p>
          <a:p>
            <a:pPr>
              <a:lnSpc>
                <a:spcPct val="150000"/>
              </a:lnSpc>
              <a:buFont typeface="Wingdings" panose="05000000000000000000" pitchFamily="2" charset="2"/>
              <a:buChar char="v"/>
            </a:pPr>
            <a:r>
              <a:rPr lang="en-US" sz="2000" b="1" dirty="0"/>
              <a:t>GUI Integration:</a:t>
            </a:r>
            <a:r>
              <a:rPr lang="en-US" sz="2000" dirty="0"/>
              <a:t> Develop a user-friendly interface for easy encryption and decryption.</a:t>
            </a:r>
          </a:p>
          <a:p>
            <a:pPr>
              <a:lnSpc>
                <a:spcPct val="150000"/>
              </a:lnSpc>
              <a:buFont typeface="Wingdings" panose="05000000000000000000" pitchFamily="2" charset="2"/>
              <a:buChar char="v"/>
            </a:pPr>
            <a:r>
              <a:rPr lang="en-US" sz="2000" b="1" dirty="0"/>
              <a:t>Support for More File Formats:</a:t>
            </a:r>
            <a:r>
              <a:rPr lang="en-US" sz="2000" dirty="0"/>
              <a:t> Extend compatibility beyond JPG and PNG to formats like BMP or GIF.</a:t>
            </a:r>
          </a:p>
          <a:p>
            <a:pPr>
              <a:lnSpc>
                <a:spcPct val="150000"/>
              </a:lnSpc>
              <a:buFont typeface="Wingdings" panose="05000000000000000000" pitchFamily="2" charset="2"/>
              <a:buChar char="v"/>
            </a:pPr>
            <a:r>
              <a:rPr lang="en-US" sz="2000" b="1" dirty="0"/>
              <a:t>Increased Storage Capacity:</a:t>
            </a:r>
            <a:r>
              <a:rPr lang="en-US" sz="2000" dirty="0"/>
              <a:t> Optimize algorithms to embed larger messages efficiently.</a:t>
            </a:r>
          </a:p>
          <a:p>
            <a:pPr>
              <a:lnSpc>
                <a:spcPct val="150000"/>
              </a:lnSpc>
              <a:buFont typeface="Wingdings" panose="05000000000000000000" pitchFamily="2" charset="2"/>
              <a:buChar char="v"/>
            </a:pPr>
            <a:r>
              <a:rPr lang="en-US" sz="2000" b="1" dirty="0"/>
              <a:t>Mobile and Web Application:</a:t>
            </a:r>
            <a:r>
              <a:rPr lang="en-US" sz="2000" dirty="0"/>
              <a:t> Expand the project into a mobile or web-based tool for wider accessibility.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000" dirty="0"/>
              <a:t>Secure communication of confidential information is a major challenge in the digital world. Traditional encryption methods can be complex and easily detectable, making them vulnerable to attacks. Image steganography provides a solution by embedding secret messages within images, ensuring discreet and secure transmission. This project focuses on developing a Python-based approach to hide and extract messages efficiently while maintaining image quality. Additionally, passcode protection enhances security, making the method more reliable for transmitting sensitive data.</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791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DA68F99C-A8FC-2603-6547-98AB17CF1DE4}"/>
              </a:ext>
            </a:extLst>
          </p:cNvPr>
          <p:cNvSpPr>
            <a:spLocks noGrp="1" noChangeArrowheads="1"/>
          </p:cNvSpPr>
          <p:nvPr>
            <p:ph idx="1"/>
          </p:nvPr>
        </p:nvSpPr>
        <p:spPr bwMode="auto">
          <a:xfrm>
            <a:off x="581192" y="1481060"/>
            <a:ext cx="1030533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Programming Language: </a:t>
            </a:r>
            <a:r>
              <a:rPr kumimoji="0" lang="en-US" altLang="en-US" sz="2000" i="0" u="none" strike="noStrike" cap="none" normalizeH="0" baseline="0" dirty="0">
                <a:ln>
                  <a:noFill/>
                </a:ln>
                <a:solidFill>
                  <a:schemeClr val="tx1"/>
                </a:solidFill>
                <a:effectLst/>
              </a:rPr>
              <a:t>Python</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Libraries: </a:t>
            </a:r>
            <a:r>
              <a:rPr kumimoji="0" lang="en-US" altLang="en-US" sz="2000" i="0" u="none" strike="noStrike" cap="none" normalizeH="0" baseline="0" dirty="0">
                <a:ln>
                  <a:noFill/>
                </a:ln>
                <a:solidFill>
                  <a:schemeClr val="tx1"/>
                </a:solidFill>
                <a:effectLst/>
              </a:rPr>
              <a:t>OpenCV (for image processing), Struct (for data encoding)</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Image Formats Supported: </a:t>
            </a:r>
            <a:r>
              <a:rPr kumimoji="0" lang="en-US" altLang="en-US" sz="2000" i="0" u="none" strike="noStrike" cap="none" normalizeH="0" baseline="0" dirty="0">
                <a:ln>
                  <a:noFill/>
                </a:ln>
                <a:solidFill>
                  <a:schemeClr val="tx1"/>
                </a:solidFill>
                <a:effectLst/>
              </a:rPr>
              <a:t>JPG, PNG</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Security: </a:t>
            </a:r>
            <a:r>
              <a:rPr kumimoji="0" lang="en-US" altLang="en-US" sz="2000" i="0" u="none" strike="noStrike" cap="none" normalizeH="0" baseline="0" dirty="0">
                <a:ln>
                  <a:noFill/>
                </a:ln>
                <a:solidFill>
                  <a:schemeClr val="tx1"/>
                </a:solidFill>
                <a:effectLst/>
              </a:rPr>
              <a:t>Passcode protection for message retrieval</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Steganography Technique: </a:t>
            </a:r>
            <a:r>
              <a:rPr kumimoji="0" lang="en-US" altLang="en-US" sz="2000" i="0" u="none" strike="noStrike" cap="none" normalizeH="0" baseline="0" dirty="0">
                <a:ln>
                  <a:noFill/>
                </a:ln>
                <a:solidFill>
                  <a:schemeClr val="tx1"/>
                </a:solidFill>
                <a:effectLst/>
              </a:rPr>
              <a:t>Least Significant Bit (LSB) modification</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Development Environment: </a:t>
            </a:r>
            <a:r>
              <a:rPr kumimoji="0" lang="en-US" altLang="en-US" sz="2000" i="0" u="none" strike="noStrike" cap="none" normalizeH="0" baseline="0" dirty="0">
                <a:ln>
                  <a:noFill/>
                </a:ln>
                <a:solidFill>
                  <a:schemeClr val="tx1"/>
                </a:solidFill>
                <a:effectLst/>
              </a:rPr>
              <a:t>IDLE (Python)</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Version Control: </a:t>
            </a:r>
            <a:r>
              <a:rPr kumimoji="0" lang="en-US" altLang="en-US" sz="2000" i="0" u="none" strike="noStrike" cap="none" normalizeH="0" baseline="0" dirty="0">
                <a:ln>
                  <a:noFill/>
                </a:ln>
                <a:solidFill>
                  <a:schemeClr val="tx1"/>
                </a:solidFill>
                <a:effectLst/>
              </a:rPr>
              <a:t>Git &amp; GitHub for project management </a:t>
            </a:r>
          </a:p>
          <a:p>
            <a:pPr defTabSz="914400" eaLnBrk="0" fontAlgn="base" hangingPunct="0">
              <a:lnSpc>
                <a:spcPct val="150000"/>
              </a:lnSpc>
              <a:spcBef>
                <a:spcPct val="0"/>
              </a:spcBef>
              <a:spcAft>
                <a:spcPct val="0"/>
              </a:spcAft>
              <a:buClr>
                <a:srgbClr val="00B0F0"/>
              </a:buClr>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rPr>
              <a:t>Image Processing Method</a:t>
            </a:r>
            <a:r>
              <a:rPr kumimoji="0" lang="en-US" altLang="en-US" sz="2000" b="0" i="0" u="none" strike="noStrike" cap="none" normalizeH="0" baseline="0" dirty="0">
                <a:ln>
                  <a:noFill/>
                </a:ln>
                <a:solidFill>
                  <a:schemeClr val="tx1"/>
                </a:solidFill>
                <a:effectLst/>
              </a:rPr>
              <a:t>: Pixel-based embedding in the red channel</a:t>
            </a:r>
          </a:p>
          <a:p>
            <a:pPr defTabSz="914400" eaLnBrk="0" fontAlgn="base" hangingPunct="0">
              <a:lnSpc>
                <a:spcPct val="150000"/>
              </a:lnSpc>
              <a:spcBef>
                <a:spcPct val="0"/>
              </a:spcBef>
              <a:spcAft>
                <a:spcPct val="0"/>
              </a:spcAft>
              <a:buClr>
                <a:srgbClr val="00B0F0"/>
              </a:buClr>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rPr>
              <a:t>Encryption Format</a:t>
            </a:r>
            <a:r>
              <a:rPr kumimoji="0" lang="en-US" altLang="en-US" sz="2000" b="0" i="0" u="none" strike="noStrike" cap="none" normalizeH="0" baseline="0" dirty="0">
                <a:ln>
                  <a:noFill/>
                </a:ln>
                <a:solidFill>
                  <a:schemeClr val="tx1"/>
                </a:solidFill>
                <a:effectLst/>
              </a:rPr>
              <a:t>: Storing message length in the image for accurate retrieval</a:t>
            </a:r>
          </a:p>
          <a:p>
            <a:pPr defTabSz="914400" eaLnBrk="0" fontAlgn="base" hangingPunct="0">
              <a:lnSpc>
                <a:spcPct val="150000"/>
              </a:lnSpc>
              <a:spcBef>
                <a:spcPct val="0"/>
              </a:spcBef>
              <a:spcAft>
                <a:spcPct val="0"/>
              </a:spcAft>
              <a:buClr>
                <a:srgbClr val="00B0F0"/>
              </a:buClr>
              <a:buSzTx/>
              <a:buFont typeface="Wingdings" panose="05000000000000000000" pitchFamily="2" charset="2"/>
              <a:buChar char="v"/>
            </a:pPr>
            <a:r>
              <a:rPr kumimoji="0" lang="en-US" altLang="en-US" sz="2000" b="1" i="0" u="none" strike="noStrike" cap="none" normalizeH="0" baseline="0" dirty="0">
                <a:ln>
                  <a:noFill/>
                </a:ln>
                <a:solidFill>
                  <a:schemeClr val="tx1"/>
                </a:solidFill>
                <a:effectLst/>
              </a:rPr>
              <a:t>Storage Method</a:t>
            </a:r>
            <a:r>
              <a:rPr kumimoji="0" lang="en-US" altLang="en-US" sz="2000" b="0" i="0" u="none" strike="noStrike" cap="none" normalizeH="0" baseline="0" dirty="0">
                <a:ln>
                  <a:noFill/>
                </a:ln>
                <a:solidFill>
                  <a:schemeClr val="tx1"/>
                </a:solidFill>
                <a:effectLst/>
              </a:rPr>
              <a:t>: Message hidden without altering the overall image quality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F3DB3118-B76F-D2CC-BF67-FEA01BC91CE0}"/>
              </a:ext>
            </a:extLst>
          </p:cNvPr>
          <p:cNvSpPr>
            <a:spLocks noGrp="1" noChangeArrowheads="1"/>
          </p:cNvSpPr>
          <p:nvPr>
            <p:ph idx="1"/>
          </p:nvPr>
        </p:nvSpPr>
        <p:spPr bwMode="auto">
          <a:xfrm>
            <a:off x="581191" y="1718992"/>
            <a:ext cx="10054867" cy="3729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Automated Message Length Storage</a:t>
            </a:r>
            <a:r>
              <a:rPr kumimoji="0" lang="en-US" altLang="en-US" sz="2000" b="0" i="0" u="none" strike="noStrike" cap="none" normalizeH="0" baseline="0" dirty="0">
                <a:ln>
                  <a:noFill/>
                </a:ln>
                <a:solidFill>
                  <a:schemeClr val="tx1"/>
                </a:solidFill>
                <a:effectLst/>
              </a:rPr>
              <a:t> – Ensures accurate decryption without manual input.</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Passcode Protection</a:t>
            </a:r>
            <a:r>
              <a:rPr kumimoji="0" lang="en-US" altLang="en-US" sz="2000" b="0" i="0" u="none" strike="noStrike" cap="none" normalizeH="0" baseline="0" dirty="0">
                <a:ln>
                  <a:noFill/>
                </a:ln>
                <a:solidFill>
                  <a:schemeClr val="tx1"/>
                </a:solidFill>
                <a:effectLst/>
              </a:rPr>
              <a:t> – Adds security, preventing unauthorized access.</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Supports JPG &amp; PNG</a:t>
            </a:r>
            <a:r>
              <a:rPr kumimoji="0" lang="en-US" altLang="en-US" sz="2000" b="0" i="0" u="none" strike="noStrike" cap="none" normalizeH="0" baseline="0" dirty="0">
                <a:ln>
                  <a:noFill/>
                </a:ln>
                <a:solidFill>
                  <a:schemeClr val="tx1"/>
                </a:solidFill>
                <a:effectLst/>
              </a:rPr>
              <a:t> – Works with multiple image formats for flexibility.</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Minimal Image Distortion</a:t>
            </a:r>
            <a:r>
              <a:rPr kumimoji="0" lang="en-US" altLang="en-US" sz="2000" b="0" i="0" u="none" strike="noStrike" cap="none" normalizeH="0" baseline="0" dirty="0">
                <a:ln>
                  <a:noFill/>
                </a:ln>
                <a:solidFill>
                  <a:schemeClr val="tx1"/>
                </a:solidFill>
                <a:effectLst/>
              </a:rPr>
              <a:t> – Embeds data without noticeable quality loss.</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Fast &amp; Lightweight</a:t>
            </a:r>
            <a:r>
              <a:rPr kumimoji="0" lang="en-US" altLang="en-US" sz="2000" b="0" i="0" u="none" strike="noStrike" cap="none" normalizeH="0" baseline="0" dirty="0">
                <a:ln>
                  <a:noFill/>
                </a:ln>
                <a:solidFill>
                  <a:schemeClr val="tx1"/>
                </a:solidFill>
                <a:effectLst/>
              </a:rPr>
              <a:t> – Simple yet efficient Python-based implementation.</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Beginner-Friendly</a:t>
            </a:r>
            <a:r>
              <a:rPr kumimoji="0" lang="en-US" altLang="en-US" sz="2000" b="0" i="0" u="none" strike="noStrike" cap="none" normalizeH="0" baseline="0" dirty="0">
                <a:ln>
                  <a:noFill/>
                </a:ln>
                <a:solidFill>
                  <a:schemeClr val="tx1"/>
                </a:solidFill>
                <a:effectLst/>
              </a:rPr>
              <a:t> – Clean, readable code for easy understanding.</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Open-Source on GitHub</a:t>
            </a:r>
            <a:r>
              <a:rPr kumimoji="0" lang="en-US" altLang="en-US" sz="2000" b="0" i="0" u="none" strike="noStrike" cap="none" normalizeH="0" baseline="0" dirty="0">
                <a:ln>
                  <a:noFill/>
                </a:ln>
                <a:solidFill>
                  <a:schemeClr val="tx1"/>
                </a:solidFill>
                <a:effectLst/>
              </a:rPr>
              <a:t> – Allows collaboration and future enhancements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9385155-954B-F009-8248-DC969067B69D}"/>
              </a:ext>
            </a:extLst>
          </p:cNvPr>
          <p:cNvSpPr>
            <a:spLocks noGrp="1" noChangeArrowheads="1"/>
          </p:cNvSpPr>
          <p:nvPr>
            <p:ph idx="1"/>
          </p:nvPr>
        </p:nvSpPr>
        <p:spPr bwMode="auto">
          <a:xfrm>
            <a:off x="581192" y="2235741"/>
            <a:ext cx="9448420" cy="2805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Individuals &amp; Privacy Enthusiasts</a:t>
            </a:r>
            <a:r>
              <a:rPr kumimoji="0" lang="en-US" altLang="en-US" sz="2000" b="0" i="0" u="none" strike="noStrike" cap="none" normalizeH="0" baseline="0" dirty="0">
                <a:ln>
                  <a:noFill/>
                </a:ln>
                <a:solidFill>
                  <a:schemeClr val="tx1"/>
                </a:solidFill>
                <a:effectLst/>
              </a:rPr>
              <a:t> – Securely hide personal messages in images.</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Cybersecurity Professionals</a:t>
            </a:r>
            <a:r>
              <a:rPr kumimoji="0" lang="en-US" altLang="en-US" sz="2000" b="0" i="0" u="none" strike="noStrike" cap="none" normalizeH="0" baseline="0" dirty="0">
                <a:ln>
                  <a:noFill/>
                </a:ln>
                <a:solidFill>
                  <a:schemeClr val="tx1"/>
                </a:solidFill>
                <a:effectLst/>
              </a:rPr>
              <a:t> – Explore and test steganography techniques.</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Journalists &amp; Activists</a:t>
            </a:r>
            <a:r>
              <a:rPr kumimoji="0" lang="en-US" altLang="en-US" sz="2000" b="0" i="0" u="none" strike="noStrike" cap="none" normalizeH="0" baseline="0" dirty="0">
                <a:ln>
                  <a:noFill/>
                </a:ln>
                <a:solidFill>
                  <a:schemeClr val="tx1"/>
                </a:solidFill>
                <a:effectLst/>
              </a:rPr>
              <a:t> – Safely transmit confidential information.</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Forensic Experts &amp; Law Enforcement</a:t>
            </a:r>
            <a:r>
              <a:rPr kumimoji="0" lang="en-US" altLang="en-US" sz="2000" b="0" i="0" u="none" strike="noStrike" cap="none" normalizeH="0" baseline="0" dirty="0">
                <a:ln>
                  <a:noFill/>
                </a:ln>
                <a:solidFill>
                  <a:schemeClr val="tx1"/>
                </a:solidFill>
                <a:effectLst/>
              </a:rPr>
              <a:t> – Detect and analyze hidden messages.</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Students &amp; Researchers</a:t>
            </a:r>
            <a:r>
              <a:rPr kumimoji="0" lang="en-US" altLang="en-US" sz="2000" b="0" i="0" u="none" strike="noStrike" cap="none" normalizeH="0" baseline="0" dirty="0">
                <a:ln>
                  <a:noFill/>
                </a:ln>
                <a:solidFill>
                  <a:schemeClr val="tx1"/>
                </a:solidFill>
                <a:effectLst/>
              </a:rPr>
              <a:t> – Learn about image processing and data hiding.</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rPr>
              <a:t>Software Developers</a:t>
            </a:r>
            <a:r>
              <a:rPr kumimoji="0" lang="en-US" altLang="en-US" sz="2000" b="0" i="0" u="none" strike="noStrike" cap="none" normalizeH="0" baseline="0" dirty="0">
                <a:ln>
                  <a:noFill/>
                </a:ln>
                <a:solidFill>
                  <a:schemeClr val="tx1"/>
                </a:solidFill>
                <a:effectLst/>
              </a:rPr>
              <a:t> – Implement and improve steganography-based applications.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CA1B104-FA1B-B989-7365-D4CF53846A2F}"/>
              </a:ext>
            </a:extLst>
          </p:cNvPr>
          <p:cNvPicPr>
            <a:picLocks noGrp="1" noChangeAspect="1"/>
          </p:cNvPicPr>
          <p:nvPr>
            <p:ph idx="1"/>
          </p:nvPr>
        </p:nvPicPr>
        <p:blipFill>
          <a:blip r:embed="rId2"/>
          <a:srcRect r="15948" b="34287"/>
          <a:stretch/>
        </p:blipFill>
        <p:spPr>
          <a:xfrm>
            <a:off x="0" y="2321582"/>
            <a:ext cx="7700930" cy="1784459"/>
          </a:xfrm>
        </p:spPr>
      </p:pic>
      <p:pic>
        <p:nvPicPr>
          <p:cNvPr id="7" name="Picture 6">
            <a:extLst>
              <a:ext uri="{FF2B5EF4-FFF2-40B4-BE49-F238E27FC236}">
                <a16:creationId xmlns:a16="http://schemas.microsoft.com/office/drawing/2014/main" id="{8F1F1358-3BBD-95EB-3EEB-CD481000561C}"/>
              </a:ext>
            </a:extLst>
          </p:cNvPr>
          <p:cNvPicPr>
            <a:picLocks noChangeAspect="1"/>
          </p:cNvPicPr>
          <p:nvPr/>
        </p:nvPicPr>
        <p:blipFill>
          <a:blip r:embed="rId2"/>
          <a:srcRect l="3264" t="68539" b="5113"/>
          <a:stretch/>
        </p:blipFill>
        <p:spPr>
          <a:xfrm>
            <a:off x="0" y="5321694"/>
            <a:ext cx="11634019" cy="834150"/>
          </a:xfrm>
          <a:prstGeom prst="rect">
            <a:avLst/>
          </a:prstGeom>
        </p:spPr>
      </p:pic>
      <p:sp>
        <p:nvSpPr>
          <p:cNvPr id="8" name="TextBox 7">
            <a:extLst>
              <a:ext uri="{FF2B5EF4-FFF2-40B4-BE49-F238E27FC236}">
                <a16:creationId xmlns:a16="http://schemas.microsoft.com/office/drawing/2014/main" id="{0BC937F4-6BA7-C78C-9A6C-A5C1181CE3DA}"/>
              </a:ext>
            </a:extLst>
          </p:cNvPr>
          <p:cNvSpPr txBox="1"/>
          <p:nvPr/>
        </p:nvSpPr>
        <p:spPr>
          <a:xfrm>
            <a:off x="0" y="1435063"/>
            <a:ext cx="2308745" cy="369332"/>
          </a:xfrm>
          <a:prstGeom prst="rect">
            <a:avLst/>
          </a:prstGeom>
          <a:noFill/>
        </p:spPr>
        <p:txBody>
          <a:bodyPr wrap="square" rtlCol="0">
            <a:spAutoFit/>
          </a:bodyPr>
          <a:lstStyle/>
          <a:p>
            <a:r>
              <a:rPr lang="en-IN" dirty="0"/>
              <a:t>Encryption output:</a:t>
            </a:r>
          </a:p>
        </p:txBody>
      </p:sp>
      <p:sp>
        <p:nvSpPr>
          <p:cNvPr id="9" name="TextBox 8">
            <a:extLst>
              <a:ext uri="{FF2B5EF4-FFF2-40B4-BE49-F238E27FC236}">
                <a16:creationId xmlns:a16="http://schemas.microsoft.com/office/drawing/2014/main" id="{3C028494-CC7E-28EB-0A1E-EE36207B839B}"/>
              </a:ext>
            </a:extLst>
          </p:cNvPr>
          <p:cNvSpPr txBox="1"/>
          <p:nvPr/>
        </p:nvSpPr>
        <p:spPr>
          <a:xfrm>
            <a:off x="0" y="4677984"/>
            <a:ext cx="3164618" cy="369332"/>
          </a:xfrm>
          <a:prstGeom prst="rect">
            <a:avLst/>
          </a:prstGeom>
          <a:noFill/>
        </p:spPr>
        <p:txBody>
          <a:bodyPr wrap="square" rtlCol="0">
            <a:spAutoFit/>
          </a:bodyPr>
          <a:lstStyle/>
          <a:p>
            <a:r>
              <a:rPr lang="en-IN" dirty="0"/>
              <a:t>Decryption output:</a:t>
            </a:r>
          </a:p>
        </p:txBody>
      </p:sp>
      <p:pic>
        <p:nvPicPr>
          <p:cNvPr id="11" name="Picture 10">
            <a:extLst>
              <a:ext uri="{FF2B5EF4-FFF2-40B4-BE49-F238E27FC236}">
                <a16:creationId xmlns:a16="http://schemas.microsoft.com/office/drawing/2014/main" id="{FEF2D535-9021-9B9D-4909-613E27D2A676}"/>
              </a:ext>
            </a:extLst>
          </p:cNvPr>
          <p:cNvPicPr>
            <a:picLocks noChangeAspect="1"/>
          </p:cNvPicPr>
          <p:nvPr/>
        </p:nvPicPr>
        <p:blipFill>
          <a:blip r:embed="rId3"/>
          <a:srcRect l="4194" b="4196"/>
          <a:stretch/>
        </p:blipFill>
        <p:spPr>
          <a:xfrm>
            <a:off x="7806813" y="1179701"/>
            <a:ext cx="4309610" cy="3962569"/>
          </a:xfrm>
          <a:prstGeom prst="rect">
            <a:avLst/>
          </a:prstGeom>
        </p:spPr>
      </p:pic>
      <p:sp>
        <p:nvSpPr>
          <p:cNvPr id="12" name="TextBox 11">
            <a:extLst>
              <a:ext uri="{FF2B5EF4-FFF2-40B4-BE49-F238E27FC236}">
                <a16:creationId xmlns:a16="http://schemas.microsoft.com/office/drawing/2014/main" id="{10852651-7D8B-0413-D004-2FB4DEB48691}"/>
              </a:ext>
            </a:extLst>
          </p:cNvPr>
          <p:cNvSpPr txBox="1"/>
          <p:nvPr/>
        </p:nvSpPr>
        <p:spPr>
          <a:xfrm>
            <a:off x="7700930" y="650756"/>
            <a:ext cx="2290916" cy="369332"/>
          </a:xfrm>
          <a:prstGeom prst="rect">
            <a:avLst/>
          </a:prstGeom>
          <a:noFill/>
        </p:spPr>
        <p:txBody>
          <a:bodyPr wrap="square" rtlCol="0">
            <a:spAutoFit/>
          </a:bodyPr>
          <a:lstStyle/>
          <a:p>
            <a:r>
              <a:rPr lang="en-IN" dirty="0"/>
              <a:t>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nSpc>
                <a:spcPct val="150000"/>
              </a:lnSpc>
              <a:buNone/>
            </a:pPr>
            <a:r>
              <a:rPr lang="en-US" sz="2000" dirty="0"/>
              <a:t>This project successfully implements image steganography to securely hide and retrieve messages within images. By addressing the problem of secure and hidden communication, it ensures accurate message retrieval through automated length storage and passcode protection. The system maintains image quality, supports JPG and PNG formats, and offers a lightweight yet efficient solution for privacy-focused communication. With its user-friendly approach, this project demonstrates the potential of steganography in cybersecurity, digital forensics, and secure data transmission.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nSpc>
                <a:spcPct val="150000"/>
              </a:lnSpc>
              <a:buNone/>
            </a:pPr>
            <a:r>
              <a:rPr lang="en-IN" dirty="0"/>
              <a:t> </a:t>
            </a:r>
            <a:r>
              <a:rPr lang="en-IN" sz="2000" dirty="0"/>
              <a:t>GitHub Link: </a:t>
            </a:r>
            <a:r>
              <a:rPr lang="en-IN" sz="2000" dirty="0">
                <a:hlinkClick r:id="rId2"/>
              </a:rPr>
              <a:t>https://github.com/Devi-E/Image-Steganography-project.git</a:t>
            </a:r>
            <a:endParaRPr lang="en-IN" sz="2000" dirty="0"/>
          </a:p>
          <a:p>
            <a:pPr marL="0" indent="0">
              <a:lnSpc>
                <a:spcPct val="150000"/>
              </a:lnSpc>
              <a:buNone/>
            </a:pPr>
            <a:r>
              <a:rPr lang="en-IN" sz="2000" dirty="0"/>
              <a:t>Key Highlights:</a:t>
            </a:r>
          </a:p>
          <a:p>
            <a:pPr>
              <a:lnSpc>
                <a:spcPct val="150000"/>
              </a:lnSpc>
              <a:buFont typeface="Wingdings" panose="05000000000000000000" pitchFamily="2" charset="2"/>
              <a:buChar char="v"/>
            </a:pPr>
            <a:r>
              <a:rPr lang="en-IN" sz="2000" b="1" dirty="0"/>
              <a:t>Includes README.md</a:t>
            </a:r>
            <a:r>
              <a:rPr lang="en-IN" sz="2000" dirty="0"/>
              <a:t> with setup &amp; usage instructions</a:t>
            </a:r>
          </a:p>
          <a:p>
            <a:pPr>
              <a:lnSpc>
                <a:spcPct val="150000"/>
              </a:lnSpc>
              <a:buFont typeface="Wingdings" panose="05000000000000000000" pitchFamily="2" charset="2"/>
              <a:buChar char="v"/>
            </a:pPr>
            <a:r>
              <a:rPr lang="en-IN" sz="2000" b="1" dirty="0"/>
              <a:t>Contains encryption.py &amp; decryption.py</a:t>
            </a:r>
            <a:r>
              <a:rPr lang="en-IN" sz="2000" dirty="0"/>
              <a:t> for secure message hiding &amp; retrieval</a:t>
            </a:r>
          </a:p>
          <a:p>
            <a:pPr>
              <a:lnSpc>
                <a:spcPct val="150000"/>
              </a:lnSpc>
              <a:buFont typeface="Wingdings" panose="05000000000000000000" pitchFamily="2" charset="2"/>
              <a:buChar char="v"/>
            </a:pPr>
            <a:r>
              <a:rPr lang="en-IN" sz="2000" b="1" dirty="0"/>
              <a:t>encryptedImage.jpg &amp; mypic.jpg</a:t>
            </a:r>
            <a:r>
              <a:rPr lang="en-IN" sz="2000" dirty="0"/>
              <a:t> for demonstration purposes</a:t>
            </a:r>
          </a:p>
          <a:p>
            <a:pPr>
              <a:lnSpc>
                <a:spcPct val="150000"/>
              </a:lnSpc>
              <a:buFont typeface="Wingdings" panose="05000000000000000000" pitchFamily="2" charset="2"/>
              <a:buChar char="v"/>
            </a:pPr>
            <a:r>
              <a:rPr lang="en-IN" sz="2000" b="1" dirty="0"/>
              <a:t>Uses password.txt</a:t>
            </a:r>
            <a:r>
              <a:rPr lang="en-IN" sz="2000" dirty="0"/>
              <a:t> for authentication in decryption</a:t>
            </a:r>
          </a:p>
          <a:p>
            <a:pPr>
              <a:lnSpc>
                <a:spcPct val="150000"/>
              </a:lnSpc>
              <a:buFont typeface="Wingdings" panose="05000000000000000000" pitchFamily="2" charset="2"/>
              <a:buChar char="v"/>
            </a:pPr>
            <a:r>
              <a:rPr lang="en-IN" sz="2000" b="1" dirty="0"/>
              <a:t>stego.py</a:t>
            </a:r>
            <a:r>
              <a:rPr lang="en-IN" sz="2000" dirty="0"/>
              <a:t> it contains the full code of both encryption and decryption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622</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Nangalya Devi Eedpuganti</cp:lastModifiedBy>
  <cp:revision>26</cp:revision>
  <dcterms:created xsi:type="dcterms:W3CDTF">2021-05-26T16:50:10Z</dcterms:created>
  <dcterms:modified xsi:type="dcterms:W3CDTF">2025-02-23T18:21:35Z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