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8" r:id="rId3"/>
    <p:sldId id="259" r:id="rId4"/>
    <p:sldId id="261" r:id="rId5"/>
    <p:sldId id="271" r:id="rId6"/>
    <p:sldId id="272" r:id="rId7"/>
    <p:sldId id="265" r:id="rId8"/>
    <p:sldId id="273" r:id="rId9"/>
    <p:sldId id="274" r:id="rId10"/>
    <p:sldId id="275" r:id="rId11"/>
    <p:sldId id="266" r:id="rId12"/>
    <p:sldId id="268" r:id="rId13"/>
    <p:sldId id="264" r:id="rId14"/>
    <p:sldId id="269" r:id="rId15"/>
    <p:sldId id="270" r:id="rId16"/>
  </p:sldIdLst>
  <p:sldSz cx="18288000" cy="10287000"/>
  <p:notesSz cx="6858000" cy="9144000"/>
  <p:embeddedFontLst>
    <p:embeddedFont>
      <p:font typeface="Bahnschrift" panose="020B0502040204020203" pitchFamily="34" charset="0"/>
      <p:regular r:id="rId17"/>
      <p:bold r:id="rId18"/>
    </p:embeddedFont>
    <p:embeddedFont>
      <p:font typeface="Hatton Ultra-Bold" panose="020B0604020202020204" charset="0"/>
      <p:regular r:id="rId19"/>
    </p:embeddedFont>
    <p:embeddedFont>
      <p:font typeface="Nourd" panose="020B0604020202020204" charset="0"/>
      <p:regular r:id="rId20"/>
    </p:embeddedFont>
    <p:embeddedFont>
      <p:font typeface="Nourd Bold" panose="020B0604020202020204" charset="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4" d="100"/>
          <a:sy n="54" d="100"/>
        </p:scale>
        <p:origin x="754"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textblob.readthedocs.io/en/dev/" TargetMode="External"/><Relationship Id="rId2" Type="http://schemas.openxmlformats.org/officeDocument/2006/relationships/hyperlink" Target="https://newspaper.readthedocs.io/en/latest/" TargetMode="External"/><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AD8"/>
        </a:solidFill>
        <a:effectLst/>
      </p:bgPr>
    </p:bg>
    <p:spTree>
      <p:nvGrpSpPr>
        <p:cNvPr id="1" name=""/>
        <p:cNvGrpSpPr/>
        <p:nvPr/>
      </p:nvGrpSpPr>
      <p:grpSpPr>
        <a:xfrm>
          <a:off x="0" y="0"/>
          <a:ext cx="0" cy="0"/>
          <a:chOff x="0" y="0"/>
          <a:chExt cx="0" cy="0"/>
        </a:xfrm>
      </p:grpSpPr>
      <p:grpSp>
        <p:nvGrpSpPr>
          <p:cNvPr id="2" name="Group 2"/>
          <p:cNvGrpSpPr/>
          <p:nvPr/>
        </p:nvGrpSpPr>
        <p:grpSpPr>
          <a:xfrm>
            <a:off x="1028700" y="7318967"/>
            <a:ext cx="16230600" cy="1813648"/>
            <a:chOff x="0" y="0"/>
            <a:chExt cx="5317466" cy="312577"/>
          </a:xfrm>
        </p:grpSpPr>
        <p:sp>
          <p:nvSpPr>
            <p:cNvPr id="3" name="Freeform 3"/>
            <p:cNvSpPr/>
            <p:nvPr/>
          </p:nvSpPr>
          <p:spPr>
            <a:xfrm>
              <a:off x="0" y="0"/>
              <a:ext cx="5317466" cy="312577"/>
            </a:xfrm>
            <a:custGeom>
              <a:avLst/>
              <a:gdLst/>
              <a:ahLst/>
              <a:cxnLst/>
              <a:rect l="l" t="t" r="r" b="b"/>
              <a:pathLst>
                <a:path w="5317466" h="312577">
                  <a:moveTo>
                    <a:pt x="23850" y="0"/>
                  </a:moveTo>
                  <a:lnTo>
                    <a:pt x="5293616" y="0"/>
                  </a:lnTo>
                  <a:cubicBezTo>
                    <a:pt x="5299942" y="0"/>
                    <a:pt x="5306008" y="2513"/>
                    <a:pt x="5310481" y="6985"/>
                  </a:cubicBezTo>
                  <a:cubicBezTo>
                    <a:pt x="5314953" y="11458"/>
                    <a:pt x="5317466" y="17524"/>
                    <a:pt x="5317466" y="23850"/>
                  </a:cubicBezTo>
                  <a:lnTo>
                    <a:pt x="5317466" y="288727"/>
                  </a:lnTo>
                  <a:cubicBezTo>
                    <a:pt x="5317466" y="295052"/>
                    <a:pt x="5314953" y="301118"/>
                    <a:pt x="5310481" y="305591"/>
                  </a:cubicBezTo>
                  <a:cubicBezTo>
                    <a:pt x="5306008" y="310064"/>
                    <a:pt x="5299942" y="312577"/>
                    <a:pt x="5293616" y="312577"/>
                  </a:cubicBezTo>
                  <a:lnTo>
                    <a:pt x="23850" y="312577"/>
                  </a:lnTo>
                  <a:cubicBezTo>
                    <a:pt x="17524" y="312577"/>
                    <a:pt x="11458" y="310064"/>
                    <a:pt x="6985" y="305591"/>
                  </a:cubicBezTo>
                  <a:cubicBezTo>
                    <a:pt x="2513" y="301118"/>
                    <a:pt x="0" y="295052"/>
                    <a:pt x="0" y="288727"/>
                  </a:cubicBezTo>
                  <a:lnTo>
                    <a:pt x="0" y="23850"/>
                  </a:lnTo>
                  <a:cubicBezTo>
                    <a:pt x="0" y="17524"/>
                    <a:pt x="2513" y="11458"/>
                    <a:pt x="6985" y="6985"/>
                  </a:cubicBezTo>
                  <a:cubicBezTo>
                    <a:pt x="11458" y="2513"/>
                    <a:pt x="17524" y="0"/>
                    <a:pt x="23850" y="0"/>
                  </a:cubicBezTo>
                  <a:close/>
                </a:path>
              </a:pathLst>
            </a:custGeom>
            <a:solidFill>
              <a:srgbClr val="D0C9C0"/>
            </a:solidFill>
            <a:ln w="57150" cap="rnd">
              <a:solidFill>
                <a:srgbClr val="1C1C1C"/>
              </a:solidFill>
              <a:prstDash val="solid"/>
              <a:round/>
            </a:ln>
          </p:spPr>
        </p:sp>
        <p:sp>
          <p:nvSpPr>
            <p:cNvPr id="4" name="TextBox 4"/>
            <p:cNvSpPr txBox="1"/>
            <p:nvPr/>
          </p:nvSpPr>
          <p:spPr>
            <a:xfrm>
              <a:off x="0" y="-38100"/>
              <a:ext cx="5317466" cy="350677"/>
            </a:xfrm>
            <a:prstGeom prst="rect">
              <a:avLst/>
            </a:prstGeom>
          </p:spPr>
          <p:txBody>
            <a:bodyPr lIns="50800" tIns="50800" rIns="50800" bIns="50800" rtlCol="0" anchor="ctr"/>
            <a:lstStyle/>
            <a:p>
              <a:pPr algn="ctr">
                <a:lnSpc>
                  <a:spcPts val="2659"/>
                </a:lnSpc>
                <a:spcBef>
                  <a:spcPct val="0"/>
                </a:spcBef>
              </a:pPr>
              <a:endParaRPr/>
            </a:p>
          </p:txBody>
        </p:sp>
      </p:grpSp>
      <p:sp>
        <p:nvSpPr>
          <p:cNvPr id="5" name="AutoShape 5"/>
          <p:cNvSpPr/>
          <p:nvPr/>
        </p:nvSpPr>
        <p:spPr>
          <a:xfrm rot="5400000">
            <a:off x="7593009" y="7866024"/>
            <a:ext cx="549866" cy="0"/>
          </a:xfrm>
          <a:prstGeom prst="line">
            <a:avLst/>
          </a:prstGeom>
          <a:ln w="57150" cap="flat">
            <a:solidFill>
              <a:srgbClr val="1C1C1C"/>
            </a:solidFill>
            <a:prstDash val="solid"/>
            <a:headEnd type="none" w="sm" len="sm"/>
            <a:tailEnd type="none" w="sm" len="sm"/>
          </a:ln>
        </p:spPr>
        <p:txBody>
          <a:bodyPr/>
          <a:lstStyle/>
          <a:p>
            <a:endParaRPr lang="en-IN"/>
          </a:p>
        </p:txBody>
      </p:sp>
      <p:sp>
        <p:nvSpPr>
          <p:cNvPr id="13" name="TextBox 13"/>
          <p:cNvSpPr txBox="1"/>
          <p:nvPr/>
        </p:nvSpPr>
        <p:spPr>
          <a:xfrm>
            <a:off x="8588941" y="7722301"/>
            <a:ext cx="1831118" cy="250781"/>
          </a:xfrm>
          <a:prstGeom prst="rect">
            <a:avLst/>
          </a:prstGeom>
        </p:spPr>
        <p:txBody>
          <a:bodyPr lIns="0" tIns="0" rIns="0" bIns="0" rtlCol="0" anchor="t">
            <a:spAutoFit/>
          </a:bodyPr>
          <a:lstStyle/>
          <a:p>
            <a:pPr>
              <a:lnSpc>
                <a:spcPts val="2000"/>
              </a:lnSpc>
            </a:pPr>
            <a:r>
              <a:rPr lang="en-US" sz="2000">
                <a:solidFill>
                  <a:srgbClr val="1C1C1C"/>
                </a:solidFill>
                <a:latin typeface="Nourd"/>
              </a:rPr>
              <a:t>Submit by :</a:t>
            </a:r>
          </a:p>
        </p:txBody>
      </p:sp>
      <p:sp>
        <p:nvSpPr>
          <p:cNvPr id="14" name="TextBox 14"/>
          <p:cNvSpPr txBox="1"/>
          <p:nvPr/>
        </p:nvSpPr>
        <p:spPr>
          <a:xfrm>
            <a:off x="10150479" y="7591091"/>
            <a:ext cx="6994521" cy="1423210"/>
          </a:xfrm>
          <a:prstGeom prst="rect">
            <a:avLst/>
          </a:prstGeom>
        </p:spPr>
        <p:txBody>
          <a:bodyPr wrap="square" lIns="0" tIns="0" rIns="0" bIns="0" rtlCol="0" anchor="t">
            <a:spAutoFit/>
          </a:bodyPr>
          <a:lstStyle/>
          <a:p>
            <a:pPr>
              <a:lnSpc>
                <a:spcPts val="3779"/>
              </a:lnSpc>
            </a:pPr>
            <a:r>
              <a:rPr lang="en-US" sz="2700">
                <a:solidFill>
                  <a:srgbClr val="1C1C1C"/>
                </a:solidFill>
                <a:latin typeface="Nourd"/>
              </a:rPr>
              <a:t>DEVI K</a:t>
            </a:r>
          </a:p>
          <a:p>
            <a:pPr>
              <a:lnSpc>
                <a:spcPts val="3779"/>
              </a:lnSpc>
            </a:pPr>
            <a:r>
              <a:rPr lang="en-US" sz="2700">
                <a:solidFill>
                  <a:srgbClr val="1C1C1C"/>
                </a:solidFill>
                <a:latin typeface="Nourd"/>
              </a:rPr>
              <a:t>MADRAS INSTITUTE OF TECHNOLOGY</a:t>
            </a:r>
          </a:p>
          <a:p>
            <a:pPr>
              <a:lnSpc>
                <a:spcPts val="3779"/>
              </a:lnSpc>
            </a:pPr>
            <a:r>
              <a:rPr lang="en-US" sz="2700">
                <a:solidFill>
                  <a:srgbClr val="1C1C1C"/>
                </a:solidFill>
                <a:latin typeface="Nourd"/>
              </a:rPr>
              <a:t>COMPUTER SCIENCE STUDENT</a:t>
            </a:r>
          </a:p>
        </p:txBody>
      </p:sp>
      <p:sp>
        <p:nvSpPr>
          <p:cNvPr id="15" name="TextBox 15"/>
          <p:cNvSpPr txBox="1"/>
          <p:nvPr/>
        </p:nvSpPr>
        <p:spPr>
          <a:xfrm>
            <a:off x="2280515" y="7734616"/>
            <a:ext cx="1831118" cy="250781"/>
          </a:xfrm>
          <a:prstGeom prst="rect">
            <a:avLst/>
          </a:prstGeom>
        </p:spPr>
        <p:txBody>
          <a:bodyPr lIns="0" tIns="0" rIns="0" bIns="0" rtlCol="0" anchor="t">
            <a:spAutoFit/>
          </a:bodyPr>
          <a:lstStyle/>
          <a:p>
            <a:pPr>
              <a:lnSpc>
                <a:spcPts val="2000"/>
              </a:lnSpc>
            </a:pPr>
            <a:r>
              <a:rPr lang="en-US" sz="2000">
                <a:solidFill>
                  <a:srgbClr val="1C1C1C"/>
                </a:solidFill>
                <a:latin typeface="Nourd"/>
              </a:rPr>
              <a:t>Subject :</a:t>
            </a:r>
          </a:p>
        </p:txBody>
      </p:sp>
      <p:sp>
        <p:nvSpPr>
          <p:cNvPr id="16" name="TextBox 16"/>
          <p:cNvSpPr txBox="1"/>
          <p:nvPr/>
        </p:nvSpPr>
        <p:spPr>
          <a:xfrm>
            <a:off x="4087820" y="7660073"/>
            <a:ext cx="3780122" cy="455185"/>
          </a:xfrm>
          <a:prstGeom prst="rect">
            <a:avLst/>
          </a:prstGeom>
        </p:spPr>
        <p:txBody>
          <a:bodyPr lIns="0" tIns="0" rIns="0" bIns="0" rtlCol="0" anchor="t">
            <a:spAutoFit/>
          </a:bodyPr>
          <a:lstStyle/>
          <a:p>
            <a:pPr>
              <a:lnSpc>
                <a:spcPts val="3779"/>
              </a:lnSpc>
            </a:pPr>
            <a:r>
              <a:rPr lang="en-US" sz="2700">
                <a:solidFill>
                  <a:srgbClr val="1C1C1C"/>
                </a:solidFill>
                <a:latin typeface="Nourd"/>
              </a:rPr>
              <a:t>NAAN MUDHALVAN</a:t>
            </a:r>
          </a:p>
        </p:txBody>
      </p:sp>
      <p:sp>
        <p:nvSpPr>
          <p:cNvPr id="18" name="TextBox 18"/>
          <p:cNvSpPr txBox="1"/>
          <p:nvPr/>
        </p:nvSpPr>
        <p:spPr>
          <a:xfrm>
            <a:off x="3483921" y="3003275"/>
            <a:ext cx="11320158" cy="3286797"/>
          </a:xfrm>
          <a:prstGeom prst="rect">
            <a:avLst/>
          </a:prstGeom>
        </p:spPr>
        <p:txBody>
          <a:bodyPr lIns="0" tIns="0" rIns="0" bIns="0" rtlCol="0" anchor="t">
            <a:spAutoFit/>
          </a:bodyPr>
          <a:lstStyle/>
          <a:p>
            <a:pPr algn="ctr">
              <a:lnSpc>
                <a:spcPts val="12995"/>
              </a:lnSpc>
            </a:pPr>
            <a:r>
              <a:rPr lang="en-US" sz="9600">
                <a:solidFill>
                  <a:srgbClr val="1C1C1C"/>
                </a:solidFill>
                <a:latin typeface="Hatton Ultra-Bold"/>
              </a:rPr>
              <a:t>AI NEWS SUMMARIZER</a:t>
            </a:r>
          </a:p>
        </p:txBody>
      </p:sp>
      <p:sp>
        <p:nvSpPr>
          <p:cNvPr id="21" name="AutoShape 21"/>
          <p:cNvSpPr/>
          <p:nvPr/>
        </p:nvSpPr>
        <p:spPr>
          <a:xfrm>
            <a:off x="4523552" y="1465610"/>
            <a:ext cx="9240896" cy="0"/>
          </a:xfrm>
          <a:prstGeom prst="line">
            <a:avLst/>
          </a:prstGeom>
          <a:ln w="57150" cap="flat">
            <a:solidFill>
              <a:srgbClr val="1C1C1C"/>
            </a:solidFill>
            <a:prstDash val="solid"/>
            <a:headEnd type="none" w="sm" len="sm"/>
            <a:tailEnd type="none" w="sm" len="sm"/>
          </a:ln>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FEAD8"/>
        </a:solidFill>
        <a:effectLst/>
      </p:bgPr>
    </p:bg>
    <p:spTree>
      <p:nvGrpSpPr>
        <p:cNvPr id="1" name=""/>
        <p:cNvGrpSpPr/>
        <p:nvPr/>
      </p:nvGrpSpPr>
      <p:grpSpPr>
        <a:xfrm>
          <a:off x="0" y="0"/>
          <a:ext cx="0" cy="0"/>
          <a:chOff x="0" y="0"/>
          <a:chExt cx="0" cy="0"/>
        </a:xfrm>
      </p:grpSpPr>
      <p:grpSp>
        <p:nvGrpSpPr>
          <p:cNvPr id="10" name="Group 10"/>
          <p:cNvGrpSpPr/>
          <p:nvPr/>
        </p:nvGrpSpPr>
        <p:grpSpPr>
          <a:xfrm>
            <a:off x="13764448" y="1028700"/>
            <a:ext cx="3494852" cy="954083"/>
            <a:chOff x="0" y="0"/>
            <a:chExt cx="1010276" cy="275802"/>
          </a:xfrm>
        </p:grpSpPr>
        <p:sp>
          <p:nvSpPr>
            <p:cNvPr id="11" name="Freeform 11"/>
            <p:cNvSpPr/>
            <p:nvPr/>
          </p:nvSpPr>
          <p:spPr>
            <a:xfrm>
              <a:off x="0" y="0"/>
              <a:ext cx="1010276" cy="275802"/>
            </a:xfrm>
            <a:custGeom>
              <a:avLst/>
              <a:gdLst/>
              <a:ahLst/>
              <a:cxnLst/>
              <a:rect l="l" t="t" r="r" b="b"/>
              <a:pathLst>
                <a:path w="1010276" h="275802">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EFEAD8"/>
            </a:solidFill>
            <a:ln w="57150" cap="rnd">
              <a:solidFill>
                <a:srgbClr val="1C1C1C"/>
              </a:solidFill>
              <a:prstDash val="solid"/>
              <a:round/>
            </a:ln>
          </p:spPr>
          <p:txBody>
            <a:bodyPr/>
            <a:lstStyle/>
            <a:p>
              <a:endParaRPr lang="en-IN"/>
            </a:p>
          </p:txBody>
        </p:sp>
        <p:sp>
          <p:nvSpPr>
            <p:cNvPr id="12" name="TextBox 12"/>
            <p:cNvSpPr txBox="1"/>
            <p:nvPr/>
          </p:nvSpPr>
          <p:spPr>
            <a:xfrm>
              <a:off x="0" y="-38100"/>
              <a:ext cx="1010276" cy="313902"/>
            </a:xfrm>
            <a:prstGeom prst="rect">
              <a:avLst/>
            </a:prstGeom>
          </p:spPr>
          <p:txBody>
            <a:bodyPr lIns="50800" tIns="50800" rIns="50800" bIns="50800" rtlCol="0" anchor="ctr"/>
            <a:lstStyle/>
            <a:p>
              <a:pPr algn="ctr">
                <a:lnSpc>
                  <a:spcPts val="2659"/>
                </a:lnSpc>
                <a:spcBef>
                  <a:spcPct val="0"/>
                </a:spcBef>
              </a:pPr>
              <a:endParaRPr/>
            </a:p>
          </p:txBody>
        </p:sp>
      </p:grpSp>
      <p:sp>
        <p:nvSpPr>
          <p:cNvPr id="14" name="AutoShape 14"/>
          <p:cNvSpPr/>
          <p:nvPr/>
        </p:nvSpPr>
        <p:spPr>
          <a:xfrm>
            <a:off x="4525446" y="1477167"/>
            <a:ext cx="9240896" cy="0"/>
          </a:xfrm>
          <a:prstGeom prst="line">
            <a:avLst/>
          </a:prstGeom>
          <a:ln w="57150" cap="flat">
            <a:solidFill>
              <a:srgbClr val="1C1C1C"/>
            </a:solidFill>
            <a:prstDash val="solid"/>
            <a:headEnd type="none" w="sm" len="sm"/>
            <a:tailEnd type="none" w="sm" len="sm"/>
          </a:ln>
        </p:spPr>
      </p:sp>
      <p:sp>
        <p:nvSpPr>
          <p:cNvPr id="16" name="TextBox 16"/>
          <p:cNvSpPr txBox="1"/>
          <p:nvPr/>
        </p:nvSpPr>
        <p:spPr>
          <a:xfrm>
            <a:off x="14906586" y="1404164"/>
            <a:ext cx="1210577" cy="256480"/>
          </a:xfrm>
          <a:prstGeom prst="rect">
            <a:avLst/>
          </a:prstGeom>
        </p:spPr>
        <p:txBody>
          <a:bodyPr lIns="0" tIns="0" rIns="0" bIns="0" rtlCol="0" anchor="t">
            <a:spAutoFit/>
          </a:bodyPr>
          <a:lstStyle/>
          <a:p>
            <a:pPr algn="ctr">
              <a:lnSpc>
                <a:spcPts val="2000"/>
              </a:lnSpc>
            </a:pPr>
            <a:r>
              <a:rPr lang="en-US" sz="2000">
                <a:solidFill>
                  <a:srgbClr val="1C1C1C"/>
                </a:solidFill>
                <a:latin typeface="Nourd Bold"/>
              </a:rPr>
              <a:t>10</a:t>
            </a:r>
          </a:p>
        </p:txBody>
      </p:sp>
      <p:sp>
        <p:nvSpPr>
          <p:cNvPr id="17" name="Freeform 17"/>
          <p:cNvSpPr/>
          <p:nvPr/>
        </p:nvSpPr>
        <p:spPr>
          <a:xfrm>
            <a:off x="16219669" y="1284875"/>
            <a:ext cx="441733" cy="441733"/>
          </a:xfrm>
          <a:custGeom>
            <a:avLst/>
            <a:gdLst/>
            <a:ahLst/>
            <a:cxnLst/>
            <a:rect l="l" t="t" r="r" b="b"/>
            <a:pathLst>
              <a:path w="441733" h="441733">
                <a:moveTo>
                  <a:pt x="0" y="0"/>
                </a:moveTo>
                <a:lnTo>
                  <a:pt x="441733" y="0"/>
                </a:lnTo>
                <a:lnTo>
                  <a:pt x="441733" y="441733"/>
                </a:lnTo>
                <a:lnTo>
                  <a:pt x="0" y="44173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8" name="Freeform 18"/>
          <p:cNvSpPr/>
          <p:nvPr/>
        </p:nvSpPr>
        <p:spPr>
          <a:xfrm flipH="1">
            <a:off x="14362346" y="1284875"/>
            <a:ext cx="441733" cy="441733"/>
          </a:xfrm>
          <a:custGeom>
            <a:avLst/>
            <a:gdLst/>
            <a:ahLst/>
            <a:cxnLst/>
            <a:rect l="l" t="t" r="r" b="b"/>
            <a:pathLst>
              <a:path w="441733" h="441733">
                <a:moveTo>
                  <a:pt x="441733" y="0"/>
                </a:moveTo>
                <a:lnTo>
                  <a:pt x="0" y="0"/>
                </a:lnTo>
                <a:lnTo>
                  <a:pt x="0" y="441733"/>
                </a:lnTo>
                <a:lnTo>
                  <a:pt x="441733" y="441733"/>
                </a:lnTo>
                <a:lnTo>
                  <a:pt x="441733"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5" name="TextBox 24">
            <a:extLst>
              <a:ext uri="{FF2B5EF4-FFF2-40B4-BE49-F238E27FC236}">
                <a16:creationId xmlns:a16="http://schemas.microsoft.com/office/drawing/2014/main" id="{1794BF2C-DCB9-FA45-3690-65E2D7FE143A}"/>
              </a:ext>
            </a:extLst>
          </p:cNvPr>
          <p:cNvSpPr txBox="1"/>
          <p:nvPr/>
        </p:nvSpPr>
        <p:spPr>
          <a:xfrm>
            <a:off x="1066800" y="3467101"/>
            <a:ext cx="16459200" cy="1977464"/>
          </a:xfrm>
          <a:prstGeom prst="rect">
            <a:avLst/>
          </a:prstGeom>
          <a:noFill/>
        </p:spPr>
        <p:txBody>
          <a:bodyPr wrap="square">
            <a:spAutoFit/>
          </a:bodyPr>
          <a:lstStyle/>
          <a:p>
            <a:pPr algn="just">
              <a:lnSpc>
                <a:spcPct val="150000"/>
              </a:lnSpc>
            </a:pPr>
            <a:r>
              <a:rPr lang="en-US" sz="2400" b="1">
                <a:latin typeface="Nourd" panose="020B0604020202020204" charset="0"/>
              </a:rPr>
              <a:t>User Interaction:</a:t>
            </a:r>
          </a:p>
          <a:p>
            <a:pPr marL="1714500" lvl="3" indent="-342900" algn="just">
              <a:lnSpc>
                <a:spcPct val="150000"/>
              </a:lnSpc>
              <a:buFont typeface="Arial" panose="020B0604020202020204" pitchFamily="34" charset="0"/>
              <a:buChar char="•"/>
            </a:pPr>
            <a:r>
              <a:rPr lang="en-US" sz="2000">
                <a:latin typeface="Nourd" panose="020B0604020202020204" charset="0"/>
              </a:rPr>
              <a:t>Implement event handling for the "Summarize" button to trigger the summarization and analysis process when clicked.</a:t>
            </a:r>
          </a:p>
          <a:p>
            <a:pPr marL="1714500" lvl="3" indent="-342900" algn="just">
              <a:lnSpc>
                <a:spcPct val="150000"/>
              </a:lnSpc>
              <a:buFont typeface="Arial" panose="020B0604020202020204" pitchFamily="34" charset="0"/>
              <a:buChar char="•"/>
            </a:pPr>
            <a:r>
              <a:rPr lang="en-US" sz="2000">
                <a:latin typeface="Nourd" panose="020B0604020202020204" charset="0"/>
              </a:rPr>
              <a:t>Disable input fields and buttons during processing to prevent user interaction until the process is complete.</a:t>
            </a:r>
          </a:p>
          <a:p>
            <a:pPr marL="1714500" lvl="3" indent="-342900" algn="just">
              <a:lnSpc>
                <a:spcPct val="150000"/>
              </a:lnSpc>
              <a:buFont typeface="Arial" panose="020B0604020202020204" pitchFamily="34" charset="0"/>
              <a:buChar char="•"/>
            </a:pPr>
            <a:r>
              <a:rPr lang="en-US" sz="2000">
                <a:latin typeface="Nourd" panose="020B0604020202020204" charset="0"/>
              </a:rPr>
              <a:t>Enable input fields and buttons after processing is finished to allow users to input new URLs or trigger the process again.</a:t>
            </a:r>
            <a:endParaRPr lang="en-IN" sz="2000">
              <a:latin typeface="Nourd" panose="020B0604020202020204" charset="0"/>
            </a:endParaRPr>
          </a:p>
        </p:txBody>
      </p:sp>
      <p:sp>
        <p:nvSpPr>
          <p:cNvPr id="3" name="TextBox 2">
            <a:extLst>
              <a:ext uri="{FF2B5EF4-FFF2-40B4-BE49-F238E27FC236}">
                <a16:creationId xmlns:a16="http://schemas.microsoft.com/office/drawing/2014/main" id="{1AE10505-8A82-A2BA-D39E-7F246CEA0874}"/>
              </a:ext>
            </a:extLst>
          </p:cNvPr>
          <p:cNvSpPr txBox="1"/>
          <p:nvPr/>
        </p:nvSpPr>
        <p:spPr>
          <a:xfrm>
            <a:off x="3733800" y="2167015"/>
            <a:ext cx="13792200" cy="977191"/>
          </a:xfrm>
          <a:prstGeom prst="rect">
            <a:avLst/>
          </a:prstGeom>
        </p:spPr>
        <p:txBody>
          <a:bodyPr wrap="square" lIns="0" tIns="0" rIns="0" bIns="0" rtlCol="0" anchor="t">
            <a:spAutoFit/>
          </a:bodyPr>
          <a:lstStyle/>
          <a:p>
            <a:pPr algn="ctr">
              <a:lnSpc>
                <a:spcPts val="8000"/>
              </a:lnSpc>
            </a:pPr>
            <a:r>
              <a:rPr lang="en-US" sz="5400">
                <a:solidFill>
                  <a:srgbClr val="1C1C1C"/>
                </a:solidFill>
                <a:latin typeface="Hatton Ultra-Bold"/>
              </a:rPr>
              <a:t>ALGORITHM AND DEPLOYMENT</a:t>
            </a:r>
          </a:p>
        </p:txBody>
      </p:sp>
      <p:sp>
        <p:nvSpPr>
          <p:cNvPr id="5" name="TextBox 4">
            <a:extLst>
              <a:ext uri="{FF2B5EF4-FFF2-40B4-BE49-F238E27FC236}">
                <a16:creationId xmlns:a16="http://schemas.microsoft.com/office/drawing/2014/main" id="{23A4DA69-9B70-9F8B-BA4B-540A4E830540}"/>
              </a:ext>
            </a:extLst>
          </p:cNvPr>
          <p:cNvSpPr txBox="1"/>
          <p:nvPr/>
        </p:nvSpPr>
        <p:spPr>
          <a:xfrm>
            <a:off x="914400" y="5981700"/>
            <a:ext cx="16459200" cy="1515800"/>
          </a:xfrm>
          <a:prstGeom prst="rect">
            <a:avLst/>
          </a:prstGeom>
          <a:noFill/>
        </p:spPr>
        <p:txBody>
          <a:bodyPr wrap="square">
            <a:spAutoFit/>
          </a:bodyPr>
          <a:lstStyle/>
          <a:p>
            <a:pPr algn="just">
              <a:lnSpc>
                <a:spcPct val="150000"/>
              </a:lnSpc>
            </a:pPr>
            <a:r>
              <a:rPr lang="en-US" sz="2400" b="1">
                <a:latin typeface="Nourd" panose="020B0604020202020204" charset="0"/>
              </a:rPr>
              <a:t>Error Handling:</a:t>
            </a:r>
          </a:p>
          <a:p>
            <a:pPr marL="1714500" lvl="3" indent="-342900" algn="just">
              <a:lnSpc>
                <a:spcPct val="150000"/>
              </a:lnSpc>
              <a:buFont typeface="Arial" panose="020B0604020202020204" pitchFamily="34" charset="0"/>
              <a:buChar char="•"/>
            </a:pPr>
            <a:r>
              <a:rPr lang="en-US" sz="2000">
                <a:latin typeface="Nourd" panose="020B0604020202020204" charset="0"/>
              </a:rPr>
              <a:t>Implement error handling to handle exceptions such as invalid URLs, failed article retrieval, or errors during text processing.</a:t>
            </a:r>
          </a:p>
          <a:p>
            <a:pPr marL="1714500" lvl="3" indent="-342900" algn="just">
              <a:lnSpc>
                <a:spcPct val="150000"/>
              </a:lnSpc>
              <a:buFont typeface="Arial" panose="020B0604020202020204" pitchFamily="34" charset="0"/>
              <a:buChar char="•"/>
            </a:pPr>
            <a:r>
              <a:rPr lang="en-US" sz="2000">
                <a:latin typeface="Nourd" panose="020B0604020202020204" charset="0"/>
              </a:rPr>
              <a:t>Display error messages or notifications to the user if any errors occur during the process.</a:t>
            </a:r>
          </a:p>
        </p:txBody>
      </p:sp>
    </p:spTree>
    <p:extLst>
      <p:ext uri="{BB962C8B-B14F-4D97-AF65-F5344CB8AC3E}">
        <p14:creationId xmlns:p14="http://schemas.microsoft.com/office/powerpoint/2010/main" val="2035143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FEAD8"/>
        </a:solidFill>
        <a:effectLst/>
      </p:bgPr>
    </p:bg>
    <p:spTree>
      <p:nvGrpSpPr>
        <p:cNvPr id="1" name=""/>
        <p:cNvGrpSpPr/>
        <p:nvPr/>
      </p:nvGrpSpPr>
      <p:grpSpPr>
        <a:xfrm>
          <a:off x="0" y="0"/>
          <a:ext cx="0" cy="0"/>
          <a:chOff x="0" y="0"/>
          <a:chExt cx="0" cy="0"/>
        </a:xfrm>
      </p:grpSpPr>
      <p:sp>
        <p:nvSpPr>
          <p:cNvPr id="2" name="TextBox 2"/>
          <p:cNvSpPr txBox="1"/>
          <p:nvPr/>
        </p:nvSpPr>
        <p:spPr>
          <a:xfrm>
            <a:off x="2690034" y="2609288"/>
            <a:ext cx="12900358" cy="1146132"/>
          </a:xfrm>
          <a:prstGeom prst="rect">
            <a:avLst/>
          </a:prstGeom>
        </p:spPr>
        <p:txBody>
          <a:bodyPr lIns="0" tIns="0" rIns="0" bIns="0" rtlCol="0" anchor="t">
            <a:spAutoFit/>
          </a:bodyPr>
          <a:lstStyle/>
          <a:p>
            <a:pPr algn="ctr">
              <a:lnSpc>
                <a:spcPts val="8000"/>
              </a:lnSpc>
            </a:pPr>
            <a:r>
              <a:rPr lang="en-US" sz="8000">
                <a:solidFill>
                  <a:srgbClr val="1C1C1C"/>
                </a:solidFill>
                <a:latin typeface="Hatton Ultra-Bold"/>
              </a:rPr>
              <a:t>IMPLEMENTATION</a:t>
            </a:r>
          </a:p>
        </p:txBody>
      </p:sp>
      <p:grpSp>
        <p:nvGrpSpPr>
          <p:cNvPr id="37" name="Group 36">
            <a:extLst>
              <a:ext uri="{FF2B5EF4-FFF2-40B4-BE49-F238E27FC236}">
                <a16:creationId xmlns:a16="http://schemas.microsoft.com/office/drawing/2014/main" id="{C8304993-87A5-FD05-33FB-4BF7A8F0B8EA}"/>
              </a:ext>
            </a:extLst>
          </p:cNvPr>
          <p:cNvGrpSpPr/>
          <p:nvPr/>
        </p:nvGrpSpPr>
        <p:grpSpPr>
          <a:xfrm>
            <a:off x="1259209" y="4168824"/>
            <a:ext cx="5171694" cy="5241876"/>
            <a:chOff x="1259209" y="4168824"/>
            <a:chExt cx="4912991" cy="4005737"/>
          </a:xfrm>
        </p:grpSpPr>
        <p:grpSp>
          <p:nvGrpSpPr>
            <p:cNvPr id="3" name="Group 3"/>
            <p:cNvGrpSpPr/>
            <p:nvPr/>
          </p:nvGrpSpPr>
          <p:grpSpPr>
            <a:xfrm>
              <a:off x="1259209" y="4168824"/>
              <a:ext cx="4912991" cy="4005737"/>
              <a:chOff x="-2643" y="-38100"/>
              <a:chExt cx="1460783" cy="1166667"/>
            </a:xfrm>
          </p:grpSpPr>
          <p:sp>
            <p:nvSpPr>
              <p:cNvPr id="4" name="Freeform 4"/>
              <p:cNvSpPr/>
              <p:nvPr/>
            </p:nvSpPr>
            <p:spPr>
              <a:xfrm>
                <a:off x="-2643" y="0"/>
                <a:ext cx="1458140" cy="1128567"/>
              </a:xfrm>
              <a:custGeom>
                <a:avLst/>
                <a:gdLst/>
                <a:ahLst/>
                <a:cxnLst/>
                <a:rect l="l" t="t" r="r" b="b"/>
                <a:pathLst>
                  <a:path w="1458140" h="1128567">
                    <a:moveTo>
                      <a:pt x="86974" y="0"/>
                    </a:moveTo>
                    <a:lnTo>
                      <a:pt x="1371166" y="0"/>
                    </a:lnTo>
                    <a:cubicBezTo>
                      <a:pt x="1419200" y="0"/>
                      <a:pt x="1458140" y="38940"/>
                      <a:pt x="1458140" y="86974"/>
                    </a:cubicBezTo>
                    <a:lnTo>
                      <a:pt x="1458140" y="1041593"/>
                    </a:lnTo>
                    <a:cubicBezTo>
                      <a:pt x="1458140" y="1089628"/>
                      <a:pt x="1419200" y="1128567"/>
                      <a:pt x="1371166" y="1128567"/>
                    </a:cubicBezTo>
                    <a:lnTo>
                      <a:pt x="86974" y="1128567"/>
                    </a:lnTo>
                    <a:cubicBezTo>
                      <a:pt x="38940" y="1128567"/>
                      <a:pt x="0" y="1089628"/>
                      <a:pt x="0" y="1041593"/>
                    </a:cubicBezTo>
                    <a:lnTo>
                      <a:pt x="0" y="86974"/>
                    </a:lnTo>
                    <a:cubicBezTo>
                      <a:pt x="0" y="38940"/>
                      <a:pt x="38940" y="0"/>
                      <a:pt x="86974" y="0"/>
                    </a:cubicBezTo>
                    <a:close/>
                  </a:path>
                </a:pathLst>
              </a:custGeom>
              <a:solidFill>
                <a:srgbClr val="D0C9C0"/>
              </a:solidFill>
              <a:ln w="57150" cap="rnd">
                <a:solidFill>
                  <a:srgbClr val="1C1C1C"/>
                </a:solidFill>
                <a:prstDash val="solid"/>
                <a:round/>
              </a:ln>
            </p:spPr>
          </p:sp>
          <p:sp>
            <p:nvSpPr>
              <p:cNvPr id="5" name="TextBox 5"/>
              <p:cNvSpPr txBox="1"/>
              <p:nvPr/>
            </p:nvSpPr>
            <p:spPr>
              <a:xfrm>
                <a:off x="0" y="-38100"/>
                <a:ext cx="1458140" cy="1166667"/>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1833474" y="5394211"/>
              <a:ext cx="3773349" cy="365869"/>
            </a:xfrm>
            <a:prstGeom prst="rect">
              <a:avLst/>
            </a:prstGeom>
          </p:spPr>
          <p:txBody>
            <a:bodyPr lIns="0" tIns="0" rIns="0" bIns="0" rtlCol="0" anchor="t">
              <a:spAutoFit/>
            </a:bodyPr>
            <a:lstStyle/>
            <a:p>
              <a:pPr algn="ctr">
                <a:lnSpc>
                  <a:spcPts val="3079"/>
                </a:lnSpc>
              </a:pPr>
              <a:r>
                <a:rPr lang="en-US" sz="2199" b="1" u="sng">
                  <a:solidFill>
                    <a:srgbClr val="1C1C1C"/>
                  </a:solidFill>
                  <a:latin typeface="Nourd"/>
                </a:rPr>
                <a:t>User Interface Development</a:t>
              </a:r>
            </a:p>
          </p:txBody>
        </p:sp>
        <p:sp>
          <p:nvSpPr>
            <p:cNvPr id="7" name="TextBox 7"/>
            <p:cNvSpPr txBox="1"/>
            <p:nvPr/>
          </p:nvSpPr>
          <p:spPr>
            <a:xfrm>
              <a:off x="2228564" y="4626234"/>
              <a:ext cx="2654559" cy="455185"/>
            </a:xfrm>
            <a:prstGeom prst="rect">
              <a:avLst/>
            </a:prstGeom>
          </p:spPr>
          <p:txBody>
            <a:bodyPr lIns="0" tIns="0" rIns="0" bIns="0" rtlCol="0" anchor="t">
              <a:spAutoFit/>
            </a:bodyPr>
            <a:lstStyle/>
            <a:p>
              <a:pPr algn="ctr">
                <a:lnSpc>
                  <a:spcPts val="3779"/>
                </a:lnSpc>
              </a:pPr>
              <a:r>
                <a:rPr lang="en-US" sz="2700">
                  <a:solidFill>
                    <a:srgbClr val="1C1C1C"/>
                  </a:solidFill>
                  <a:latin typeface="Nourd Bold"/>
                </a:rPr>
                <a:t>PHASE 01</a:t>
              </a:r>
            </a:p>
          </p:txBody>
        </p:sp>
        <p:sp>
          <p:nvSpPr>
            <p:cNvPr id="11" name="TextBox 11"/>
            <p:cNvSpPr txBox="1"/>
            <p:nvPr/>
          </p:nvSpPr>
          <p:spPr>
            <a:xfrm>
              <a:off x="1697744" y="5963867"/>
              <a:ext cx="3773349" cy="1944150"/>
            </a:xfrm>
            <a:prstGeom prst="rect">
              <a:avLst/>
            </a:prstGeom>
          </p:spPr>
          <p:txBody>
            <a:bodyPr lIns="0" tIns="0" rIns="0" bIns="0" rtlCol="0" anchor="t">
              <a:spAutoFit/>
            </a:bodyPr>
            <a:lstStyle/>
            <a:p>
              <a:pPr algn="just">
                <a:lnSpc>
                  <a:spcPts val="3079"/>
                </a:lnSpc>
              </a:pPr>
              <a:r>
                <a:rPr lang="en-US" sz="2199">
                  <a:solidFill>
                    <a:srgbClr val="1C1C1C"/>
                  </a:solidFill>
                  <a:latin typeface="Nourd"/>
                </a:rPr>
                <a:t>Design and create a graphical user interface (GUI) using Python's Tkinter library to accept the URL input from the user.</a:t>
              </a:r>
            </a:p>
          </p:txBody>
        </p:sp>
      </p:grpSp>
      <p:sp>
        <p:nvSpPr>
          <p:cNvPr id="18" name="AutoShape 18"/>
          <p:cNvSpPr/>
          <p:nvPr/>
        </p:nvSpPr>
        <p:spPr>
          <a:xfrm>
            <a:off x="1028700" y="1477167"/>
            <a:ext cx="16230600" cy="0"/>
          </a:xfrm>
          <a:prstGeom prst="line">
            <a:avLst/>
          </a:prstGeom>
          <a:ln w="57150" cap="flat">
            <a:solidFill>
              <a:srgbClr val="1C1C1C"/>
            </a:solidFill>
            <a:prstDash val="solid"/>
            <a:headEnd type="none" w="sm" len="sm"/>
            <a:tailEnd type="none" w="sm" len="sm"/>
          </a:ln>
        </p:spPr>
      </p:sp>
      <p:grpSp>
        <p:nvGrpSpPr>
          <p:cNvPr id="38" name="Group 37">
            <a:extLst>
              <a:ext uri="{FF2B5EF4-FFF2-40B4-BE49-F238E27FC236}">
                <a16:creationId xmlns:a16="http://schemas.microsoft.com/office/drawing/2014/main" id="{A9BC251D-3C45-25DF-0E89-D5CDC631F165}"/>
              </a:ext>
            </a:extLst>
          </p:cNvPr>
          <p:cNvGrpSpPr/>
          <p:nvPr/>
        </p:nvGrpSpPr>
        <p:grpSpPr>
          <a:xfrm>
            <a:off x="6759513" y="4299640"/>
            <a:ext cx="5305173" cy="5096555"/>
            <a:chOff x="1268098" y="4299640"/>
            <a:chExt cx="4904102" cy="3874921"/>
          </a:xfrm>
        </p:grpSpPr>
        <p:grpSp>
          <p:nvGrpSpPr>
            <p:cNvPr id="39" name="Group 3">
              <a:extLst>
                <a:ext uri="{FF2B5EF4-FFF2-40B4-BE49-F238E27FC236}">
                  <a16:creationId xmlns:a16="http://schemas.microsoft.com/office/drawing/2014/main" id="{30B49393-265A-95D3-87DA-A10D552203F9}"/>
                </a:ext>
              </a:extLst>
            </p:cNvPr>
            <p:cNvGrpSpPr/>
            <p:nvPr/>
          </p:nvGrpSpPr>
          <p:grpSpPr>
            <a:xfrm>
              <a:off x="1268098" y="4299640"/>
              <a:ext cx="4904102" cy="3874921"/>
              <a:chOff x="0" y="0"/>
              <a:chExt cx="1458140" cy="1128567"/>
            </a:xfrm>
          </p:grpSpPr>
          <p:sp>
            <p:nvSpPr>
              <p:cNvPr id="43" name="Freeform 4">
                <a:extLst>
                  <a:ext uri="{FF2B5EF4-FFF2-40B4-BE49-F238E27FC236}">
                    <a16:creationId xmlns:a16="http://schemas.microsoft.com/office/drawing/2014/main" id="{2A4F5027-F724-75C3-4C49-36E083B91C4E}"/>
                  </a:ext>
                </a:extLst>
              </p:cNvPr>
              <p:cNvSpPr/>
              <p:nvPr/>
            </p:nvSpPr>
            <p:spPr>
              <a:xfrm>
                <a:off x="0" y="0"/>
                <a:ext cx="1458140" cy="1128567"/>
              </a:xfrm>
              <a:custGeom>
                <a:avLst/>
                <a:gdLst/>
                <a:ahLst/>
                <a:cxnLst/>
                <a:rect l="l" t="t" r="r" b="b"/>
                <a:pathLst>
                  <a:path w="1458140" h="1128567">
                    <a:moveTo>
                      <a:pt x="86974" y="0"/>
                    </a:moveTo>
                    <a:lnTo>
                      <a:pt x="1371166" y="0"/>
                    </a:lnTo>
                    <a:cubicBezTo>
                      <a:pt x="1419200" y="0"/>
                      <a:pt x="1458140" y="38940"/>
                      <a:pt x="1458140" y="86974"/>
                    </a:cubicBezTo>
                    <a:lnTo>
                      <a:pt x="1458140" y="1041593"/>
                    </a:lnTo>
                    <a:cubicBezTo>
                      <a:pt x="1458140" y="1089628"/>
                      <a:pt x="1419200" y="1128567"/>
                      <a:pt x="1371166" y="1128567"/>
                    </a:cubicBezTo>
                    <a:lnTo>
                      <a:pt x="86974" y="1128567"/>
                    </a:lnTo>
                    <a:cubicBezTo>
                      <a:pt x="38940" y="1128567"/>
                      <a:pt x="0" y="1089628"/>
                      <a:pt x="0" y="1041593"/>
                    </a:cubicBezTo>
                    <a:lnTo>
                      <a:pt x="0" y="86974"/>
                    </a:lnTo>
                    <a:cubicBezTo>
                      <a:pt x="0" y="38940"/>
                      <a:pt x="38940" y="0"/>
                      <a:pt x="86974" y="0"/>
                    </a:cubicBezTo>
                    <a:close/>
                  </a:path>
                </a:pathLst>
              </a:custGeom>
              <a:solidFill>
                <a:srgbClr val="D0C9C0"/>
              </a:solidFill>
              <a:ln w="57150" cap="rnd">
                <a:solidFill>
                  <a:srgbClr val="1C1C1C"/>
                </a:solidFill>
                <a:prstDash val="solid"/>
                <a:round/>
              </a:ln>
            </p:spPr>
          </p:sp>
          <p:sp>
            <p:nvSpPr>
              <p:cNvPr id="44" name="TextBox 5">
                <a:extLst>
                  <a:ext uri="{FF2B5EF4-FFF2-40B4-BE49-F238E27FC236}">
                    <a16:creationId xmlns:a16="http://schemas.microsoft.com/office/drawing/2014/main" id="{238F00F6-C417-689F-497A-1F066C63C47A}"/>
                  </a:ext>
                </a:extLst>
              </p:cNvPr>
              <p:cNvSpPr txBox="1"/>
              <p:nvPr/>
            </p:nvSpPr>
            <p:spPr>
              <a:xfrm>
                <a:off x="0" y="-38100"/>
                <a:ext cx="1458140" cy="1166667"/>
              </a:xfrm>
              <a:prstGeom prst="rect">
                <a:avLst/>
              </a:prstGeom>
            </p:spPr>
            <p:txBody>
              <a:bodyPr lIns="50800" tIns="50800" rIns="50800" bIns="50800" rtlCol="0" anchor="ctr"/>
              <a:lstStyle/>
              <a:p>
                <a:pPr algn="ctr">
                  <a:lnSpc>
                    <a:spcPts val="2659"/>
                  </a:lnSpc>
                  <a:spcBef>
                    <a:spcPct val="0"/>
                  </a:spcBef>
                </a:pPr>
                <a:endParaRPr/>
              </a:p>
            </p:txBody>
          </p:sp>
        </p:grpSp>
        <p:sp>
          <p:nvSpPr>
            <p:cNvPr id="40" name="TextBox 6">
              <a:extLst>
                <a:ext uri="{FF2B5EF4-FFF2-40B4-BE49-F238E27FC236}">
                  <a16:creationId xmlns:a16="http://schemas.microsoft.com/office/drawing/2014/main" id="{98A664A5-EAAA-1714-2861-42465B37AAF4}"/>
                </a:ext>
              </a:extLst>
            </p:cNvPr>
            <p:cNvSpPr txBox="1"/>
            <p:nvPr/>
          </p:nvSpPr>
          <p:spPr>
            <a:xfrm>
              <a:off x="1669169" y="5426018"/>
              <a:ext cx="3773349" cy="365869"/>
            </a:xfrm>
            <a:prstGeom prst="rect">
              <a:avLst/>
            </a:prstGeom>
          </p:spPr>
          <p:txBody>
            <a:bodyPr lIns="0" tIns="0" rIns="0" bIns="0" rtlCol="0" anchor="t">
              <a:spAutoFit/>
            </a:bodyPr>
            <a:lstStyle/>
            <a:p>
              <a:pPr algn="ctr">
                <a:lnSpc>
                  <a:spcPts val="3079"/>
                </a:lnSpc>
              </a:pPr>
              <a:r>
                <a:rPr lang="en-US" sz="2199" b="1" u="sng">
                  <a:solidFill>
                    <a:srgbClr val="1C1C1C"/>
                  </a:solidFill>
                  <a:latin typeface="Nourd"/>
                </a:rPr>
                <a:t>Article  Summarization</a:t>
              </a:r>
            </a:p>
          </p:txBody>
        </p:sp>
        <p:sp>
          <p:nvSpPr>
            <p:cNvPr id="41" name="TextBox 7">
              <a:extLst>
                <a:ext uri="{FF2B5EF4-FFF2-40B4-BE49-F238E27FC236}">
                  <a16:creationId xmlns:a16="http://schemas.microsoft.com/office/drawing/2014/main" id="{47015520-BC75-74C0-2DDB-0559F533FA3D}"/>
                </a:ext>
              </a:extLst>
            </p:cNvPr>
            <p:cNvSpPr txBox="1"/>
            <p:nvPr/>
          </p:nvSpPr>
          <p:spPr>
            <a:xfrm>
              <a:off x="2228564" y="4626234"/>
              <a:ext cx="2654559" cy="455185"/>
            </a:xfrm>
            <a:prstGeom prst="rect">
              <a:avLst/>
            </a:prstGeom>
          </p:spPr>
          <p:txBody>
            <a:bodyPr lIns="0" tIns="0" rIns="0" bIns="0" rtlCol="0" anchor="t">
              <a:spAutoFit/>
            </a:bodyPr>
            <a:lstStyle/>
            <a:p>
              <a:pPr algn="ctr">
                <a:lnSpc>
                  <a:spcPts val="3779"/>
                </a:lnSpc>
              </a:pPr>
              <a:r>
                <a:rPr lang="en-US" sz="2700">
                  <a:solidFill>
                    <a:srgbClr val="1C1C1C"/>
                  </a:solidFill>
                  <a:latin typeface="Nourd Bold"/>
                </a:rPr>
                <a:t>PHASE 02</a:t>
              </a:r>
            </a:p>
          </p:txBody>
        </p:sp>
        <p:sp>
          <p:nvSpPr>
            <p:cNvPr id="42" name="TextBox 11">
              <a:extLst>
                <a:ext uri="{FF2B5EF4-FFF2-40B4-BE49-F238E27FC236}">
                  <a16:creationId xmlns:a16="http://schemas.microsoft.com/office/drawing/2014/main" id="{520788BE-36A4-DD7A-1BFE-D186E821016F}"/>
                </a:ext>
              </a:extLst>
            </p:cNvPr>
            <p:cNvSpPr txBox="1"/>
            <p:nvPr/>
          </p:nvSpPr>
          <p:spPr>
            <a:xfrm>
              <a:off x="1697744" y="5963867"/>
              <a:ext cx="4164640" cy="1789441"/>
            </a:xfrm>
            <a:prstGeom prst="rect">
              <a:avLst/>
            </a:prstGeom>
          </p:spPr>
          <p:txBody>
            <a:bodyPr wrap="square" lIns="0" tIns="0" rIns="0" bIns="0" rtlCol="0" anchor="t">
              <a:spAutoFit/>
            </a:bodyPr>
            <a:lstStyle/>
            <a:p>
              <a:pPr algn="just">
                <a:lnSpc>
                  <a:spcPts val="3079"/>
                </a:lnSpc>
              </a:pPr>
              <a:r>
                <a:rPr lang="en-US" sz="2199">
                  <a:solidFill>
                    <a:srgbClr val="1C1C1C"/>
                  </a:solidFill>
                  <a:latin typeface="Nourd"/>
                </a:rPr>
                <a:t>Utilize the Newspaper library to parse the news article from the URL, employ text summarization techniques to condense the content into a concise summary, capturing key points effectively.</a:t>
              </a:r>
            </a:p>
          </p:txBody>
        </p:sp>
      </p:grpSp>
      <p:grpSp>
        <p:nvGrpSpPr>
          <p:cNvPr id="45" name="Group 44">
            <a:extLst>
              <a:ext uri="{FF2B5EF4-FFF2-40B4-BE49-F238E27FC236}">
                <a16:creationId xmlns:a16="http://schemas.microsoft.com/office/drawing/2014/main" id="{340342D0-1980-138A-1BB2-59AD707B49E5}"/>
              </a:ext>
            </a:extLst>
          </p:cNvPr>
          <p:cNvGrpSpPr/>
          <p:nvPr/>
        </p:nvGrpSpPr>
        <p:grpSpPr>
          <a:xfrm>
            <a:off x="12393298" y="4234231"/>
            <a:ext cx="5305172" cy="5161960"/>
            <a:chOff x="1268098" y="4299640"/>
            <a:chExt cx="4904102" cy="3874921"/>
          </a:xfrm>
        </p:grpSpPr>
        <p:grpSp>
          <p:nvGrpSpPr>
            <p:cNvPr id="46" name="Group 3">
              <a:extLst>
                <a:ext uri="{FF2B5EF4-FFF2-40B4-BE49-F238E27FC236}">
                  <a16:creationId xmlns:a16="http://schemas.microsoft.com/office/drawing/2014/main" id="{2BB21137-E917-4747-892C-36C5521102E8}"/>
                </a:ext>
              </a:extLst>
            </p:cNvPr>
            <p:cNvGrpSpPr/>
            <p:nvPr/>
          </p:nvGrpSpPr>
          <p:grpSpPr>
            <a:xfrm>
              <a:off x="1268098" y="4299640"/>
              <a:ext cx="4904102" cy="3874921"/>
              <a:chOff x="0" y="0"/>
              <a:chExt cx="1458140" cy="1128567"/>
            </a:xfrm>
          </p:grpSpPr>
          <p:sp>
            <p:nvSpPr>
              <p:cNvPr id="50" name="Freeform 4">
                <a:extLst>
                  <a:ext uri="{FF2B5EF4-FFF2-40B4-BE49-F238E27FC236}">
                    <a16:creationId xmlns:a16="http://schemas.microsoft.com/office/drawing/2014/main" id="{B2FC189F-F076-FFCB-5CB8-F30ACD62866D}"/>
                  </a:ext>
                </a:extLst>
              </p:cNvPr>
              <p:cNvSpPr/>
              <p:nvPr/>
            </p:nvSpPr>
            <p:spPr>
              <a:xfrm>
                <a:off x="0" y="0"/>
                <a:ext cx="1458140" cy="1128567"/>
              </a:xfrm>
              <a:custGeom>
                <a:avLst/>
                <a:gdLst/>
                <a:ahLst/>
                <a:cxnLst/>
                <a:rect l="l" t="t" r="r" b="b"/>
                <a:pathLst>
                  <a:path w="1458140" h="1128567">
                    <a:moveTo>
                      <a:pt x="86974" y="0"/>
                    </a:moveTo>
                    <a:lnTo>
                      <a:pt x="1371166" y="0"/>
                    </a:lnTo>
                    <a:cubicBezTo>
                      <a:pt x="1419200" y="0"/>
                      <a:pt x="1458140" y="38940"/>
                      <a:pt x="1458140" y="86974"/>
                    </a:cubicBezTo>
                    <a:lnTo>
                      <a:pt x="1458140" y="1041593"/>
                    </a:lnTo>
                    <a:cubicBezTo>
                      <a:pt x="1458140" y="1089628"/>
                      <a:pt x="1419200" y="1128567"/>
                      <a:pt x="1371166" y="1128567"/>
                    </a:cubicBezTo>
                    <a:lnTo>
                      <a:pt x="86974" y="1128567"/>
                    </a:lnTo>
                    <a:cubicBezTo>
                      <a:pt x="38940" y="1128567"/>
                      <a:pt x="0" y="1089628"/>
                      <a:pt x="0" y="1041593"/>
                    </a:cubicBezTo>
                    <a:lnTo>
                      <a:pt x="0" y="86974"/>
                    </a:lnTo>
                    <a:cubicBezTo>
                      <a:pt x="0" y="38940"/>
                      <a:pt x="38940" y="0"/>
                      <a:pt x="86974" y="0"/>
                    </a:cubicBezTo>
                    <a:close/>
                  </a:path>
                </a:pathLst>
              </a:custGeom>
              <a:solidFill>
                <a:srgbClr val="D0C9C0"/>
              </a:solidFill>
              <a:ln w="57150" cap="rnd">
                <a:solidFill>
                  <a:srgbClr val="1C1C1C"/>
                </a:solidFill>
                <a:prstDash val="solid"/>
                <a:round/>
              </a:ln>
            </p:spPr>
          </p:sp>
          <p:sp>
            <p:nvSpPr>
              <p:cNvPr id="51" name="TextBox 5">
                <a:extLst>
                  <a:ext uri="{FF2B5EF4-FFF2-40B4-BE49-F238E27FC236}">
                    <a16:creationId xmlns:a16="http://schemas.microsoft.com/office/drawing/2014/main" id="{9077BA67-1765-D497-B0C6-A7FEE9E26A85}"/>
                  </a:ext>
                </a:extLst>
              </p:cNvPr>
              <p:cNvSpPr txBox="1"/>
              <p:nvPr/>
            </p:nvSpPr>
            <p:spPr>
              <a:xfrm>
                <a:off x="0" y="-38100"/>
                <a:ext cx="1458140" cy="1166667"/>
              </a:xfrm>
              <a:prstGeom prst="rect">
                <a:avLst/>
              </a:prstGeom>
            </p:spPr>
            <p:txBody>
              <a:bodyPr lIns="50800" tIns="50800" rIns="50800" bIns="50800" rtlCol="0" anchor="ctr"/>
              <a:lstStyle/>
              <a:p>
                <a:pPr algn="ctr">
                  <a:lnSpc>
                    <a:spcPts val="2659"/>
                  </a:lnSpc>
                  <a:spcBef>
                    <a:spcPct val="0"/>
                  </a:spcBef>
                </a:pPr>
                <a:endParaRPr/>
              </a:p>
            </p:txBody>
          </p:sp>
        </p:grpSp>
        <p:sp>
          <p:nvSpPr>
            <p:cNvPr id="47" name="TextBox 6">
              <a:extLst>
                <a:ext uri="{FF2B5EF4-FFF2-40B4-BE49-F238E27FC236}">
                  <a16:creationId xmlns:a16="http://schemas.microsoft.com/office/drawing/2014/main" id="{4A8757C8-EDEF-4FD8-89D0-042D1664348A}"/>
                </a:ext>
              </a:extLst>
            </p:cNvPr>
            <p:cNvSpPr txBox="1"/>
            <p:nvPr/>
          </p:nvSpPr>
          <p:spPr>
            <a:xfrm>
              <a:off x="1669169" y="5426018"/>
              <a:ext cx="3773349" cy="274646"/>
            </a:xfrm>
            <a:prstGeom prst="rect">
              <a:avLst/>
            </a:prstGeom>
          </p:spPr>
          <p:txBody>
            <a:bodyPr lIns="0" tIns="0" rIns="0" bIns="0" rtlCol="0" anchor="t">
              <a:spAutoFit/>
            </a:bodyPr>
            <a:lstStyle/>
            <a:p>
              <a:pPr algn="ctr">
                <a:lnSpc>
                  <a:spcPts val="3079"/>
                </a:lnSpc>
              </a:pPr>
              <a:r>
                <a:rPr lang="en-US" sz="2199" b="1" u="sng">
                  <a:solidFill>
                    <a:srgbClr val="1C1C1C"/>
                  </a:solidFill>
                  <a:latin typeface="Nourd"/>
                </a:rPr>
                <a:t>Sentiment Analysis </a:t>
              </a:r>
            </a:p>
          </p:txBody>
        </p:sp>
        <p:sp>
          <p:nvSpPr>
            <p:cNvPr id="48" name="TextBox 7">
              <a:extLst>
                <a:ext uri="{FF2B5EF4-FFF2-40B4-BE49-F238E27FC236}">
                  <a16:creationId xmlns:a16="http://schemas.microsoft.com/office/drawing/2014/main" id="{19696008-5814-2A3D-8F19-42F2C304AE2D}"/>
                </a:ext>
              </a:extLst>
            </p:cNvPr>
            <p:cNvSpPr txBox="1"/>
            <p:nvPr/>
          </p:nvSpPr>
          <p:spPr>
            <a:xfrm>
              <a:off x="2228564" y="4626234"/>
              <a:ext cx="2654559" cy="336738"/>
            </a:xfrm>
            <a:prstGeom prst="rect">
              <a:avLst/>
            </a:prstGeom>
          </p:spPr>
          <p:txBody>
            <a:bodyPr lIns="0" tIns="0" rIns="0" bIns="0" rtlCol="0" anchor="t">
              <a:spAutoFit/>
            </a:bodyPr>
            <a:lstStyle/>
            <a:p>
              <a:pPr algn="ctr">
                <a:lnSpc>
                  <a:spcPts val="3779"/>
                </a:lnSpc>
              </a:pPr>
              <a:r>
                <a:rPr lang="en-US" sz="2700">
                  <a:solidFill>
                    <a:srgbClr val="1C1C1C"/>
                  </a:solidFill>
                  <a:latin typeface="Nourd Bold"/>
                </a:rPr>
                <a:t>PHASE 03</a:t>
              </a:r>
            </a:p>
          </p:txBody>
        </p:sp>
        <p:sp>
          <p:nvSpPr>
            <p:cNvPr id="49" name="TextBox 11">
              <a:extLst>
                <a:ext uri="{FF2B5EF4-FFF2-40B4-BE49-F238E27FC236}">
                  <a16:creationId xmlns:a16="http://schemas.microsoft.com/office/drawing/2014/main" id="{CFD06279-0E94-BAC4-F214-43AE7FD38210}"/>
                </a:ext>
              </a:extLst>
            </p:cNvPr>
            <p:cNvSpPr txBox="1"/>
            <p:nvPr/>
          </p:nvSpPr>
          <p:spPr>
            <a:xfrm>
              <a:off x="1697744" y="5963867"/>
              <a:ext cx="3773349" cy="1169920"/>
            </a:xfrm>
            <a:prstGeom prst="rect">
              <a:avLst/>
            </a:prstGeom>
          </p:spPr>
          <p:txBody>
            <a:bodyPr lIns="0" tIns="0" rIns="0" bIns="0" rtlCol="0" anchor="t">
              <a:spAutoFit/>
            </a:bodyPr>
            <a:lstStyle/>
            <a:p>
              <a:pPr algn="just">
                <a:lnSpc>
                  <a:spcPts val="3079"/>
                </a:lnSpc>
              </a:pPr>
              <a:r>
                <a:rPr lang="en-US" sz="2199">
                  <a:solidFill>
                    <a:srgbClr val="1C1C1C"/>
                  </a:solidFill>
                  <a:latin typeface="Nourd"/>
                </a:rPr>
                <a:t>Implement TextBlob to analyze the sentiment of the summarized article, assigning polarity scores to words and phrases.</a:t>
              </a:r>
            </a:p>
          </p:txBody>
        </p:sp>
      </p:grpSp>
      <p:grpSp>
        <p:nvGrpSpPr>
          <p:cNvPr id="52" name="Group 19">
            <a:extLst>
              <a:ext uri="{FF2B5EF4-FFF2-40B4-BE49-F238E27FC236}">
                <a16:creationId xmlns:a16="http://schemas.microsoft.com/office/drawing/2014/main" id="{F6D4ADE8-483C-84BA-5807-EB288FB49A47}"/>
              </a:ext>
            </a:extLst>
          </p:cNvPr>
          <p:cNvGrpSpPr/>
          <p:nvPr/>
        </p:nvGrpSpPr>
        <p:grpSpPr>
          <a:xfrm>
            <a:off x="13764448" y="1028700"/>
            <a:ext cx="3494852" cy="954083"/>
            <a:chOff x="0" y="0"/>
            <a:chExt cx="1010276" cy="275802"/>
          </a:xfrm>
        </p:grpSpPr>
        <p:sp>
          <p:nvSpPr>
            <p:cNvPr id="53" name="Freeform 20">
              <a:extLst>
                <a:ext uri="{FF2B5EF4-FFF2-40B4-BE49-F238E27FC236}">
                  <a16:creationId xmlns:a16="http://schemas.microsoft.com/office/drawing/2014/main" id="{BDAA2BC9-957E-D383-F2F6-A03372151E42}"/>
                </a:ext>
              </a:extLst>
            </p:cNvPr>
            <p:cNvSpPr/>
            <p:nvPr/>
          </p:nvSpPr>
          <p:spPr>
            <a:xfrm>
              <a:off x="0" y="0"/>
              <a:ext cx="1010276" cy="275802"/>
            </a:xfrm>
            <a:custGeom>
              <a:avLst/>
              <a:gdLst/>
              <a:ahLst/>
              <a:cxnLst/>
              <a:rect l="l" t="t" r="r" b="b"/>
              <a:pathLst>
                <a:path w="1010276" h="275802">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EFEAD8"/>
            </a:solidFill>
            <a:ln w="57150" cap="rnd">
              <a:solidFill>
                <a:srgbClr val="1C1C1C"/>
              </a:solidFill>
              <a:prstDash val="solid"/>
              <a:round/>
            </a:ln>
          </p:spPr>
        </p:sp>
        <p:sp>
          <p:nvSpPr>
            <p:cNvPr id="54" name="TextBox 21">
              <a:extLst>
                <a:ext uri="{FF2B5EF4-FFF2-40B4-BE49-F238E27FC236}">
                  <a16:creationId xmlns:a16="http://schemas.microsoft.com/office/drawing/2014/main" id="{C788D35A-C11A-F84E-17B3-250755C1A501}"/>
                </a:ext>
              </a:extLst>
            </p:cNvPr>
            <p:cNvSpPr txBox="1"/>
            <p:nvPr/>
          </p:nvSpPr>
          <p:spPr>
            <a:xfrm>
              <a:off x="0" y="-38100"/>
              <a:ext cx="1010276" cy="313902"/>
            </a:xfrm>
            <a:prstGeom prst="rect">
              <a:avLst/>
            </a:prstGeom>
          </p:spPr>
          <p:txBody>
            <a:bodyPr lIns="50800" tIns="50800" rIns="50800" bIns="50800" rtlCol="0" anchor="ctr"/>
            <a:lstStyle/>
            <a:p>
              <a:pPr algn="ctr">
                <a:lnSpc>
                  <a:spcPts val="2659"/>
                </a:lnSpc>
                <a:spcBef>
                  <a:spcPct val="0"/>
                </a:spcBef>
              </a:pPr>
              <a:endParaRPr/>
            </a:p>
          </p:txBody>
        </p:sp>
      </p:grpSp>
      <p:sp>
        <p:nvSpPr>
          <p:cNvPr id="55" name="TextBox 25">
            <a:extLst>
              <a:ext uri="{FF2B5EF4-FFF2-40B4-BE49-F238E27FC236}">
                <a16:creationId xmlns:a16="http://schemas.microsoft.com/office/drawing/2014/main" id="{F64E5948-0CE4-F9AB-B416-59CEF2CE3DFA}"/>
              </a:ext>
            </a:extLst>
          </p:cNvPr>
          <p:cNvSpPr txBox="1"/>
          <p:nvPr/>
        </p:nvSpPr>
        <p:spPr>
          <a:xfrm>
            <a:off x="14906586" y="1404164"/>
            <a:ext cx="1210577" cy="256480"/>
          </a:xfrm>
          <a:prstGeom prst="rect">
            <a:avLst/>
          </a:prstGeom>
        </p:spPr>
        <p:txBody>
          <a:bodyPr lIns="0" tIns="0" rIns="0" bIns="0" rtlCol="0" anchor="t">
            <a:spAutoFit/>
          </a:bodyPr>
          <a:lstStyle/>
          <a:p>
            <a:pPr algn="ctr">
              <a:lnSpc>
                <a:spcPts val="2000"/>
              </a:lnSpc>
            </a:pPr>
            <a:r>
              <a:rPr lang="en-US" sz="2000">
                <a:solidFill>
                  <a:srgbClr val="1C1C1C"/>
                </a:solidFill>
                <a:latin typeface="Nourd Bold"/>
              </a:rPr>
              <a:t>11</a:t>
            </a:r>
          </a:p>
        </p:txBody>
      </p:sp>
      <p:sp>
        <p:nvSpPr>
          <p:cNvPr id="56" name="Freeform 26">
            <a:extLst>
              <a:ext uri="{FF2B5EF4-FFF2-40B4-BE49-F238E27FC236}">
                <a16:creationId xmlns:a16="http://schemas.microsoft.com/office/drawing/2014/main" id="{8C88B0E8-324C-A33C-20DD-2F1A27D83FB6}"/>
              </a:ext>
            </a:extLst>
          </p:cNvPr>
          <p:cNvSpPr/>
          <p:nvPr/>
        </p:nvSpPr>
        <p:spPr>
          <a:xfrm>
            <a:off x="16219669" y="1284875"/>
            <a:ext cx="441733" cy="441733"/>
          </a:xfrm>
          <a:custGeom>
            <a:avLst/>
            <a:gdLst/>
            <a:ahLst/>
            <a:cxnLst/>
            <a:rect l="l" t="t" r="r" b="b"/>
            <a:pathLst>
              <a:path w="441733" h="441733">
                <a:moveTo>
                  <a:pt x="0" y="0"/>
                </a:moveTo>
                <a:lnTo>
                  <a:pt x="441733" y="0"/>
                </a:lnTo>
                <a:lnTo>
                  <a:pt x="441733" y="441733"/>
                </a:lnTo>
                <a:lnTo>
                  <a:pt x="0" y="44173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7" name="Freeform 27">
            <a:extLst>
              <a:ext uri="{FF2B5EF4-FFF2-40B4-BE49-F238E27FC236}">
                <a16:creationId xmlns:a16="http://schemas.microsoft.com/office/drawing/2014/main" id="{B9DED0E8-AE57-0C8E-9329-3FF1B1B028DE}"/>
              </a:ext>
            </a:extLst>
          </p:cNvPr>
          <p:cNvSpPr/>
          <p:nvPr/>
        </p:nvSpPr>
        <p:spPr>
          <a:xfrm flipH="1">
            <a:off x="14362346" y="1284875"/>
            <a:ext cx="441733" cy="441733"/>
          </a:xfrm>
          <a:custGeom>
            <a:avLst/>
            <a:gdLst/>
            <a:ahLst/>
            <a:cxnLst/>
            <a:rect l="l" t="t" r="r" b="b"/>
            <a:pathLst>
              <a:path w="441733" h="441733">
                <a:moveTo>
                  <a:pt x="441733" y="0"/>
                </a:moveTo>
                <a:lnTo>
                  <a:pt x="0" y="0"/>
                </a:lnTo>
                <a:lnTo>
                  <a:pt x="0" y="441733"/>
                </a:lnTo>
                <a:lnTo>
                  <a:pt x="441733" y="441733"/>
                </a:lnTo>
                <a:lnTo>
                  <a:pt x="441733"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FEAD8">
            <a:alpha val="99000"/>
          </a:srgbClr>
        </a:solidFill>
        <a:effectLst/>
      </p:bgPr>
    </p:bg>
    <p:spTree>
      <p:nvGrpSpPr>
        <p:cNvPr id="1" name=""/>
        <p:cNvGrpSpPr/>
        <p:nvPr/>
      </p:nvGrpSpPr>
      <p:grpSpPr>
        <a:xfrm>
          <a:off x="0" y="0"/>
          <a:ext cx="0" cy="0"/>
          <a:chOff x="0" y="0"/>
          <a:chExt cx="0" cy="0"/>
        </a:xfrm>
      </p:grpSpPr>
      <p:sp>
        <p:nvSpPr>
          <p:cNvPr id="2" name="TextBox 2"/>
          <p:cNvSpPr txBox="1"/>
          <p:nvPr/>
        </p:nvSpPr>
        <p:spPr>
          <a:xfrm>
            <a:off x="6248400" y="2024440"/>
            <a:ext cx="9017241" cy="1077218"/>
          </a:xfrm>
          <a:prstGeom prst="rect">
            <a:avLst/>
          </a:prstGeom>
        </p:spPr>
        <p:txBody>
          <a:bodyPr lIns="0" tIns="0" rIns="0" bIns="0" rtlCol="0" anchor="t">
            <a:spAutoFit/>
          </a:bodyPr>
          <a:lstStyle/>
          <a:p>
            <a:pPr>
              <a:lnSpc>
                <a:spcPts val="8000"/>
              </a:lnSpc>
            </a:pPr>
            <a:r>
              <a:rPr lang="en-US" sz="8000">
                <a:solidFill>
                  <a:srgbClr val="1C1C1C"/>
                </a:solidFill>
                <a:latin typeface="Hatton Ultra-Bold"/>
              </a:rPr>
              <a:t>RESULT</a:t>
            </a:r>
          </a:p>
        </p:txBody>
      </p:sp>
      <p:grpSp>
        <p:nvGrpSpPr>
          <p:cNvPr id="10" name="Group 10"/>
          <p:cNvGrpSpPr/>
          <p:nvPr/>
        </p:nvGrpSpPr>
        <p:grpSpPr>
          <a:xfrm>
            <a:off x="13768139" y="970855"/>
            <a:ext cx="3494852" cy="954083"/>
            <a:chOff x="0" y="0"/>
            <a:chExt cx="1010276" cy="275802"/>
          </a:xfrm>
        </p:grpSpPr>
        <p:sp>
          <p:nvSpPr>
            <p:cNvPr id="11" name="Freeform 11"/>
            <p:cNvSpPr/>
            <p:nvPr/>
          </p:nvSpPr>
          <p:spPr>
            <a:xfrm>
              <a:off x="0" y="0"/>
              <a:ext cx="1010276" cy="275802"/>
            </a:xfrm>
            <a:custGeom>
              <a:avLst/>
              <a:gdLst/>
              <a:ahLst/>
              <a:cxnLst/>
              <a:rect l="l" t="t" r="r" b="b"/>
              <a:pathLst>
                <a:path w="1010276" h="275802">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EFEAD8"/>
            </a:solidFill>
            <a:ln w="57150" cap="rnd">
              <a:solidFill>
                <a:srgbClr val="1C1C1C"/>
              </a:solidFill>
              <a:prstDash val="solid"/>
              <a:round/>
            </a:ln>
          </p:spPr>
        </p:sp>
        <p:sp>
          <p:nvSpPr>
            <p:cNvPr id="12" name="TextBox 12"/>
            <p:cNvSpPr txBox="1"/>
            <p:nvPr/>
          </p:nvSpPr>
          <p:spPr>
            <a:xfrm>
              <a:off x="0" y="-38100"/>
              <a:ext cx="1010276" cy="313902"/>
            </a:xfrm>
            <a:prstGeom prst="rect">
              <a:avLst/>
            </a:prstGeom>
          </p:spPr>
          <p:txBody>
            <a:bodyPr lIns="50800" tIns="50800" rIns="50800" bIns="50800" rtlCol="0" anchor="ctr"/>
            <a:lstStyle/>
            <a:p>
              <a:pPr algn="ctr">
                <a:lnSpc>
                  <a:spcPts val="2659"/>
                </a:lnSpc>
                <a:spcBef>
                  <a:spcPct val="0"/>
                </a:spcBef>
              </a:pPr>
              <a:endParaRPr/>
            </a:p>
          </p:txBody>
        </p:sp>
      </p:grpSp>
      <p:sp>
        <p:nvSpPr>
          <p:cNvPr id="14" name="AutoShape 14"/>
          <p:cNvSpPr/>
          <p:nvPr/>
        </p:nvSpPr>
        <p:spPr>
          <a:xfrm>
            <a:off x="4525446" y="1477167"/>
            <a:ext cx="9240896" cy="0"/>
          </a:xfrm>
          <a:prstGeom prst="line">
            <a:avLst/>
          </a:prstGeom>
          <a:ln w="57150" cap="flat">
            <a:solidFill>
              <a:srgbClr val="1C1C1C"/>
            </a:solidFill>
            <a:prstDash val="solid"/>
            <a:headEnd type="none" w="sm" len="sm"/>
            <a:tailEnd type="none" w="sm" len="sm"/>
          </a:ln>
        </p:spPr>
      </p:sp>
      <p:sp>
        <p:nvSpPr>
          <p:cNvPr id="16" name="TextBox 16"/>
          <p:cNvSpPr txBox="1"/>
          <p:nvPr/>
        </p:nvSpPr>
        <p:spPr>
          <a:xfrm>
            <a:off x="14906586" y="1404164"/>
            <a:ext cx="1210577" cy="256480"/>
          </a:xfrm>
          <a:prstGeom prst="rect">
            <a:avLst/>
          </a:prstGeom>
        </p:spPr>
        <p:txBody>
          <a:bodyPr lIns="0" tIns="0" rIns="0" bIns="0" rtlCol="0" anchor="t">
            <a:spAutoFit/>
          </a:bodyPr>
          <a:lstStyle/>
          <a:p>
            <a:pPr algn="ctr">
              <a:lnSpc>
                <a:spcPts val="2000"/>
              </a:lnSpc>
            </a:pPr>
            <a:r>
              <a:rPr lang="en-US" sz="2000">
                <a:solidFill>
                  <a:srgbClr val="1C1C1C"/>
                </a:solidFill>
                <a:latin typeface="Nourd Bold"/>
              </a:rPr>
              <a:t>12</a:t>
            </a:r>
          </a:p>
        </p:txBody>
      </p:sp>
      <p:sp>
        <p:nvSpPr>
          <p:cNvPr id="17" name="Freeform 17"/>
          <p:cNvSpPr/>
          <p:nvPr/>
        </p:nvSpPr>
        <p:spPr>
          <a:xfrm>
            <a:off x="16219669" y="1284875"/>
            <a:ext cx="441733" cy="441733"/>
          </a:xfrm>
          <a:custGeom>
            <a:avLst/>
            <a:gdLst/>
            <a:ahLst/>
            <a:cxnLst/>
            <a:rect l="l" t="t" r="r" b="b"/>
            <a:pathLst>
              <a:path w="441733" h="441733">
                <a:moveTo>
                  <a:pt x="0" y="0"/>
                </a:moveTo>
                <a:lnTo>
                  <a:pt x="441733" y="0"/>
                </a:lnTo>
                <a:lnTo>
                  <a:pt x="441733" y="441733"/>
                </a:lnTo>
                <a:lnTo>
                  <a:pt x="0" y="44173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8" name="Freeform 18"/>
          <p:cNvSpPr/>
          <p:nvPr/>
        </p:nvSpPr>
        <p:spPr>
          <a:xfrm flipH="1">
            <a:off x="14362346" y="1284875"/>
            <a:ext cx="441733" cy="441733"/>
          </a:xfrm>
          <a:custGeom>
            <a:avLst/>
            <a:gdLst/>
            <a:ahLst/>
            <a:cxnLst/>
            <a:rect l="l" t="t" r="r" b="b"/>
            <a:pathLst>
              <a:path w="441733" h="441733">
                <a:moveTo>
                  <a:pt x="441733" y="0"/>
                </a:moveTo>
                <a:lnTo>
                  <a:pt x="0" y="0"/>
                </a:lnTo>
                <a:lnTo>
                  <a:pt x="0" y="441733"/>
                </a:lnTo>
                <a:lnTo>
                  <a:pt x="441733" y="441733"/>
                </a:lnTo>
                <a:lnTo>
                  <a:pt x="441733" y="0"/>
                </a:lnTo>
                <a:close/>
              </a:path>
            </a:pathLst>
          </a:custGeom>
          <a:blipFill>
            <a:blip r:embed="rId2">
              <a:extLst>
                <a:ext uri="{96DAC541-7B7A-43D3-8B79-37D633B846F1}">
                  <asvg:svgBlip xmlns:asvg="http://schemas.microsoft.com/office/drawing/2016/SVG/main" r:embed="rId3"/>
                </a:ext>
              </a:extLst>
            </a:blip>
            <a:stretch>
              <a:fillRect/>
            </a:stretch>
          </a:blipFill>
        </p:spPr>
      </p:sp>
      <p:pic>
        <p:nvPicPr>
          <p:cNvPr id="22" name="Picture 21">
            <a:extLst>
              <a:ext uri="{FF2B5EF4-FFF2-40B4-BE49-F238E27FC236}">
                <a16:creationId xmlns:a16="http://schemas.microsoft.com/office/drawing/2014/main" id="{2293469C-7CD3-E501-51E6-4B035D61499F}"/>
              </a:ext>
            </a:extLst>
          </p:cNvPr>
          <p:cNvPicPr>
            <a:picLocks noChangeAspect="1"/>
          </p:cNvPicPr>
          <p:nvPr/>
        </p:nvPicPr>
        <p:blipFill>
          <a:blip r:embed="rId4"/>
          <a:stretch>
            <a:fillRect/>
          </a:stretch>
        </p:blipFill>
        <p:spPr>
          <a:xfrm>
            <a:off x="2916114" y="3143315"/>
            <a:ext cx="13085886" cy="682173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FEAD8"/>
        </a:solidFill>
        <a:effectLst/>
      </p:bgPr>
    </p:bg>
    <p:spTree>
      <p:nvGrpSpPr>
        <p:cNvPr id="1" name=""/>
        <p:cNvGrpSpPr/>
        <p:nvPr/>
      </p:nvGrpSpPr>
      <p:grpSpPr>
        <a:xfrm>
          <a:off x="0" y="0"/>
          <a:ext cx="0" cy="0"/>
          <a:chOff x="0" y="0"/>
          <a:chExt cx="0" cy="0"/>
        </a:xfrm>
      </p:grpSpPr>
      <p:grpSp>
        <p:nvGrpSpPr>
          <p:cNvPr id="10" name="Group 10"/>
          <p:cNvGrpSpPr/>
          <p:nvPr/>
        </p:nvGrpSpPr>
        <p:grpSpPr>
          <a:xfrm>
            <a:off x="13764448" y="1028700"/>
            <a:ext cx="3494852" cy="954083"/>
            <a:chOff x="0" y="0"/>
            <a:chExt cx="1010276" cy="275802"/>
          </a:xfrm>
        </p:grpSpPr>
        <p:sp>
          <p:nvSpPr>
            <p:cNvPr id="11" name="Freeform 11"/>
            <p:cNvSpPr/>
            <p:nvPr/>
          </p:nvSpPr>
          <p:spPr>
            <a:xfrm>
              <a:off x="0" y="0"/>
              <a:ext cx="1010276" cy="275802"/>
            </a:xfrm>
            <a:custGeom>
              <a:avLst/>
              <a:gdLst/>
              <a:ahLst/>
              <a:cxnLst/>
              <a:rect l="l" t="t" r="r" b="b"/>
              <a:pathLst>
                <a:path w="1010276" h="275802">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EFEAD8"/>
            </a:solidFill>
            <a:ln w="57150" cap="rnd">
              <a:solidFill>
                <a:srgbClr val="1C1C1C"/>
              </a:solidFill>
              <a:prstDash val="solid"/>
              <a:round/>
            </a:ln>
          </p:spPr>
          <p:txBody>
            <a:bodyPr/>
            <a:lstStyle/>
            <a:p>
              <a:endParaRPr lang="en-IN"/>
            </a:p>
          </p:txBody>
        </p:sp>
        <p:sp>
          <p:nvSpPr>
            <p:cNvPr id="12" name="TextBox 12"/>
            <p:cNvSpPr txBox="1"/>
            <p:nvPr/>
          </p:nvSpPr>
          <p:spPr>
            <a:xfrm>
              <a:off x="0" y="-38100"/>
              <a:ext cx="1010276" cy="313902"/>
            </a:xfrm>
            <a:prstGeom prst="rect">
              <a:avLst/>
            </a:prstGeom>
          </p:spPr>
          <p:txBody>
            <a:bodyPr lIns="50800" tIns="50800" rIns="50800" bIns="50800" rtlCol="0" anchor="ctr"/>
            <a:lstStyle/>
            <a:p>
              <a:pPr algn="ctr">
                <a:lnSpc>
                  <a:spcPts val="2659"/>
                </a:lnSpc>
                <a:spcBef>
                  <a:spcPct val="0"/>
                </a:spcBef>
              </a:pPr>
              <a:endParaRPr/>
            </a:p>
          </p:txBody>
        </p:sp>
      </p:grpSp>
      <p:sp>
        <p:nvSpPr>
          <p:cNvPr id="14" name="AutoShape 14"/>
          <p:cNvSpPr/>
          <p:nvPr/>
        </p:nvSpPr>
        <p:spPr>
          <a:xfrm>
            <a:off x="4525446" y="1477167"/>
            <a:ext cx="9240896" cy="0"/>
          </a:xfrm>
          <a:prstGeom prst="line">
            <a:avLst/>
          </a:prstGeom>
          <a:ln w="57150" cap="flat">
            <a:solidFill>
              <a:srgbClr val="1C1C1C"/>
            </a:solidFill>
            <a:prstDash val="solid"/>
            <a:headEnd type="none" w="sm" len="sm"/>
            <a:tailEnd type="none" w="sm" len="sm"/>
          </a:ln>
        </p:spPr>
      </p:sp>
      <p:sp>
        <p:nvSpPr>
          <p:cNvPr id="16" name="TextBox 16"/>
          <p:cNvSpPr txBox="1"/>
          <p:nvPr/>
        </p:nvSpPr>
        <p:spPr>
          <a:xfrm>
            <a:off x="14906586" y="1404164"/>
            <a:ext cx="1210577" cy="256480"/>
          </a:xfrm>
          <a:prstGeom prst="rect">
            <a:avLst/>
          </a:prstGeom>
        </p:spPr>
        <p:txBody>
          <a:bodyPr lIns="0" tIns="0" rIns="0" bIns="0" rtlCol="0" anchor="t">
            <a:spAutoFit/>
          </a:bodyPr>
          <a:lstStyle/>
          <a:p>
            <a:pPr algn="ctr">
              <a:lnSpc>
                <a:spcPts val="2000"/>
              </a:lnSpc>
            </a:pPr>
            <a:r>
              <a:rPr lang="en-US" sz="2000">
                <a:solidFill>
                  <a:srgbClr val="1C1C1C"/>
                </a:solidFill>
                <a:latin typeface="Nourd Bold"/>
              </a:rPr>
              <a:t>13</a:t>
            </a:r>
          </a:p>
        </p:txBody>
      </p:sp>
      <p:sp>
        <p:nvSpPr>
          <p:cNvPr id="17" name="Freeform 17"/>
          <p:cNvSpPr/>
          <p:nvPr/>
        </p:nvSpPr>
        <p:spPr>
          <a:xfrm>
            <a:off x="16219669" y="1284875"/>
            <a:ext cx="441733" cy="441733"/>
          </a:xfrm>
          <a:custGeom>
            <a:avLst/>
            <a:gdLst/>
            <a:ahLst/>
            <a:cxnLst/>
            <a:rect l="l" t="t" r="r" b="b"/>
            <a:pathLst>
              <a:path w="441733" h="441733">
                <a:moveTo>
                  <a:pt x="0" y="0"/>
                </a:moveTo>
                <a:lnTo>
                  <a:pt x="441733" y="0"/>
                </a:lnTo>
                <a:lnTo>
                  <a:pt x="441733" y="441733"/>
                </a:lnTo>
                <a:lnTo>
                  <a:pt x="0" y="44173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8" name="Freeform 18"/>
          <p:cNvSpPr/>
          <p:nvPr/>
        </p:nvSpPr>
        <p:spPr>
          <a:xfrm flipH="1">
            <a:off x="14362346" y="1284875"/>
            <a:ext cx="441733" cy="441733"/>
          </a:xfrm>
          <a:custGeom>
            <a:avLst/>
            <a:gdLst/>
            <a:ahLst/>
            <a:cxnLst/>
            <a:rect l="l" t="t" r="r" b="b"/>
            <a:pathLst>
              <a:path w="441733" h="441733">
                <a:moveTo>
                  <a:pt x="441733" y="0"/>
                </a:moveTo>
                <a:lnTo>
                  <a:pt x="0" y="0"/>
                </a:lnTo>
                <a:lnTo>
                  <a:pt x="0" y="441733"/>
                </a:lnTo>
                <a:lnTo>
                  <a:pt x="441733" y="441733"/>
                </a:lnTo>
                <a:lnTo>
                  <a:pt x="441733"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2">
            <a:extLst>
              <a:ext uri="{FF2B5EF4-FFF2-40B4-BE49-F238E27FC236}">
                <a16:creationId xmlns:a16="http://schemas.microsoft.com/office/drawing/2014/main" id="{1AE10505-8A82-A2BA-D39E-7F246CEA0874}"/>
              </a:ext>
            </a:extLst>
          </p:cNvPr>
          <p:cNvSpPr txBox="1"/>
          <p:nvPr/>
        </p:nvSpPr>
        <p:spPr>
          <a:xfrm>
            <a:off x="3581400" y="2124107"/>
            <a:ext cx="13792200" cy="977191"/>
          </a:xfrm>
          <a:prstGeom prst="rect">
            <a:avLst/>
          </a:prstGeom>
        </p:spPr>
        <p:txBody>
          <a:bodyPr wrap="square" lIns="0" tIns="0" rIns="0" bIns="0" rtlCol="0" anchor="t">
            <a:spAutoFit/>
          </a:bodyPr>
          <a:lstStyle/>
          <a:p>
            <a:pPr algn="ctr">
              <a:lnSpc>
                <a:spcPts val="8000"/>
              </a:lnSpc>
            </a:pPr>
            <a:r>
              <a:rPr lang="en-US" sz="5400">
                <a:solidFill>
                  <a:srgbClr val="1C1C1C"/>
                </a:solidFill>
                <a:latin typeface="Hatton Ultra-Bold"/>
              </a:rPr>
              <a:t>CONCLUSION</a:t>
            </a:r>
          </a:p>
        </p:txBody>
      </p:sp>
      <p:sp>
        <p:nvSpPr>
          <p:cNvPr id="13" name="TextBox 12">
            <a:extLst>
              <a:ext uri="{FF2B5EF4-FFF2-40B4-BE49-F238E27FC236}">
                <a16:creationId xmlns:a16="http://schemas.microsoft.com/office/drawing/2014/main" id="{F4159A48-509F-9E6A-454B-2970D3B98F57}"/>
              </a:ext>
            </a:extLst>
          </p:cNvPr>
          <p:cNvSpPr txBox="1"/>
          <p:nvPr/>
        </p:nvSpPr>
        <p:spPr>
          <a:xfrm>
            <a:off x="1447800" y="4152900"/>
            <a:ext cx="14669363" cy="3248582"/>
          </a:xfrm>
          <a:prstGeom prst="rect">
            <a:avLst/>
          </a:prstGeom>
          <a:noFill/>
        </p:spPr>
        <p:txBody>
          <a:bodyPr wrap="square" rtlCol="0">
            <a:spAutoFit/>
          </a:bodyPr>
          <a:lstStyle/>
          <a:p>
            <a:pPr>
              <a:lnSpc>
                <a:spcPct val="150000"/>
              </a:lnSpc>
            </a:pPr>
            <a:r>
              <a:rPr lang="en-US" sz="2800">
                <a:latin typeface="Nourd" panose="020B0604020202020204" charset="0"/>
              </a:rPr>
              <a:t>In conclusion, this project demonstrates the integration of generative AI techniques within a news summarization application to enhance its functionality and usability. By leveraging natural language processing (NLP) capabilities offered by libraries such as TextBlob and Newspaper, the application is able to effectively extract, analyze, and summarize the content of news articles provided via URL.</a:t>
            </a:r>
            <a:endParaRPr lang="en-IN" sz="2800">
              <a:latin typeface="Nourd" panose="020B0604020202020204" charset="0"/>
            </a:endParaRPr>
          </a:p>
        </p:txBody>
      </p:sp>
      <p:sp>
        <p:nvSpPr>
          <p:cNvPr id="15" name="AutoShape 19">
            <a:extLst>
              <a:ext uri="{FF2B5EF4-FFF2-40B4-BE49-F238E27FC236}">
                <a16:creationId xmlns:a16="http://schemas.microsoft.com/office/drawing/2014/main" id="{12E2AD84-9910-80BC-8C14-346CDF460765}"/>
              </a:ext>
            </a:extLst>
          </p:cNvPr>
          <p:cNvSpPr/>
          <p:nvPr/>
        </p:nvSpPr>
        <p:spPr>
          <a:xfrm>
            <a:off x="1014423" y="9107532"/>
            <a:ext cx="16244877" cy="0"/>
          </a:xfrm>
          <a:prstGeom prst="line">
            <a:avLst/>
          </a:prstGeom>
          <a:ln w="57150" cap="flat">
            <a:solidFill>
              <a:srgbClr val="1C1C1C"/>
            </a:solidFill>
            <a:prstDash val="solid"/>
            <a:headEnd type="none" w="sm" len="sm"/>
            <a:tailEnd type="none" w="sm" len="sm"/>
          </a:ln>
        </p:spPr>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FEAD8"/>
        </a:solidFill>
        <a:effectLst/>
      </p:bgPr>
    </p:bg>
    <p:spTree>
      <p:nvGrpSpPr>
        <p:cNvPr id="1" name=""/>
        <p:cNvGrpSpPr/>
        <p:nvPr/>
      </p:nvGrpSpPr>
      <p:grpSpPr>
        <a:xfrm>
          <a:off x="0" y="0"/>
          <a:ext cx="0" cy="0"/>
          <a:chOff x="0" y="0"/>
          <a:chExt cx="0" cy="0"/>
        </a:xfrm>
      </p:grpSpPr>
      <p:sp>
        <p:nvSpPr>
          <p:cNvPr id="2" name="TextBox 2"/>
          <p:cNvSpPr txBox="1"/>
          <p:nvPr/>
        </p:nvSpPr>
        <p:spPr>
          <a:xfrm>
            <a:off x="1527528" y="2772954"/>
            <a:ext cx="15232944" cy="1077218"/>
          </a:xfrm>
          <a:prstGeom prst="rect">
            <a:avLst/>
          </a:prstGeom>
        </p:spPr>
        <p:txBody>
          <a:bodyPr lIns="0" tIns="0" rIns="0" bIns="0" rtlCol="0" anchor="t">
            <a:spAutoFit/>
          </a:bodyPr>
          <a:lstStyle/>
          <a:p>
            <a:pPr algn="ctr">
              <a:lnSpc>
                <a:spcPts val="8000"/>
              </a:lnSpc>
            </a:pPr>
            <a:r>
              <a:rPr lang="en-US" sz="8000">
                <a:solidFill>
                  <a:srgbClr val="1C1C1C"/>
                </a:solidFill>
                <a:latin typeface="Hatton Ultra-Bold"/>
              </a:rPr>
              <a:t>REFERENCES</a:t>
            </a:r>
          </a:p>
        </p:txBody>
      </p:sp>
      <p:grpSp>
        <p:nvGrpSpPr>
          <p:cNvPr id="3" name="Group 3"/>
          <p:cNvGrpSpPr/>
          <p:nvPr/>
        </p:nvGrpSpPr>
        <p:grpSpPr>
          <a:xfrm>
            <a:off x="1335952" y="4077364"/>
            <a:ext cx="15619882" cy="2062848"/>
            <a:chOff x="0" y="0"/>
            <a:chExt cx="5041315" cy="665784"/>
          </a:xfrm>
        </p:grpSpPr>
        <p:sp>
          <p:nvSpPr>
            <p:cNvPr id="4" name="Freeform 4"/>
            <p:cNvSpPr/>
            <p:nvPr/>
          </p:nvSpPr>
          <p:spPr>
            <a:xfrm>
              <a:off x="0" y="0"/>
              <a:ext cx="5041315" cy="665784"/>
            </a:xfrm>
            <a:custGeom>
              <a:avLst/>
              <a:gdLst/>
              <a:ahLst/>
              <a:cxnLst/>
              <a:rect l="l" t="t" r="r" b="b"/>
              <a:pathLst>
                <a:path w="5041315" h="665784">
                  <a:moveTo>
                    <a:pt x="24782" y="0"/>
                  </a:moveTo>
                  <a:lnTo>
                    <a:pt x="5016533" y="0"/>
                  </a:lnTo>
                  <a:cubicBezTo>
                    <a:pt x="5023105" y="0"/>
                    <a:pt x="5029409" y="2611"/>
                    <a:pt x="5034056" y="7259"/>
                  </a:cubicBezTo>
                  <a:cubicBezTo>
                    <a:pt x="5038704" y="11906"/>
                    <a:pt x="5041315" y="18210"/>
                    <a:pt x="5041315" y="24782"/>
                  </a:cubicBezTo>
                  <a:lnTo>
                    <a:pt x="5041315" y="641002"/>
                  </a:lnTo>
                  <a:cubicBezTo>
                    <a:pt x="5041315" y="647574"/>
                    <a:pt x="5038704" y="653878"/>
                    <a:pt x="5034056" y="658525"/>
                  </a:cubicBezTo>
                  <a:cubicBezTo>
                    <a:pt x="5029409" y="663173"/>
                    <a:pt x="5023105" y="665784"/>
                    <a:pt x="5016533" y="665784"/>
                  </a:cubicBezTo>
                  <a:lnTo>
                    <a:pt x="24782" y="665784"/>
                  </a:lnTo>
                  <a:cubicBezTo>
                    <a:pt x="18210" y="665784"/>
                    <a:pt x="11906" y="663173"/>
                    <a:pt x="7259" y="658525"/>
                  </a:cubicBezTo>
                  <a:cubicBezTo>
                    <a:pt x="2611" y="653878"/>
                    <a:pt x="0" y="647574"/>
                    <a:pt x="0" y="641002"/>
                  </a:cubicBezTo>
                  <a:lnTo>
                    <a:pt x="0" y="24782"/>
                  </a:lnTo>
                  <a:cubicBezTo>
                    <a:pt x="0" y="18210"/>
                    <a:pt x="2611" y="11906"/>
                    <a:pt x="7259" y="7259"/>
                  </a:cubicBezTo>
                  <a:cubicBezTo>
                    <a:pt x="11906" y="2611"/>
                    <a:pt x="18210" y="0"/>
                    <a:pt x="24782" y="0"/>
                  </a:cubicBezTo>
                  <a:close/>
                </a:path>
              </a:pathLst>
            </a:custGeom>
            <a:solidFill>
              <a:srgbClr val="D0C9C0"/>
            </a:solidFill>
            <a:ln w="57150" cap="rnd">
              <a:solidFill>
                <a:srgbClr val="1C1C1C"/>
              </a:solidFill>
              <a:prstDash val="solid"/>
              <a:round/>
            </a:ln>
          </p:spPr>
        </p:sp>
        <p:sp>
          <p:nvSpPr>
            <p:cNvPr id="5" name="TextBox 5"/>
            <p:cNvSpPr txBox="1"/>
            <p:nvPr/>
          </p:nvSpPr>
          <p:spPr>
            <a:xfrm>
              <a:off x="0" y="-38100"/>
              <a:ext cx="5041315" cy="703884"/>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1939264" y="5038509"/>
            <a:ext cx="14419341" cy="365869"/>
          </a:xfrm>
          <a:prstGeom prst="rect">
            <a:avLst/>
          </a:prstGeom>
        </p:spPr>
        <p:txBody>
          <a:bodyPr lIns="0" tIns="0" rIns="0" bIns="0" rtlCol="0" anchor="t">
            <a:spAutoFit/>
          </a:bodyPr>
          <a:lstStyle/>
          <a:p>
            <a:pPr>
              <a:lnSpc>
                <a:spcPts val="3079"/>
              </a:lnSpc>
            </a:pPr>
            <a:r>
              <a:rPr lang="en-US" sz="2199">
                <a:solidFill>
                  <a:srgbClr val="1C1C1C"/>
                </a:solidFill>
                <a:latin typeface="Nourd"/>
                <a:hlinkClick r:id="rId2"/>
              </a:rPr>
              <a:t>https://newspaper.readthedocs.io/en/latest/</a:t>
            </a:r>
            <a:endParaRPr lang="en-US" sz="2199">
              <a:solidFill>
                <a:srgbClr val="1C1C1C"/>
              </a:solidFill>
              <a:latin typeface="Nourd"/>
            </a:endParaRPr>
          </a:p>
        </p:txBody>
      </p:sp>
      <p:sp>
        <p:nvSpPr>
          <p:cNvPr id="7" name="TextBox 7"/>
          <p:cNvSpPr txBox="1"/>
          <p:nvPr/>
        </p:nvSpPr>
        <p:spPr>
          <a:xfrm>
            <a:off x="1939264" y="4360467"/>
            <a:ext cx="5756936" cy="461726"/>
          </a:xfrm>
          <a:prstGeom prst="rect">
            <a:avLst/>
          </a:prstGeom>
        </p:spPr>
        <p:txBody>
          <a:bodyPr wrap="square" lIns="0" tIns="0" rIns="0" bIns="0" rtlCol="0" anchor="t">
            <a:spAutoFit/>
          </a:bodyPr>
          <a:lstStyle/>
          <a:p>
            <a:pPr>
              <a:lnSpc>
                <a:spcPts val="3779"/>
              </a:lnSpc>
            </a:pPr>
            <a:r>
              <a:rPr lang="en-US" sz="2700">
                <a:solidFill>
                  <a:srgbClr val="1C1C1C"/>
                </a:solidFill>
                <a:latin typeface="Nourd Bold"/>
              </a:rPr>
              <a:t>Newspaper Documentation</a:t>
            </a:r>
          </a:p>
        </p:txBody>
      </p:sp>
      <p:grpSp>
        <p:nvGrpSpPr>
          <p:cNvPr id="8" name="Group 8"/>
          <p:cNvGrpSpPr/>
          <p:nvPr/>
        </p:nvGrpSpPr>
        <p:grpSpPr>
          <a:xfrm>
            <a:off x="1335952" y="6292612"/>
            <a:ext cx="15619882" cy="2062848"/>
            <a:chOff x="0" y="0"/>
            <a:chExt cx="5041315" cy="665784"/>
          </a:xfrm>
        </p:grpSpPr>
        <p:sp>
          <p:nvSpPr>
            <p:cNvPr id="9" name="Freeform 9"/>
            <p:cNvSpPr/>
            <p:nvPr/>
          </p:nvSpPr>
          <p:spPr>
            <a:xfrm>
              <a:off x="0" y="0"/>
              <a:ext cx="5041315" cy="665784"/>
            </a:xfrm>
            <a:custGeom>
              <a:avLst/>
              <a:gdLst/>
              <a:ahLst/>
              <a:cxnLst/>
              <a:rect l="l" t="t" r="r" b="b"/>
              <a:pathLst>
                <a:path w="5041315" h="665784">
                  <a:moveTo>
                    <a:pt x="24782" y="0"/>
                  </a:moveTo>
                  <a:lnTo>
                    <a:pt x="5016533" y="0"/>
                  </a:lnTo>
                  <a:cubicBezTo>
                    <a:pt x="5023105" y="0"/>
                    <a:pt x="5029409" y="2611"/>
                    <a:pt x="5034056" y="7259"/>
                  </a:cubicBezTo>
                  <a:cubicBezTo>
                    <a:pt x="5038704" y="11906"/>
                    <a:pt x="5041315" y="18210"/>
                    <a:pt x="5041315" y="24782"/>
                  </a:cubicBezTo>
                  <a:lnTo>
                    <a:pt x="5041315" y="641002"/>
                  </a:lnTo>
                  <a:cubicBezTo>
                    <a:pt x="5041315" y="647574"/>
                    <a:pt x="5038704" y="653878"/>
                    <a:pt x="5034056" y="658525"/>
                  </a:cubicBezTo>
                  <a:cubicBezTo>
                    <a:pt x="5029409" y="663173"/>
                    <a:pt x="5023105" y="665784"/>
                    <a:pt x="5016533" y="665784"/>
                  </a:cubicBezTo>
                  <a:lnTo>
                    <a:pt x="24782" y="665784"/>
                  </a:lnTo>
                  <a:cubicBezTo>
                    <a:pt x="18210" y="665784"/>
                    <a:pt x="11906" y="663173"/>
                    <a:pt x="7259" y="658525"/>
                  </a:cubicBezTo>
                  <a:cubicBezTo>
                    <a:pt x="2611" y="653878"/>
                    <a:pt x="0" y="647574"/>
                    <a:pt x="0" y="641002"/>
                  </a:cubicBezTo>
                  <a:lnTo>
                    <a:pt x="0" y="24782"/>
                  </a:lnTo>
                  <a:cubicBezTo>
                    <a:pt x="0" y="18210"/>
                    <a:pt x="2611" y="11906"/>
                    <a:pt x="7259" y="7259"/>
                  </a:cubicBezTo>
                  <a:cubicBezTo>
                    <a:pt x="11906" y="2611"/>
                    <a:pt x="18210" y="0"/>
                    <a:pt x="24782" y="0"/>
                  </a:cubicBezTo>
                  <a:close/>
                </a:path>
              </a:pathLst>
            </a:custGeom>
            <a:solidFill>
              <a:srgbClr val="EFEAD8"/>
            </a:solidFill>
            <a:ln w="57150" cap="rnd">
              <a:solidFill>
                <a:srgbClr val="1C1C1C"/>
              </a:solidFill>
              <a:prstDash val="solid"/>
              <a:round/>
            </a:ln>
          </p:spPr>
        </p:sp>
        <p:sp>
          <p:nvSpPr>
            <p:cNvPr id="10" name="TextBox 10"/>
            <p:cNvSpPr txBox="1"/>
            <p:nvPr/>
          </p:nvSpPr>
          <p:spPr>
            <a:xfrm>
              <a:off x="0" y="-38100"/>
              <a:ext cx="5041315" cy="703884"/>
            </a:xfrm>
            <a:prstGeom prst="rect">
              <a:avLst/>
            </a:prstGeom>
          </p:spPr>
          <p:txBody>
            <a:bodyPr lIns="50800" tIns="50800" rIns="50800" bIns="50800" rtlCol="0" anchor="ctr"/>
            <a:lstStyle/>
            <a:p>
              <a:pPr algn="ctr">
                <a:lnSpc>
                  <a:spcPts val="2659"/>
                </a:lnSpc>
                <a:spcBef>
                  <a:spcPct val="0"/>
                </a:spcBef>
              </a:pPr>
              <a:endParaRPr/>
            </a:p>
          </p:txBody>
        </p:sp>
      </p:grpSp>
      <p:sp>
        <p:nvSpPr>
          <p:cNvPr id="11" name="TextBox 11"/>
          <p:cNvSpPr txBox="1"/>
          <p:nvPr/>
        </p:nvSpPr>
        <p:spPr>
          <a:xfrm>
            <a:off x="1939264" y="7249974"/>
            <a:ext cx="14419341" cy="365869"/>
          </a:xfrm>
          <a:prstGeom prst="rect">
            <a:avLst/>
          </a:prstGeom>
        </p:spPr>
        <p:txBody>
          <a:bodyPr lIns="0" tIns="0" rIns="0" bIns="0" rtlCol="0" anchor="t">
            <a:spAutoFit/>
          </a:bodyPr>
          <a:lstStyle/>
          <a:p>
            <a:pPr>
              <a:lnSpc>
                <a:spcPts val="3079"/>
              </a:lnSpc>
            </a:pPr>
            <a:r>
              <a:rPr lang="en-US" sz="2199">
                <a:solidFill>
                  <a:srgbClr val="1C1C1C"/>
                </a:solidFill>
                <a:latin typeface="Nourd"/>
                <a:hlinkClick r:id="rId3"/>
              </a:rPr>
              <a:t>https://textblob.readthedocs.io/en/dev/</a:t>
            </a:r>
            <a:endParaRPr lang="en-US" sz="2199">
              <a:solidFill>
                <a:srgbClr val="1C1C1C"/>
              </a:solidFill>
              <a:latin typeface="Nourd"/>
            </a:endParaRPr>
          </a:p>
        </p:txBody>
      </p:sp>
      <p:sp>
        <p:nvSpPr>
          <p:cNvPr id="12" name="TextBox 12"/>
          <p:cNvSpPr txBox="1"/>
          <p:nvPr/>
        </p:nvSpPr>
        <p:spPr>
          <a:xfrm>
            <a:off x="1939264" y="6578363"/>
            <a:ext cx="5604536" cy="448584"/>
          </a:xfrm>
          <a:prstGeom prst="rect">
            <a:avLst/>
          </a:prstGeom>
        </p:spPr>
        <p:txBody>
          <a:bodyPr wrap="square" lIns="0" tIns="0" rIns="0" bIns="0" rtlCol="0" anchor="t">
            <a:spAutoFit/>
          </a:bodyPr>
          <a:lstStyle/>
          <a:p>
            <a:pPr>
              <a:lnSpc>
                <a:spcPts val="3779"/>
              </a:lnSpc>
            </a:pPr>
            <a:r>
              <a:rPr lang="en-US" sz="2700">
                <a:solidFill>
                  <a:srgbClr val="1C1C1C"/>
                </a:solidFill>
                <a:latin typeface="Nourd Bold"/>
              </a:rPr>
              <a:t>TextBlob Documentation</a:t>
            </a:r>
          </a:p>
        </p:txBody>
      </p:sp>
      <p:sp>
        <p:nvSpPr>
          <p:cNvPr id="13" name="AutoShape 13"/>
          <p:cNvSpPr/>
          <p:nvPr/>
        </p:nvSpPr>
        <p:spPr>
          <a:xfrm>
            <a:off x="1028700" y="1477167"/>
            <a:ext cx="16230600" cy="0"/>
          </a:xfrm>
          <a:prstGeom prst="line">
            <a:avLst/>
          </a:prstGeom>
          <a:ln w="57150" cap="flat">
            <a:solidFill>
              <a:srgbClr val="1C1C1C"/>
            </a:solidFill>
            <a:prstDash val="solid"/>
            <a:headEnd type="none" w="sm" len="sm"/>
            <a:tailEnd type="none" w="sm" len="sm"/>
          </a:ln>
        </p:spPr>
      </p:sp>
      <p:sp>
        <p:nvSpPr>
          <p:cNvPr id="19" name="AutoShape 19"/>
          <p:cNvSpPr/>
          <p:nvPr/>
        </p:nvSpPr>
        <p:spPr>
          <a:xfrm>
            <a:off x="1014423" y="9107532"/>
            <a:ext cx="16244877" cy="0"/>
          </a:xfrm>
          <a:prstGeom prst="line">
            <a:avLst/>
          </a:prstGeom>
          <a:ln w="57150" cap="flat">
            <a:solidFill>
              <a:srgbClr val="1C1C1C"/>
            </a:solidFill>
            <a:prstDash val="solid"/>
            <a:headEnd type="none" w="sm" len="sm"/>
            <a:tailEnd type="none" w="sm" len="sm"/>
          </a:ln>
        </p:spPr>
      </p:sp>
      <p:grpSp>
        <p:nvGrpSpPr>
          <p:cNvPr id="21" name="Group 10">
            <a:extLst>
              <a:ext uri="{FF2B5EF4-FFF2-40B4-BE49-F238E27FC236}">
                <a16:creationId xmlns:a16="http://schemas.microsoft.com/office/drawing/2014/main" id="{6823CA6C-848B-811A-211C-A454B7F82681}"/>
              </a:ext>
            </a:extLst>
          </p:cNvPr>
          <p:cNvGrpSpPr/>
          <p:nvPr/>
        </p:nvGrpSpPr>
        <p:grpSpPr>
          <a:xfrm>
            <a:off x="13768139" y="970855"/>
            <a:ext cx="3494852" cy="954083"/>
            <a:chOff x="0" y="0"/>
            <a:chExt cx="1010276" cy="275802"/>
          </a:xfrm>
        </p:grpSpPr>
        <p:sp>
          <p:nvSpPr>
            <p:cNvPr id="22" name="Freeform 11">
              <a:extLst>
                <a:ext uri="{FF2B5EF4-FFF2-40B4-BE49-F238E27FC236}">
                  <a16:creationId xmlns:a16="http://schemas.microsoft.com/office/drawing/2014/main" id="{2DA8E91A-6AFB-3F1D-9BB0-3B8F980CD17E}"/>
                </a:ext>
              </a:extLst>
            </p:cNvPr>
            <p:cNvSpPr/>
            <p:nvPr/>
          </p:nvSpPr>
          <p:spPr>
            <a:xfrm>
              <a:off x="0" y="0"/>
              <a:ext cx="1010276" cy="275802"/>
            </a:xfrm>
            <a:custGeom>
              <a:avLst/>
              <a:gdLst/>
              <a:ahLst/>
              <a:cxnLst/>
              <a:rect l="l" t="t" r="r" b="b"/>
              <a:pathLst>
                <a:path w="1010276" h="275802">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EFEAD8"/>
            </a:solidFill>
            <a:ln w="57150" cap="rnd">
              <a:solidFill>
                <a:srgbClr val="1C1C1C"/>
              </a:solidFill>
              <a:prstDash val="solid"/>
              <a:round/>
            </a:ln>
          </p:spPr>
        </p:sp>
        <p:sp>
          <p:nvSpPr>
            <p:cNvPr id="23" name="TextBox 12">
              <a:extLst>
                <a:ext uri="{FF2B5EF4-FFF2-40B4-BE49-F238E27FC236}">
                  <a16:creationId xmlns:a16="http://schemas.microsoft.com/office/drawing/2014/main" id="{0FAA01E1-2DED-D0C3-FAF0-676B724FA6EF}"/>
                </a:ext>
              </a:extLst>
            </p:cNvPr>
            <p:cNvSpPr txBox="1"/>
            <p:nvPr/>
          </p:nvSpPr>
          <p:spPr>
            <a:xfrm>
              <a:off x="0" y="-38100"/>
              <a:ext cx="1010276" cy="313902"/>
            </a:xfrm>
            <a:prstGeom prst="rect">
              <a:avLst/>
            </a:prstGeom>
          </p:spPr>
          <p:txBody>
            <a:bodyPr lIns="50800" tIns="50800" rIns="50800" bIns="50800" rtlCol="0" anchor="ctr"/>
            <a:lstStyle/>
            <a:p>
              <a:pPr algn="ctr">
                <a:lnSpc>
                  <a:spcPts val="2659"/>
                </a:lnSpc>
                <a:spcBef>
                  <a:spcPct val="0"/>
                </a:spcBef>
              </a:pPr>
              <a:endParaRPr/>
            </a:p>
          </p:txBody>
        </p:sp>
      </p:grpSp>
      <p:sp>
        <p:nvSpPr>
          <p:cNvPr id="24" name="TextBox 16">
            <a:extLst>
              <a:ext uri="{FF2B5EF4-FFF2-40B4-BE49-F238E27FC236}">
                <a16:creationId xmlns:a16="http://schemas.microsoft.com/office/drawing/2014/main" id="{0342B51F-32AB-1D6D-09E5-BF36C71A031A}"/>
              </a:ext>
            </a:extLst>
          </p:cNvPr>
          <p:cNvSpPr txBox="1"/>
          <p:nvPr/>
        </p:nvSpPr>
        <p:spPr>
          <a:xfrm>
            <a:off x="14906586" y="1404164"/>
            <a:ext cx="1210577" cy="256480"/>
          </a:xfrm>
          <a:prstGeom prst="rect">
            <a:avLst/>
          </a:prstGeom>
        </p:spPr>
        <p:txBody>
          <a:bodyPr lIns="0" tIns="0" rIns="0" bIns="0" rtlCol="0" anchor="t">
            <a:spAutoFit/>
          </a:bodyPr>
          <a:lstStyle/>
          <a:p>
            <a:pPr algn="ctr">
              <a:lnSpc>
                <a:spcPts val="2000"/>
              </a:lnSpc>
            </a:pPr>
            <a:r>
              <a:rPr lang="en-US" sz="2000">
                <a:solidFill>
                  <a:srgbClr val="1C1C1C"/>
                </a:solidFill>
                <a:latin typeface="Nourd Bold"/>
              </a:rPr>
              <a:t>14</a:t>
            </a:r>
          </a:p>
        </p:txBody>
      </p:sp>
      <p:sp>
        <p:nvSpPr>
          <p:cNvPr id="25" name="Freeform 17">
            <a:extLst>
              <a:ext uri="{FF2B5EF4-FFF2-40B4-BE49-F238E27FC236}">
                <a16:creationId xmlns:a16="http://schemas.microsoft.com/office/drawing/2014/main" id="{21861D2A-564A-2D93-0674-CA5E4A377975}"/>
              </a:ext>
            </a:extLst>
          </p:cNvPr>
          <p:cNvSpPr/>
          <p:nvPr/>
        </p:nvSpPr>
        <p:spPr>
          <a:xfrm>
            <a:off x="16219669" y="1284875"/>
            <a:ext cx="441733" cy="441733"/>
          </a:xfrm>
          <a:custGeom>
            <a:avLst/>
            <a:gdLst/>
            <a:ahLst/>
            <a:cxnLst/>
            <a:rect l="l" t="t" r="r" b="b"/>
            <a:pathLst>
              <a:path w="441733" h="441733">
                <a:moveTo>
                  <a:pt x="0" y="0"/>
                </a:moveTo>
                <a:lnTo>
                  <a:pt x="441733" y="0"/>
                </a:lnTo>
                <a:lnTo>
                  <a:pt x="441733" y="441733"/>
                </a:lnTo>
                <a:lnTo>
                  <a:pt x="0" y="44173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6" name="Freeform 18">
            <a:extLst>
              <a:ext uri="{FF2B5EF4-FFF2-40B4-BE49-F238E27FC236}">
                <a16:creationId xmlns:a16="http://schemas.microsoft.com/office/drawing/2014/main" id="{76956E6A-B0A3-7C2D-88F3-500AB019AB49}"/>
              </a:ext>
            </a:extLst>
          </p:cNvPr>
          <p:cNvSpPr/>
          <p:nvPr/>
        </p:nvSpPr>
        <p:spPr>
          <a:xfrm flipH="1">
            <a:off x="14362346" y="1284875"/>
            <a:ext cx="441733" cy="441733"/>
          </a:xfrm>
          <a:custGeom>
            <a:avLst/>
            <a:gdLst/>
            <a:ahLst/>
            <a:cxnLst/>
            <a:rect l="l" t="t" r="r" b="b"/>
            <a:pathLst>
              <a:path w="441733" h="441733">
                <a:moveTo>
                  <a:pt x="441733" y="0"/>
                </a:moveTo>
                <a:lnTo>
                  <a:pt x="0" y="0"/>
                </a:lnTo>
                <a:lnTo>
                  <a:pt x="0" y="441733"/>
                </a:lnTo>
                <a:lnTo>
                  <a:pt x="441733" y="441733"/>
                </a:lnTo>
                <a:lnTo>
                  <a:pt x="441733"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FEAD8"/>
        </a:solidFill>
        <a:effectLst/>
      </p:bgPr>
    </p:bg>
    <p:spTree>
      <p:nvGrpSpPr>
        <p:cNvPr id="1" name=""/>
        <p:cNvGrpSpPr/>
        <p:nvPr/>
      </p:nvGrpSpPr>
      <p:grpSpPr>
        <a:xfrm>
          <a:off x="0" y="0"/>
          <a:ext cx="0" cy="0"/>
          <a:chOff x="0" y="0"/>
          <a:chExt cx="0" cy="0"/>
        </a:xfrm>
      </p:grpSpPr>
      <p:grpSp>
        <p:nvGrpSpPr>
          <p:cNvPr id="10" name="Group 10"/>
          <p:cNvGrpSpPr/>
          <p:nvPr/>
        </p:nvGrpSpPr>
        <p:grpSpPr>
          <a:xfrm>
            <a:off x="13764448" y="1017143"/>
            <a:ext cx="3494852" cy="954083"/>
            <a:chOff x="0" y="0"/>
            <a:chExt cx="1010276" cy="275802"/>
          </a:xfrm>
        </p:grpSpPr>
        <p:sp>
          <p:nvSpPr>
            <p:cNvPr id="11" name="Freeform 11"/>
            <p:cNvSpPr/>
            <p:nvPr/>
          </p:nvSpPr>
          <p:spPr>
            <a:xfrm>
              <a:off x="0" y="0"/>
              <a:ext cx="1010276" cy="275802"/>
            </a:xfrm>
            <a:custGeom>
              <a:avLst/>
              <a:gdLst/>
              <a:ahLst/>
              <a:cxnLst/>
              <a:rect l="l" t="t" r="r" b="b"/>
              <a:pathLst>
                <a:path w="1010276" h="275802">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EFEAD8"/>
            </a:solidFill>
            <a:ln w="57150" cap="rnd">
              <a:solidFill>
                <a:srgbClr val="1C1C1C"/>
              </a:solidFill>
              <a:prstDash val="solid"/>
              <a:round/>
            </a:ln>
          </p:spPr>
        </p:sp>
        <p:sp>
          <p:nvSpPr>
            <p:cNvPr id="12" name="TextBox 12"/>
            <p:cNvSpPr txBox="1"/>
            <p:nvPr/>
          </p:nvSpPr>
          <p:spPr>
            <a:xfrm>
              <a:off x="0" y="-38100"/>
              <a:ext cx="1010276" cy="313902"/>
            </a:xfrm>
            <a:prstGeom prst="rect">
              <a:avLst/>
            </a:prstGeom>
          </p:spPr>
          <p:txBody>
            <a:bodyPr lIns="50800" tIns="50800" rIns="50800" bIns="50800" rtlCol="0" anchor="ctr"/>
            <a:lstStyle/>
            <a:p>
              <a:pPr algn="ctr">
                <a:lnSpc>
                  <a:spcPts val="2659"/>
                </a:lnSpc>
                <a:spcBef>
                  <a:spcPct val="0"/>
                </a:spcBef>
              </a:pPr>
              <a:endParaRPr/>
            </a:p>
          </p:txBody>
        </p:sp>
      </p:grpSp>
      <p:sp>
        <p:nvSpPr>
          <p:cNvPr id="18" name="TextBox 18"/>
          <p:cNvSpPr txBox="1"/>
          <p:nvPr/>
        </p:nvSpPr>
        <p:spPr>
          <a:xfrm>
            <a:off x="1847465" y="3820340"/>
            <a:ext cx="14593071" cy="1854089"/>
          </a:xfrm>
          <a:prstGeom prst="rect">
            <a:avLst/>
          </a:prstGeom>
        </p:spPr>
        <p:txBody>
          <a:bodyPr lIns="0" tIns="0" rIns="0" bIns="0" rtlCol="0" anchor="t">
            <a:spAutoFit/>
          </a:bodyPr>
          <a:lstStyle/>
          <a:p>
            <a:pPr algn="ctr">
              <a:lnSpc>
                <a:spcPts val="12995"/>
              </a:lnSpc>
            </a:pPr>
            <a:r>
              <a:rPr lang="en-US" sz="12995">
                <a:solidFill>
                  <a:srgbClr val="1C1C1C"/>
                </a:solidFill>
                <a:latin typeface="Hatton Ultra-Bold"/>
              </a:rPr>
              <a:t>THANK YOU</a:t>
            </a:r>
          </a:p>
        </p:txBody>
      </p:sp>
      <p:sp>
        <p:nvSpPr>
          <p:cNvPr id="20" name="Freeform 20"/>
          <p:cNvSpPr/>
          <p:nvPr/>
        </p:nvSpPr>
        <p:spPr>
          <a:xfrm flipH="1">
            <a:off x="14362346" y="1273318"/>
            <a:ext cx="441733" cy="441733"/>
          </a:xfrm>
          <a:custGeom>
            <a:avLst/>
            <a:gdLst/>
            <a:ahLst/>
            <a:cxnLst/>
            <a:rect l="l" t="t" r="r" b="b"/>
            <a:pathLst>
              <a:path w="441733" h="441733">
                <a:moveTo>
                  <a:pt x="441733" y="0"/>
                </a:moveTo>
                <a:lnTo>
                  <a:pt x="0" y="0"/>
                </a:lnTo>
                <a:lnTo>
                  <a:pt x="0" y="441733"/>
                </a:lnTo>
                <a:lnTo>
                  <a:pt x="441733" y="441733"/>
                </a:lnTo>
                <a:lnTo>
                  <a:pt x="441733"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1" name="AutoShape 21"/>
          <p:cNvSpPr/>
          <p:nvPr/>
        </p:nvSpPr>
        <p:spPr>
          <a:xfrm>
            <a:off x="4523552" y="1465610"/>
            <a:ext cx="9240896" cy="0"/>
          </a:xfrm>
          <a:prstGeom prst="line">
            <a:avLst/>
          </a:prstGeom>
          <a:ln w="57150" cap="flat">
            <a:solidFill>
              <a:srgbClr val="1C1C1C"/>
            </a:solidFill>
            <a:prstDash val="solid"/>
            <a:headEnd type="none" w="sm" len="sm"/>
            <a:tailEnd type="none" w="sm" len="sm"/>
          </a:ln>
        </p:spPr>
      </p:sp>
      <p:sp>
        <p:nvSpPr>
          <p:cNvPr id="22" name="TextBox 22"/>
          <p:cNvSpPr txBox="1"/>
          <p:nvPr/>
        </p:nvSpPr>
        <p:spPr>
          <a:xfrm>
            <a:off x="15450825" y="1404365"/>
            <a:ext cx="1210577" cy="250825"/>
          </a:xfrm>
          <a:prstGeom prst="rect">
            <a:avLst/>
          </a:prstGeom>
        </p:spPr>
        <p:txBody>
          <a:bodyPr lIns="0" tIns="0" rIns="0" bIns="0" rtlCol="0" anchor="t">
            <a:spAutoFit/>
          </a:bodyPr>
          <a:lstStyle/>
          <a:p>
            <a:pPr algn="r">
              <a:lnSpc>
                <a:spcPts val="2000"/>
              </a:lnSpc>
            </a:pPr>
            <a:r>
              <a:rPr lang="en-US" sz="2000">
                <a:solidFill>
                  <a:srgbClr val="1C1C1C"/>
                </a:solidFill>
                <a:latin typeface="Nourd Bold"/>
              </a:rPr>
              <a:t>Finish</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EAD8"/>
        </a:solidFill>
        <a:effectLst/>
      </p:bgPr>
    </p:bg>
    <p:spTree>
      <p:nvGrpSpPr>
        <p:cNvPr id="1" name=""/>
        <p:cNvGrpSpPr/>
        <p:nvPr/>
      </p:nvGrpSpPr>
      <p:grpSpPr>
        <a:xfrm>
          <a:off x="0" y="0"/>
          <a:ext cx="0" cy="0"/>
          <a:chOff x="0" y="0"/>
          <a:chExt cx="0" cy="0"/>
        </a:xfrm>
      </p:grpSpPr>
      <p:sp>
        <p:nvSpPr>
          <p:cNvPr id="2" name="TextBox 2"/>
          <p:cNvSpPr txBox="1"/>
          <p:nvPr/>
        </p:nvSpPr>
        <p:spPr>
          <a:xfrm>
            <a:off x="4237409" y="2479210"/>
            <a:ext cx="9813183" cy="1146176"/>
          </a:xfrm>
          <a:prstGeom prst="rect">
            <a:avLst/>
          </a:prstGeom>
        </p:spPr>
        <p:txBody>
          <a:bodyPr lIns="0" tIns="0" rIns="0" bIns="0" rtlCol="0" anchor="t">
            <a:spAutoFit/>
          </a:bodyPr>
          <a:lstStyle/>
          <a:p>
            <a:pPr algn="ctr">
              <a:lnSpc>
                <a:spcPts val="8000"/>
              </a:lnSpc>
            </a:pPr>
            <a:r>
              <a:rPr lang="en-US" sz="8000">
                <a:solidFill>
                  <a:srgbClr val="1C1C1C"/>
                </a:solidFill>
                <a:latin typeface="Hatton Ultra-Bold"/>
              </a:rPr>
              <a:t>OVERVIEW</a:t>
            </a:r>
          </a:p>
        </p:txBody>
      </p:sp>
      <p:sp>
        <p:nvSpPr>
          <p:cNvPr id="3" name="TextBox 3"/>
          <p:cNvSpPr txBox="1"/>
          <p:nvPr/>
        </p:nvSpPr>
        <p:spPr>
          <a:xfrm>
            <a:off x="1436361" y="4401781"/>
            <a:ext cx="726183" cy="346710"/>
          </a:xfrm>
          <a:prstGeom prst="rect">
            <a:avLst/>
          </a:prstGeom>
        </p:spPr>
        <p:txBody>
          <a:bodyPr lIns="0" tIns="0" rIns="0" bIns="0" rtlCol="0" anchor="t">
            <a:spAutoFit/>
          </a:bodyPr>
          <a:lstStyle/>
          <a:p>
            <a:pPr>
              <a:lnSpc>
                <a:spcPts val="2400"/>
              </a:lnSpc>
            </a:pPr>
            <a:r>
              <a:rPr lang="en-US" sz="2400">
                <a:solidFill>
                  <a:srgbClr val="1C1C1C"/>
                </a:solidFill>
                <a:latin typeface="Hatton Ultra-Bold"/>
              </a:rPr>
              <a:t>01</a:t>
            </a:r>
          </a:p>
        </p:txBody>
      </p:sp>
      <p:sp>
        <p:nvSpPr>
          <p:cNvPr id="4" name="TextBox 4"/>
          <p:cNvSpPr txBox="1"/>
          <p:nvPr/>
        </p:nvSpPr>
        <p:spPr>
          <a:xfrm>
            <a:off x="1436361" y="4777942"/>
            <a:ext cx="2867494" cy="836896"/>
          </a:xfrm>
          <a:prstGeom prst="rect">
            <a:avLst/>
          </a:prstGeom>
        </p:spPr>
        <p:txBody>
          <a:bodyPr lIns="0" tIns="0" rIns="0" bIns="0" rtlCol="0" anchor="t">
            <a:spAutoFit/>
          </a:bodyPr>
          <a:lstStyle/>
          <a:p>
            <a:pPr>
              <a:lnSpc>
                <a:spcPts val="3360"/>
              </a:lnSpc>
            </a:pPr>
            <a:r>
              <a:rPr lang="en-US" sz="2400">
                <a:solidFill>
                  <a:srgbClr val="1C1C1C"/>
                </a:solidFill>
                <a:latin typeface="Nourd Bold"/>
              </a:rPr>
              <a:t>PROBLEM STATEMENT</a:t>
            </a:r>
          </a:p>
        </p:txBody>
      </p:sp>
      <p:sp>
        <p:nvSpPr>
          <p:cNvPr id="5" name="TextBox 5"/>
          <p:cNvSpPr txBox="1"/>
          <p:nvPr/>
        </p:nvSpPr>
        <p:spPr>
          <a:xfrm>
            <a:off x="5520074" y="4401781"/>
            <a:ext cx="726183" cy="346622"/>
          </a:xfrm>
          <a:prstGeom prst="rect">
            <a:avLst/>
          </a:prstGeom>
        </p:spPr>
        <p:txBody>
          <a:bodyPr lIns="0" tIns="0" rIns="0" bIns="0" rtlCol="0" anchor="t">
            <a:spAutoFit/>
          </a:bodyPr>
          <a:lstStyle/>
          <a:p>
            <a:pPr>
              <a:lnSpc>
                <a:spcPts val="2400"/>
              </a:lnSpc>
            </a:pPr>
            <a:r>
              <a:rPr lang="en-US" sz="2400">
                <a:solidFill>
                  <a:srgbClr val="1C1C1C"/>
                </a:solidFill>
                <a:latin typeface="Hatton Ultra-Bold"/>
              </a:rPr>
              <a:t>02</a:t>
            </a:r>
          </a:p>
        </p:txBody>
      </p:sp>
      <p:sp>
        <p:nvSpPr>
          <p:cNvPr id="6" name="TextBox 6"/>
          <p:cNvSpPr txBox="1"/>
          <p:nvPr/>
        </p:nvSpPr>
        <p:spPr>
          <a:xfrm>
            <a:off x="5520073" y="4777942"/>
            <a:ext cx="3161159" cy="400879"/>
          </a:xfrm>
          <a:prstGeom prst="rect">
            <a:avLst/>
          </a:prstGeom>
        </p:spPr>
        <p:txBody>
          <a:bodyPr wrap="square" lIns="0" tIns="0" rIns="0" bIns="0" rtlCol="0" anchor="t">
            <a:spAutoFit/>
          </a:bodyPr>
          <a:lstStyle/>
          <a:p>
            <a:pPr>
              <a:lnSpc>
                <a:spcPts val="3360"/>
              </a:lnSpc>
            </a:pPr>
            <a:r>
              <a:rPr lang="en-US" sz="2400">
                <a:solidFill>
                  <a:srgbClr val="1C1C1C"/>
                </a:solidFill>
                <a:latin typeface="Nourd Bold"/>
              </a:rPr>
              <a:t>OBJECTIVES</a:t>
            </a:r>
          </a:p>
        </p:txBody>
      </p:sp>
      <p:sp>
        <p:nvSpPr>
          <p:cNvPr id="7" name="TextBox 7"/>
          <p:cNvSpPr txBox="1"/>
          <p:nvPr/>
        </p:nvSpPr>
        <p:spPr>
          <a:xfrm>
            <a:off x="9606768" y="4401781"/>
            <a:ext cx="726183" cy="346622"/>
          </a:xfrm>
          <a:prstGeom prst="rect">
            <a:avLst/>
          </a:prstGeom>
        </p:spPr>
        <p:txBody>
          <a:bodyPr lIns="0" tIns="0" rIns="0" bIns="0" rtlCol="0" anchor="t">
            <a:spAutoFit/>
          </a:bodyPr>
          <a:lstStyle/>
          <a:p>
            <a:pPr>
              <a:lnSpc>
                <a:spcPts val="2400"/>
              </a:lnSpc>
            </a:pPr>
            <a:r>
              <a:rPr lang="en-US" sz="2400">
                <a:solidFill>
                  <a:srgbClr val="1C1C1C"/>
                </a:solidFill>
                <a:latin typeface="Hatton Ultra-Bold"/>
              </a:rPr>
              <a:t>03</a:t>
            </a:r>
          </a:p>
        </p:txBody>
      </p:sp>
      <p:sp>
        <p:nvSpPr>
          <p:cNvPr id="8" name="TextBox 8"/>
          <p:cNvSpPr txBox="1"/>
          <p:nvPr/>
        </p:nvSpPr>
        <p:spPr>
          <a:xfrm>
            <a:off x="9606768" y="4777942"/>
            <a:ext cx="3313009" cy="836896"/>
          </a:xfrm>
          <a:prstGeom prst="rect">
            <a:avLst/>
          </a:prstGeom>
        </p:spPr>
        <p:txBody>
          <a:bodyPr lIns="0" tIns="0" rIns="0" bIns="0" rtlCol="0" anchor="t">
            <a:spAutoFit/>
          </a:bodyPr>
          <a:lstStyle/>
          <a:p>
            <a:pPr>
              <a:lnSpc>
                <a:spcPts val="3360"/>
              </a:lnSpc>
            </a:pPr>
            <a:r>
              <a:rPr lang="en-US" sz="2400">
                <a:solidFill>
                  <a:srgbClr val="1C1C1C"/>
                </a:solidFill>
                <a:latin typeface="Nourd Bold"/>
              </a:rPr>
              <a:t>PROPOSED SYSTEM/SOLUTION</a:t>
            </a:r>
          </a:p>
        </p:txBody>
      </p:sp>
      <p:sp>
        <p:nvSpPr>
          <p:cNvPr id="9" name="TextBox 9"/>
          <p:cNvSpPr txBox="1"/>
          <p:nvPr/>
        </p:nvSpPr>
        <p:spPr>
          <a:xfrm>
            <a:off x="13687500" y="4439400"/>
            <a:ext cx="726183" cy="346622"/>
          </a:xfrm>
          <a:prstGeom prst="rect">
            <a:avLst/>
          </a:prstGeom>
        </p:spPr>
        <p:txBody>
          <a:bodyPr lIns="0" tIns="0" rIns="0" bIns="0" rtlCol="0" anchor="t">
            <a:spAutoFit/>
          </a:bodyPr>
          <a:lstStyle/>
          <a:p>
            <a:pPr>
              <a:lnSpc>
                <a:spcPts val="2400"/>
              </a:lnSpc>
            </a:pPr>
            <a:r>
              <a:rPr lang="en-US" sz="2400">
                <a:solidFill>
                  <a:srgbClr val="1C1C1C"/>
                </a:solidFill>
                <a:latin typeface="Hatton Ultra-Bold"/>
              </a:rPr>
              <a:t>04</a:t>
            </a:r>
          </a:p>
        </p:txBody>
      </p:sp>
      <p:sp>
        <p:nvSpPr>
          <p:cNvPr id="10" name="TextBox 10"/>
          <p:cNvSpPr txBox="1"/>
          <p:nvPr/>
        </p:nvSpPr>
        <p:spPr>
          <a:xfrm>
            <a:off x="13687500" y="4815561"/>
            <a:ext cx="3084963" cy="836896"/>
          </a:xfrm>
          <a:prstGeom prst="rect">
            <a:avLst/>
          </a:prstGeom>
        </p:spPr>
        <p:txBody>
          <a:bodyPr lIns="0" tIns="0" rIns="0" bIns="0" rtlCol="0" anchor="t">
            <a:spAutoFit/>
          </a:bodyPr>
          <a:lstStyle/>
          <a:p>
            <a:pPr>
              <a:lnSpc>
                <a:spcPts val="3360"/>
              </a:lnSpc>
            </a:pPr>
            <a:r>
              <a:rPr lang="en-US" sz="2400">
                <a:solidFill>
                  <a:srgbClr val="1C1C1C"/>
                </a:solidFill>
                <a:latin typeface="Nourd Bold"/>
              </a:rPr>
              <a:t>SYSTEM APPROACH</a:t>
            </a:r>
          </a:p>
        </p:txBody>
      </p:sp>
      <p:sp>
        <p:nvSpPr>
          <p:cNvPr id="15" name="TextBox 15"/>
          <p:cNvSpPr txBox="1"/>
          <p:nvPr/>
        </p:nvSpPr>
        <p:spPr>
          <a:xfrm>
            <a:off x="1529697" y="6244330"/>
            <a:ext cx="726183" cy="346622"/>
          </a:xfrm>
          <a:prstGeom prst="rect">
            <a:avLst/>
          </a:prstGeom>
        </p:spPr>
        <p:txBody>
          <a:bodyPr lIns="0" tIns="0" rIns="0" bIns="0" rtlCol="0" anchor="t">
            <a:spAutoFit/>
          </a:bodyPr>
          <a:lstStyle/>
          <a:p>
            <a:pPr>
              <a:lnSpc>
                <a:spcPts val="2400"/>
              </a:lnSpc>
            </a:pPr>
            <a:r>
              <a:rPr lang="en-US" sz="2400">
                <a:solidFill>
                  <a:srgbClr val="1C1C1C"/>
                </a:solidFill>
                <a:latin typeface="Hatton Ultra-Bold"/>
              </a:rPr>
              <a:t>05</a:t>
            </a:r>
          </a:p>
        </p:txBody>
      </p:sp>
      <p:sp>
        <p:nvSpPr>
          <p:cNvPr id="16" name="TextBox 16"/>
          <p:cNvSpPr txBox="1"/>
          <p:nvPr/>
        </p:nvSpPr>
        <p:spPr>
          <a:xfrm>
            <a:off x="1436361" y="6620490"/>
            <a:ext cx="2867494" cy="836896"/>
          </a:xfrm>
          <a:prstGeom prst="rect">
            <a:avLst/>
          </a:prstGeom>
        </p:spPr>
        <p:txBody>
          <a:bodyPr lIns="0" tIns="0" rIns="0" bIns="0" rtlCol="0" anchor="t">
            <a:spAutoFit/>
          </a:bodyPr>
          <a:lstStyle/>
          <a:p>
            <a:pPr>
              <a:lnSpc>
                <a:spcPts val="3360"/>
              </a:lnSpc>
            </a:pPr>
            <a:r>
              <a:rPr lang="en-US" sz="2400">
                <a:solidFill>
                  <a:srgbClr val="1C1C1C"/>
                </a:solidFill>
                <a:latin typeface="Nourd Bold"/>
              </a:rPr>
              <a:t>ALGORITHM AND DEPLOYMENT</a:t>
            </a:r>
          </a:p>
        </p:txBody>
      </p:sp>
      <p:sp>
        <p:nvSpPr>
          <p:cNvPr id="17" name="TextBox 17"/>
          <p:cNvSpPr txBox="1"/>
          <p:nvPr/>
        </p:nvSpPr>
        <p:spPr>
          <a:xfrm>
            <a:off x="5606332" y="6194834"/>
            <a:ext cx="726183" cy="346622"/>
          </a:xfrm>
          <a:prstGeom prst="rect">
            <a:avLst/>
          </a:prstGeom>
        </p:spPr>
        <p:txBody>
          <a:bodyPr lIns="0" tIns="0" rIns="0" bIns="0" rtlCol="0" anchor="t">
            <a:spAutoFit/>
          </a:bodyPr>
          <a:lstStyle/>
          <a:p>
            <a:pPr>
              <a:lnSpc>
                <a:spcPts val="2400"/>
              </a:lnSpc>
            </a:pPr>
            <a:r>
              <a:rPr lang="en-US" sz="2400">
                <a:solidFill>
                  <a:srgbClr val="1C1C1C"/>
                </a:solidFill>
                <a:latin typeface="Hatton Ultra-Bold"/>
              </a:rPr>
              <a:t>06</a:t>
            </a:r>
          </a:p>
        </p:txBody>
      </p:sp>
      <p:sp>
        <p:nvSpPr>
          <p:cNvPr id="18" name="TextBox 18"/>
          <p:cNvSpPr txBox="1"/>
          <p:nvPr/>
        </p:nvSpPr>
        <p:spPr>
          <a:xfrm>
            <a:off x="5520074" y="6620490"/>
            <a:ext cx="2867494" cy="400879"/>
          </a:xfrm>
          <a:prstGeom prst="rect">
            <a:avLst/>
          </a:prstGeom>
        </p:spPr>
        <p:txBody>
          <a:bodyPr lIns="0" tIns="0" rIns="0" bIns="0" rtlCol="0" anchor="t">
            <a:spAutoFit/>
          </a:bodyPr>
          <a:lstStyle/>
          <a:p>
            <a:pPr>
              <a:lnSpc>
                <a:spcPts val="3360"/>
              </a:lnSpc>
            </a:pPr>
            <a:r>
              <a:rPr lang="en-US" sz="2400">
                <a:solidFill>
                  <a:srgbClr val="1C1C1C"/>
                </a:solidFill>
                <a:latin typeface="Nourd Bold"/>
              </a:rPr>
              <a:t>IMPLEMENTATION</a:t>
            </a:r>
          </a:p>
        </p:txBody>
      </p:sp>
      <p:sp>
        <p:nvSpPr>
          <p:cNvPr id="19" name="TextBox 19"/>
          <p:cNvSpPr txBox="1"/>
          <p:nvPr/>
        </p:nvSpPr>
        <p:spPr>
          <a:xfrm>
            <a:off x="9606768" y="6244330"/>
            <a:ext cx="726183" cy="346622"/>
          </a:xfrm>
          <a:prstGeom prst="rect">
            <a:avLst/>
          </a:prstGeom>
        </p:spPr>
        <p:txBody>
          <a:bodyPr lIns="0" tIns="0" rIns="0" bIns="0" rtlCol="0" anchor="t">
            <a:spAutoFit/>
          </a:bodyPr>
          <a:lstStyle/>
          <a:p>
            <a:pPr>
              <a:lnSpc>
                <a:spcPts val="2400"/>
              </a:lnSpc>
            </a:pPr>
            <a:r>
              <a:rPr lang="en-US" sz="2400">
                <a:solidFill>
                  <a:srgbClr val="1C1C1C"/>
                </a:solidFill>
                <a:latin typeface="Hatton Ultra-Bold"/>
              </a:rPr>
              <a:t>07</a:t>
            </a:r>
          </a:p>
        </p:txBody>
      </p:sp>
      <p:sp>
        <p:nvSpPr>
          <p:cNvPr id="20" name="TextBox 20"/>
          <p:cNvSpPr txBox="1"/>
          <p:nvPr/>
        </p:nvSpPr>
        <p:spPr>
          <a:xfrm>
            <a:off x="9606768" y="6620490"/>
            <a:ext cx="3193697" cy="400879"/>
          </a:xfrm>
          <a:prstGeom prst="rect">
            <a:avLst/>
          </a:prstGeom>
        </p:spPr>
        <p:txBody>
          <a:bodyPr lIns="0" tIns="0" rIns="0" bIns="0" rtlCol="0" anchor="t">
            <a:spAutoFit/>
          </a:bodyPr>
          <a:lstStyle/>
          <a:p>
            <a:pPr>
              <a:lnSpc>
                <a:spcPts val="3360"/>
              </a:lnSpc>
            </a:pPr>
            <a:r>
              <a:rPr lang="en-US" sz="2400">
                <a:solidFill>
                  <a:srgbClr val="1C1C1C"/>
                </a:solidFill>
                <a:latin typeface="Nourd Bold"/>
              </a:rPr>
              <a:t>RESULT</a:t>
            </a:r>
          </a:p>
        </p:txBody>
      </p:sp>
      <p:grpSp>
        <p:nvGrpSpPr>
          <p:cNvPr id="43" name="Group 43"/>
          <p:cNvGrpSpPr/>
          <p:nvPr/>
        </p:nvGrpSpPr>
        <p:grpSpPr>
          <a:xfrm>
            <a:off x="13764448" y="1028700"/>
            <a:ext cx="3494852" cy="954083"/>
            <a:chOff x="0" y="0"/>
            <a:chExt cx="1010276" cy="275802"/>
          </a:xfrm>
        </p:grpSpPr>
        <p:sp>
          <p:nvSpPr>
            <p:cNvPr id="44" name="Freeform 44"/>
            <p:cNvSpPr/>
            <p:nvPr/>
          </p:nvSpPr>
          <p:spPr>
            <a:xfrm>
              <a:off x="0" y="0"/>
              <a:ext cx="1010276" cy="275802"/>
            </a:xfrm>
            <a:custGeom>
              <a:avLst/>
              <a:gdLst/>
              <a:ahLst/>
              <a:cxnLst/>
              <a:rect l="l" t="t" r="r" b="b"/>
              <a:pathLst>
                <a:path w="1010276" h="275802">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EFEAD8"/>
            </a:solidFill>
            <a:ln w="57150" cap="rnd">
              <a:solidFill>
                <a:srgbClr val="1C1C1C"/>
              </a:solidFill>
              <a:prstDash val="solid"/>
              <a:round/>
            </a:ln>
          </p:spPr>
          <p:txBody>
            <a:bodyPr/>
            <a:lstStyle/>
            <a:p>
              <a:endParaRPr lang="en-IN"/>
            </a:p>
          </p:txBody>
        </p:sp>
        <p:sp>
          <p:nvSpPr>
            <p:cNvPr id="45" name="TextBox 45"/>
            <p:cNvSpPr txBox="1"/>
            <p:nvPr/>
          </p:nvSpPr>
          <p:spPr>
            <a:xfrm>
              <a:off x="0" y="-38100"/>
              <a:ext cx="1010276" cy="313902"/>
            </a:xfrm>
            <a:prstGeom prst="rect">
              <a:avLst/>
            </a:prstGeom>
          </p:spPr>
          <p:txBody>
            <a:bodyPr lIns="50800" tIns="50800" rIns="50800" bIns="50800" rtlCol="0" anchor="ctr"/>
            <a:lstStyle/>
            <a:p>
              <a:pPr algn="ctr">
                <a:lnSpc>
                  <a:spcPts val="2659"/>
                </a:lnSpc>
                <a:spcBef>
                  <a:spcPct val="0"/>
                </a:spcBef>
              </a:pPr>
              <a:endParaRPr/>
            </a:p>
          </p:txBody>
        </p:sp>
      </p:grpSp>
      <p:sp>
        <p:nvSpPr>
          <p:cNvPr id="47" name="AutoShape 47"/>
          <p:cNvSpPr/>
          <p:nvPr/>
        </p:nvSpPr>
        <p:spPr>
          <a:xfrm>
            <a:off x="4525446" y="1477167"/>
            <a:ext cx="9240896" cy="0"/>
          </a:xfrm>
          <a:prstGeom prst="line">
            <a:avLst/>
          </a:prstGeom>
          <a:ln w="57150" cap="flat">
            <a:solidFill>
              <a:srgbClr val="1C1C1C"/>
            </a:solidFill>
            <a:prstDash val="solid"/>
            <a:headEnd type="none" w="sm" len="sm"/>
            <a:tailEnd type="none" w="sm" len="sm"/>
          </a:ln>
        </p:spPr>
      </p:sp>
      <p:sp>
        <p:nvSpPr>
          <p:cNvPr id="49" name="TextBox 49"/>
          <p:cNvSpPr txBox="1"/>
          <p:nvPr/>
        </p:nvSpPr>
        <p:spPr>
          <a:xfrm>
            <a:off x="14906586" y="1404164"/>
            <a:ext cx="1210577" cy="256480"/>
          </a:xfrm>
          <a:prstGeom prst="rect">
            <a:avLst/>
          </a:prstGeom>
        </p:spPr>
        <p:txBody>
          <a:bodyPr lIns="0" tIns="0" rIns="0" bIns="0" rtlCol="0" anchor="t">
            <a:spAutoFit/>
          </a:bodyPr>
          <a:lstStyle/>
          <a:p>
            <a:pPr algn="ctr">
              <a:lnSpc>
                <a:spcPts val="2000"/>
              </a:lnSpc>
            </a:pPr>
            <a:r>
              <a:rPr lang="en-US" sz="2000">
                <a:solidFill>
                  <a:srgbClr val="1C1C1C"/>
                </a:solidFill>
                <a:latin typeface="Nourd Bold"/>
              </a:rPr>
              <a:t>02</a:t>
            </a:r>
          </a:p>
        </p:txBody>
      </p:sp>
      <p:sp>
        <p:nvSpPr>
          <p:cNvPr id="50" name="Freeform 50"/>
          <p:cNvSpPr/>
          <p:nvPr/>
        </p:nvSpPr>
        <p:spPr>
          <a:xfrm>
            <a:off x="16219669" y="1284875"/>
            <a:ext cx="441733" cy="441733"/>
          </a:xfrm>
          <a:custGeom>
            <a:avLst/>
            <a:gdLst/>
            <a:ahLst/>
            <a:cxnLst/>
            <a:rect l="l" t="t" r="r" b="b"/>
            <a:pathLst>
              <a:path w="441733" h="441733">
                <a:moveTo>
                  <a:pt x="0" y="0"/>
                </a:moveTo>
                <a:lnTo>
                  <a:pt x="441733" y="0"/>
                </a:lnTo>
                <a:lnTo>
                  <a:pt x="441733" y="441733"/>
                </a:lnTo>
                <a:lnTo>
                  <a:pt x="0" y="44173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1" name="Freeform 51"/>
          <p:cNvSpPr/>
          <p:nvPr/>
        </p:nvSpPr>
        <p:spPr>
          <a:xfrm flipH="1">
            <a:off x="14362346" y="1284875"/>
            <a:ext cx="441733" cy="441733"/>
          </a:xfrm>
          <a:custGeom>
            <a:avLst/>
            <a:gdLst/>
            <a:ahLst/>
            <a:cxnLst/>
            <a:rect l="l" t="t" r="r" b="b"/>
            <a:pathLst>
              <a:path w="441733" h="441733">
                <a:moveTo>
                  <a:pt x="441733" y="0"/>
                </a:moveTo>
                <a:lnTo>
                  <a:pt x="0" y="0"/>
                </a:lnTo>
                <a:lnTo>
                  <a:pt x="0" y="441733"/>
                </a:lnTo>
                <a:lnTo>
                  <a:pt x="441733" y="441733"/>
                </a:lnTo>
                <a:lnTo>
                  <a:pt x="441733"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TextBox 17">
            <a:extLst>
              <a:ext uri="{FF2B5EF4-FFF2-40B4-BE49-F238E27FC236}">
                <a16:creationId xmlns:a16="http://schemas.microsoft.com/office/drawing/2014/main" id="{21150F56-9965-E234-2D78-3B8E2DCF7E94}"/>
              </a:ext>
            </a:extLst>
          </p:cNvPr>
          <p:cNvSpPr txBox="1"/>
          <p:nvPr/>
        </p:nvSpPr>
        <p:spPr>
          <a:xfrm>
            <a:off x="13758526" y="6284853"/>
            <a:ext cx="726183" cy="323165"/>
          </a:xfrm>
          <a:prstGeom prst="rect">
            <a:avLst/>
          </a:prstGeom>
        </p:spPr>
        <p:txBody>
          <a:bodyPr lIns="0" tIns="0" rIns="0" bIns="0" rtlCol="0" anchor="t">
            <a:spAutoFit/>
          </a:bodyPr>
          <a:lstStyle/>
          <a:p>
            <a:pPr>
              <a:lnSpc>
                <a:spcPts val="2400"/>
              </a:lnSpc>
            </a:pPr>
            <a:r>
              <a:rPr lang="en-US" sz="2400">
                <a:solidFill>
                  <a:srgbClr val="1C1C1C"/>
                </a:solidFill>
                <a:latin typeface="Hatton Ultra-Bold"/>
              </a:rPr>
              <a:t>08</a:t>
            </a:r>
          </a:p>
        </p:txBody>
      </p:sp>
      <p:sp>
        <p:nvSpPr>
          <p:cNvPr id="12" name="TextBox 18">
            <a:extLst>
              <a:ext uri="{FF2B5EF4-FFF2-40B4-BE49-F238E27FC236}">
                <a16:creationId xmlns:a16="http://schemas.microsoft.com/office/drawing/2014/main" id="{5D957F04-369B-38D6-A0F9-1A1E1239E2D6}"/>
              </a:ext>
            </a:extLst>
          </p:cNvPr>
          <p:cNvSpPr txBox="1"/>
          <p:nvPr/>
        </p:nvSpPr>
        <p:spPr>
          <a:xfrm>
            <a:off x="13672268" y="6710509"/>
            <a:ext cx="2867494" cy="400879"/>
          </a:xfrm>
          <a:prstGeom prst="rect">
            <a:avLst/>
          </a:prstGeom>
        </p:spPr>
        <p:txBody>
          <a:bodyPr lIns="0" tIns="0" rIns="0" bIns="0" rtlCol="0" anchor="t">
            <a:spAutoFit/>
          </a:bodyPr>
          <a:lstStyle/>
          <a:p>
            <a:pPr>
              <a:lnSpc>
                <a:spcPts val="3360"/>
              </a:lnSpc>
            </a:pPr>
            <a:r>
              <a:rPr lang="en-US" sz="2400">
                <a:solidFill>
                  <a:srgbClr val="1C1C1C"/>
                </a:solidFill>
                <a:latin typeface="Nourd Bold"/>
              </a:rPr>
              <a:t>CONCLUSION</a:t>
            </a:r>
          </a:p>
        </p:txBody>
      </p:sp>
      <p:sp>
        <p:nvSpPr>
          <p:cNvPr id="13" name="TextBox 19">
            <a:extLst>
              <a:ext uri="{FF2B5EF4-FFF2-40B4-BE49-F238E27FC236}">
                <a16:creationId xmlns:a16="http://schemas.microsoft.com/office/drawing/2014/main" id="{D36C29F4-3BE1-40A5-5D0B-587F8A8594B7}"/>
              </a:ext>
            </a:extLst>
          </p:cNvPr>
          <p:cNvSpPr txBox="1"/>
          <p:nvPr/>
        </p:nvSpPr>
        <p:spPr>
          <a:xfrm>
            <a:off x="1529697" y="8129056"/>
            <a:ext cx="726183" cy="323165"/>
          </a:xfrm>
          <a:prstGeom prst="rect">
            <a:avLst/>
          </a:prstGeom>
        </p:spPr>
        <p:txBody>
          <a:bodyPr lIns="0" tIns="0" rIns="0" bIns="0" rtlCol="0" anchor="t">
            <a:spAutoFit/>
          </a:bodyPr>
          <a:lstStyle/>
          <a:p>
            <a:pPr>
              <a:lnSpc>
                <a:spcPts val="2400"/>
              </a:lnSpc>
            </a:pPr>
            <a:r>
              <a:rPr lang="en-US" sz="2400">
                <a:solidFill>
                  <a:srgbClr val="1C1C1C"/>
                </a:solidFill>
                <a:latin typeface="Hatton Ultra-Bold"/>
              </a:rPr>
              <a:t>09</a:t>
            </a:r>
          </a:p>
        </p:txBody>
      </p:sp>
      <p:sp>
        <p:nvSpPr>
          <p:cNvPr id="14" name="TextBox 20">
            <a:extLst>
              <a:ext uri="{FF2B5EF4-FFF2-40B4-BE49-F238E27FC236}">
                <a16:creationId xmlns:a16="http://schemas.microsoft.com/office/drawing/2014/main" id="{4155B2D4-695A-1532-A363-82FC06DA9956}"/>
              </a:ext>
            </a:extLst>
          </p:cNvPr>
          <p:cNvSpPr txBox="1"/>
          <p:nvPr/>
        </p:nvSpPr>
        <p:spPr>
          <a:xfrm>
            <a:off x="1436361" y="8756140"/>
            <a:ext cx="3193697" cy="400879"/>
          </a:xfrm>
          <a:prstGeom prst="rect">
            <a:avLst/>
          </a:prstGeom>
        </p:spPr>
        <p:txBody>
          <a:bodyPr lIns="0" tIns="0" rIns="0" bIns="0" rtlCol="0" anchor="t">
            <a:spAutoFit/>
          </a:bodyPr>
          <a:lstStyle/>
          <a:p>
            <a:pPr>
              <a:lnSpc>
                <a:spcPts val="3360"/>
              </a:lnSpc>
            </a:pPr>
            <a:r>
              <a:rPr lang="en-US" sz="2400">
                <a:solidFill>
                  <a:srgbClr val="1C1C1C"/>
                </a:solidFill>
                <a:latin typeface="Nourd Bold"/>
              </a:rPr>
              <a:t>REFERENCES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EAD8"/>
        </a:solidFill>
        <a:effectLst/>
      </p:bgPr>
    </p:bg>
    <p:spTree>
      <p:nvGrpSpPr>
        <p:cNvPr id="1" name=""/>
        <p:cNvGrpSpPr/>
        <p:nvPr/>
      </p:nvGrpSpPr>
      <p:grpSpPr>
        <a:xfrm>
          <a:off x="0" y="0"/>
          <a:ext cx="0" cy="0"/>
          <a:chOff x="0" y="0"/>
          <a:chExt cx="0" cy="0"/>
        </a:xfrm>
      </p:grpSpPr>
      <p:sp>
        <p:nvSpPr>
          <p:cNvPr id="2" name="TextBox 2"/>
          <p:cNvSpPr txBox="1"/>
          <p:nvPr/>
        </p:nvSpPr>
        <p:spPr>
          <a:xfrm>
            <a:off x="3340765" y="2480947"/>
            <a:ext cx="11606470" cy="1000274"/>
          </a:xfrm>
          <a:prstGeom prst="rect">
            <a:avLst/>
          </a:prstGeom>
        </p:spPr>
        <p:txBody>
          <a:bodyPr lIns="0" tIns="0" rIns="0" bIns="0" rtlCol="0" anchor="t">
            <a:spAutoFit/>
          </a:bodyPr>
          <a:lstStyle/>
          <a:p>
            <a:pPr algn="ctr">
              <a:lnSpc>
                <a:spcPts val="8000"/>
              </a:lnSpc>
            </a:pPr>
            <a:r>
              <a:rPr lang="en-US" sz="6000">
                <a:solidFill>
                  <a:srgbClr val="1C1C1C"/>
                </a:solidFill>
                <a:latin typeface="Hatton Ultra-Bold"/>
              </a:rPr>
              <a:t>PROBLEM STATEMENT</a:t>
            </a:r>
          </a:p>
        </p:txBody>
      </p:sp>
      <p:sp>
        <p:nvSpPr>
          <p:cNvPr id="3" name="TextBox 3"/>
          <p:cNvSpPr txBox="1"/>
          <p:nvPr/>
        </p:nvSpPr>
        <p:spPr>
          <a:xfrm>
            <a:off x="1014423" y="4384198"/>
            <a:ext cx="16230600" cy="2509918"/>
          </a:xfrm>
          <a:prstGeom prst="rect">
            <a:avLst/>
          </a:prstGeom>
        </p:spPr>
        <p:txBody>
          <a:bodyPr lIns="0" tIns="0" rIns="0" bIns="0" rtlCol="0" anchor="t">
            <a:spAutoFit/>
          </a:bodyPr>
          <a:lstStyle/>
          <a:p>
            <a:pPr algn="just">
              <a:lnSpc>
                <a:spcPct val="150000"/>
              </a:lnSpc>
            </a:pPr>
            <a:r>
              <a:rPr lang="en-US" sz="2800">
                <a:solidFill>
                  <a:srgbClr val="1C1C1C"/>
                </a:solidFill>
                <a:latin typeface="Nourd"/>
              </a:rPr>
              <a:t>The project aims to create a news summarizer application using Python's Tkinter library. It employs the Newspaper library for article parsing and TextBlob for text summarization and sentiment analysis.The primary goal is to create a user-friendly interface that enables users to quickly obtain summarized news content and relevant insights.</a:t>
            </a:r>
          </a:p>
        </p:txBody>
      </p:sp>
      <p:sp>
        <p:nvSpPr>
          <p:cNvPr id="6" name="AutoShape 6"/>
          <p:cNvSpPr/>
          <p:nvPr/>
        </p:nvSpPr>
        <p:spPr>
          <a:xfrm>
            <a:off x="1014423" y="9107532"/>
            <a:ext cx="16244877" cy="0"/>
          </a:xfrm>
          <a:prstGeom prst="line">
            <a:avLst/>
          </a:prstGeom>
          <a:ln w="57150" cap="flat">
            <a:solidFill>
              <a:srgbClr val="1C1C1C"/>
            </a:solidFill>
            <a:prstDash val="solid"/>
            <a:headEnd type="none" w="sm" len="sm"/>
            <a:tailEnd type="none" w="sm" len="sm"/>
          </a:ln>
        </p:spPr>
      </p:sp>
      <p:grpSp>
        <p:nvGrpSpPr>
          <p:cNvPr id="12" name="Group 12"/>
          <p:cNvGrpSpPr/>
          <p:nvPr/>
        </p:nvGrpSpPr>
        <p:grpSpPr>
          <a:xfrm>
            <a:off x="13764448" y="1028700"/>
            <a:ext cx="3494852" cy="954083"/>
            <a:chOff x="0" y="0"/>
            <a:chExt cx="1010276" cy="275802"/>
          </a:xfrm>
        </p:grpSpPr>
        <p:sp>
          <p:nvSpPr>
            <p:cNvPr id="13" name="Freeform 13"/>
            <p:cNvSpPr/>
            <p:nvPr/>
          </p:nvSpPr>
          <p:spPr>
            <a:xfrm>
              <a:off x="0" y="0"/>
              <a:ext cx="1010276" cy="275802"/>
            </a:xfrm>
            <a:custGeom>
              <a:avLst/>
              <a:gdLst/>
              <a:ahLst/>
              <a:cxnLst/>
              <a:rect l="l" t="t" r="r" b="b"/>
              <a:pathLst>
                <a:path w="1010276" h="275802">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EFEAD8"/>
            </a:solidFill>
            <a:ln w="57150" cap="rnd">
              <a:solidFill>
                <a:srgbClr val="1C1C1C"/>
              </a:solidFill>
              <a:prstDash val="solid"/>
              <a:round/>
            </a:ln>
          </p:spPr>
          <p:txBody>
            <a:bodyPr/>
            <a:lstStyle/>
            <a:p>
              <a:endParaRPr lang="en-IN"/>
            </a:p>
          </p:txBody>
        </p:sp>
        <p:sp>
          <p:nvSpPr>
            <p:cNvPr id="14" name="TextBox 14"/>
            <p:cNvSpPr txBox="1"/>
            <p:nvPr/>
          </p:nvSpPr>
          <p:spPr>
            <a:xfrm>
              <a:off x="0" y="-38100"/>
              <a:ext cx="1010276" cy="313902"/>
            </a:xfrm>
            <a:prstGeom prst="rect">
              <a:avLst/>
            </a:prstGeom>
          </p:spPr>
          <p:txBody>
            <a:bodyPr lIns="50800" tIns="50800" rIns="50800" bIns="50800" rtlCol="0" anchor="ctr"/>
            <a:lstStyle/>
            <a:p>
              <a:pPr algn="ctr">
                <a:lnSpc>
                  <a:spcPts val="2659"/>
                </a:lnSpc>
                <a:spcBef>
                  <a:spcPct val="0"/>
                </a:spcBef>
              </a:pPr>
              <a:endParaRPr/>
            </a:p>
          </p:txBody>
        </p:sp>
      </p:grpSp>
      <p:sp>
        <p:nvSpPr>
          <p:cNvPr id="16" name="AutoShape 16"/>
          <p:cNvSpPr/>
          <p:nvPr/>
        </p:nvSpPr>
        <p:spPr>
          <a:xfrm>
            <a:off x="4525446" y="1477167"/>
            <a:ext cx="9240896" cy="0"/>
          </a:xfrm>
          <a:prstGeom prst="line">
            <a:avLst/>
          </a:prstGeom>
          <a:ln w="57150" cap="flat">
            <a:solidFill>
              <a:srgbClr val="1C1C1C"/>
            </a:solidFill>
            <a:prstDash val="solid"/>
            <a:headEnd type="none" w="sm" len="sm"/>
            <a:tailEnd type="none" w="sm" len="sm"/>
          </a:ln>
        </p:spPr>
      </p:sp>
      <p:sp>
        <p:nvSpPr>
          <p:cNvPr id="18" name="TextBox 18"/>
          <p:cNvSpPr txBox="1"/>
          <p:nvPr/>
        </p:nvSpPr>
        <p:spPr>
          <a:xfrm>
            <a:off x="14906586" y="1404164"/>
            <a:ext cx="1210577" cy="256480"/>
          </a:xfrm>
          <a:prstGeom prst="rect">
            <a:avLst/>
          </a:prstGeom>
        </p:spPr>
        <p:txBody>
          <a:bodyPr lIns="0" tIns="0" rIns="0" bIns="0" rtlCol="0" anchor="t">
            <a:spAutoFit/>
          </a:bodyPr>
          <a:lstStyle/>
          <a:p>
            <a:pPr algn="ctr">
              <a:lnSpc>
                <a:spcPts val="2000"/>
              </a:lnSpc>
            </a:pPr>
            <a:r>
              <a:rPr lang="en-US" sz="2000">
                <a:solidFill>
                  <a:srgbClr val="1C1C1C"/>
                </a:solidFill>
                <a:latin typeface="Nourd Bold"/>
              </a:rPr>
              <a:t>03</a:t>
            </a:r>
          </a:p>
        </p:txBody>
      </p:sp>
      <p:sp>
        <p:nvSpPr>
          <p:cNvPr id="19" name="Freeform 19"/>
          <p:cNvSpPr/>
          <p:nvPr/>
        </p:nvSpPr>
        <p:spPr>
          <a:xfrm>
            <a:off x="16219669" y="1284875"/>
            <a:ext cx="441733" cy="441733"/>
          </a:xfrm>
          <a:custGeom>
            <a:avLst/>
            <a:gdLst/>
            <a:ahLst/>
            <a:cxnLst/>
            <a:rect l="l" t="t" r="r" b="b"/>
            <a:pathLst>
              <a:path w="441733" h="441733">
                <a:moveTo>
                  <a:pt x="0" y="0"/>
                </a:moveTo>
                <a:lnTo>
                  <a:pt x="441733" y="0"/>
                </a:lnTo>
                <a:lnTo>
                  <a:pt x="441733" y="441733"/>
                </a:lnTo>
                <a:lnTo>
                  <a:pt x="0" y="44173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0" name="Freeform 20"/>
          <p:cNvSpPr/>
          <p:nvPr/>
        </p:nvSpPr>
        <p:spPr>
          <a:xfrm flipH="1">
            <a:off x="14362346" y="1284875"/>
            <a:ext cx="441733" cy="441733"/>
          </a:xfrm>
          <a:custGeom>
            <a:avLst/>
            <a:gdLst/>
            <a:ahLst/>
            <a:cxnLst/>
            <a:rect l="l" t="t" r="r" b="b"/>
            <a:pathLst>
              <a:path w="441733" h="441733">
                <a:moveTo>
                  <a:pt x="441733" y="0"/>
                </a:moveTo>
                <a:lnTo>
                  <a:pt x="0" y="0"/>
                </a:lnTo>
                <a:lnTo>
                  <a:pt x="0" y="441733"/>
                </a:lnTo>
                <a:lnTo>
                  <a:pt x="441733" y="441733"/>
                </a:lnTo>
                <a:lnTo>
                  <a:pt x="441733"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EAD8"/>
        </a:solidFill>
        <a:effectLst/>
      </p:bgPr>
    </p:bg>
    <p:spTree>
      <p:nvGrpSpPr>
        <p:cNvPr id="1" name=""/>
        <p:cNvGrpSpPr/>
        <p:nvPr/>
      </p:nvGrpSpPr>
      <p:grpSpPr>
        <a:xfrm>
          <a:off x="0" y="0"/>
          <a:ext cx="0" cy="0"/>
          <a:chOff x="0" y="0"/>
          <a:chExt cx="0" cy="0"/>
        </a:xfrm>
      </p:grpSpPr>
      <p:sp>
        <p:nvSpPr>
          <p:cNvPr id="2" name="TextBox 2"/>
          <p:cNvSpPr txBox="1"/>
          <p:nvPr/>
        </p:nvSpPr>
        <p:spPr>
          <a:xfrm>
            <a:off x="2661824" y="2284988"/>
            <a:ext cx="12964352" cy="1000274"/>
          </a:xfrm>
          <a:prstGeom prst="rect">
            <a:avLst/>
          </a:prstGeom>
        </p:spPr>
        <p:txBody>
          <a:bodyPr lIns="0" tIns="0" rIns="0" bIns="0" rtlCol="0" anchor="t">
            <a:spAutoFit/>
          </a:bodyPr>
          <a:lstStyle/>
          <a:p>
            <a:pPr algn="ctr">
              <a:lnSpc>
                <a:spcPts val="8000"/>
              </a:lnSpc>
            </a:pPr>
            <a:r>
              <a:rPr lang="en-US" sz="6000">
                <a:solidFill>
                  <a:srgbClr val="1C1C1C"/>
                </a:solidFill>
                <a:latin typeface="Hatton Ultra-Bold"/>
              </a:rPr>
              <a:t>OBJECTIVES</a:t>
            </a:r>
          </a:p>
        </p:txBody>
      </p:sp>
      <p:grpSp>
        <p:nvGrpSpPr>
          <p:cNvPr id="23" name="Group 23"/>
          <p:cNvGrpSpPr/>
          <p:nvPr/>
        </p:nvGrpSpPr>
        <p:grpSpPr>
          <a:xfrm>
            <a:off x="13764448" y="1028700"/>
            <a:ext cx="3494852" cy="954083"/>
            <a:chOff x="0" y="0"/>
            <a:chExt cx="1010276" cy="275802"/>
          </a:xfrm>
        </p:grpSpPr>
        <p:sp>
          <p:nvSpPr>
            <p:cNvPr id="24" name="Freeform 24"/>
            <p:cNvSpPr/>
            <p:nvPr/>
          </p:nvSpPr>
          <p:spPr>
            <a:xfrm>
              <a:off x="0" y="0"/>
              <a:ext cx="1010276" cy="275802"/>
            </a:xfrm>
            <a:custGeom>
              <a:avLst/>
              <a:gdLst/>
              <a:ahLst/>
              <a:cxnLst/>
              <a:rect l="l" t="t" r="r" b="b"/>
              <a:pathLst>
                <a:path w="1010276" h="275802">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EFEAD8"/>
            </a:solidFill>
            <a:ln w="57150" cap="rnd">
              <a:solidFill>
                <a:srgbClr val="1C1C1C"/>
              </a:solidFill>
              <a:prstDash val="solid"/>
              <a:round/>
            </a:ln>
          </p:spPr>
        </p:sp>
        <p:sp>
          <p:nvSpPr>
            <p:cNvPr id="25" name="TextBox 25"/>
            <p:cNvSpPr txBox="1"/>
            <p:nvPr/>
          </p:nvSpPr>
          <p:spPr>
            <a:xfrm>
              <a:off x="0" y="-38100"/>
              <a:ext cx="1010276" cy="313902"/>
            </a:xfrm>
            <a:prstGeom prst="rect">
              <a:avLst/>
            </a:prstGeom>
          </p:spPr>
          <p:txBody>
            <a:bodyPr lIns="50800" tIns="50800" rIns="50800" bIns="50800" rtlCol="0" anchor="ctr"/>
            <a:lstStyle/>
            <a:p>
              <a:pPr algn="ctr">
                <a:lnSpc>
                  <a:spcPts val="2659"/>
                </a:lnSpc>
                <a:spcBef>
                  <a:spcPct val="0"/>
                </a:spcBef>
              </a:pPr>
              <a:endParaRPr/>
            </a:p>
          </p:txBody>
        </p:sp>
      </p:grpSp>
      <p:sp>
        <p:nvSpPr>
          <p:cNvPr id="27" name="AutoShape 27"/>
          <p:cNvSpPr/>
          <p:nvPr/>
        </p:nvSpPr>
        <p:spPr>
          <a:xfrm>
            <a:off x="4525446" y="1477167"/>
            <a:ext cx="9240896" cy="0"/>
          </a:xfrm>
          <a:prstGeom prst="line">
            <a:avLst/>
          </a:prstGeom>
          <a:ln w="57150" cap="flat">
            <a:solidFill>
              <a:srgbClr val="1C1C1C"/>
            </a:solidFill>
            <a:prstDash val="solid"/>
            <a:headEnd type="none" w="sm" len="sm"/>
            <a:tailEnd type="none" w="sm" len="sm"/>
          </a:ln>
        </p:spPr>
      </p:sp>
      <p:sp>
        <p:nvSpPr>
          <p:cNvPr id="29" name="TextBox 29"/>
          <p:cNvSpPr txBox="1"/>
          <p:nvPr/>
        </p:nvSpPr>
        <p:spPr>
          <a:xfrm>
            <a:off x="14906586" y="1404164"/>
            <a:ext cx="1210577" cy="256480"/>
          </a:xfrm>
          <a:prstGeom prst="rect">
            <a:avLst/>
          </a:prstGeom>
        </p:spPr>
        <p:txBody>
          <a:bodyPr lIns="0" tIns="0" rIns="0" bIns="0" rtlCol="0" anchor="t">
            <a:spAutoFit/>
          </a:bodyPr>
          <a:lstStyle/>
          <a:p>
            <a:pPr algn="ctr">
              <a:lnSpc>
                <a:spcPts val="2000"/>
              </a:lnSpc>
            </a:pPr>
            <a:r>
              <a:rPr lang="en-US" sz="2000">
                <a:solidFill>
                  <a:srgbClr val="1C1C1C"/>
                </a:solidFill>
                <a:latin typeface="Nourd Bold"/>
              </a:rPr>
              <a:t>04</a:t>
            </a:r>
          </a:p>
        </p:txBody>
      </p:sp>
      <p:sp>
        <p:nvSpPr>
          <p:cNvPr id="30" name="Freeform 30"/>
          <p:cNvSpPr/>
          <p:nvPr/>
        </p:nvSpPr>
        <p:spPr>
          <a:xfrm>
            <a:off x="16219669" y="1284875"/>
            <a:ext cx="441733" cy="441733"/>
          </a:xfrm>
          <a:custGeom>
            <a:avLst/>
            <a:gdLst/>
            <a:ahLst/>
            <a:cxnLst/>
            <a:rect l="l" t="t" r="r" b="b"/>
            <a:pathLst>
              <a:path w="441733" h="441733">
                <a:moveTo>
                  <a:pt x="0" y="0"/>
                </a:moveTo>
                <a:lnTo>
                  <a:pt x="441733" y="0"/>
                </a:lnTo>
                <a:lnTo>
                  <a:pt x="441733" y="441733"/>
                </a:lnTo>
                <a:lnTo>
                  <a:pt x="0" y="44173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1" name="Freeform 31"/>
          <p:cNvSpPr/>
          <p:nvPr/>
        </p:nvSpPr>
        <p:spPr>
          <a:xfrm flipH="1">
            <a:off x="14362346" y="1284875"/>
            <a:ext cx="441733" cy="441733"/>
          </a:xfrm>
          <a:custGeom>
            <a:avLst/>
            <a:gdLst/>
            <a:ahLst/>
            <a:cxnLst/>
            <a:rect l="l" t="t" r="r" b="b"/>
            <a:pathLst>
              <a:path w="441733" h="441733">
                <a:moveTo>
                  <a:pt x="441733" y="0"/>
                </a:moveTo>
                <a:lnTo>
                  <a:pt x="0" y="0"/>
                </a:lnTo>
                <a:lnTo>
                  <a:pt x="0" y="441733"/>
                </a:lnTo>
                <a:lnTo>
                  <a:pt x="441733" y="441733"/>
                </a:lnTo>
                <a:lnTo>
                  <a:pt x="441733"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48" name="Group 47">
            <a:extLst>
              <a:ext uri="{FF2B5EF4-FFF2-40B4-BE49-F238E27FC236}">
                <a16:creationId xmlns:a16="http://schemas.microsoft.com/office/drawing/2014/main" id="{82C8ED3A-0D33-A7C9-FAA7-D90B2EB9AE27}"/>
              </a:ext>
            </a:extLst>
          </p:cNvPr>
          <p:cNvGrpSpPr/>
          <p:nvPr/>
        </p:nvGrpSpPr>
        <p:grpSpPr>
          <a:xfrm>
            <a:off x="4523552" y="3664411"/>
            <a:ext cx="8715882" cy="2021819"/>
            <a:chOff x="1875919" y="3591653"/>
            <a:chExt cx="8715882" cy="2144918"/>
          </a:xfrm>
        </p:grpSpPr>
        <p:grpSp>
          <p:nvGrpSpPr>
            <p:cNvPr id="36" name="Group 3">
              <a:extLst>
                <a:ext uri="{FF2B5EF4-FFF2-40B4-BE49-F238E27FC236}">
                  <a16:creationId xmlns:a16="http://schemas.microsoft.com/office/drawing/2014/main" id="{2A927C16-713C-DC10-BA55-8DF499FD03EC}"/>
                </a:ext>
              </a:extLst>
            </p:cNvPr>
            <p:cNvGrpSpPr/>
            <p:nvPr/>
          </p:nvGrpSpPr>
          <p:grpSpPr>
            <a:xfrm>
              <a:off x="1875919" y="3591653"/>
              <a:ext cx="8715882" cy="2144918"/>
              <a:chOff x="0" y="-38100"/>
              <a:chExt cx="3005434" cy="663869"/>
            </a:xfrm>
          </p:grpSpPr>
          <p:sp>
            <p:nvSpPr>
              <p:cNvPr id="46" name="Freeform 4">
                <a:extLst>
                  <a:ext uri="{FF2B5EF4-FFF2-40B4-BE49-F238E27FC236}">
                    <a16:creationId xmlns:a16="http://schemas.microsoft.com/office/drawing/2014/main" id="{DF3545A2-5EAC-0FF4-3601-897F8F4AAB21}"/>
                  </a:ext>
                </a:extLst>
              </p:cNvPr>
              <p:cNvSpPr/>
              <p:nvPr/>
            </p:nvSpPr>
            <p:spPr>
              <a:xfrm>
                <a:off x="0" y="0"/>
                <a:ext cx="3005434" cy="625769"/>
              </a:xfrm>
              <a:custGeom>
                <a:avLst/>
                <a:gdLst/>
                <a:ahLst/>
                <a:cxnLst/>
                <a:rect l="l" t="t" r="r" b="b"/>
                <a:pathLst>
                  <a:path w="3005434" h="625769">
                    <a:moveTo>
                      <a:pt x="41570" y="0"/>
                    </a:moveTo>
                    <a:lnTo>
                      <a:pt x="2963865" y="0"/>
                    </a:lnTo>
                    <a:cubicBezTo>
                      <a:pt x="2986823" y="0"/>
                      <a:pt x="3005434" y="18611"/>
                      <a:pt x="3005434" y="41570"/>
                    </a:cubicBezTo>
                    <a:lnTo>
                      <a:pt x="3005434" y="584199"/>
                    </a:lnTo>
                    <a:cubicBezTo>
                      <a:pt x="3005434" y="607158"/>
                      <a:pt x="2986823" y="625769"/>
                      <a:pt x="2963865" y="625769"/>
                    </a:cubicBezTo>
                    <a:lnTo>
                      <a:pt x="41570" y="625769"/>
                    </a:lnTo>
                    <a:cubicBezTo>
                      <a:pt x="18611" y="625769"/>
                      <a:pt x="0" y="607158"/>
                      <a:pt x="0" y="584199"/>
                    </a:cubicBezTo>
                    <a:lnTo>
                      <a:pt x="0" y="41570"/>
                    </a:lnTo>
                    <a:cubicBezTo>
                      <a:pt x="0" y="18611"/>
                      <a:pt x="18611" y="0"/>
                      <a:pt x="41570" y="0"/>
                    </a:cubicBezTo>
                    <a:close/>
                  </a:path>
                </a:pathLst>
              </a:custGeom>
              <a:solidFill>
                <a:srgbClr val="D0C9C0"/>
              </a:solidFill>
              <a:ln w="57150" cap="rnd">
                <a:solidFill>
                  <a:srgbClr val="1C1C1C"/>
                </a:solidFill>
                <a:prstDash val="solid"/>
                <a:round/>
              </a:ln>
            </p:spPr>
            <p:txBody>
              <a:bodyPr/>
              <a:lstStyle/>
              <a:p>
                <a:endParaRPr lang="en-IN"/>
              </a:p>
            </p:txBody>
          </p:sp>
          <p:sp>
            <p:nvSpPr>
              <p:cNvPr id="47" name="TextBox 5">
                <a:extLst>
                  <a:ext uri="{FF2B5EF4-FFF2-40B4-BE49-F238E27FC236}">
                    <a16:creationId xmlns:a16="http://schemas.microsoft.com/office/drawing/2014/main" id="{B5772A8A-B78D-18FE-2E2E-F4D23B81FD54}"/>
                  </a:ext>
                </a:extLst>
              </p:cNvPr>
              <p:cNvSpPr txBox="1"/>
              <p:nvPr/>
            </p:nvSpPr>
            <p:spPr>
              <a:xfrm>
                <a:off x="0" y="-38100"/>
                <a:ext cx="3005434" cy="663869"/>
              </a:xfrm>
              <a:prstGeom prst="rect">
                <a:avLst/>
              </a:prstGeom>
            </p:spPr>
            <p:txBody>
              <a:bodyPr lIns="50800" tIns="50800" rIns="50800" bIns="50800" rtlCol="0" anchor="ctr"/>
              <a:lstStyle/>
              <a:p>
                <a:pPr algn="ctr">
                  <a:lnSpc>
                    <a:spcPts val="2659"/>
                  </a:lnSpc>
                  <a:spcBef>
                    <a:spcPct val="0"/>
                  </a:spcBef>
                </a:pPr>
                <a:endParaRPr/>
              </a:p>
            </p:txBody>
          </p:sp>
        </p:grpSp>
        <p:sp>
          <p:nvSpPr>
            <p:cNvPr id="37" name="TextBox 6">
              <a:extLst>
                <a:ext uri="{FF2B5EF4-FFF2-40B4-BE49-F238E27FC236}">
                  <a16:creationId xmlns:a16="http://schemas.microsoft.com/office/drawing/2014/main" id="{987A40AF-1188-D7AC-2F00-E6F851D7E65D}"/>
                </a:ext>
              </a:extLst>
            </p:cNvPr>
            <p:cNvSpPr txBox="1"/>
            <p:nvPr/>
          </p:nvSpPr>
          <p:spPr>
            <a:xfrm>
              <a:off x="2492072" y="4560147"/>
              <a:ext cx="7794928" cy="803365"/>
            </a:xfrm>
            <a:prstGeom prst="rect">
              <a:avLst/>
            </a:prstGeom>
          </p:spPr>
          <p:txBody>
            <a:bodyPr wrap="square" lIns="0" tIns="0" rIns="0" bIns="0" rtlCol="0" anchor="t">
              <a:spAutoFit/>
            </a:bodyPr>
            <a:lstStyle/>
            <a:p>
              <a:pPr algn="just">
                <a:lnSpc>
                  <a:spcPts val="3079"/>
                </a:lnSpc>
              </a:pPr>
              <a:r>
                <a:rPr lang="en-US" sz="2000">
                  <a:solidFill>
                    <a:srgbClr val="1C1C1C"/>
                  </a:solidFill>
                  <a:latin typeface="Nourd"/>
                </a:rPr>
                <a:t>Develop a system that extracts the content of a news article from a provided URL and generates a concise summary of the article.</a:t>
              </a:r>
            </a:p>
          </p:txBody>
        </p:sp>
        <p:sp>
          <p:nvSpPr>
            <p:cNvPr id="38" name="TextBox 7">
              <a:extLst>
                <a:ext uri="{FF2B5EF4-FFF2-40B4-BE49-F238E27FC236}">
                  <a16:creationId xmlns:a16="http://schemas.microsoft.com/office/drawing/2014/main" id="{91EDC5F3-597D-A89D-EC65-40D1A7484ED1}"/>
                </a:ext>
              </a:extLst>
            </p:cNvPr>
            <p:cNvSpPr txBox="1"/>
            <p:nvPr/>
          </p:nvSpPr>
          <p:spPr>
            <a:xfrm>
              <a:off x="2492072" y="3978026"/>
              <a:ext cx="2995068" cy="439351"/>
            </a:xfrm>
            <a:prstGeom prst="rect">
              <a:avLst/>
            </a:prstGeom>
          </p:spPr>
          <p:txBody>
            <a:bodyPr lIns="0" tIns="0" rIns="0" bIns="0" rtlCol="0" anchor="t">
              <a:spAutoFit/>
            </a:bodyPr>
            <a:lstStyle/>
            <a:p>
              <a:pPr>
                <a:lnSpc>
                  <a:spcPts val="3779"/>
                </a:lnSpc>
              </a:pPr>
              <a:r>
                <a:rPr lang="en-US" sz="2400">
                  <a:solidFill>
                    <a:srgbClr val="1C1C1C"/>
                  </a:solidFill>
                  <a:latin typeface="Nourd Bold"/>
                </a:rPr>
                <a:t>SUMMARIZATION</a:t>
              </a:r>
            </a:p>
          </p:txBody>
        </p:sp>
      </p:grpSp>
      <p:grpSp>
        <p:nvGrpSpPr>
          <p:cNvPr id="49" name="Group 48">
            <a:extLst>
              <a:ext uri="{FF2B5EF4-FFF2-40B4-BE49-F238E27FC236}">
                <a16:creationId xmlns:a16="http://schemas.microsoft.com/office/drawing/2014/main" id="{30D0BF86-3C2D-3303-872E-7DAA4B21BBD2}"/>
              </a:ext>
            </a:extLst>
          </p:cNvPr>
          <p:cNvGrpSpPr/>
          <p:nvPr/>
        </p:nvGrpSpPr>
        <p:grpSpPr>
          <a:xfrm>
            <a:off x="4514027" y="5949504"/>
            <a:ext cx="8725407" cy="1890105"/>
            <a:chOff x="1875919" y="3591653"/>
            <a:chExt cx="8914831" cy="2144918"/>
          </a:xfrm>
        </p:grpSpPr>
        <p:grpSp>
          <p:nvGrpSpPr>
            <p:cNvPr id="50" name="Group 3">
              <a:extLst>
                <a:ext uri="{FF2B5EF4-FFF2-40B4-BE49-F238E27FC236}">
                  <a16:creationId xmlns:a16="http://schemas.microsoft.com/office/drawing/2014/main" id="{CFDFFD00-2239-CA68-8CF0-70E36B7FB01A}"/>
                </a:ext>
              </a:extLst>
            </p:cNvPr>
            <p:cNvGrpSpPr/>
            <p:nvPr/>
          </p:nvGrpSpPr>
          <p:grpSpPr>
            <a:xfrm>
              <a:off x="1875919" y="3591653"/>
              <a:ext cx="8914831" cy="2144918"/>
              <a:chOff x="0" y="-38100"/>
              <a:chExt cx="3074036" cy="663869"/>
            </a:xfrm>
          </p:grpSpPr>
          <p:sp>
            <p:nvSpPr>
              <p:cNvPr id="54" name="Freeform 4">
                <a:extLst>
                  <a:ext uri="{FF2B5EF4-FFF2-40B4-BE49-F238E27FC236}">
                    <a16:creationId xmlns:a16="http://schemas.microsoft.com/office/drawing/2014/main" id="{385E29FA-BDFD-D6D2-4493-58567C16472D}"/>
                  </a:ext>
                </a:extLst>
              </p:cNvPr>
              <p:cNvSpPr/>
              <p:nvPr/>
            </p:nvSpPr>
            <p:spPr>
              <a:xfrm>
                <a:off x="0" y="-20969"/>
                <a:ext cx="3074036" cy="634014"/>
              </a:xfrm>
              <a:custGeom>
                <a:avLst/>
                <a:gdLst/>
                <a:ahLst/>
                <a:cxnLst/>
                <a:rect l="l" t="t" r="r" b="b"/>
                <a:pathLst>
                  <a:path w="3005434" h="625769">
                    <a:moveTo>
                      <a:pt x="41570" y="0"/>
                    </a:moveTo>
                    <a:lnTo>
                      <a:pt x="2963865" y="0"/>
                    </a:lnTo>
                    <a:cubicBezTo>
                      <a:pt x="2986823" y="0"/>
                      <a:pt x="3005434" y="18611"/>
                      <a:pt x="3005434" y="41570"/>
                    </a:cubicBezTo>
                    <a:lnTo>
                      <a:pt x="3005434" y="584199"/>
                    </a:lnTo>
                    <a:cubicBezTo>
                      <a:pt x="3005434" y="607158"/>
                      <a:pt x="2986823" y="625769"/>
                      <a:pt x="2963865" y="625769"/>
                    </a:cubicBezTo>
                    <a:lnTo>
                      <a:pt x="41570" y="625769"/>
                    </a:lnTo>
                    <a:cubicBezTo>
                      <a:pt x="18611" y="625769"/>
                      <a:pt x="0" y="607158"/>
                      <a:pt x="0" y="584199"/>
                    </a:cubicBezTo>
                    <a:lnTo>
                      <a:pt x="0" y="41570"/>
                    </a:lnTo>
                    <a:cubicBezTo>
                      <a:pt x="0" y="18611"/>
                      <a:pt x="18611" y="0"/>
                      <a:pt x="41570" y="0"/>
                    </a:cubicBezTo>
                    <a:close/>
                  </a:path>
                </a:pathLst>
              </a:custGeom>
              <a:solidFill>
                <a:srgbClr val="D0C9C0"/>
              </a:solidFill>
              <a:ln w="57150" cap="rnd">
                <a:solidFill>
                  <a:srgbClr val="1C1C1C"/>
                </a:solidFill>
                <a:prstDash val="solid"/>
                <a:round/>
              </a:ln>
            </p:spPr>
            <p:txBody>
              <a:bodyPr/>
              <a:lstStyle/>
              <a:p>
                <a:endParaRPr lang="en-IN"/>
              </a:p>
            </p:txBody>
          </p:sp>
          <p:sp>
            <p:nvSpPr>
              <p:cNvPr id="55" name="TextBox 5">
                <a:extLst>
                  <a:ext uri="{FF2B5EF4-FFF2-40B4-BE49-F238E27FC236}">
                    <a16:creationId xmlns:a16="http://schemas.microsoft.com/office/drawing/2014/main" id="{A781EB5E-A0F5-C9B0-AB48-3C936A2B3211}"/>
                  </a:ext>
                </a:extLst>
              </p:cNvPr>
              <p:cNvSpPr txBox="1"/>
              <p:nvPr/>
            </p:nvSpPr>
            <p:spPr>
              <a:xfrm>
                <a:off x="0" y="-38100"/>
                <a:ext cx="3005434" cy="663869"/>
              </a:xfrm>
              <a:prstGeom prst="rect">
                <a:avLst/>
              </a:prstGeom>
            </p:spPr>
            <p:txBody>
              <a:bodyPr lIns="50800" tIns="50800" rIns="50800" bIns="50800" rtlCol="0" anchor="ctr"/>
              <a:lstStyle/>
              <a:p>
                <a:pPr algn="ctr">
                  <a:lnSpc>
                    <a:spcPts val="2659"/>
                  </a:lnSpc>
                  <a:spcBef>
                    <a:spcPct val="0"/>
                  </a:spcBef>
                </a:pPr>
                <a:endParaRPr/>
              </a:p>
            </p:txBody>
          </p:sp>
        </p:grpSp>
        <p:sp>
          <p:nvSpPr>
            <p:cNvPr id="51" name="TextBox 6">
              <a:extLst>
                <a:ext uri="{FF2B5EF4-FFF2-40B4-BE49-F238E27FC236}">
                  <a16:creationId xmlns:a16="http://schemas.microsoft.com/office/drawing/2014/main" id="{9445383B-F399-F9D7-2E49-61AD9270E048}"/>
                </a:ext>
              </a:extLst>
            </p:cNvPr>
            <p:cNvSpPr txBox="1"/>
            <p:nvPr/>
          </p:nvSpPr>
          <p:spPr>
            <a:xfrm>
              <a:off x="2476554" y="4557071"/>
              <a:ext cx="7723292" cy="866333"/>
            </a:xfrm>
            <a:prstGeom prst="rect">
              <a:avLst/>
            </a:prstGeom>
          </p:spPr>
          <p:txBody>
            <a:bodyPr lIns="0" tIns="0" rIns="0" bIns="0" rtlCol="0" anchor="t">
              <a:spAutoFit/>
            </a:bodyPr>
            <a:lstStyle/>
            <a:p>
              <a:pPr algn="just">
                <a:lnSpc>
                  <a:spcPts val="3079"/>
                </a:lnSpc>
              </a:pPr>
              <a:r>
                <a:rPr lang="en-US" sz="2000">
                  <a:solidFill>
                    <a:srgbClr val="1C1C1C"/>
                  </a:solidFill>
                  <a:latin typeface="Nourd"/>
                </a:rPr>
                <a:t>Extract relevant information such as the article's title, author, and publishing date .</a:t>
              </a:r>
              <a:endParaRPr lang="en-US" sz="2199">
                <a:solidFill>
                  <a:srgbClr val="1C1C1C"/>
                </a:solidFill>
                <a:latin typeface="Nourd"/>
              </a:endParaRPr>
            </a:p>
          </p:txBody>
        </p:sp>
        <p:sp>
          <p:nvSpPr>
            <p:cNvPr id="52" name="TextBox 7">
              <a:extLst>
                <a:ext uri="{FF2B5EF4-FFF2-40B4-BE49-F238E27FC236}">
                  <a16:creationId xmlns:a16="http://schemas.microsoft.com/office/drawing/2014/main" id="{0445A3BD-6BE1-234F-D4E4-15CBFECCB426}"/>
                </a:ext>
              </a:extLst>
            </p:cNvPr>
            <p:cNvSpPr txBox="1"/>
            <p:nvPr/>
          </p:nvSpPr>
          <p:spPr>
            <a:xfrm>
              <a:off x="2492071" y="3978025"/>
              <a:ext cx="7707775" cy="498582"/>
            </a:xfrm>
            <a:prstGeom prst="rect">
              <a:avLst/>
            </a:prstGeom>
          </p:spPr>
          <p:txBody>
            <a:bodyPr wrap="square" lIns="0" tIns="0" rIns="0" bIns="0" rtlCol="0" anchor="t">
              <a:spAutoFit/>
            </a:bodyPr>
            <a:lstStyle/>
            <a:p>
              <a:pPr>
                <a:lnSpc>
                  <a:spcPts val="3779"/>
                </a:lnSpc>
              </a:pPr>
              <a:r>
                <a:rPr lang="en-US" sz="2400">
                  <a:solidFill>
                    <a:srgbClr val="1C1C1C"/>
                  </a:solidFill>
                  <a:latin typeface="Nourd Bold"/>
                </a:rPr>
                <a:t>INFORMATION EXTRACTION</a:t>
              </a:r>
            </a:p>
          </p:txBody>
        </p:sp>
      </p:grpSp>
      <p:grpSp>
        <p:nvGrpSpPr>
          <p:cNvPr id="56" name="Group 55">
            <a:extLst>
              <a:ext uri="{FF2B5EF4-FFF2-40B4-BE49-F238E27FC236}">
                <a16:creationId xmlns:a16="http://schemas.microsoft.com/office/drawing/2014/main" id="{3AA706CE-66EA-DC5A-D282-C442AF0D1D5D}"/>
              </a:ext>
            </a:extLst>
          </p:cNvPr>
          <p:cNvGrpSpPr/>
          <p:nvPr/>
        </p:nvGrpSpPr>
        <p:grpSpPr>
          <a:xfrm>
            <a:off x="4471163" y="8056754"/>
            <a:ext cx="8725407" cy="2036304"/>
            <a:chOff x="1875919" y="3591653"/>
            <a:chExt cx="8715882" cy="2144918"/>
          </a:xfrm>
        </p:grpSpPr>
        <p:grpSp>
          <p:nvGrpSpPr>
            <p:cNvPr id="57" name="Group 3">
              <a:extLst>
                <a:ext uri="{FF2B5EF4-FFF2-40B4-BE49-F238E27FC236}">
                  <a16:creationId xmlns:a16="http://schemas.microsoft.com/office/drawing/2014/main" id="{E3C021C4-A997-FC13-91F7-060626E62416}"/>
                </a:ext>
              </a:extLst>
            </p:cNvPr>
            <p:cNvGrpSpPr/>
            <p:nvPr/>
          </p:nvGrpSpPr>
          <p:grpSpPr>
            <a:xfrm>
              <a:off x="1875919" y="3591653"/>
              <a:ext cx="8715882" cy="2144918"/>
              <a:chOff x="0" y="-38100"/>
              <a:chExt cx="3005434" cy="663869"/>
            </a:xfrm>
          </p:grpSpPr>
          <p:sp>
            <p:nvSpPr>
              <p:cNvPr id="61" name="Freeform 4">
                <a:extLst>
                  <a:ext uri="{FF2B5EF4-FFF2-40B4-BE49-F238E27FC236}">
                    <a16:creationId xmlns:a16="http://schemas.microsoft.com/office/drawing/2014/main" id="{9F210A1F-A182-1B10-79D2-35F70888BC31}"/>
                  </a:ext>
                </a:extLst>
              </p:cNvPr>
              <p:cNvSpPr/>
              <p:nvPr/>
            </p:nvSpPr>
            <p:spPr>
              <a:xfrm>
                <a:off x="0" y="0"/>
                <a:ext cx="3005434" cy="625769"/>
              </a:xfrm>
              <a:custGeom>
                <a:avLst/>
                <a:gdLst/>
                <a:ahLst/>
                <a:cxnLst/>
                <a:rect l="l" t="t" r="r" b="b"/>
                <a:pathLst>
                  <a:path w="3005434" h="625769">
                    <a:moveTo>
                      <a:pt x="41570" y="0"/>
                    </a:moveTo>
                    <a:lnTo>
                      <a:pt x="2963865" y="0"/>
                    </a:lnTo>
                    <a:cubicBezTo>
                      <a:pt x="2986823" y="0"/>
                      <a:pt x="3005434" y="18611"/>
                      <a:pt x="3005434" y="41570"/>
                    </a:cubicBezTo>
                    <a:lnTo>
                      <a:pt x="3005434" y="584199"/>
                    </a:lnTo>
                    <a:cubicBezTo>
                      <a:pt x="3005434" y="607158"/>
                      <a:pt x="2986823" y="625769"/>
                      <a:pt x="2963865" y="625769"/>
                    </a:cubicBezTo>
                    <a:lnTo>
                      <a:pt x="41570" y="625769"/>
                    </a:lnTo>
                    <a:cubicBezTo>
                      <a:pt x="18611" y="625769"/>
                      <a:pt x="0" y="607158"/>
                      <a:pt x="0" y="584199"/>
                    </a:cubicBezTo>
                    <a:lnTo>
                      <a:pt x="0" y="41570"/>
                    </a:lnTo>
                    <a:cubicBezTo>
                      <a:pt x="0" y="18611"/>
                      <a:pt x="18611" y="0"/>
                      <a:pt x="41570" y="0"/>
                    </a:cubicBezTo>
                    <a:close/>
                  </a:path>
                </a:pathLst>
              </a:custGeom>
              <a:solidFill>
                <a:srgbClr val="D0C9C0"/>
              </a:solidFill>
              <a:ln w="57150" cap="rnd">
                <a:solidFill>
                  <a:srgbClr val="1C1C1C"/>
                </a:solidFill>
                <a:prstDash val="solid"/>
                <a:round/>
              </a:ln>
            </p:spPr>
            <p:txBody>
              <a:bodyPr/>
              <a:lstStyle/>
              <a:p>
                <a:endParaRPr lang="en-IN"/>
              </a:p>
            </p:txBody>
          </p:sp>
          <p:sp>
            <p:nvSpPr>
              <p:cNvPr id="62" name="TextBox 5">
                <a:extLst>
                  <a:ext uri="{FF2B5EF4-FFF2-40B4-BE49-F238E27FC236}">
                    <a16:creationId xmlns:a16="http://schemas.microsoft.com/office/drawing/2014/main" id="{F5E6E070-24A2-B869-5DF7-94A88DC5AAAD}"/>
                  </a:ext>
                </a:extLst>
              </p:cNvPr>
              <p:cNvSpPr txBox="1"/>
              <p:nvPr/>
            </p:nvSpPr>
            <p:spPr>
              <a:xfrm>
                <a:off x="0" y="-38100"/>
                <a:ext cx="3005434" cy="663869"/>
              </a:xfrm>
              <a:prstGeom prst="rect">
                <a:avLst/>
              </a:prstGeom>
            </p:spPr>
            <p:txBody>
              <a:bodyPr lIns="50800" tIns="50800" rIns="50800" bIns="50800" rtlCol="0" anchor="ctr"/>
              <a:lstStyle/>
              <a:p>
                <a:pPr algn="ctr">
                  <a:lnSpc>
                    <a:spcPts val="2659"/>
                  </a:lnSpc>
                  <a:spcBef>
                    <a:spcPct val="0"/>
                  </a:spcBef>
                </a:pPr>
                <a:endParaRPr/>
              </a:p>
            </p:txBody>
          </p:sp>
        </p:grpSp>
        <p:sp>
          <p:nvSpPr>
            <p:cNvPr id="58" name="TextBox 6">
              <a:extLst>
                <a:ext uri="{FF2B5EF4-FFF2-40B4-BE49-F238E27FC236}">
                  <a16:creationId xmlns:a16="http://schemas.microsoft.com/office/drawing/2014/main" id="{9D09CCEF-B863-2511-620A-9B5012E9E087}"/>
                </a:ext>
              </a:extLst>
            </p:cNvPr>
            <p:cNvSpPr txBox="1"/>
            <p:nvPr/>
          </p:nvSpPr>
          <p:spPr>
            <a:xfrm>
              <a:off x="2492072" y="4560147"/>
              <a:ext cx="7723292" cy="763414"/>
            </a:xfrm>
            <a:prstGeom prst="rect">
              <a:avLst/>
            </a:prstGeom>
          </p:spPr>
          <p:txBody>
            <a:bodyPr lIns="0" tIns="0" rIns="0" bIns="0" rtlCol="0" anchor="t">
              <a:spAutoFit/>
            </a:bodyPr>
            <a:lstStyle/>
            <a:p>
              <a:pPr algn="just">
                <a:lnSpc>
                  <a:spcPts val="3079"/>
                </a:lnSpc>
              </a:pPr>
              <a:r>
                <a:rPr lang="en-US" sz="2199">
                  <a:solidFill>
                    <a:srgbClr val="1C1C1C"/>
                  </a:solidFill>
                  <a:latin typeface="Nourd"/>
                </a:rPr>
                <a:t>Analyze the sentiment of the article's content and present it as either positive, negative, or neutral .</a:t>
              </a:r>
            </a:p>
          </p:txBody>
        </p:sp>
        <p:sp>
          <p:nvSpPr>
            <p:cNvPr id="59" name="TextBox 7">
              <a:extLst>
                <a:ext uri="{FF2B5EF4-FFF2-40B4-BE49-F238E27FC236}">
                  <a16:creationId xmlns:a16="http://schemas.microsoft.com/office/drawing/2014/main" id="{2AD102BC-223D-CE5E-AB70-29D79E9FC3A7}"/>
                </a:ext>
              </a:extLst>
            </p:cNvPr>
            <p:cNvSpPr txBox="1"/>
            <p:nvPr/>
          </p:nvSpPr>
          <p:spPr>
            <a:xfrm>
              <a:off x="2492072" y="3978026"/>
              <a:ext cx="3798650" cy="439351"/>
            </a:xfrm>
            <a:prstGeom prst="rect">
              <a:avLst/>
            </a:prstGeom>
          </p:spPr>
          <p:txBody>
            <a:bodyPr wrap="square" lIns="0" tIns="0" rIns="0" bIns="0" rtlCol="0" anchor="t">
              <a:spAutoFit/>
            </a:bodyPr>
            <a:lstStyle/>
            <a:p>
              <a:pPr>
                <a:lnSpc>
                  <a:spcPts val="3779"/>
                </a:lnSpc>
              </a:pPr>
              <a:r>
                <a:rPr lang="en-US" sz="2400">
                  <a:solidFill>
                    <a:srgbClr val="1C1C1C"/>
                  </a:solidFill>
                  <a:latin typeface="Nourd Bold"/>
                </a:rPr>
                <a:t>SENTIMENT ANALYSIS</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EAD8"/>
        </a:solidFill>
        <a:effectLst/>
      </p:bgPr>
    </p:bg>
    <p:spTree>
      <p:nvGrpSpPr>
        <p:cNvPr id="1" name=""/>
        <p:cNvGrpSpPr/>
        <p:nvPr/>
      </p:nvGrpSpPr>
      <p:grpSpPr>
        <a:xfrm>
          <a:off x="0" y="0"/>
          <a:ext cx="0" cy="0"/>
          <a:chOff x="0" y="0"/>
          <a:chExt cx="0" cy="0"/>
        </a:xfrm>
      </p:grpSpPr>
      <p:sp>
        <p:nvSpPr>
          <p:cNvPr id="2" name="TextBox 2"/>
          <p:cNvSpPr txBox="1"/>
          <p:nvPr/>
        </p:nvSpPr>
        <p:spPr>
          <a:xfrm>
            <a:off x="3581400" y="2124107"/>
            <a:ext cx="13792200" cy="977191"/>
          </a:xfrm>
          <a:prstGeom prst="rect">
            <a:avLst/>
          </a:prstGeom>
        </p:spPr>
        <p:txBody>
          <a:bodyPr wrap="square" lIns="0" tIns="0" rIns="0" bIns="0" rtlCol="0" anchor="t">
            <a:spAutoFit/>
          </a:bodyPr>
          <a:lstStyle/>
          <a:p>
            <a:pPr algn="ctr">
              <a:lnSpc>
                <a:spcPts val="8000"/>
              </a:lnSpc>
            </a:pPr>
            <a:r>
              <a:rPr lang="en-US" sz="5400">
                <a:solidFill>
                  <a:srgbClr val="1C1C1C"/>
                </a:solidFill>
                <a:latin typeface="Hatton Ultra-Bold"/>
              </a:rPr>
              <a:t>PROPOSED SYSTEM/SOLUTION</a:t>
            </a:r>
          </a:p>
        </p:txBody>
      </p:sp>
      <p:grpSp>
        <p:nvGrpSpPr>
          <p:cNvPr id="10" name="Group 10"/>
          <p:cNvGrpSpPr/>
          <p:nvPr/>
        </p:nvGrpSpPr>
        <p:grpSpPr>
          <a:xfrm>
            <a:off x="13764448" y="1028700"/>
            <a:ext cx="3494852" cy="954083"/>
            <a:chOff x="0" y="0"/>
            <a:chExt cx="1010276" cy="275802"/>
          </a:xfrm>
        </p:grpSpPr>
        <p:sp>
          <p:nvSpPr>
            <p:cNvPr id="11" name="Freeform 11"/>
            <p:cNvSpPr/>
            <p:nvPr/>
          </p:nvSpPr>
          <p:spPr>
            <a:xfrm>
              <a:off x="0" y="0"/>
              <a:ext cx="1010276" cy="275802"/>
            </a:xfrm>
            <a:custGeom>
              <a:avLst/>
              <a:gdLst/>
              <a:ahLst/>
              <a:cxnLst/>
              <a:rect l="l" t="t" r="r" b="b"/>
              <a:pathLst>
                <a:path w="1010276" h="275802">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EFEAD8"/>
            </a:solidFill>
            <a:ln w="57150" cap="rnd">
              <a:solidFill>
                <a:srgbClr val="1C1C1C"/>
              </a:solidFill>
              <a:prstDash val="solid"/>
              <a:round/>
            </a:ln>
          </p:spPr>
          <p:txBody>
            <a:bodyPr/>
            <a:lstStyle/>
            <a:p>
              <a:endParaRPr lang="en-IN"/>
            </a:p>
          </p:txBody>
        </p:sp>
        <p:sp>
          <p:nvSpPr>
            <p:cNvPr id="12" name="TextBox 12"/>
            <p:cNvSpPr txBox="1"/>
            <p:nvPr/>
          </p:nvSpPr>
          <p:spPr>
            <a:xfrm>
              <a:off x="0" y="-38100"/>
              <a:ext cx="1010276" cy="313902"/>
            </a:xfrm>
            <a:prstGeom prst="rect">
              <a:avLst/>
            </a:prstGeom>
          </p:spPr>
          <p:txBody>
            <a:bodyPr lIns="50800" tIns="50800" rIns="50800" bIns="50800" rtlCol="0" anchor="ctr"/>
            <a:lstStyle/>
            <a:p>
              <a:pPr algn="ctr">
                <a:lnSpc>
                  <a:spcPts val="2659"/>
                </a:lnSpc>
                <a:spcBef>
                  <a:spcPct val="0"/>
                </a:spcBef>
              </a:pPr>
              <a:endParaRPr/>
            </a:p>
          </p:txBody>
        </p:sp>
      </p:grpSp>
      <p:sp>
        <p:nvSpPr>
          <p:cNvPr id="14" name="AutoShape 14"/>
          <p:cNvSpPr/>
          <p:nvPr/>
        </p:nvSpPr>
        <p:spPr>
          <a:xfrm>
            <a:off x="4525446" y="1477167"/>
            <a:ext cx="9240896" cy="0"/>
          </a:xfrm>
          <a:prstGeom prst="line">
            <a:avLst/>
          </a:prstGeom>
          <a:ln w="57150" cap="flat">
            <a:solidFill>
              <a:srgbClr val="1C1C1C"/>
            </a:solidFill>
            <a:prstDash val="solid"/>
            <a:headEnd type="none" w="sm" len="sm"/>
            <a:tailEnd type="none" w="sm" len="sm"/>
          </a:ln>
        </p:spPr>
      </p:sp>
      <p:sp>
        <p:nvSpPr>
          <p:cNvPr id="16" name="TextBox 16"/>
          <p:cNvSpPr txBox="1"/>
          <p:nvPr/>
        </p:nvSpPr>
        <p:spPr>
          <a:xfrm>
            <a:off x="14906586" y="1404164"/>
            <a:ext cx="1210577" cy="256480"/>
          </a:xfrm>
          <a:prstGeom prst="rect">
            <a:avLst/>
          </a:prstGeom>
        </p:spPr>
        <p:txBody>
          <a:bodyPr lIns="0" tIns="0" rIns="0" bIns="0" rtlCol="0" anchor="t">
            <a:spAutoFit/>
          </a:bodyPr>
          <a:lstStyle/>
          <a:p>
            <a:pPr algn="ctr">
              <a:lnSpc>
                <a:spcPts val="2000"/>
              </a:lnSpc>
            </a:pPr>
            <a:r>
              <a:rPr lang="en-US" sz="2000">
                <a:solidFill>
                  <a:srgbClr val="1C1C1C"/>
                </a:solidFill>
                <a:latin typeface="Nourd Bold"/>
              </a:rPr>
              <a:t>05</a:t>
            </a:r>
          </a:p>
        </p:txBody>
      </p:sp>
      <p:sp>
        <p:nvSpPr>
          <p:cNvPr id="17" name="Freeform 17"/>
          <p:cNvSpPr/>
          <p:nvPr/>
        </p:nvSpPr>
        <p:spPr>
          <a:xfrm>
            <a:off x="16219669" y="1284875"/>
            <a:ext cx="441733" cy="441733"/>
          </a:xfrm>
          <a:custGeom>
            <a:avLst/>
            <a:gdLst/>
            <a:ahLst/>
            <a:cxnLst/>
            <a:rect l="l" t="t" r="r" b="b"/>
            <a:pathLst>
              <a:path w="441733" h="441733">
                <a:moveTo>
                  <a:pt x="0" y="0"/>
                </a:moveTo>
                <a:lnTo>
                  <a:pt x="441733" y="0"/>
                </a:lnTo>
                <a:lnTo>
                  <a:pt x="441733" y="441733"/>
                </a:lnTo>
                <a:lnTo>
                  <a:pt x="0" y="44173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8" name="Freeform 18"/>
          <p:cNvSpPr/>
          <p:nvPr/>
        </p:nvSpPr>
        <p:spPr>
          <a:xfrm flipH="1">
            <a:off x="14362346" y="1284875"/>
            <a:ext cx="441733" cy="441733"/>
          </a:xfrm>
          <a:custGeom>
            <a:avLst/>
            <a:gdLst/>
            <a:ahLst/>
            <a:cxnLst/>
            <a:rect l="l" t="t" r="r" b="b"/>
            <a:pathLst>
              <a:path w="441733" h="441733">
                <a:moveTo>
                  <a:pt x="441733" y="0"/>
                </a:moveTo>
                <a:lnTo>
                  <a:pt x="0" y="0"/>
                </a:lnTo>
                <a:lnTo>
                  <a:pt x="0" y="441733"/>
                </a:lnTo>
                <a:lnTo>
                  <a:pt x="441733" y="441733"/>
                </a:lnTo>
                <a:lnTo>
                  <a:pt x="441733"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5" name="TextBox 24">
            <a:extLst>
              <a:ext uri="{FF2B5EF4-FFF2-40B4-BE49-F238E27FC236}">
                <a16:creationId xmlns:a16="http://schemas.microsoft.com/office/drawing/2014/main" id="{1794BF2C-DCB9-FA45-3690-65E2D7FE143A}"/>
              </a:ext>
            </a:extLst>
          </p:cNvPr>
          <p:cNvSpPr txBox="1"/>
          <p:nvPr/>
        </p:nvSpPr>
        <p:spPr>
          <a:xfrm>
            <a:off x="1066800" y="3359508"/>
            <a:ext cx="16459200" cy="5486117"/>
          </a:xfrm>
          <a:prstGeom prst="rect">
            <a:avLst/>
          </a:prstGeom>
          <a:noFill/>
        </p:spPr>
        <p:txBody>
          <a:bodyPr wrap="square">
            <a:spAutoFit/>
          </a:bodyPr>
          <a:lstStyle/>
          <a:p>
            <a:pPr algn="just">
              <a:lnSpc>
                <a:spcPct val="150000"/>
              </a:lnSpc>
            </a:pPr>
            <a:r>
              <a:rPr lang="en-US" sz="3200" b="1" u="sng">
                <a:latin typeface="Nourd" panose="020B0604020202020204" charset="0"/>
              </a:rPr>
              <a:t>NATURAL LANGUAGE PROCESSING(NLP) :</a:t>
            </a:r>
          </a:p>
          <a:p>
            <a:pPr algn="just">
              <a:lnSpc>
                <a:spcPct val="150000"/>
              </a:lnSpc>
            </a:pPr>
            <a:endParaRPr lang="en-US" sz="3200" b="1">
              <a:latin typeface="Nourd" panose="020B0604020202020204" charset="0"/>
            </a:endParaRPr>
          </a:p>
          <a:p>
            <a:pPr marL="342900" indent="-342900" algn="just">
              <a:lnSpc>
                <a:spcPct val="150000"/>
              </a:lnSpc>
              <a:buFont typeface="Arial" panose="020B0604020202020204" pitchFamily="34" charset="0"/>
              <a:buChar char="•"/>
            </a:pPr>
            <a:r>
              <a:rPr lang="en-US" sz="2400" b="1">
                <a:latin typeface="Nourd" panose="020B0604020202020204" charset="0"/>
              </a:rPr>
              <a:t>Article Processing:</a:t>
            </a:r>
          </a:p>
          <a:p>
            <a:pPr algn="just">
              <a:lnSpc>
                <a:spcPct val="150000"/>
              </a:lnSpc>
            </a:pPr>
            <a:r>
              <a:rPr lang="en-US" sz="2000">
                <a:latin typeface="Nourd" panose="020B0604020202020204" charset="0"/>
              </a:rPr>
              <a:t>	 Utilize the Newspaper library to download, parse, and analyze the content of the news article from the provided URL.</a:t>
            </a:r>
          </a:p>
          <a:p>
            <a:pPr marL="342900" indent="-342900" algn="just">
              <a:lnSpc>
                <a:spcPct val="150000"/>
              </a:lnSpc>
              <a:buFont typeface="Arial" panose="020B0604020202020204" pitchFamily="34" charset="0"/>
              <a:buChar char="•"/>
            </a:pPr>
            <a:r>
              <a:rPr lang="en-US" sz="2400" b="1">
                <a:latin typeface="Nourd" panose="020B0604020202020204" charset="0"/>
              </a:rPr>
              <a:t>Text Summarization: </a:t>
            </a:r>
          </a:p>
          <a:p>
            <a:pPr algn="just">
              <a:lnSpc>
                <a:spcPct val="150000"/>
              </a:lnSpc>
            </a:pPr>
            <a:r>
              <a:rPr lang="en-US" sz="2000">
                <a:latin typeface="Nourd" panose="020B0604020202020204" charset="0"/>
              </a:rPr>
              <a:t>	Employ natural language processing techniques to generate a summary of the article's content, ensuring that the key points are 	captured accurately.</a:t>
            </a:r>
          </a:p>
          <a:p>
            <a:pPr marL="342900" indent="-342900" algn="just">
              <a:lnSpc>
                <a:spcPct val="150000"/>
              </a:lnSpc>
              <a:buFont typeface="Arial" panose="020B0604020202020204" pitchFamily="34" charset="0"/>
              <a:buChar char="•"/>
            </a:pPr>
            <a:r>
              <a:rPr lang="en-US" sz="2400" b="1">
                <a:latin typeface="Nourd" panose="020B0604020202020204" charset="0"/>
              </a:rPr>
              <a:t>Sentiment Analysis: </a:t>
            </a:r>
          </a:p>
          <a:p>
            <a:pPr algn="just">
              <a:lnSpc>
                <a:spcPct val="150000"/>
              </a:lnSpc>
            </a:pPr>
            <a:r>
              <a:rPr lang="en-US" sz="2000">
                <a:latin typeface="Nourd" panose="020B0604020202020204" charset="0"/>
              </a:rPr>
              <a:t>	TextBlob library is employed for sentiment analysis. It calculates the polarity of the article's text, indicating whether the sentiment is 	positive, negative, or neutral. </a:t>
            </a:r>
            <a:endParaRPr lang="en-IN" sz="2000">
              <a:latin typeface="Nourd" panose="020B0604020202020204" charset="0"/>
            </a:endParaRPr>
          </a:p>
        </p:txBody>
      </p:sp>
    </p:spTree>
    <p:extLst>
      <p:ext uri="{BB962C8B-B14F-4D97-AF65-F5344CB8AC3E}">
        <p14:creationId xmlns:p14="http://schemas.microsoft.com/office/powerpoint/2010/main" val="269394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EAD8"/>
        </a:solidFill>
        <a:effectLst/>
      </p:bgPr>
    </p:bg>
    <p:spTree>
      <p:nvGrpSpPr>
        <p:cNvPr id="1" name=""/>
        <p:cNvGrpSpPr/>
        <p:nvPr/>
      </p:nvGrpSpPr>
      <p:grpSpPr>
        <a:xfrm>
          <a:off x="0" y="0"/>
          <a:ext cx="0" cy="0"/>
          <a:chOff x="0" y="0"/>
          <a:chExt cx="0" cy="0"/>
        </a:xfrm>
      </p:grpSpPr>
      <p:sp>
        <p:nvSpPr>
          <p:cNvPr id="5" name="TextBox 5"/>
          <p:cNvSpPr txBox="1"/>
          <p:nvPr/>
        </p:nvSpPr>
        <p:spPr>
          <a:xfrm>
            <a:off x="3809999" y="2013679"/>
            <a:ext cx="12409669" cy="977191"/>
          </a:xfrm>
          <a:prstGeom prst="rect">
            <a:avLst/>
          </a:prstGeom>
        </p:spPr>
        <p:txBody>
          <a:bodyPr wrap="square" lIns="0" tIns="0" rIns="0" bIns="0" rtlCol="0" anchor="t">
            <a:spAutoFit/>
          </a:bodyPr>
          <a:lstStyle/>
          <a:p>
            <a:pPr>
              <a:lnSpc>
                <a:spcPts val="8000"/>
              </a:lnSpc>
            </a:pPr>
            <a:r>
              <a:rPr lang="en-US" sz="5400">
                <a:solidFill>
                  <a:srgbClr val="1C1C1C"/>
                </a:solidFill>
                <a:latin typeface="Hatton Ultra-Bold"/>
              </a:rPr>
              <a:t>SYSTEM APPROACH</a:t>
            </a:r>
          </a:p>
        </p:txBody>
      </p:sp>
      <p:grpSp>
        <p:nvGrpSpPr>
          <p:cNvPr id="19" name="Group 19"/>
          <p:cNvGrpSpPr/>
          <p:nvPr/>
        </p:nvGrpSpPr>
        <p:grpSpPr>
          <a:xfrm>
            <a:off x="13764448" y="1028700"/>
            <a:ext cx="3494852" cy="954083"/>
            <a:chOff x="0" y="0"/>
            <a:chExt cx="1010276" cy="275802"/>
          </a:xfrm>
        </p:grpSpPr>
        <p:sp>
          <p:nvSpPr>
            <p:cNvPr id="20" name="Freeform 20"/>
            <p:cNvSpPr/>
            <p:nvPr/>
          </p:nvSpPr>
          <p:spPr>
            <a:xfrm>
              <a:off x="0" y="0"/>
              <a:ext cx="1010276" cy="275802"/>
            </a:xfrm>
            <a:custGeom>
              <a:avLst/>
              <a:gdLst/>
              <a:ahLst/>
              <a:cxnLst/>
              <a:rect l="l" t="t" r="r" b="b"/>
              <a:pathLst>
                <a:path w="1010276" h="275802">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EFEAD8"/>
            </a:solidFill>
            <a:ln w="57150" cap="rnd">
              <a:solidFill>
                <a:srgbClr val="1C1C1C"/>
              </a:solidFill>
              <a:prstDash val="solid"/>
              <a:round/>
            </a:ln>
          </p:spPr>
        </p:sp>
        <p:sp>
          <p:nvSpPr>
            <p:cNvPr id="21" name="TextBox 21"/>
            <p:cNvSpPr txBox="1"/>
            <p:nvPr/>
          </p:nvSpPr>
          <p:spPr>
            <a:xfrm>
              <a:off x="0" y="-38100"/>
              <a:ext cx="1010276" cy="313902"/>
            </a:xfrm>
            <a:prstGeom prst="rect">
              <a:avLst/>
            </a:prstGeom>
          </p:spPr>
          <p:txBody>
            <a:bodyPr lIns="50800" tIns="50800" rIns="50800" bIns="50800" rtlCol="0" anchor="ctr"/>
            <a:lstStyle/>
            <a:p>
              <a:pPr algn="ctr">
                <a:lnSpc>
                  <a:spcPts val="2659"/>
                </a:lnSpc>
                <a:spcBef>
                  <a:spcPct val="0"/>
                </a:spcBef>
              </a:pPr>
              <a:endParaRPr/>
            </a:p>
          </p:txBody>
        </p:sp>
      </p:grpSp>
      <p:sp>
        <p:nvSpPr>
          <p:cNvPr id="23" name="AutoShape 23"/>
          <p:cNvSpPr/>
          <p:nvPr/>
        </p:nvSpPr>
        <p:spPr>
          <a:xfrm>
            <a:off x="4525446" y="1477167"/>
            <a:ext cx="9240896" cy="0"/>
          </a:xfrm>
          <a:prstGeom prst="line">
            <a:avLst/>
          </a:prstGeom>
          <a:ln w="57150" cap="flat">
            <a:solidFill>
              <a:srgbClr val="1C1C1C"/>
            </a:solidFill>
            <a:prstDash val="solid"/>
            <a:headEnd type="none" w="sm" len="sm"/>
            <a:tailEnd type="none" w="sm" len="sm"/>
          </a:ln>
        </p:spPr>
      </p:sp>
      <p:sp>
        <p:nvSpPr>
          <p:cNvPr id="25" name="TextBox 25"/>
          <p:cNvSpPr txBox="1"/>
          <p:nvPr/>
        </p:nvSpPr>
        <p:spPr>
          <a:xfrm>
            <a:off x="14906586" y="1404164"/>
            <a:ext cx="1210577" cy="256480"/>
          </a:xfrm>
          <a:prstGeom prst="rect">
            <a:avLst/>
          </a:prstGeom>
        </p:spPr>
        <p:txBody>
          <a:bodyPr lIns="0" tIns="0" rIns="0" bIns="0" rtlCol="0" anchor="t">
            <a:spAutoFit/>
          </a:bodyPr>
          <a:lstStyle/>
          <a:p>
            <a:pPr algn="ctr">
              <a:lnSpc>
                <a:spcPts val="2000"/>
              </a:lnSpc>
            </a:pPr>
            <a:r>
              <a:rPr lang="en-US" sz="2000">
                <a:solidFill>
                  <a:srgbClr val="1C1C1C"/>
                </a:solidFill>
                <a:latin typeface="Nourd Bold"/>
              </a:rPr>
              <a:t>06</a:t>
            </a:r>
          </a:p>
        </p:txBody>
      </p:sp>
      <p:sp>
        <p:nvSpPr>
          <p:cNvPr id="26" name="Freeform 26"/>
          <p:cNvSpPr/>
          <p:nvPr/>
        </p:nvSpPr>
        <p:spPr>
          <a:xfrm>
            <a:off x="16219669" y="1284875"/>
            <a:ext cx="441733" cy="441733"/>
          </a:xfrm>
          <a:custGeom>
            <a:avLst/>
            <a:gdLst/>
            <a:ahLst/>
            <a:cxnLst/>
            <a:rect l="l" t="t" r="r" b="b"/>
            <a:pathLst>
              <a:path w="441733" h="441733">
                <a:moveTo>
                  <a:pt x="0" y="0"/>
                </a:moveTo>
                <a:lnTo>
                  <a:pt x="441733" y="0"/>
                </a:lnTo>
                <a:lnTo>
                  <a:pt x="441733" y="441733"/>
                </a:lnTo>
                <a:lnTo>
                  <a:pt x="0" y="44173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7" name="Freeform 27"/>
          <p:cNvSpPr/>
          <p:nvPr/>
        </p:nvSpPr>
        <p:spPr>
          <a:xfrm flipH="1">
            <a:off x="14362346" y="1284875"/>
            <a:ext cx="441733" cy="441733"/>
          </a:xfrm>
          <a:custGeom>
            <a:avLst/>
            <a:gdLst/>
            <a:ahLst/>
            <a:cxnLst/>
            <a:rect l="l" t="t" r="r" b="b"/>
            <a:pathLst>
              <a:path w="441733" h="441733">
                <a:moveTo>
                  <a:pt x="441733" y="0"/>
                </a:moveTo>
                <a:lnTo>
                  <a:pt x="0" y="0"/>
                </a:lnTo>
                <a:lnTo>
                  <a:pt x="0" y="441733"/>
                </a:lnTo>
                <a:lnTo>
                  <a:pt x="441733" y="441733"/>
                </a:lnTo>
                <a:lnTo>
                  <a:pt x="441733"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4" name="Group 3">
            <a:extLst>
              <a:ext uri="{FF2B5EF4-FFF2-40B4-BE49-F238E27FC236}">
                <a16:creationId xmlns:a16="http://schemas.microsoft.com/office/drawing/2014/main" id="{7D1344C4-ABB8-90CD-E665-77B13BC80C89}"/>
              </a:ext>
            </a:extLst>
          </p:cNvPr>
          <p:cNvGrpSpPr/>
          <p:nvPr/>
        </p:nvGrpSpPr>
        <p:grpSpPr>
          <a:xfrm>
            <a:off x="1743074" y="4762500"/>
            <a:ext cx="9915525" cy="5324475"/>
            <a:chOff x="1852612" y="3752850"/>
            <a:chExt cx="7677150" cy="5476875"/>
          </a:xfrm>
        </p:grpSpPr>
        <p:grpSp>
          <p:nvGrpSpPr>
            <p:cNvPr id="3" name="Group 2">
              <a:extLst>
                <a:ext uri="{FF2B5EF4-FFF2-40B4-BE49-F238E27FC236}">
                  <a16:creationId xmlns:a16="http://schemas.microsoft.com/office/drawing/2014/main" id="{D2D4F404-F5F3-7847-E4F4-E1EA4F31535D}"/>
                </a:ext>
              </a:extLst>
            </p:cNvPr>
            <p:cNvGrpSpPr/>
            <p:nvPr/>
          </p:nvGrpSpPr>
          <p:grpSpPr>
            <a:xfrm>
              <a:off x="1852612" y="3752850"/>
              <a:ext cx="1119188" cy="5476875"/>
              <a:chOff x="1852612" y="3752850"/>
              <a:chExt cx="1119188" cy="5476875"/>
            </a:xfrm>
          </p:grpSpPr>
          <p:sp>
            <p:nvSpPr>
              <p:cNvPr id="28" name="Oval 27">
                <a:extLst>
                  <a:ext uri="{FF2B5EF4-FFF2-40B4-BE49-F238E27FC236}">
                    <a16:creationId xmlns:a16="http://schemas.microsoft.com/office/drawing/2014/main" id="{49EA1BDD-80E8-8640-7239-267243FBCA97}"/>
                  </a:ext>
                </a:extLst>
              </p:cNvPr>
              <p:cNvSpPr/>
              <p:nvPr/>
            </p:nvSpPr>
            <p:spPr>
              <a:xfrm>
                <a:off x="1852612" y="3752850"/>
                <a:ext cx="1066800" cy="990600"/>
              </a:xfrm>
              <a:prstGeom prst="ellipse">
                <a:avLst/>
              </a:prstGeom>
              <a:solidFill>
                <a:schemeClr val="accent6">
                  <a:lumMod val="60000"/>
                  <a:lumOff val="40000"/>
                </a:schemeClr>
              </a:solidFill>
              <a:ln>
                <a:solidFill>
                  <a:schemeClr val="accent6">
                    <a:lumMod val="50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sz="4000" b="1">
                    <a:solidFill>
                      <a:schemeClr val="accent6">
                        <a:lumMod val="50000"/>
                      </a:schemeClr>
                    </a:solidFill>
                    <a:latin typeface="Bahnschrift" panose="020B0502040204020203" pitchFamily="34" charset="0"/>
                  </a:rPr>
                  <a:t>1</a:t>
                </a:r>
              </a:p>
            </p:txBody>
          </p:sp>
          <p:sp>
            <p:nvSpPr>
              <p:cNvPr id="29" name="Oval 28">
                <a:extLst>
                  <a:ext uri="{FF2B5EF4-FFF2-40B4-BE49-F238E27FC236}">
                    <a16:creationId xmlns:a16="http://schemas.microsoft.com/office/drawing/2014/main" id="{C841B6FB-4CD2-6834-0896-7CECDC972D65}"/>
                  </a:ext>
                </a:extLst>
              </p:cNvPr>
              <p:cNvSpPr/>
              <p:nvPr/>
            </p:nvSpPr>
            <p:spPr>
              <a:xfrm>
                <a:off x="1905000" y="5248275"/>
                <a:ext cx="1066800" cy="990600"/>
              </a:xfrm>
              <a:prstGeom prst="ellipse">
                <a:avLst/>
              </a:prstGeom>
              <a:solidFill>
                <a:schemeClr val="accent6">
                  <a:lumMod val="60000"/>
                  <a:lumOff val="40000"/>
                </a:schemeClr>
              </a:solidFill>
              <a:ln>
                <a:solidFill>
                  <a:schemeClr val="accent6">
                    <a:lumMod val="50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sz="4000" b="1">
                    <a:solidFill>
                      <a:schemeClr val="accent6">
                        <a:lumMod val="50000"/>
                      </a:schemeClr>
                    </a:solidFill>
                    <a:latin typeface="Bahnschrift" panose="020B0502040204020203" pitchFamily="34" charset="0"/>
                  </a:rPr>
                  <a:t>2</a:t>
                </a:r>
              </a:p>
            </p:txBody>
          </p:sp>
          <p:sp>
            <p:nvSpPr>
              <p:cNvPr id="30" name="Oval 29">
                <a:extLst>
                  <a:ext uri="{FF2B5EF4-FFF2-40B4-BE49-F238E27FC236}">
                    <a16:creationId xmlns:a16="http://schemas.microsoft.com/office/drawing/2014/main" id="{6FFCF4BD-2C7C-1C1D-D540-BECDA1DF1BB9}"/>
                  </a:ext>
                </a:extLst>
              </p:cNvPr>
              <p:cNvSpPr/>
              <p:nvPr/>
            </p:nvSpPr>
            <p:spPr>
              <a:xfrm>
                <a:off x="1871662" y="6743700"/>
                <a:ext cx="1066800" cy="990600"/>
              </a:xfrm>
              <a:prstGeom prst="ellipse">
                <a:avLst/>
              </a:prstGeom>
              <a:solidFill>
                <a:schemeClr val="accent6">
                  <a:lumMod val="60000"/>
                  <a:lumOff val="40000"/>
                </a:schemeClr>
              </a:solidFill>
              <a:ln>
                <a:solidFill>
                  <a:schemeClr val="accent6">
                    <a:lumMod val="50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sz="4000" b="1">
                    <a:solidFill>
                      <a:schemeClr val="accent6">
                        <a:lumMod val="50000"/>
                      </a:schemeClr>
                    </a:solidFill>
                    <a:latin typeface="Bahnschrift" panose="020B0502040204020203" pitchFamily="34" charset="0"/>
                  </a:rPr>
                  <a:t>3</a:t>
                </a:r>
              </a:p>
            </p:txBody>
          </p:sp>
          <p:sp>
            <p:nvSpPr>
              <p:cNvPr id="31" name="Oval 30">
                <a:extLst>
                  <a:ext uri="{FF2B5EF4-FFF2-40B4-BE49-F238E27FC236}">
                    <a16:creationId xmlns:a16="http://schemas.microsoft.com/office/drawing/2014/main" id="{F63E322E-293B-4BE4-CE43-C8A187D88A31}"/>
                  </a:ext>
                </a:extLst>
              </p:cNvPr>
              <p:cNvSpPr/>
              <p:nvPr/>
            </p:nvSpPr>
            <p:spPr>
              <a:xfrm>
                <a:off x="1885950" y="8239125"/>
                <a:ext cx="1066800" cy="990600"/>
              </a:xfrm>
              <a:prstGeom prst="ellipse">
                <a:avLst/>
              </a:prstGeom>
              <a:solidFill>
                <a:schemeClr val="accent6">
                  <a:lumMod val="60000"/>
                  <a:lumOff val="40000"/>
                </a:schemeClr>
              </a:solidFill>
              <a:ln>
                <a:solidFill>
                  <a:schemeClr val="accent6">
                    <a:lumMod val="50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sz="4000" b="1">
                    <a:solidFill>
                      <a:schemeClr val="accent6">
                        <a:lumMod val="50000"/>
                      </a:schemeClr>
                    </a:solidFill>
                    <a:latin typeface="Bahnschrift" panose="020B0502040204020203" pitchFamily="34" charset="0"/>
                  </a:rPr>
                  <a:t>4</a:t>
                </a:r>
              </a:p>
            </p:txBody>
          </p:sp>
        </p:grpSp>
        <p:sp>
          <p:nvSpPr>
            <p:cNvPr id="32" name="TextBox 31">
              <a:extLst>
                <a:ext uri="{FF2B5EF4-FFF2-40B4-BE49-F238E27FC236}">
                  <a16:creationId xmlns:a16="http://schemas.microsoft.com/office/drawing/2014/main" id="{12B7676A-C8F1-7D71-0CDB-1193AC4FA699}"/>
                </a:ext>
              </a:extLst>
            </p:cNvPr>
            <p:cNvSpPr txBox="1"/>
            <p:nvPr/>
          </p:nvSpPr>
          <p:spPr>
            <a:xfrm>
              <a:off x="3662362" y="3752850"/>
              <a:ext cx="5867400" cy="1323439"/>
            </a:xfrm>
            <a:prstGeom prst="rect">
              <a:avLst/>
            </a:prstGeom>
            <a:noFill/>
          </p:spPr>
          <p:txBody>
            <a:bodyPr wrap="square" rtlCol="0">
              <a:spAutoFit/>
            </a:bodyPr>
            <a:lstStyle/>
            <a:p>
              <a:r>
                <a:rPr lang="en-IN" sz="4000">
                  <a:latin typeface="Nourd" panose="020B0604020202020204" charset="0"/>
                </a:rPr>
                <a:t>Standard laptop /computer</a:t>
              </a:r>
            </a:p>
          </p:txBody>
        </p:sp>
        <p:sp>
          <p:nvSpPr>
            <p:cNvPr id="33" name="TextBox 32">
              <a:extLst>
                <a:ext uri="{FF2B5EF4-FFF2-40B4-BE49-F238E27FC236}">
                  <a16:creationId xmlns:a16="http://schemas.microsoft.com/office/drawing/2014/main" id="{49918793-015D-E41B-F073-938F17DED53C}"/>
                </a:ext>
              </a:extLst>
            </p:cNvPr>
            <p:cNvSpPr txBox="1"/>
            <p:nvPr/>
          </p:nvSpPr>
          <p:spPr>
            <a:xfrm>
              <a:off x="3652837" y="5343274"/>
              <a:ext cx="5867400" cy="728147"/>
            </a:xfrm>
            <a:prstGeom prst="rect">
              <a:avLst/>
            </a:prstGeom>
            <a:noFill/>
          </p:spPr>
          <p:txBody>
            <a:bodyPr wrap="square" rtlCol="0">
              <a:spAutoFit/>
            </a:bodyPr>
            <a:lstStyle/>
            <a:p>
              <a:r>
                <a:rPr lang="en-US" sz="4000">
                  <a:latin typeface="Nourd" panose="020B0604020202020204" charset="0"/>
                </a:rPr>
                <a:t>M</a:t>
              </a:r>
              <a:r>
                <a:rPr lang="en-IN" sz="4000">
                  <a:latin typeface="Nourd" panose="020B0604020202020204" charset="0"/>
                </a:rPr>
                <a:t>emory(RAM)</a:t>
              </a:r>
            </a:p>
          </p:txBody>
        </p:sp>
        <p:sp>
          <p:nvSpPr>
            <p:cNvPr id="34" name="TextBox 33">
              <a:extLst>
                <a:ext uri="{FF2B5EF4-FFF2-40B4-BE49-F238E27FC236}">
                  <a16:creationId xmlns:a16="http://schemas.microsoft.com/office/drawing/2014/main" id="{A2874BBD-0E6E-70B8-4EFC-443F3D0B3751}"/>
                </a:ext>
              </a:extLst>
            </p:cNvPr>
            <p:cNvSpPr txBox="1"/>
            <p:nvPr/>
          </p:nvSpPr>
          <p:spPr>
            <a:xfrm>
              <a:off x="3657600" y="6933699"/>
              <a:ext cx="5867400" cy="728147"/>
            </a:xfrm>
            <a:prstGeom prst="rect">
              <a:avLst/>
            </a:prstGeom>
            <a:noFill/>
          </p:spPr>
          <p:txBody>
            <a:bodyPr wrap="square" rtlCol="0">
              <a:spAutoFit/>
            </a:bodyPr>
            <a:lstStyle/>
            <a:p>
              <a:r>
                <a:rPr lang="en-IN" sz="4000">
                  <a:latin typeface="Nourd" panose="020B0604020202020204" charset="0"/>
                </a:rPr>
                <a:t>Internet connection</a:t>
              </a:r>
            </a:p>
          </p:txBody>
        </p:sp>
        <p:sp>
          <p:nvSpPr>
            <p:cNvPr id="35" name="TextBox 34">
              <a:extLst>
                <a:ext uri="{FF2B5EF4-FFF2-40B4-BE49-F238E27FC236}">
                  <a16:creationId xmlns:a16="http://schemas.microsoft.com/office/drawing/2014/main" id="{B354FC67-FBF8-63D0-0775-30ED38EB94D2}"/>
                </a:ext>
              </a:extLst>
            </p:cNvPr>
            <p:cNvSpPr txBox="1"/>
            <p:nvPr/>
          </p:nvSpPr>
          <p:spPr>
            <a:xfrm>
              <a:off x="3657600" y="8380482"/>
              <a:ext cx="5867400" cy="728147"/>
            </a:xfrm>
            <a:prstGeom prst="rect">
              <a:avLst/>
            </a:prstGeom>
            <a:noFill/>
          </p:spPr>
          <p:txBody>
            <a:bodyPr wrap="square" rtlCol="0">
              <a:spAutoFit/>
            </a:bodyPr>
            <a:lstStyle/>
            <a:p>
              <a:r>
                <a:rPr lang="en-US" sz="4000">
                  <a:latin typeface="Nourd" panose="020B0604020202020204" charset="0"/>
                </a:rPr>
                <a:t>S</a:t>
              </a:r>
              <a:r>
                <a:rPr lang="en-IN" sz="4000">
                  <a:latin typeface="Nourd" panose="020B0604020202020204" charset="0"/>
                </a:rPr>
                <a:t>torage</a:t>
              </a:r>
            </a:p>
          </p:txBody>
        </p:sp>
      </p:grpSp>
      <p:sp>
        <p:nvSpPr>
          <p:cNvPr id="2" name="TextBox 5">
            <a:extLst>
              <a:ext uri="{FF2B5EF4-FFF2-40B4-BE49-F238E27FC236}">
                <a16:creationId xmlns:a16="http://schemas.microsoft.com/office/drawing/2014/main" id="{D0AA219D-FA56-7751-3E4E-BBA5F03BB4B3}"/>
              </a:ext>
            </a:extLst>
          </p:cNvPr>
          <p:cNvSpPr txBox="1"/>
          <p:nvPr/>
        </p:nvSpPr>
        <p:spPr>
          <a:xfrm>
            <a:off x="1743075" y="3280099"/>
            <a:ext cx="12409669" cy="907941"/>
          </a:xfrm>
          <a:prstGeom prst="rect">
            <a:avLst/>
          </a:prstGeom>
        </p:spPr>
        <p:txBody>
          <a:bodyPr wrap="square" lIns="0" tIns="0" rIns="0" bIns="0" rtlCol="0" anchor="t">
            <a:spAutoFit/>
          </a:bodyPr>
          <a:lstStyle/>
          <a:p>
            <a:pPr>
              <a:lnSpc>
                <a:spcPts val="8000"/>
              </a:lnSpc>
            </a:pPr>
            <a:r>
              <a:rPr lang="en-US" sz="3600">
                <a:solidFill>
                  <a:srgbClr val="1C1C1C"/>
                </a:solidFill>
                <a:latin typeface="Hatton Ultra-Bold"/>
              </a:rPr>
              <a:t>HARDWARE REQUIREMENTS</a:t>
            </a:r>
          </a:p>
        </p:txBody>
      </p:sp>
    </p:spTree>
    <p:extLst>
      <p:ext uri="{BB962C8B-B14F-4D97-AF65-F5344CB8AC3E}">
        <p14:creationId xmlns:p14="http://schemas.microsoft.com/office/powerpoint/2010/main" val="3720124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EAD8"/>
        </a:solidFill>
        <a:effectLst/>
      </p:bgPr>
    </p:bg>
    <p:spTree>
      <p:nvGrpSpPr>
        <p:cNvPr id="1" name=""/>
        <p:cNvGrpSpPr/>
        <p:nvPr/>
      </p:nvGrpSpPr>
      <p:grpSpPr>
        <a:xfrm>
          <a:off x="0" y="0"/>
          <a:ext cx="0" cy="0"/>
          <a:chOff x="0" y="0"/>
          <a:chExt cx="0" cy="0"/>
        </a:xfrm>
      </p:grpSpPr>
      <p:sp>
        <p:nvSpPr>
          <p:cNvPr id="5" name="TextBox 5"/>
          <p:cNvSpPr txBox="1"/>
          <p:nvPr/>
        </p:nvSpPr>
        <p:spPr>
          <a:xfrm>
            <a:off x="1852612" y="2027537"/>
            <a:ext cx="12409669" cy="938719"/>
          </a:xfrm>
          <a:prstGeom prst="rect">
            <a:avLst/>
          </a:prstGeom>
        </p:spPr>
        <p:txBody>
          <a:bodyPr wrap="square" lIns="0" tIns="0" rIns="0" bIns="0" rtlCol="0" anchor="t">
            <a:spAutoFit/>
          </a:bodyPr>
          <a:lstStyle/>
          <a:p>
            <a:pPr>
              <a:lnSpc>
                <a:spcPts val="8000"/>
              </a:lnSpc>
            </a:pPr>
            <a:r>
              <a:rPr lang="en-US" sz="3600">
                <a:solidFill>
                  <a:srgbClr val="1C1C1C"/>
                </a:solidFill>
                <a:latin typeface="Hatton Ultra-Bold"/>
              </a:rPr>
              <a:t>SOFTWARE REQUIREMENTS</a:t>
            </a:r>
          </a:p>
        </p:txBody>
      </p:sp>
      <p:grpSp>
        <p:nvGrpSpPr>
          <p:cNvPr id="19" name="Group 19"/>
          <p:cNvGrpSpPr/>
          <p:nvPr/>
        </p:nvGrpSpPr>
        <p:grpSpPr>
          <a:xfrm>
            <a:off x="13764448" y="1028700"/>
            <a:ext cx="3494852" cy="954083"/>
            <a:chOff x="0" y="0"/>
            <a:chExt cx="1010276" cy="275802"/>
          </a:xfrm>
        </p:grpSpPr>
        <p:sp>
          <p:nvSpPr>
            <p:cNvPr id="20" name="Freeform 20"/>
            <p:cNvSpPr/>
            <p:nvPr/>
          </p:nvSpPr>
          <p:spPr>
            <a:xfrm>
              <a:off x="0" y="0"/>
              <a:ext cx="1010276" cy="275802"/>
            </a:xfrm>
            <a:custGeom>
              <a:avLst/>
              <a:gdLst/>
              <a:ahLst/>
              <a:cxnLst/>
              <a:rect l="l" t="t" r="r" b="b"/>
              <a:pathLst>
                <a:path w="1010276" h="275802">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EFEAD8"/>
            </a:solidFill>
            <a:ln w="57150" cap="rnd">
              <a:solidFill>
                <a:srgbClr val="1C1C1C"/>
              </a:solidFill>
              <a:prstDash val="solid"/>
              <a:round/>
            </a:ln>
          </p:spPr>
        </p:sp>
        <p:sp>
          <p:nvSpPr>
            <p:cNvPr id="21" name="TextBox 21"/>
            <p:cNvSpPr txBox="1"/>
            <p:nvPr/>
          </p:nvSpPr>
          <p:spPr>
            <a:xfrm>
              <a:off x="0" y="-38100"/>
              <a:ext cx="1010276" cy="313902"/>
            </a:xfrm>
            <a:prstGeom prst="rect">
              <a:avLst/>
            </a:prstGeom>
          </p:spPr>
          <p:txBody>
            <a:bodyPr lIns="50800" tIns="50800" rIns="50800" bIns="50800" rtlCol="0" anchor="ctr"/>
            <a:lstStyle/>
            <a:p>
              <a:pPr algn="ctr">
                <a:lnSpc>
                  <a:spcPts val="2659"/>
                </a:lnSpc>
                <a:spcBef>
                  <a:spcPct val="0"/>
                </a:spcBef>
              </a:pPr>
              <a:endParaRPr/>
            </a:p>
          </p:txBody>
        </p:sp>
      </p:grpSp>
      <p:sp>
        <p:nvSpPr>
          <p:cNvPr id="23" name="AutoShape 23"/>
          <p:cNvSpPr/>
          <p:nvPr/>
        </p:nvSpPr>
        <p:spPr>
          <a:xfrm>
            <a:off x="4525446" y="1477167"/>
            <a:ext cx="9240896" cy="0"/>
          </a:xfrm>
          <a:prstGeom prst="line">
            <a:avLst/>
          </a:prstGeom>
          <a:ln w="57150" cap="flat">
            <a:solidFill>
              <a:srgbClr val="1C1C1C"/>
            </a:solidFill>
            <a:prstDash val="solid"/>
            <a:headEnd type="none" w="sm" len="sm"/>
            <a:tailEnd type="none" w="sm" len="sm"/>
          </a:ln>
        </p:spPr>
      </p:sp>
      <p:sp>
        <p:nvSpPr>
          <p:cNvPr id="25" name="TextBox 25"/>
          <p:cNvSpPr txBox="1"/>
          <p:nvPr/>
        </p:nvSpPr>
        <p:spPr>
          <a:xfrm>
            <a:off x="14906586" y="1404164"/>
            <a:ext cx="1210577" cy="256480"/>
          </a:xfrm>
          <a:prstGeom prst="rect">
            <a:avLst/>
          </a:prstGeom>
        </p:spPr>
        <p:txBody>
          <a:bodyPr lIns="0" tIns="0" rIns="0" bIns="0" rtlCol="0" anchor="t">
            <a:spAutoFit/>
          </a:bodyPr>
          <a:lstStyle/>
          <a:p>
            <a:pPr algn="ctr">
              <a:lnSpc>
                <a:spcPts val="2000"/>
              </a:lnSpc>
            </a:pPr>
            <a:r>
              <a:rPr lang="en-US" sz="2000">
                <a:solidFill>
                  <a:srgbClr val="1C1C1C"/>
                </a:solidFill>
                <a:latin typeface="Nourd Bold"/>
              </a:rPr>
              <a:t>07</a:t>
            </a:r>
          </a:p>
        </p:txBody>
      </p:sp>
      <p:sp>
        <p:nvSpPr>
          <p:cNvPr id="26" name="Freeform 26"/>
          <p:cNvSpPr/>
          <p:nvPr/>
        </p:nvSpPr>
        <p:spPr>
          <a:xfrm>
            <a:off x="16219669" y="1284875"/>
            <a:ext cx="441733" cy="441733"/>
          </a:xfrm>
          <a:custGeom>
            <a:avLst/>
            <a:gdLst/>
            <a:ahLst/>
            <a:cxnLst/>
            <a:rect l="l" t="t" r="r" b="b"/>
            <a:pathLst>
              <a:path w="441733" h="441733">
                <a:moveTo>
                  <a:pt x="0" y="0"/>
                </a:moveTo>
                <a:lnTo>
                  <a:pt x="441733" y="0"/>
                </a:lnTo>
                <a:lnTo>
                  <a:pt x="441733" y="441733"/>
                </a:lnTo>
                <a:lnTo>
                  <a:pt x="0" y="44173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7" name="Freeform 27"/>
          <p:cNvSpPr/>
          <p:nvPr/>
        </p:nvSpPr>
        <p:spPr>
          <a:xfrm flipH="1">
            <a:off x="14362346" y="1284875"/>
            <a:ext cx="441733" cy="441733"/>
          </a:xfrm>
          <a:custGeom>
            <a:avLst/>
            <a:gdLst/>
            <a:ahLst/>
            <a:cxnLst/>
            <a:rect l="l" t="t" r="r" b="b"/>
            <a:pathLst>
              <a:path w="441733" h="441733">
                <a:moveTo>
                  <a:pt x="441733" y="0"/>
                </a:moveTo>
                <a:lnTo>
                  <a:pt x="0" y="0"/>
                </a:lnTo>
                <a:lnTo>
                  <a:pt x="0" y="441733"/>
                </a:lnTo>
                <a:lnTo>
                  <a:pt x="441733" y="441733"/>
                </a:lnTo>
                <a:lnTo>
                  <a:pt x="441733"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8" name="Oval 27">
            <a:extLst>
              <a:ext uri="{FF2B5EF4-FFF2-40B4-BE49-F238E27FC236}">
                <a16:creationId xmlns:a16="http://schemas.microsoft.com/office/drawing/2014/main" id="{49EA1BDD-80E8-8640-7239-267243FBCA97}"/>
              </a:ext>
            </a:extLst>
          </p:cNvPr>
          <p:cNvSpPr/>
          <p:nvPr/>
        </p:nvSpPr>
        <p:spPr>
          <a:xfrm>
            <a:off x="1852612" y="3752850"/>
            <a:ext cx="1066800" cy="990600"/>
          </a:xfrm>
          <a:prstGeom prst="ellipse">
            <a:avLst/>
          </a:prstGeom>
          <a:solidFill>
            <a:schemeClr val="accent6">
              <a:lumMod val="60000"/>
              <a:lumOff val="40000"/>
            </a:schemeClr>
          </a:solidFill>
          <a:ln>
            <a:solidFill>
              <a:schemeClr val="accent6">
                <a:lumMod val="50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sz="4000" b="1">
                <a:solidFill>
                  <a:schemeClr val="accent6">
                    <a:lumMod val="50000"/>
                  </a:schemeClr>
                </a:solidFill>
                <a:latin typeface="Bahnschrift" panose="020B0502040204020203" pitchFamily="34" charset="0"/>
              </a:rPr>
              <a:t>1</a:t>
            </a:r>
          </a:p>
        </p:txBody>
      </p:sp>
      <p:sp>
        <p:nvSpPr>
          <p:cNvPr id="29" name="Oval 28">
            <a:extLst>
              <a:ext uri="{FF2B5EF4-FFF2-40B4-BE49-F238E27FC236}">
                <a16:creationId xmlns:a16="http://schemas.microsoft.com/office/drawing/2014/main" id="{C841B6FB-4CD2-6834-0896-7CECDC972D65}"/>
              </a:ext>
            </a:extLst>
          </p:cNvPr>
          <p:cNvSpPr/>
          <p:nvPr/>
        </p:nvSpPr>
        <p:spPr>
          <a:xfrm>
            <a:off x="1905000" y="5248275"/>
            <a:ext cx="1066800" cy="990600"/>
          </a:xfrm>
          <a:prstGeom prst="ellipse">
            <a:avLst/>
          </a:prstGeom>
          <a:solidFill>
            <a:schemeClr val="accent6">
              <a:lumMod val="60000"/>
              <a:lumOff val="40000"/>
            </a:schemeClr>
          </a:solidFill>
          <a:ln>
            <a:solidFill>
              <a:schemeClr val="accent6">
                <a:lumMod val="50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sz="4000" b="1">
                <a:solidFill>
                  <a:schemeClr val="accent6">
                    <a:lumMod val="50000"/>
                  </a:schemeClr>
                </a:solidFill>
                <a:latin typeface="Bahnschrift" panose="020B0502040204020203" pitchFamily="34" charset="0"/>
              </a:rPr>
              <a:t>2</a:t>
            </a:r>
          </a:p>
        </p:txBody>
      </p:sp>
      <p:sp>
        <p:nvSpPr>
          <p:cNvPr id="30" name="Oval 29">
            <a:extLst>
              <a:ext uri="{FF2B5EF4-FFF2-40B4-BE49-F238E27FC236}">
                <a16:creationId xmlns:a16="http://schemas.microsoft.com/office/drawing/2014/main" id="{6FFCF4BD-2C7C-1C1D-D540-BECDA1DF1BB9}"/>
              </a:ext>
            </a:extLst>
          </p:cNvPr>
          <p:cNvSpPr/>
          <p:nvPr/>
        </p:nvSpPr>
        <p:spPr>
          <a:xfrm>
            <a:off x="1871662" y="6743700"/>
            <a:ext cx="1066800" cy="990600"/>
          </a:xfrm>
          <a:prstGeom prst="ellipse">
            <a:avLst/>
          </a:prstGeom>
          <a:solidFill>
            <a:schemeClr val="accent6">
              <a:lumMod val="60000"/>
              <a:lumOff val="40000"/>
            </a:schemeClr>
          </a:solidFill>
          <a:ln>
            <a:solidFill>
              <a:schemeClr val="accent6">
                <a:lumMod val="50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sz="4000" b="1">
                <a:solidFill>
                  <a:schemeClr val="accent6">
                    <a:lumMod val="50000"/>
                  </a:schemeClr>
                </a:solidFill>
                <a:latin typeface="Bahnschrift" panose="020B0502040204020203" pitchFamily="34" charset="0"/>
              </a:rPr>
              <a:t>3</a:t>
            </a:r>
          </a:p>
        </p:txBody>
      </p:sp>
      <p:sp>
        <p:nvSpPr>
          <p:cNvPr id="31" name="Oval 30">
            <a:extLst>
              <a:ext uri="{FF2B5EF4-FFF2-40B4-BE49-F238E27FC236}">
                <a16:creationId xmlns:a16="http://schemas.microsoft.com/office/drawing/2014/main" id="{F63E322E-293B-4BE4-CE43-C8A187D88A31}"/>
              </a:ext>
            </a:extLst>
          </p:cNvPr>
          <p:cNvSpPr/>
          <p:nvPr/>
        </p:nvSpPr>
        <p:spPr>
          <a:xfrm>
            <a:off x="1885950" y="8239125"/>
            <a:ext cx="1066800" cy="990600"/>
          </a:xfrm>
          <a:prstGeom prst="ellipse">
            <a:avLst/>
          </a:prstGeom>
          <a:solidFill>
            <a:schemeClr val="accent6">
              <a:lumMod val="60000"/>
              <a:lumOff val="40000"/>
            </a:schemeClr>
          </a:solidFill>
          <a:ln>
            <a:solidFill>
              <a:schemeClr val="accent6">
                <a:lumMod val="50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sz="4000" b="1">
                <a:solidFill>
                  <a:schemeClr val="accent6">
                    <a:lumMod val="50000"/>
                  </a:schemeClr>
                </a:solidFill>
                <a:latin typeface="Bahnschrift" panose="020B0502040204020203" pitchFamily="34" charset="0"/>
              </a:rPr>
              <a:t>4</a:t>
            </a:r>
          </a:p>
        </p:txBody>
      </p:sp>
      <p:sp>
        <p:nvSpPr>
          <p:cNvPr id="32" name="TextBox 31">
            <a:extLst>
              <a:ext uri="{FF2B5EF4-FFF2-40B4-BE49-F238E27FC236}">
                <a16:creationId xmlns:a16="http://schemas.microsoft.com/office/drawing/2014/main" id="{12B7676A-C8F1-7D71-0CDB-1193AC4FA699}"/>
              </a:ext>
            </a:extLst>
          </p:cNvPr>
          <p:cNvSpPr txBox="1"/>
          <p:nvPr/>
        </p:nvSpPr>
        <p:spPr>
          <a:xfrm>
            <a:off x="3657600" y="3752850"/>
            <a:ext cx="5867400" cy="707886"/>
          </a:xfrm>
          <a:prstGeom prst="rect">
            <a:avLst/>
          </a:prstGeom>
          <a:noFill/>
        </p:spPr>
        <p:txBody>
          <a:bodyPr wrap="square" rtlCol="0">
            <a:spAutoFit/>
          </a:bodyPr>
          <a:lstStyle/>
          <a:p>
            <a:r>
              <a:rPr lang="en-IN" sz="4000">
                <a:latin typeface="Nourd" panose="020B0604020202020204" charset="0"/>
              </a:rPr>
              <a:t>Python </a:t>
            </a:r>
          </a:p>
        </p:txBody>
      </p:sp>
      <p:sp>
        <p:nvSpPr>
          <p:cNvPr id="33" name="TextBox 32">
            <a:extLst>
              <a:ext uri="{FF2B5EF4-FFF2-40B4-BE49-F238E27FC236}">
                <a16:creationId xmlns:a16="http://schemas.microsoft.com/office/drawing/2014/main" id="{49918793-015D-E41B-F073-938F17DED53C}"/>
              </a:ext>
            </a:extLst>
          </p:cNvPr>
          <p:cNvSpPr txBox="1"/>
          <p:nvPr/>
        </p:nvSpPr>
        <p:spPr>
          <a:xfrm>
            <a:off x="3652837" y="5343274"/>
            <a:ext cx="5867400" cy="707886"/>
          </a:xfrm>
          <a:prstGeom prst="rect">
            <a:avLst/>
          </a:prstGeom>
          <a:noFill/>
        </p:spPr>
        <p:txBody>
          <a:bodyPr wrap="square" rtlCol="0">
            <a:spAutoFit/>
          </a:bodyPr>
          <a:lstStyle/>
          <a:p>
            <a:r>
              <a:rPr lang="en-IN" sz="4000">
                <a:latin typeface="Nourd" panose="020B0604020202020204" charset="0"/>
              </a:rPr>
              <a:t>Tkinter </a:t>
            </a:r>
          </a:p>
        </p:txBody>
      </p:sp>
      <p:sp>
        <p:nvSpPr>
          <p:cNvPr id="34" name="TextBox 33">
            <a:extLst>
              <a:ext uri="{FF2B5EF4-FFF2-40B4-BE49-F238E27FC236}">
                <a16:creationId xmlns:a16="http://schemas.microsoft.com/office/drawing/2014/main" id="{A2874BBD-0E6E-70B8-4EFC-443F3D0B3751}"/>
              </a:ext>
            </a:extLst>
          </p:cNvPr>
          <p:cNvSpPr txBox="1"/>
          <p:nvPr/>
        </p:nvSpPr>
        <p:spPr>
          <a:xfrm>
            <a:off x="3657600" y="6933699"/>
            <a:ext cx="5867400" cy="707886"/>
          </a:xfrm>
          <a:prstGeom prst="rect">
            <a:avLst/>
          </a:prstGeom>
          <a:noFill/>
        </p:spPr>
        <p:txBody>
          <a:bodyPr wrap="square" rtlCol="0">
            <a:spAutoFit/>
          </a:bodyPr>
          <a:lstStyle/>
          <a:p>
            <a:r>
              <a:rPr lang="en-IN" sz="4000">
                <a:latin typeface="Nourd" panose="020B0604020202020204" charset="0"/>
              </a:rPr>
              <a:t>Newspaper  library</a:t>
            </a:r>
          </a:p>
        </p:txBody>
      </p:sp>
      <p:sp>
        <p:nvSpPr>
          <p:cNvPr id="35" name="TextBox 34">
            <a:extLst>
              <a:ext uri="{FF2B5EF4-FFF2-40B4-BE49-F238E27FC236}">
                <a16:creationId xmlns:a16="http://schemas.microsoft.com/office/drawing/2014/main" id="{B354FC67-FBF8-63D0-0775-30ED38EB94D2}"/>
              </a:ext>
            </a:extLst>
          </p:cNvPr>
          <p:cNvSpPr txBox="1"/>
          <p:nvPr/>
        </p:nvSpPr>
        <p:spPr>
          <a:xfrm>
            <a:off x="3657600" y="8380482"/>
            <a:ext cx="5867400" cy="707886"/>
          </a:xfrm>
          <a:prstGeom prst="rect">
            <a:avLst/>
          </a:prstGeom>
          <a:noFill/>
        </p:spPr>
        <p:txBody>
          <a:bodyPr wrap="square" rtlCol="0">
            <a:spAutoFit/>
          </a:bodyPr>
          <a:lstStyle/>
          <a:p>
            <a:r>
              <a:rPr lang="en-IN" sz="4000">
                <a:latin typeface="Nourd" panose="020B0604020202020204" charset="0"/>
              </a:rPr>
              <a:t>TextBlob library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FEAD8"/>
        </a:solidFill>
        <a:effectLst/>
      </p:bgPr>
    </p:bg>
    <p:spTree>
      <p:nvGrpSpPr>
        <p:cNvPr id="1" name=""/>
        <p:cNvGrpSpPr/>
        <p:nvPr/>
      </p:nvGrpSpPr>
      <p:grpSpPr>
        <a:xfrm>
          <a:off x="0" y="0"/>
          <a:ext cx="0" cy="0"/>
          <a:chOff x="0" y="0"/>
          <a:chExt cx="0" cy="0"/>
        </a:xfrm>
      </p:grpSpPr>
      <p:grpSp>
        <p:nvGrpSpPr>
          <p:cNvPr id="10" name="Group 10"/>
          <p:cNvGrpSpPr/>
          <p:nvPr/>
        </p:nvGrpSpPr>
        <p:grpSpPr>
          <a:xfrm>
            <a:off x="13762554" y="1000125"/>
            <a:ext cx="3494852" cy="954083"/>
            <a:chOff x="0" y="0"/>
            <a:chExt cx="1010276" cy="275802"/>
          </a:xfrm>
        </p:grpSpPr>
        <p:sp>
          <p:nvSpPr>
            <p:cNvPr id="11" name="Freeform 11"/>
            <p:cNvSpPr/>
            <p:nvPr/>
          </p:nvSpPr>
          <p:spPr>
            <a:xfrm>
              <a:off x="0" y="0"/>
              <a:ext cx="1010276" cy="275802"/>
            </a:xfrm>
            <a:custGeom>
              <a:avLst/>
              <a:gdLst/>
              <a:ahLst/>
              <a:cxnLst/>
              <a:rect l="l" t="t" r="r" b="b"/>
              <a:pathLst>
                <a:path w="1010276" h="275802">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EFEAD8"/>
            </a:solidFill>
            <a:ln w="57150" cap="rnd">
              <a:solidFill>
                <a:srgbClr val="1C1C1C"/>
              </a:solidFill>
              <a:prstDash val="solid"/>
              <a:round/>
            </a:ln>
          </p:spPr>
          <p:txBody>
            <a:bodyPr/>
            <a:lstStyle/>
            <a:p>
              <a:endParaRPr lang="en-IN"/>
            </a:p>
          </p:txBody>
        </p:sp>
        <p:sp>
          <p:nvSpPr>
            <p:cNvPr id="12" name="TextBox 12"/>
            <p:cNvSpPr txBox="1"/>
            <p:nvPr/>
          </p:nvSpPr>
          <p:spPr>
            <a:xfrm>
              <a:off x="0" y="-38100"/>
              <a:ext cx="1010276" cy="313902"/>
            </a:xfrm>
            <a:prstGeom prst="rect">
              <a:avLst/>
            </a:prstGeom>
          </p:spPr>
          <p:txBody>
            <a:bodyPr lIns="50800" tIns="50800" rIns="50800" bIns="50800" rtlCol="0" anchor="ctr"/>
            <a:lstStyle/>
            <a:p>
              <a:pPr algn="ctr">
                <a:lnSpc>
                  <a:spcPts val="2659"/>
                </a:lnSpc>
                <a:spcBef>
                  <a:spcPct val="0"/>
                </a:spcBef>
              </a:pPr>
              <a:endParaRPr/>
            </a:p>
          </p:txBody>
        </p:sp>
      </p:grpSp>
      <p:sp>
        <p:nvSpPr>
          <p:cNvPr id="14" name="AutoShape 14"/>
          <p:cNvSpPr/>
          <p:nvPr/>
        </p:nvSpPr>
        <p:spPr>
          <a:xfrm>
            <a:off x="4525446" y="1477167"/>
            <a:ext cx="9240896" cy="0"/>
          </a:xfrm>
          <a:prstGeom prst="line">
            <a:avLst/>
          </a:prstGeom>
          <a:ln w="57150" cap="flat">
            <a:solidFill>
              <a:srgbClr val="1C1C1C"/>
            </a:solidFill>
            <a:prstDash val="solid"/>
            <a:headEnd type="none" w="sm" len="sm"/>
            <a:tailEnd type="none" w="sm" len="sm"/>
          </a:ln>
        </p:spPr>
      </p:sp>
      <p:sp>
        <p:nvSpPr>
          <p:cNvPr id="16" name="TextBox 16"/>
          <p:cNvSpPr txBox="1"/>
          <p:nvPr/>
        </p:nvSpPr>
        <p:spPr>
          <a:xfrm>
            <a:off x="14906586" y="1404164"/>
            <a:ext cx="1210577" cy="256480"/>
          </a:xfrm>
          <a:prstGeom prst="rect">
            <a:avLst/>
          </a:prstGeom>
        </p:spPr>
        <p:txBody>
          <a:bodyPr lIns="0" tIns="0" rIns="0" bIns="0" rtlCol="0" anchor="t">
            <a:spAutoFit/>
          </a:bodyPr>
          <a:lstStyle/>
          <a:p>
            <a:pPr algn="ctr">
              <a:lnSpc>
                <a:spcPts val="2000"/>
              </a:lnSpc>
            </a:pPr>
            <a:r>
              <a:rPr lang="en-US" sz="2000">
                <a:solidFill>
                  <a:srgbClr val="1C1C1C"/>
                </a:solidFill>
                <a:latin typeface="Nourd Bold"/>
              </a:rPr>
              <a:t>08</a:t>
            </a:r>
          </a:p>
        </p:txBody>
      </p:sp>
      <p:sp>
        <p:nvSpPr>
          <p:cNvPr id="17" name="Freeform 17"/>
          <p:cNvSpPr/>
          <p:nvPr/>
        </p:nvSpPr>
        <p:spPr>
          <a:xfrm>
            <a:off x="16219669" y="1284875"/>
            <a:ext cx="441733" cy="441733"/>
          </a:xfrm>
          <a:custGeom>
            <a:avLst/>
            <a:gdLst/>
            <a:ahLst/>
            <a:cxnLst/>
            <a:rect l="l" t="t" r="r" b="b"/>
            <a:pathLst>
              <a:path w="441733" h="441733">
                <a:moveTo>
                  <a:pt x="0" y="0"/>
                </a:moveTo>
                <a:lnTo>
                  <a:pt x="441733" y="0"/>
                </a:lnTo>
                <a:lnTo>
                  <a:pt x="441733" y="441733"/>
                </a:lnTo>
                <a:lnTo>
                  <a:pt x="0" y="44173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8" name="Freeform 18"/>
          <p:cNvSpPr/>
          <p:nvPr/>
        </p:nvSpPr>
        <p:spPr>
          <a:xfrm flipH="1">
            <a:off x="14362346" y="1284875"/>
            <a:ext cx="441733" cy="441733"/>
          </a:xfrm>
          <a:custGeom>
            <a:avLst/>
            <a:gdLst/>
            <a:ahLst/>
            <a:cxnLst/>
            <a:rect l="l" t="t" r="r" b="b"/>
            <a:pathLst>
              <a:path w="441733" h="441733">
                <a:moveTo>
                  <a:pt x="441733" y="0"/>
                </a:moveTo>
                <a:lnTo>
                  <a:pt x="0" y="0"/>
                </a:lnTo>
                <a:lnTo>
                  <a:pt x="0" y="441733"/>
                </a:lnTo>
                <a:lnTo>
                  <a:pt x="441733" y="441733"/>
                </a:lnTo>
                <a:lnTo>
                  <a:pt x="441733"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5" name="TextBox 24">
            <a:extLst>
              <a:ext uri="{FF2B5EF4-FFF2-40B4-BE49-F238E27FC236}">
                <a16:creationId xmlns:a16="http://schemas.microsoft.com/office/drawing/2014/main" id="{1794BF2C-DCB9-FA45-3690-65E2D7FE143A}"/>
              </a:ext>
            </a:extLst>
          </p:cNvPr>
          <p:cNvSpPr txBox="1"/>
          <p:nvPr/>
        </p:nvSpPr>
        <p:spPr>
          <a:xfrm>
            <a:off x="1066800" y="3467101"/>
            <a:ext cx="16459200" cy="2439129"/>
          </a:xfrm>
          <a:prstGeom prst="rect">
            <a:avLst/>
          </a:prstGeom>
          <a:noFill/>
        </p:spPr>
        <p:txBody>
          <a:bodyPr wrap="square">
            <a:spAutoFit/>
          </a:bodyPr>
          <a:lstStyle/>
          <a:p>
            <a:pPr algn="just">
              <a:lnSpc>
                <a:spcPct val="150000"/>
              </a:lnSpc>
            </a:pPr>
            <a:r>
              <a:rPr lang="en-US" sz="2400" b="1">
                <a:latin typeface="Nourd" panose="020B0604020202020204" charset="0"/>
              </a:rPr>
              <a:t>User Interface Design:</a:t>
            </a:r>
          </a:p>
          <a:p>
            <a:pPr marL="1714500" lvl="3" indent="-342900" algn="just">
              <a:lnSpc>
                <a:spcPct val="150000"/>
              </a:lnSpc>
              <a:buFont typeface="Arial" panose="020B0604020202020204" pitchFamily="34" charset="0"/>
              <a:buChar char="•"/>
            </a:pPr>
            <a:r>
              <a:rPr lang="en-US" sz="2000">
                <a:latin typeface="Nourd" panose="020B0604020202020204" charset="0"/>
              </a:rPr>
              <a:t>Create a GUI using Tkinter to design the user interface with labels, text entry fields, and a button.</a:t>
            </a:r>
          </a:p>
          <a:p>
            <a:pPr marL="1714500" lvl="3" indent="-342900" algn="just">
              <a:lnSpc>
                <a:spcPct val="150000"/>
              </a:lnSpc>
              <a:buFont typeface="Arial" panose="020B0604020202020204" pitchFamily="34" charset="0"/>
              <a:buChar char="•"/>
            </a:pPr>
            <a:r>
              <a:rPr lang="en-US" sz="2000">
                <a:latin typeface="Nourd" panose="020B0604020202020204" charset="0"/>
              </a:rPr>
              <a:t>Include text entry field for users to input the URL of the news article.</a:t>
            </a:r>
          </a:p>
          <a:p>
            <a:pPr marL="1714500" lvl="3" indent="-342900" algn="just">
              <a:lnSpc>
                <a:spcPct val="150000"/>
              </a:lnSpc>
              <a:buFont typeface="Arial" panose="020B0604020202020204" pitchFamily="34" charset="0"/>
              <a:buChar char="•"/>
            </a:pPr>
            <a:r>
              <a:rPr lang="en-US" sz="2000">
                <a:latin typeface="Nourd" panose="020B0604020202020204" charset="0"/>
              </a:rPr>
              <a:t>Add labels for displaying the article's title, author, publishing date, summary, and sentiment analysis results.</a:t>
            </a:r>
          </a:p>
          <a:p>
            <a:pPr marL="1714500" lvl="3" indent="-342900" algn="just">
              <a:lnSpc>
                <a:spcPct val="150000"/>
              </a:lnSpc>
              <a:buFont typeface="Arial" panose="020B0604020202020204" pitchFamily="34" charset="0"/>
              <a:buChar char="•"/>
            </a:pPr>
            <a:r>
              <a:rPr lang="en-US" sz="2000">
                <a:latin typeface="Nourd" panose="020B0604020202020204" charset="0"/>
              </a:rPr>
              <a:t>Implement a "Summarize" button to trigger the summarization and analysis process.	</a:t>
            </a:r>
            <a:endParaRPr lang="en-IN" sz="2000">
              <a:latin typeface="Nourd" panose="020B0604020202020204" charset="0"/>
            </a:endParaRPr>
          </a:p>
        </p:txBody>
      </p:sp>
      <p:sp>
        <p:nvSpPr>
          <p:cNvPr id="3" name="TextBox 2">
            <a:extLst>
              <a:ext uri="{FF2B5EF4-FFF2-40B4-BE49-F238E27FC236}">
                <a16:creationId xmlns:a16="http://schemas.microsoft.com/office/drawing/2014/main" id="{1AE10505-8A82-A2BA-D39E-7F246CEA0874}"/>
              </a:ext>
            </a:extLst>
          </p:cNvPr>
          <p:cNvSpPr txBox="1"/>
          <p:nvPr/>
        </p:nvSpPr>
        <p:spPr>
          <a:xfrm>
            <a:off x="3733800" y="2167015"/>
            <a:ext cx="13792200" cy="977191"/>
          </a:xfrm>
          <a:prstGeom prst="rect">
            <a:avLst/>
          </a:prstGeom>
        </p:spPr>
        <p:txBody>
          <a:bodyPr wrap="square" lIns="0" tIns="0" rIns="0" bIns="0" rtlCol="0" anchor="t">
            <a:spAutoFit/>
          </a:bodyPr>
          <a:lstStyle/>
          <a:p>
            <a:pPr algn="ctr">
              <a:lnSpc>
                <a:spcPts val="8000"/>
              </a:lnSpc>
            </a:pPr>
            <a:r>
              <a:rPr lang="en-US" sz="5400">
                <a:solidFill>
                  <a:srgbClr val="1C1C1C"/>
                </a:solidFill>
                <a:latin typeface="Hatton Ultra-Bold"/>
              </a:rPr>
              <a:t>ALGORITHM AND DEPLOYMENT</a:t>
            </a:r>
          </a:p>
        </p:txBody>
      </p:sp>
      <p:sp>
        <p:nvSpPr>
          <p:cNvPr id="5" name="TextBox 4">
            <a:extLst>
              <a:ext uri="{FF2B5EF4-FFF2-40B4-BE49-F238E27FC236}">
                <a16:creationId xmlns:a16="http://schemas.microsoft.com/office/drawing/2014/main" id="{23A4DA69-9B70-9F8B-BA4B-540A4E830540}"/>
              </a:ext>
            </a:extLst>
          </p:cNvPr>
          <p:cNvSpPr txBox="1"/>
          <p:nvPr/>
        </p:nvSpPr>
        <p:spPr>
          <a:xfrm>
            <a:off x="914400" y="6443707"/>
            <a:ext cx="16459200" cy="2439129"/>
          </a:xfrm>
          <a:prstGeom prst="rect">
            <a:avLst/>
          </a:prstGeom>
          <a:noFill/>
        </p:spPr>
        <p:txBody>
          <a:bodyPr wrap="square">
            <a:spAutoFit/>
          </a:bodyPr>
          <a:lstStyle/>
          <a:p>
            <a:pPr algn="just">
              <a:lnSpc>
                <a:spcPct val="150000"/>
              </a:lnSpc>
            </a:pPr>
            <a:r>
              <a:rPr lang="en-US" sz="2400" b="1">
                <a:latin typeface="Nourd" panose="020B0604020202020204" charset="0"/>
              </a:rPr>
              <a:t>Article Processing:</a:t>
            </a:r>
          </a:p>
          <a:p>
            <a:pPr marL="1828800" lvl="3" indent="-457200" algn="just">
              <a:lnSpc>
                <a:spcPct val="150000"/>
              </a:lnSpc>
              <a:buFont typeface="Arial" panose="020B0604020202020204" pitchFamily="34" charset="0"/>
              <a:buChar char="•"/>
            </a:pPr>
            <a:r>
              <a:rPr lang="en-US" sz="2000">
                <a:latin typeface="Nourd" panose="020B0604020202020204" charset="0"/>
              </a:rPr>
              <a:t>Retrieve the URL inputted by the user.</a:t>
            </a:r>
          </a:p>
          <a:p>
            <a:pPr marL="1828800" lvl="3" indent="-457200" algn="just">
              <a:lnSpc>
                <a:spcPct val="150000"/>
              </a:lnSpc>
              <a:buFont typeface="Arial" panose="020B0604020202020204" pitchFamily="34" charset="0"/>
              <a:buChar char="•"/>
            </a:pPr>
            <a:r>
              <a:rPr lang="en-US" sz="2000">
                <a:latin typeface="Nourd" panose="020B0604020202020204" charset="0"/>
              </a:rPr>
              <a:t>Utilize the Newspaper library to download, parse, and extract the content of the news article from the provided URL.</a:t>
            </a:r>
          </a:p>
          <a:p>
            <a:pPr marL="1828800" lvl="3" indent="-457200" algn="just">
              <a:lnSpc>
                <a:spcPct val="150000"/>
              </a:lnSpc>
              <a:buFont typeface="Arial" panose="020B0604020202020204" pitchFamily="34" charset="0"/>
              <a:buChar char="•"/>
            </a:pPr>
            <a:r>
              <a:rPr lang="en-US" sz="2000">
                <a:latin typeface="Nourd" panose="020B0604020202020204" charset="0"/>
              </a:rPr>
              <a:t>Ensure error handling for invalid URLs or failed article retrieval.</a:t>
            </a:r>
            <a:endParaRPr lang="en-IN" sz="2000">
              <a:latin typeface="Nourd" panose="020B0604020202020204" charset="0"/>
            </a:endParaRPr>
          </a:p>
          <a:p>
            <a:pPr lvl="3" algn="just">
              <a:lnSpc>
                <a:spcPct val="150000"/>
              </a:lnSpc>
            </a:pPr>
            <a:endParaRPr lang="en-US" sz="2000">
              <a:latin typeface="Nourd" panose="020B0604020202020204" charset="0"/>
            </a:endParaRPr>
          </a:p>
        </p:txBody>
      </p:sp>
    </p:spTree>
    <p:extLst>
      <p:ext uri="{BB962C8B-B14F-4D97-AF65-F5344CB8AC3E}">
        <p14:creationId xmlns:p14="http://schemas.microsoft.com/office/powerpoint/2010/main" val="4096068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FEAD8"/>
        </a:solidFill>
        <a:effectLst/>
      </p:bgPr>
    </p:bg>
    <p:spTree>
      <p:nvGrpSpPr>
        <p:cNvPr id="1" name=""/>
        <p:cNvGrpSpPr/>
        <p:nvPr/>
      </p:nvGrpSpPr>
      <p:grpSpPr>
        <a:xfrm>
          <a:off x="0" y="0"/>
          <a:ext cx="0" cy="0"/>
          <a:chOff x="0" y="0"/>
          <a:chExt cx="0" cy="0"/>
        </a:xfrm>
      </p:grpSpPr>
      <p:grpSp>
        <p:nvGrpSpPr>
          <p:cNvPr id="10" name="Group 10"/>
          <p:cNvGrpSpPr/>
          <p:nvPr/>
        </p:nvGrpSpPr>
        <p:grpSpPr>
          <a:xfrm>
            <a:off x="13764448" y="1028700"/>
            <a:ext cx="3494852" cy="954083"/>
            <a:chOff x="0" y="0"/>
            <a:chExt cx="1010276" cy="275802"/>
          </a:xfrm>
        </p:grpSpPr>
        <p:sp>
          <p:nvSpPr>
            <p:cNvPr id="11" name="Freeform 11"/>
            <p:cNvSpPr/>
            <p:nvPr/>
          </p:nvSpPr>
          <p:spPr>
            <a:xfrm>
              <a:off x="0" y="0"/>
              <a:ext cx="1010276" cy="275802"/>
            </a:xfrm>
            <a:custGeom>
              <a:avLst/>
              <a:gdLst/>
              <a:ahLst/>
              <a:cxnLst/>
              <a:rect l="l" t="t" r="r" b="b"/>
              <a:pathLst>
                <a:path w="1010276" h="275802">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EFEAD8"/>
            </a:solidFill>
            <a:ln w="57150" cap="rnd">
              <a:solidFill>
                <a:srgbClr val="1C1C1C"/>
              </a:solidFill>
              <a:prstDash val="solid"/>
              <a:round/>
            </a:ln>
          </p:spPr>
          <p:txBody>
            <a:bodyPr/>
            <a:lstStyle/>
            <a:p>
              <a:endParaRPr lang="en-IN"/>
            </a:p>
          </p:txBody>
        </p:sp>
        <p:sp>
          <p:nvSpPr>
            <p:cNvPr id="12" name="TextBox 12"/>
            <p:cNvSpPr txBox="1"/>
            <p:nvPr/>
          </p:nvSpPr>
          <p:spPr>
            <a:xfrm>
              <a:off x="0" y="-38100"/>
              <a:ext cx="1010276" cy="313902"/>
            </a:xfrm>
            <a:prstGeom prst="rect">
              <a:avLst/>
            </a:prstGeom>
          </p:spPr>
          <p:txBody>
            <a:bodyPr lIns="50800" tIns="50800" rIns="50800" bIns="50800" rtlCol="0" anchor="ctr"/>
            <a:lstStyle/>
            <a:p>
              <a:pPr algn="ctr">
                <a:lnSpc>
                  <a:spcPts val="2659"/>
                </a:lnSpc>
                <a:spcBef>
                  <a:spcPct val="0"/>
                </a:spcBef>
              </a:pPr>
              <a:endParaRPr/>
            </a:p>
          </p:txBody>
        </p:sp>
      </p:grpSp>
      <p:sp>
        <p:nvSpPr>
          <p:cNvPr id="14" name="AutoShape 14"/>
          <p:cNvSpPr/>
          <p:nvPr/>
        </p:nvSpPr>
        <p:spPr>
          <a:xfrm>
            <a:off x="4525446" y="1477167"/>
            <a:ext cx="9240896" cy="0"/>
          </a:xfrm>
          <a:prstGeom prst="line">
            <a:avLst/>
          </a:prstGeom>
          <a:ln w="57150" cap="flat">
            <a:solidFill>
              <a:srgbClr val="1C1C1C"/>
            </a:solidFill>
            <a:prstDash val="solid"/>
            <a:headEnd type="none" w="sm" len="sm"/>
            <a:tailEnd type="none" w="sm" len="sm"/>
          </a:ln>
        </p:spPr>
      </p:sp>
      <p:sp>
        <p:nvSpPr>
          <p:cNvPr id="16" name="TextBox 16"/>
          <p:cNvSpPr txBox="1"/>
          <p:nvPr/>
        </p:nvSpPr>
        <p:spPr>
          <a:xfrm>
            <a:off x="14906586" y="1404164"/>
            <a:ext cx="1210577" cy="256480"/>
          </a:xfrm>
          <a:prstGeom prst="rect">
            <a:avLst/>
          </a:prstGeom>
        </p:spPr>
        <p:txBody>
          <a:bodyPr lIns="0" tIns="0" rIns="0" bIns="0" rtlCol="0" anchor="t">
            <a:spAutoFit/>
          </a:bodyPr>
          <a:lstStyle/>
          <a:p>
            <a:pPr algn="ctr">
              <a:lnSpc>
                <a:spcPts val="2000"/>
              </a:lnSpc>
            </a:pPr>
            <a:r>
              <a:rPr lang="en-US" sz="2000">
                <a:solidFill>
                  <a:srgbClr val="1C1C1C"/>
                </a:solidFill>
                <a:latin typeface="Nourd Bold"/>
              </a:rPr>
              <a:t>09</a:t>
            </a:r>
          </a:p>
        </p:txBody>
      </p:sp>
      <p:sp>
        <p:nvSpPr>
          <p:cNvPr id="17" name="Freeform 17"/>
          <p:cNvSpPr/>
          <p:nvPr/>
        </p:nvSpPr>
        <p:spPr>
          <a:xfrm>
            <a:off x="16219669" y="1284875"/>
            <a:ext cx="441733" cy="441733"/>
          </a:xfrm>
          <a:custGeom>
            <a:avLst/>
            <a:gdLst/>
            <a:ahLst/>
            <a:cxnLst/>
            <a:rect l="l" t="t" r="r" b="b"/>
            <a:pathLst>
              <a:path w="441733" h="441733">
                <a:moveTo>
                  <a:pt x="0" y="0"/>
                </a:moveTo>
                <a:lnTo>
                  <a:pt x="441733" y="0"/>
                </a:lnTo>
                <a:lnTo>
                  <a:pt x="441733" y="441733"/>
                </a:lnTo>
                <a:lnTo>
                  <a:pt x="0" y="44173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8" name="Freeform 18"/>
          <p:cNvSpPr/>
          <p:nvPr/>
        </p:nvSpPr>
        <p:spPr>
          <a:xfrm flipH="1">
            <a:off x="14362346" y="1284875"/>
            <a:ext cx="441733" cy="441733"/>
          </a:xfrm>
          <a:custGeom>
            <a:avLst/>
            <a:gdLst/>
            <a:ahLst/>
            <a:cxnLst/>
            <a:rect l="l" t="t" r="r" b="b"/>
            <a:pathLst>
              <a:path w="441733" h="441733">
                <a:moveTo>
                  <a:pt x="441733" y="0"/>
                </a:moveTo>
                <a:lnTo>
                  <a:pt x="0" y="0"/>
                </a:lnTo>
                <a:lnTo>
                  <a:pt x="0" y="441733"/>
                </a:lnTo>
                <a:lnTo>
                  <a:pt x="441733" y="441733"/>
                </a:lnTo>
                <a:lnTo>
                  <a:pt x="441733"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5" name="TextBox 24">
            <a:extLst>
              <a:ext uri="{FF2B5EF4-FFF2-40B4-BE49-F238E27FC236}">
                <a16:creationId xmlns:a16="http://schemas.microsoft.com/office/drawing/2014/main" id="{1794BF2C-DCB9-FA45-3690-65E2D7FE143A}"/>
              </a:ext>
            </a:extLst>
          </p:cNvPr>
          <p:cNvSpPr txBox="1"/>
          <p:nvPr/>
        </p:nvSpPr>
        <p:spPr>
          <a:xfrm>
            <a:off x="1066800" y="3467101"/>
            <a:ext cx="16459200" cy="1977464"/>
          </a:xfrm>
          <a:prstGeom prst="rect">
            <a:avLst/>
          </a:prstGeom>
          <a:noFill/>
        </p:spPr>
        <p:txBody>
          <a:bodyPr wrap="square">
            <a:spAutoFit/>
          </a:bodyPr>
          <a:lstStyle/>
          <a:p>
            <a:pPr algn="just">
              <a:lnSpc>
                <a:spcPct val="150000"/>
              </a:lnSpc>
            </a:pPr>
            <a:r>
              <a:rPr lang="en-US" sz="2400" b="1">
                <a:latin typeface="Nourd" panose="020B0604020202020204" charset="0"/>
              </a:rPr>
              <a:t>Text Summarization:</a:t>
            </a:r>
          </a:p>
          <a:p>
            <a:pPr marL="1714500" lvl="3" indent="-342900" algn="just">
              <a:lnSpc>
                <a:spcPct val="150000"/>
              </a:lnSpc>
              <a:buFont typeface="Arial" panose="020B0604020202020204" pitchFamily="34" charset="0"/>
              <a:buChar char="•"/>
            </a:pPr>
            <a:r>
              <a:rPr lang="en-US" sz="2000">
                <a:latin typeface="Nourd" panose="020B0604020202020204" charset="0"/>
              </a:rPr>
              <a:t>Use natural language processing techniques to generate a summary of the article's content.</a:t>
            </a:r>
          </a:p>
          <a:p>
            <a:pPr marL="1714500" lvl="3" indent="-342900" algn="just">
              <a:lnSpc>
                <a:spcPct val="150000"/>
              </a:lnSpc>
              <a:buFont typeface="Arial" panose="020B0604020202020204" pitchFamily="34" charset="0"/>
              <a:buChar char="•"/>
            </a:pPr>
            <a:r>
              <a:rPr lang="en-US" sz="2000">
                <a:latin typeface="Nourd" panose="020B0604020202020204" charset="0"/>
              </a:rPr>
              <a:t>Employ the article.summary() function provided by the Newspaper library to automatically generate a summary of the article's main points.	</a:t>
            </a:r>
            <a:endParaRPr lang="en-IN" sz="2000">
              <a:latin typeface="Nourd" panose="020B0604020202020204" charset="0"/>
            </a:endParaRPr>
          </a:p>
        </p:txBody>
      </p:sp>
      <p:sp>
        <p:nvSpPr>
          <p:cNvPr id="3" name="TextBox 2">
            <a:extLst>
              <a:ext uri="{FF2B5EF4-FFF2-40B4-BE49-F238E27FC236}">
                <a16:creationId xmlns:a16="http://schemas.microsoft.com/office/drawing/2014/main" id="{1AE10505-8A82-A2BA-D39E-7F246CEA0874}"/>
              </a:ext>
            </a:extLst>
          </p:cNvPr>
          <p:cNvSpPr txBox="1"/>
          <p:nvPr/>
        </p:nvSpPr>
        <p:spPr>
          <a:xfrm>
            <a:off x="3733800" y="2167015"/>
            <a:ext cx="13792200" cy="977191"/>
          </a:xfrm>
          <a:prstGeom prst="rect">
            <a:avLst/>
          </a:prstGeom>
        </p:spPr>
        <p:txBody>
          <a:bodyPr wrap="square" lIns="0" tIns="0" rIns="0" bIns="0" rtlCol="0" anchor="t">
            <a:spAutoFit/>
          </a:bodyPr>
          <a:lstStyle/>
          <a:p>
            <a:pPr algn="ctr">
              <a:lnSpc>
                <a:spcPts val="8000"/>
              </a:lnSpc>
            </a:pPr>
            <a:r>
              <a:rPr lang="en-US" sz="5400">
                <a:solidFill>
                  <a:srgbClr val="1C1C1C"/>
                </a:solidFill>
                <a:latin typeface="Hatton Ultra-Bold"/>
              </a:rPr>
              <a:t>ALGORITHM AND DEPLOYMENT</a:t>
            </a:r>
          </a:p>
        </p:txBody>
      </p:sp>
      <p:sp>
        <p:nvSpPr>
          <p:cNvPr id="5" name="TextBox 4">
            <a:extLst>
              <a:ext uri="{FF2B5EF4-FFF2-40B4-BE49-F238E27FC236}">
                <a16:creationId xmlns:a16="http://schemas.microsoft.com/office/drawing/2014/main" id="{23A4DA69-9B70-9F8B-BA4B-540A4E830540}"/>
              </a:ext>
            </a:extLst>
          </p:cNvPr>
          <p:cNvSpPr txBox="1"/>
          <p:nvPr/>
        </p:nvSpPr>
        <p:spPr>
          <a:xfrm>
            <a:off x="914400" y="5690381"/>
            <a:ext cx="16459200" cy="2439129"/>
          </a:xfrm>
          <a:prstGeom prst="rect">
            <a:avLst/>
          </a:prstGeom>
          <a:noFill/>
        </p:spPr>
        <p:txBody>
          <a:bodyPr wrap="square">
            <a:spAutoFit/>
          </a:bodyPr>
          <a:lstStyle/>
          <a:p>
            <a:pPr algn="just">
              <a:lnSpc>
                <a:spcPct val="150000"/>
              </a:lnSpc>
            </a:pPr>
            <a:r>
              <a:rPr lang="en-US" sz="2400" b="1">
                <a:latin typeface="Nourd" panose="020B0604020202020204" charset="0"/>
              </a:rPr>
              <a:t>Sentiment Analysis:</a:t>
            </a:r>
          </a:p>
          <a:p>
            <a:pPr marL="1714500" lvl="3" indent="-342900" algn="just">
              <a:lnSpc>
                <a:spcPct val="150000"/>
              </a:lnSpc>
              <a:buFont typeface="Arial" panose="020B0604020202020204" pitchFamily="34" charset="0"/>
              <a:buChar char="•"/>
            </a:pPr>
            <a:r>
              <a:rPr lang="en-US" sz="2000">
                <a:latin typeface="Nourd" panose="020B0604020202020204" charset="0"/>
              </a:rPr>
              <a:t>Utilize TextBlob to perform sentiment analysis on the article's content.</a:t>
            </a:r>
          </a:p>
          <a:p>
            <a:pPr marL="1714500" lvl="3" indent="-342900" algn="just">
              <a:lnSpc>
                <a:spcPct val="150000"/>
              </a:lnSpc>
              <a:buFont typeface="Arial" panose="020B0604020202020204" pitchFamily="34" charset="0"/>
              <a:buChar char="•"/>
            </a:pPr>
            <a:r>
              <a:rPr lang="en-US" sz="2000">
                <a:latin typeface="Nourd" panose="020B0604020202020204" charset="0"/>
              </a:rPr>
              <a:t>Calculate the polarity of the article's text to determine whether the sentiment is positive, negative, or neutral.</a:t>
            </a:r>
          </a:p>
          <a:p>
            <a:pPr marL="1714500" lvl="3" indent="-342900" algn="just">
              <a:lnSpc>
                <a:spcPct val="150000"/>
              </a:lnSpc>
              <a:buFont typeface="Arial" panose="020B0604020202020204" pitchFamily="34" charset="0"/>
              <a:buChar char="•"/>
            </a:pPr>
            <a:r>
              <a:rPr lang="en-US" sz="2000">
                <a:latin typeface="Nourd" panose="020B0604020202020204" charset="0"/>
              </a:rPr>
              <a:t>Display the sentiment analysis results, including the polarity score and sentiment label (positive, negative, neutral), in the designated text entry field in the GUI.</a:t>
            </a:r>
          </a:p>
        </p:txBody>
      </p:sp>
    </p:spTree>
    <p:extLst>
      <p:ext uri="{BB962C8B-B14F-4D97-AF65-F5344CB8AC3E}">
        <p14:creationId xmlns:p14="http://schemas.microsoft.com/office/powerpoint/2010/main" val="38217451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TotalTime>
  <Words>828</Words>
  <Application>Microsoft Office PowerPoint</Application>
  <PresentationFormat>Custom</PresentationFormat>
  <Paragraphs>122</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Bahnschrift</vt:lpstr>
      <vt:lpstr>Hatton Ultra-Bold</vt:lpstr>
      <vt:lpstr>Nourd Bold</vt:lpstr>
      <vt:lpstr>Calibri</vt:lpstr>
      <vt:lpstr>Arial</vt:lpstr>
      <vt:lpstr>Nourd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Cream Modern Simple &amp; Lined Thesis Defense Presentation</dc:title>
  <dc:creator>devi</dc:creator>
  <cp:lastModifiedBy>DEVI K</cp:lastModifiedBy>
  <cp:revision>15</cp:revision>
  <dcterms:created xsi:type="dcterms:W3CDTF">2006-08-16T00:00:00Z</dcterms:created>
  <dcterms:modified xsi:type="dcterms:W3CDTF">2024-04-22T05:48:56Z</dcterms:modified>
  <dc:identifier>DAGDD5TfO6U</dc:identifier>
</cp:coreProperties>
</file>