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xmlns="">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66" autoAdjust="0"/>
    <p:restoredTop sz="100000" autoAdjust="0"/>
  </p:normalViewPr>
  <p:slideViewPr>
    <p:cSldViewPr snapToGrid="0">
      <p:cViewPr>
        <p:scale>
          <a:sx n="132" d="100"/>
          <a:sy n="132" d="100"/>
        </p:scale>
        <p:origin x="0" y="72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pPr algn="r"/>
              <a:t>4/8/2024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619374546"/>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758670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419353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2268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66428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46928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328671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849358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22357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646507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997423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847889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  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pPr marL="0" indent="0" algn="r">
                <a:lnSpc>
                  <a:spcPct val="100000"/>
                </a:lnSpc>
                <a:spcBef>
                  <a:spcPts val="0"/>
                </a:spcBef>
                <a:spcAft>
                  <a:spcPts val="0"/>
                </a:spcAft>
                <a:buNone/>
              </a:pPr>
              <a:t>4/8/2024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pPr marL="0" indent="0" algn="r">
                <a:lnSpc>
                  <a:spcPct val="100000"/>
                </a:lnSpc>
                <a:spcBef>
                  <a:spcPts val="0"/>
                </a:spcBef>
                <a:spcAft>
                  <a:spcPts val="0"/>
                </a:spcAft>
                <a:buNone/>
              </a:p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xmlns="" val="45054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97317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747684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  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pPr algn="r"/>
              <a:t>4/8/2024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xmlns="" val="1751941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  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pPr algn="r"/>
              <a:t>4/8/2024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pPr algn="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xmlns="" val="157653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054151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618124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873902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85873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65260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9170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72119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2024/4/8</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35869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pPr algn="r"/>
              <a:t>4/8/2024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pPr algn="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  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xmlns="" val="139231909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charset="0"/>
                <a:ea typeface="华文中宋" charset="0"/>
                <a:cs typeface="Arial" charset="0"/>
              </a:rPr>
              <a:t>KEYLOGGER AND SECURITY</a:t>
            </a:r>
            <a:endParaRPr lang="zh-CN" altLang="en-US" sz="3600" b="1" i="0" u="none" strike="noStrike" kern="1200" cap="all" spc="0" baseline="0">
              <a:solidFill>
                <a:schemeClr val="accent1"/>
              </a:solidFill>
              <a:latin typeface="Arial" charset="0"/>
              <a:ea typeface="华文中宋" charset="0"/>
              <a:cs typeface="Arial"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charset="0"/>
                <a:ea typeface="华文中宋" charset="0"/>
                <a:cs typeface="Arial" charset="0"/>
              </a:rPr>
              <a:t>CYBER SECURITY</a:t>
            </a:r>
            <a:endParaRPr lang="zh-CN" altLang="en-US" sz="3200" b="1" i="0" u="none" strike="noStrike" kern="1200" cap="none" spc="0" baseline="0">
              <a:solidFill>
                <a:srgbClr val="1481AC"/>
              </a:solidFill>
              <a:latin typeface="Arial" charset="0"/>
              <a:ea typeface="华文中宋" charset="0"/>
              <a:cs typeface="Arial" charset="0"/>
            </a:endParaRPr>
          </a:p>
        </p:txBody>
      </p:sp>
      <p:sp>
        <p:nvSpPr>
          <p:cNvPr id="28" name="矩形"/>
          <p:cNvSpPr>
            <a:spLocks/>
          </p:cNvSpPr>
          <p:nvPr/>
        </p:nvSpPr>
        <p:spPr>
          <a:xfrm>
            <a:off x="4660556" y="4043448"/>
            <a:ext cx="7980183" cy="13234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rgbClr val="7AE0F6"/>
                </a:solidFill>
                <a:latin typeface="Arial" charset="0"/>
                <a:ea typeface="华文中宋" charset="0"/>
                <a:cs typeface="Arial" charset="0"/>
              </a:rPr>
              <a:t>Presented by: </a:t>
            </a:r>
          </a:p>
          <a:p>
            <a:pPr marL="0" indent="0" algn="l">
              <a:lnSpc>
                <a:spcPct val="100000"/>
              </a:lnSpc>
              <a:spcBef>
                <a:spcPts val="0"/>
              </a:spcBef>
              <a:spcAft>
                <a:spcPts val="0"/>
              </a:spcAft>
              <a:buNone/>
            </a:pPr>
            <a:r>
              <a:rPr lang="en-US" altLang="zh-CN" sz="2000" b="1" i="0" u="none" strike="noStrike" kern="1200" cap="none" spc="0" baseline="0" smtClean="0">
                <a:solidFill>
                  <a:srgbClr val="7AE0F6"/>
                </a:solidFill>
                <a:latin typeface="Arial" charset="0"/>
                <a:ea typeface="华文中宋" charset="0"/>
                <a:cs typeface="Arial" charset="0"/>
              </a:rPr>
              <a:t>Name</a:t>
            </a:r>
            <a:r>
              <a:rPr lang="en-US" altLang="zh-CN" sz="2000" b="1" i="0" u="none" strike="noStrike" kern="1200" cap="none" spc="0" baseline="0" dirty="0">
                <a:solidFill>
                  <a:srgbClr val="7AE0F6"/>
                </a:solidFill>
                <a:latin typeface="Arial" charset="0"/>
                <a:ea typeface="华文中宋" charset="0"/>
                <a:cs typeface="Arial" charset="0"/>
              </a:rPr>
              <a:t>: G.DEVI PAVITHRA</a:t>
            </a:r>
          </a:p>
          <a:p>
            <a:pPr marL="0" indent="0" algn="l">
              <a:lnSpc>
                <a:spcPct val="100000"/>
              </a:lnSpc>
              <a:spcBef>
                <a:spcPts val="0"/>
              </a:spcBef>
              <a:spcAft>
                <a:spcPts val="0"/>
              </a:spcAft>
              <a:buNone/>
            </a:pPr>
            <a:r>
              <a:rPr lang="en-US" altLang="zh-CN" sz="2000" b="1" i="0" u="none" strike="noStrike" kern="1200" cap="none" spc="0" baseline="0" dirty="0">
                <a:solidFill>
                  <a:srgbClr val="7AE0F6"/>
                </a:solidFill>
                <a:latin typeface="Arial" charset="0"/>
                <a:ea typeface="华文中宋" charset="0"/>
                <a:cs typeface="Arial" charset="0"/>
              </a:rPr>
              <a:t>Reg. No:210821205021</a:t>
            </a:r>
          </a:p>
          <a:p>
            <a:pPr marL="0" indent="0" algn="l">
              <a:lnSpc>
                <a:spcPct val="100000"/>
              </a:lnSpc>
              <a:spcBef>
                <a:spcPts val="0"/>
              </a:spcBef>
              <a:spcAft>
                <a:spcPts val="0"/>
              </a:spcAft>
              <a:buNone/>
            </a:pPr>
            <a:r>
              <a:rPr lang="en-US" altLang="zh-CN" sz="2000" b="1" i="0" u="none" strike="noStrike" kern="1200" cap="none" spc="0" baseline="0" dirty="0">
                <a:solidFill>
                  <a:srgbClr val="7AE0F6"/>
                </a:solidFill>
                <a:latin typeface="Arial" charset="0"/>
                <a:ea typeface="华文中宋" charset="0"/>
                <a:cs typeface="Arial" charset="0"/>
              </a:rPr>
              <a:t>KINGS ENGINEERING COLLEGE. </a:t>
            </a:r>
            <a:endParaRPr lang="zh-CN" altLang="en-US" sz="2000" b="1" i="0" u="none" strike="noStrike" kern="1200" cap="none" spc="0" baseline="0" dirty="0">
              <a:solidFill>
                <a:srgbClr val="7AE0F6"/>
              </a:solidFill>
              <a:latin typeface="Arial" charset="0"/>
              <a:ea typeface="华文中宋" charset="0"/>
              <a:cs typeface="Arial" charset="0"/>
            </a:endParaRPr>
          </a:p>
        </p:txBody>
      </p:sp>
    </p:spTree>
    <p:extLst>
      <p:ext uri="{BB962C8B-B14F-4D97-AF65-F5344CB8AC3E}">
        <p14:creationId xmlns:p14="http://schemas.microsoft.com/office/powerpoint/2010/main" xmlns="" val="11472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charset="0"/>
                <a:ea typeface="Franklin Gothic Book" charset="0"/>
                <a:cs typeface="Franklin Gothic Book" charset="0"/>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pynput library and the Tkinter GUI toolkit.</a:t>
            </a:r>
            <a:endParaRPr lang="zh-CN" altLang="en-US" sz="2400" b="0" i="0" u="none" strike="noStrike" kern="1200" cap="none" spc="0" baseline="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xmlns="" val="1102167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charset="0"/>
                <a:ea typeface="华文中宋" charset="0"/>
                <a:cs typeface="Arial" charset="0"/>
              </a:rPr>
              <a:t>THANK YOU</a:t>
            </a:r>
            <a:endParaRPr lang="zh-CN" altLang="en-US" sz="2800" b="1" i="0" u="none" strike="noStrike" kern="1200" cap="all" spc="0" baseline="0">
              <a:solidFill>
                <a:srgbClr val="002060"/>
              </a:solidFill>
              <a:latin typeface="Arial" charset="0"/>
              <a:ea typeface="华文中宋" charset="0"/>
              <a:cs typeface="Arial" charset="0"/>
            </a:endParaRPr>
          </a:p>
        </p:txBody>
      </p:sp>
    </p:spTree>
    <p:extLst>
      <p:ext uri="{BB962C8B-B14F-4D97-AF65-F5344CB8AC3E}">
        <p14:creationId xmlns:p14="http://schemas.microsoft.com/office/powerpoint/2010/main" xmlns="" val="703188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charset="0"/>
                <a:ea typeface="华文中宋" charset="0"/>
                <a:cs typeface="Arial" charset="0"/>
              </a:rPr>
              <a:t>OUTLINE</a:t>
            </a:r>
            <a:endParaRPr lang="zh-CN" altLang="en-US" sz="2800" b="1" i="0" u="none" strike="noStrike" kern="1200" cap="all" spc="0" baseline="0">
              <a:solidFill>
                <a:srgbClr val="002060"/>
              </a:solidFill>
              <a:latin typeface="Arial" charset="0"/>
              <a:ea typeface="华文中宋" charset="0"/>
              <a:cs typeface="Arial"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charset="0"/>
                <a:ea typeface="Franklin Gothic Book" charset="0"/>
                <a:cs typeface="Arial" charset="0"/>
              </a:rPr>
              <a:t>  </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Problem Statement</a:t>
            </a:r>
            <a:endParaRPr lang="en-US" altLang="zh-CN" sz="20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Proposed System/Solution</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Calibri" charset="0"/>
              </a:rPr>
              <a:t>System </a:t>
            </a:r>
            <a:r>
              <a:rPr lang="en-US" altLang="zh-CN" sz="2000" b="1" i="0" u="none" strike="noStrike" kern="1200" cap="none" spc="0" baseline="0">
                <a:solidFill>
                  <a:srgbClr val="404040"/>
                </a:solidFill>
                <a:latin typeface="Arial" charset="0"/>
                <a:ea typeface="Franklin Gothic Book" charset="0"/>
                <a:cs typeface="Franklin Gothic Book" charset="0"/>
              </a:rPr>
              <a:t>Development Approach </a:t>
            </a:r>
            <a:endParaRPr lang="en-US" altLang="zh-CN" sz="2000" b="0" i="0" u="none" strike="noStrike" kern="1200" cap="none" spc="0" baseline="0">
              <a:solidFill>
                <a:srgbClr val="404040"/>
              </a:solidFill>
              <a:latin typeface="Arial"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Franklin Gothic Book" charset="0"/>
              </a:rPr>
              <a:t>Algorithm &amp; Deployment  </a:t>
            </a:r>
            <a:endParaRPr lang="en-US" altLang="zh-CN" sz="1700" b="0" i="0" u="none" strike="noStrike" kern="1200" cap="none" spc="0" baseline="0">
              <a:solidFill>
                <a:srgbClr val="404040"/>
              </a:solidFill>
              <a:latin typeface="Arial"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Result (Output Image)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Conclusion</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charset="0"/>
                <a:ea typeface="Franklin Gothic Book" charset="0"/>
                <a:cs typeface="Arial" charset="0"/>
              </a:rPr>
              <a:t>References</a:t>
            </a:r>
            <a:endParaRPr lang="en-US" altLang="zh-CN" sz="1700" b="0" i="0" u="none" strike="noStrike" kern="1200" cap="none" spc="0" baseline="0">
              <a:solidFill>
                <a:srgbClr val="404040"/>
              </a:solidFill>
              <a:latin typeface="Arial" charset="0"/>
              <a:ea typeface="华文中宋" charset="0"/>
              <a:cs typeface="Arial"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charset="0"/>
              <a:ea typeface="华文中宋" charset="0"/>
              <a:cs typeface="Arial" charset="0"/>
            </a:endParaRPr>
          </a:p>
        </p:txBody>
      </p:sp>
    </p:spTree>
    <p:extLst>
      <p:ext uri="{BB962C8B-B14F-4D97-AF65-F5344CB8AC3E}">
        <p14:creationId xmlns:p14="http://schemas.microsoft.com/office/powerpoint/2010/main" xmlns="" val="71130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华文中宋" charset="0"/>
                <a:cs typeface="Arial"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charset="0"/>
                <a:ea typeface="Franklin Gothic Book" charset="0"/>
                <a:cs typeface="Franklin Gothic Book" charset="0"/>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123055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华文中宋" charset="0"/>
                <a:cs typeface="Arial"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41671" y="1087378"/>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charset="0"/>
                <a:ea typeface="Franklin Gothic Book" charset="0"/>
                <a:cs typeface="Franklin Gothic Book" charset="0"/>
              </a:rPr>
              <a:t>Background Keylogging</a:t>
            </a:r>
            <a:r>
              <a:rPr lang="en-US" altLang="zh-CN" sz="1200" b="0" i="0" u="none" strike="noStrike" kern="1200" cap="none" spc="0" baseline="0">
                <a:solidFill>
                  <a:srgbClr val="404040"/>
                </a:solidFill>
                <a:latin typeface="Franklin Gothic Book" charset="0"/>
                <a:ea typeface="Franklin Gothic Book" charset="0"/>
                <a:cs typeface="Franklin Gothic Book" charset="0"/>
              </a:rPr>
              <a:t>: The application will run discreetly in the background, capturing all user keystrokes without interrupting the user's activities.</a:t>
            </a:r>
            <a:endParaRPr lang="en-US" altLang="zh-CN" sz="1200" b="1" i="0" u="none" strike="noStrike" kern="1200" cap="none" spc="0" baseline="0">
              <a:solidFill>
                <a:srgbClr val="404040"/>
              </a:solidFill>
              <a:latin typeface="Calibri"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charset="0"/>
                <a:ea typeface="Franklin Gothic Book" charset="0"/>
                <a:cs typeface="Franklin Gothic Book" charset="0"/>
              </a:rPr>
              <a:t>Keystroke Capture</a:t>
            </a:r>
            <a:r>
              <a:rPr lang="en-US" altLang="zh-CN" sz="1200" b="0" i="0" u="none" strike="noStrike" kern="1200" cap="none" spc="0" baseline="0">
                <a:solidFill>
                  <a:srgbClr val="404040"/>
                </a:solidFill>
                <a:latin typeface="Franklin Gothic Book" charset="0"/>
                <a:ea typeface="Franklin Gothic Book" charset="0"/>
                <a:cs typeface="Franklin Gothic Book" charset="0"/>
              </a:rPr>
              <a:t>: Utilizing the pynput library, the application will monitor keyboard input and record each keystroke along with its corresponding event (pressed, held, or released).</a:t>
            </a:r>
            <a:endParaRPr lang="en-US" altLang="zh-CN" sz="17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charset="0"/>
                <a:ea typeface="Franklin Gothic Book" charset="0"/>
                <a:cs typeface="Franklin Gothic Book" charset="0"/>
              </a:rPr>
              <a:t>Data Storage</a:t>
            </a:r>
            <a:r>
              <a:rPr lang="en-US" altLang="zh-CN" sz="1200" b="0" i="0" u="none" strike="noStrike" kern="1200" cap="none" spc="0" baseline="0">
                <a:solidFill>
                  <a:srgbClr val="404040"/>
                </a:solidFill>
                <a:latin typeface="Franklin Gothic Book" charset="0"/>
                <a:ea typeface="Franklin Gothic Book" charset="0"/>
                <a:cs typeface="Franklin Gothic Book" charset="0"/>
              </a:rPr>
              <a:t>: The captured keystrokes will be stored securely in two formats:</a:t>
            </a:r>
            <a:endParaRPr lang="en-US" altLang="zh-CN" sz="1700" b="0" i="0" u="none" strike="noStrike" kern="1200" cap="none" spc="0" baseline="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Franklin Gothic Book" charset="0"/>
                <a:ea typeface="Franklin Gothic Book" charset="0"/>
                <a:cs typeface="Franklin Gothic Book" charset="0"/>
              </a:rPr>
              <a:t>               Text Format</a:t>
            </a:r>
            <a:r>
              <a:rPr lang="en-US" altLang="zh-CN" sz="1200" b="0" i="0" u="none" strike="noStrike" kern="1200" cap="none" spc="0" baseline="0">
                <a:solidFill>
                  <a:srgbClr val="404040"/>
                </a:solidFill>
                <a:latin typeface="Franklin Gothic Book" charset="0"/>
                <a:ea typeface="Franklin Gothic Book" charset="0"/>
                <a:cs typeface="Franklin Gothic Book" charset="0"/>
              </a:rPr>
              <a:t>: Keystrokes will be saved in a text file ('key_log.txt') for easy access and readability.</a:t>
            </a:r>
            <a:endParaRPr lang="en-US" altLang="zh-CN" sz="1700" b="0" i="0" u="none" strike="noStrike" kern="1200" cap="none" spc="0" baseline="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Franklin Gothic Book" charset="0"/>
                <a:ea typeface="Franklin Gothic Book" charset="0"/>
                <a:cs typeface="Franklin Gothic Book" charset="0"/>
              </a:rPr>
              <a:t>               JSON Format:</a:t>
            </a:r>
            <a:r>
              <a:rPr lang="en-US" altLang="zh-CN" sz="1200" b="0" i="0" u="none" strike="noStrike" kern="1200" cap="none" spc="0" baseline="0">
                <a:solidFill>
                  <a:srgbClr val="404040"/>
                </a:solidFill>
                <a:latin typeface="Franklin Gothic Book" charset="0"/>
                <a:ea typeface="Franklin Gothic Book" charset="0"/>
                <a:cs typeface="Franklin Gothic Book" charset="0"/>
              </a:rPr>
              <a:t> Keystrokes will also be stored in a JSON file ('key_log.json') for structured data storage and analysis.</a:t>
            </a:r>
            <a:endParaRPr lang="en-US" altLang="zh-CN" sz="17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charset="0"/>
                <a:ea typeface="Franklin Gothic Book" charset="0"/>
                <a:cs typeface="Franklin Gothic Book" charset="0"/>
              </a:rPr>
              <a:t>Start/Stop Functionality</a:t>
            </a:r>
            <a:r>
              <a:rPr lang="en-US" altLang="zh-CN" sz="1200" b="0" i="0" u="none" strike="noStrike" kern="1200" cap="none" spc="0" baseline="0">
                <a:solidFill>
                  <a:srgbClr val="404040"/>
                </a:solidFill>
                <a:latin typeface="Franklin Gothic Book" charset="0"/>
                <a:ea typeface="Franklin Gothic Book" charset="0"/>
                <a:cs typeface="Franklin Gothic Book" charset="0"/>
              </a:rPr>
              <a:t>: The application will provide user-friendly buttons to start and stop the keylogging process. This feature ensures that users have control over when the keylogger is active.</a:t>
            </a:r>
            <a:endParaRPr lang="en-US" altLang="zh-CN" sz="17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charset="0"/>
                <a:ea typeface="Franklin Gothic Book" charset="0"/>
                <a:cs typeface="Franklin Gothic Book" charset="0"/>
              </a:rPr>
              <a:t>Error Handling</a:t>
            </a:r>
            <a:r>
              <a:rPr lang="en-US" altLang="zh-CN" sz="1200" b="0" i="0" u="none" strike="noStrike" kern="1200" cap="none" spc="0" baseline="0">
                <a:solidFill>
                  <a:srgbClr val="404040"/>
                </a:solidFill>
                <a:latin typeface="Franklin Gothic Book" charset="0"/>
                <a:ea typeface="Franklin Gothic Book" charset="0"/>
                <a:cs typeface="Franklin Gothic Book" charset="0"/>
              </a:rPr>
              <a:t>: Robust error handling mechanisms will be implemented to handle exceptions gracefully and ensure the stability of the application under various scenarios.</a:t>
            </a:r>
            <a:endParaRPr lang="en-US" altLang="zh-CN" sz="17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charset="0"/>
                <a:ea typeface="Franklin Gothic Book" charset="0"/>
                <a:cs typeface="Franklin Gothic Book" charset="0"/>
              </a:rPr>
              <a:t>User Interfac</a:t>
            </a:r>
            <a:r>
              <a:rPr lang="en-US" altLang="zh-CN" sz="1200" b="0" i="0" u="none" strike="noStrike" kern="1200" cap="none" spc="0" baseline="0">
                <a:solidFill>
                  <a:srgbClr val="404040"/>
                </a:solidFill>
                <a:latin typeface="Franklin Gothic Book" charset="0"/>
                <a:ea typeface="Franklin Gothic Book" charset="0"/>
                <a:cs typeface="Franklin Gothic Book" charset="0"/>
              </a:rPr>
              <a:t>e: The application will feature a simple and intuitive graphical user interface (GUI) built using the Tkinter library. The GUI will display status messages, such as whether the keylogger is running or stopped, providing clear feedback to the user.</a:t>
            </a:r>
            <a:endParaRPr lang="en-US" altLang="zh-CN" sz="17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charset="0"/>
                <a:ea typeface="Franklin Gothic Book" charset="0"/>
                <a:cs typeface="Franklin Gothic Book" charset="0"/>
              </a:rPr>
              <a:t>Security Measures</a:t>
            </a:r>
            <a:r>
              <a:rPr lang="en-US" altLang="zh-CN" sz="1200" b="0" i="0" u="none" strike="noStrike" kern="1200" cap="none" spc="0" baseline="0">
                <a:solidFill>
                  <a:srgbClr val="404040"/>
                </a:solidFill>
                <a:latin typeface="Franklin Gothic Book" charset="0"/>
                <a:ea typeface="Franklin Gothic Book" charset="0"/>
                <a:cs typeface="Franklin Gothic Book" charset="0"/>
              </a:rPr>
              <a:t>: To maintain user privacy and prevent unauthorized access to the recorded keystrokes, the application will incorporate security measures such as:</a:t>
            </a:r>
            <a:endParaRPr lang="en-US" altLang="zh-CN" sz="1700" b="0" i="0" u="none" strike="noStrike" kern="1200" cap="none" spc="0" baseline="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Franklin Gothic Book" charset="0"/>
                <a:ea typeface="Franklin Gothic Book" charset="0"/>
                <a:cs typeface="Franklin Gothic Book" charset="0"/>
              </a:rPr>
              <a:t>                 File Encryption</a:t>
            </a:r>
            <a:r>
              <a:rPr lang="en-US" altLang="zh-CN" sz="1200" b="0" i="0" u="none" strike="noStrike" kern="1200" cap="none" spc="0" baseline="0">
                <a:solidFill>
                  <a:srgbClr val="404040"/>
                </a:solidFill>
                <a:latin typeface="Franklin Gothic Book" charset="0"/>
                <a:ea typeface="Franklin Gothic Book" charset="0"/>
                <a:cs typeface="Franklin Gothic Book" charset="0"/>
              </a:rPr>
              <a:t>: Optionally, the application can encrypt the text and JSON files containing keystroke data using cryptographic algorithms to protect sensitive information.</a:t>
            </a:r>
            <a:endParaRPr lang="en-US" altLang="zh-CN" sz="1700" b="0" i="0" u="none" strike="noStrike" kern="1200" cap="none" spc="0" baseline="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None/>
            </a:pPr>
            <a:r>
              <a:rPr lang="en-US" altLang="zh-CN" sz="1200" b="1" i="0" u="none" strike="noStrike" kern="1200" cap="none" spc="0" baseline="0">
                <a:solidFill>
                  <a:srgbClr val="404040"/>
                </a:solidFill>
                <a:latin typeface="Franklin Gothic Book" charset="0"/>
                <a:ea typeface="Franklin Gothic Book" charset="0"/>
                <a:cs typeface="Franklin Gothic Book" charset="0"/>
              </a:rPr>
              <a:t>                 Access Control</a:t>
            </a:r>
            <a:r>
              <a:rPr lang="en-US" altLang="zh-CN" sz="1200" b="0" i="0" u="none" strike="noStrike" kern="1200" cap="none" spc="0" baseline="0">
                <a:solidFill>
                  <a:srgbClr val="404040"/>
                </a:solidFill>
                <a:latin typeface="Franklin Gothic Book" charset="0"/>
                <a:ea typeface="Franklin Gothic Book" charset="0"/>
                <a:cs typeface="Franklin Gothic Book" charset="0"/>
              </a:rPr>
              <a:t>: Implement authentication mechanisms to restrict access to the keylogger settings and logs, ensuring that only authorized users can start, stop, or view the captured keystrokes.</a:t>
            </a:r>
            <a:endParaRPr lang="en-US" altLang="zh-CN" sz="17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charset="0"/>
                <a:ea typeface="Franklin Gothic Book" charset="0"/>
                <a:cs typeface="Franklin Gothic Book" charset="0"/>
              </a:rPr>
              <a:t>Documentation and Support</a:t>
            </a:r>
            <a:r>
              <a:rPr lang="en-US" altLang="zh-CN" sz="1200" b="0" i="0" u="none" strike="noStrike" kern="1200" cap="none" spc="0" baseline="0">
                <a:solidFill>
                  <a:srgbClr val="404040"/>
                </a:solidFill>
                <a:latin typeface="Franklin Gothic Book" charset="0"/>
                <a:ea typeface="Franklin Gothic Book" charset="0"/>
                <a:cs typeface="Franklin Gothic Book" charset="0"/>
              </a:rPr>
              <a:t>: Comprehensive documentation will be provided to guide users on how to use the application effectively and securely. Additionally, user support channels will be established to address any queries or issues encountered during usage</a:t>
            </a:r>
            <a:endParaRPr lang="en-US" altLang="zh-CN" sz="17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2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183771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ts val="20"/>
              </a:spcBef>
              <a:spcAft>
                <a:spcPts val="600"/>
              </a:spcAft>
              <a:buNone/>
            </a:pPr>
            <a:r>
              <a:rPr lang="en-US" altLang="zh-CN" sz="1800" b="0" i="0" u="none" strike="noStrike" kern="1200" cap="none" spc="0" baseline="0">
                <a:solidFill>
                  <a:srgbClr val="0F0F0F"/>
                </a:solidFill>
                <a:latin typeface="Franklin Gothic Book" charset="0"/>
                <a:ea typeface="Franklin Gothic Book" charset="0"/>
                <a:cs typeface="Franklin Gothic Book" charset="0"/>
              </a:rPr>
              <a:t>Python was chosen for its simplicity and rich library support. The 'pynput' library facilitated keylogging functionality. Tkinter, a lightweight and built-in Python library, was employed for GUI development, ensuring user-friendly interfaces. Threading was utilized to maintain GUI responsiveness during logging.</a:t>
            </a:r>
            <a:endParaRPr lang="en-US" altLang="zh-CN" sz="1700" b="0" i="0" u="none" strike="noStrike" kern="1200" cap="none" spc="0" baseline="0">
              <a:solidFill>
                <a:srgbClr val="404040"/>
              </a:solidFill>
              <a:latin typeface="Franklin Gothic Book" charset="0"/>
              <a:ea typeface="华文中宋" charset="0"/>
              <a:cs typeface="Lucida Sans"/>
            </a:endParaRPr>
          </a:p>
          <a:p>
            <a:pPr marL="0" indent="0" algn="l">
              <a:lnSpc>
                <a:spcPct val="110000"/>
              </a:lnSpc>
              <a:spcBef>
                <a:spcPts val="20"/>
              </a:spcBef>
              <a:spcAft>
                <a:spcPts val="600"/>
              </a:spcAft>
              <a:buNone/>
            </a:pPr>
            <a:endParaRPr lang="en-US" altLang="zh-CN" sz="1700" b="0" i="0" u="none" strike="noStrike" kern="1200" cap="none" spc="0" baseline="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None/>
            </a:pPr>
            <a:r>
              <a:rPr lang="en-US" altLang="zh-CN" sz="1800" b="0" i="0" u="none" strike="noStrike" kern="1200" cap="none" spc="0" baseline="0">
                <a:solidFill>
                  <a:srgbClr val="0F0F0F"/>
                </a:solidFill>
                <a:latin typeface="Franklin Gothic Book" charset="0"/>
                <a:ea typeface="Franklin Gothic Book" charset="0"/>
                <a:cs typeface="Franklin Gothic Book" charset="0"/>
              </a:rPr>
              <a:t>Compatible with both Linux and Windows platforms, the application leverages the tkinter library for GUI consistency and ease of development.</a:t>
            </a:r>
            <a:endParaRPr lang="zh-CN" altLang="en-US" sz="17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766539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charset="0"/>
                <a:ea typeface="Franklin Gothic Book" charset="0"/>
                <a:cs typeface="Franklin Gothic Book" charset="0"/>
              </a:rPr>
              <a:t>I</a:t>
            </a:r>
            <a:r>
              <a:rPr lang="en-US" altLang="zh-CN" sz="1000" b="1" i="0" u="none" strike="noStrike" kern="1200" cap="none" spc="0" baseline="0">
                <a:solidFill>
                  <a:srgbClr val="404040"/>
                </a:solidFill>
                <a:latin typeface="Franklin Gothic Book" charset="0"/>
                <a:ea typeface="Franklin Gothic Book" charset="0"/>
                <a:cs typeface="Franklin Gothic Book" charset="0"/>
              </a:rPr>
              <a:t>nitialization:</a:t>
            </a:r>
            <a:endParaRPr lang="en-US" altLang="zh-CN" sz="1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charset="0"/>
                <a:ea typeface="Franklin Gothic Book" charset="0"/>
                <a:cs typeface="Franklin Gothic Book" charset="0"/>
              </a:rPr>
              <a:t>Initialize essential variables and prepare output files ('key_log.txt' and 'key_log.json') for keystroke logging.</a:t>
            </a:r>
            <a:endParaRPr lang="en-US" altLang="zh-CN" sz="10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1" i="0" u="none" strike="noStrike" kern="1200" cap="none" spc="0" baseline="0">
                <a:solidFill>
                  <a:srgbClr val="404040"/>
                </a:solidFill>
                <a:latin typeface="Franklin Gothic Book" charset="0"/>
                <a:ea typeface="Franklin Gothic Book" charset="0"/>
                <a:cs typeface="Franklin Gothic Book" charset="0"/>
              </a:rPr>
              <a:t>User Interface Activation</a:t>
            </a:r>
            <a:r>
              <a:rPr lang="en-US" altLang="zh-CN" sz="1000" b="0" i="0" u="none" strike="noStrike" kern="1200" cap="none" spc="0" baseline="0">
                <a:solidFill>
                  <a:srgbClr val="404040"/>
                </a:solidFill>
                <a:latin typeface="Franklin Gothic Book" charset="0"/>
                <a:ea typeface="Franklin Gothic Book" charset="0"/>
                <a:cs typeface="Franklin Gothic Book" charset="0"/>
              </a:rPr>
              <a:t>:</a:t>
            </a:r>
            <a:endParaRPr lang="en-US" altLang="zh-CN" sz="10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charset="0"/>
                <a:ea typeface="Franklin Gothic Book" charset="0"/>
                <a:cs typeface="Franklin Gothic Book" charset="0"/>
              </a:rPr>
              <a:t>Utilize Tkinter to create a user-friendly GUI with controls for starting and stopping the keylogger. Display status messages to keep users informed about the keylogger's operation.</a:t>
            </a:r>
            <a:endParaRPr lang="en-US" altLang="zh-CN" sz="10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1" i="0" u="none" strike="noStrike" kern="1200" cap="none" spc="0" baseline="0">
                <a:solidFill>
                  <a:srgbClr val="404040"/>
                </a:solidFill>
                <a:latin typeface="Franklin Gothic Book" charset="0"/>
                <a:ea typeface="Franklin Gothic Book" charset="0"/>
                <a:cs typeface="Franklin Gothic Book" charset="0"/>
              </a:rPr>
              <a:t>Listener Setup:</a:t>
            </a:r>
            <a:endParaRPr lang="en-US" altLang="zh-CN" sz="1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charset="0"/>
                <a:ea typeface="Franklin Gothic Book" charset="0"/>
                <a:cs typeface="Franklin Gothic Book" charset="0"/>
              </a:rPr>
              <a:t>Set up a key press listener using the 'pynput' library. This listener runs asynchronously to capture keyboard events while maintaining GUI responsiveness.</a:t>
            </a:r>
            <a:endParaRPr lang="en-US" altLang="zh-CN" sz="10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1" i="0" u="none" strike="noStrike" kern="1200" cap="none" spc="0" baseline="0">
                <a:solidFill>
                  <a:srgbClr val="404040"/>
                </a:solidFill>
                <a:latin typeface="Franklin Gothic Book" charset="0"/>
                <a:ea typeface="Franklin Gothic Book" charset="0"/>
                <a:cs typeface="Franklin Gothic Book" charset="0"/>
              </a:rPr>
              <a:t>Event Handling:</a:t>
            </a:r>
            <a:endParaRPr lang="en-US" altLang="zh-CN" sz="1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charset="0"/>
                <a:ea typeface="Franklin Gothic Book" charset="0"/>
                <a:cs typeface="Franklin Gothic Book" charset="0"/>
              </a:rPr>
              <a:t>Implement callback functions ('on_press' and 'on_release') triggered by the key press listener. These functions handle key press and release events, updating flags and output files accordingly.</a:t>
            </a:r>
            <a:endParaRPr lang="en-US" altLang="zh-CN" sz="10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1" i="0" u="none" strike="noStrike" kern="1200" cap="none" spc="0" baseline="0">
                <a:solidFill>
                  <a:srgbClr val="404040"/>
                </a:solidFill>
                <a:latin typeface="Franklin Gothic Book" charset="0"/>
                <a:ea typeface="Franklin Gothic Book" charset="0"/>
                <a:cs typeface="Franklin Gothic Book" charset="0"/>
              </a:rPr>
              <a:t>Data Logging:</a:t>
            </a:r>
            <a:endParaRPr lang="en-US" altLang="zh-CN" sz="1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charset="0"/>
                <a:ea typeface="Franklin Gothic Book" charset="0"/>
                <a:cs typeface="Franklin Gothic Book" charset="0"/>
              </a:rPr>
              <a:t>Log keystrokes in real-time to both text and JSON files. The text file maintains sequential keystroke records, while the JSON file structures each event with type and associated key.</a:t>
            </a:r>
            <a:endParaRPr lang="en-US" altLang="zh-CN" sz="10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1" i="0" u="none" strike="noStrike" kern="1200" cap="none" spc="0" baseline="0">
                <a:solidFill>
                  <a:srgbClr val="404040"/>
                </a:solidFill>
                <a:latin typeface="Franklin Gothic Book" charset="0"/>
                <a:ea typeface="Franklin Gothic Book" charset="0"/>
                <a:cs typeface="Franklin Gothic Book" charset="0"/>
              </a:rPr>
              <a:t>Process Loop:</a:t>
            </a:r>
            <a:endParaRPr lang="en-US" altLang="zh-CN" sz="1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charset="0"/>
                <a:ea typeface="Franklin Gothic Book" charset="0"/>
                <a:cs typeface="Franklin Gothic Book" charset="0"/>
              </a:rPr>
              <a:t>Continuously log keystroke information until the user initiates the stop command via the GUI. Upon receiving the stop command, gracefully terminate the keylogger.</a:t>
            </a:r>
            <a:endParaRPr lang="en-US" altLang="zh-CN" sz="10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1" i="0" u="none" strike="noStrike" kern="1200" cap="none" spc="0" baseline="0">
                <a:solidFill>
                  <a:srgbClr val="404040"/>
                </a:solidFill>
                <a:latin typeface="Franklin Gothic Book" charset="0"/>
                <a:ea typeface="Franklin Gothic Book" charset="0"/>
                <a:cs typeface="Franklin Gothic Book" charset="0"/>
              </a:rPr>
              <a:t>Safe Termination:</a:t>
            </a:r>
            <a:endParaRPr lang="en-US" altLang="zh-CN" sz="1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charset="0"/>
                <a:ea typeface="Franklin Gothic Book" charset="0"/>
                <a:cs typeface="Franklin Gothic Book" charset="0"/>
              </a:rPr>
              <a:t>Upon receiving the stop command, set a flag to halt the key press listener, ensuring a smooth end to the keylogging session. Update the GUI to notify users of the cessation of logging.</a:t>
            </a:r>
            <a:endParaRPr lang="en-US" altLang="zh-CN" sz="10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1" i="0" u="none" strike="noStrike" kern="1200" cap="none" spc="0" baseline="0">
                <a:solidFill>
                  <a:srgbClr val="404040"/>
                </a:solidFill>
                <a:latin typeface="Franklin Gothic Book" charset="0"/>
                <a:ea typeface="Franklin Gothic Book" charset="0"/>
                <a:cs typeface="Franklin Gothic Book" charset="0"/>
              </a:rPr>
              <a:t>File Closure</a:t>
            </a:r>
            <a:r>
              <a:rPr lang="en-US" altLang="zh-CN" sz="1000" b="0" i="0" u="none" strike="noStrike" kern="1200" cap="none" spc="0" baseline="0">
                <a:solidFill>
                  <a:srgbClr val="404040"/>
                </a:solidFill>
                <a:latin typeface="Franklin Gothic Book" charset="0"/>
                <a:ea typeface="Franklin Gothic Book" charset="0"/>
                <a:cs typeface="Franklin Gothic Book" charset="0"/>
              </a:rPr>
              <a:t>:</a:t>
            </a:r>
            <a:endParaRPr lang="en-US" altLang="zh-CN" sz="1000" b="0"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charset="0"/>
                <a:ea typeface="Franklin Gothic Book" charset="0"/>
                <a:cs typeface="Franklin Gothic Book" charset="0"/>
              </a:rPr>
              <a:t>Ensure proper closure of all output file streams post-logging to uphold data integrity.</a:t>
            </a:r>
            <a:endParaRPr lang="zh-CN" altLang="en-US" sz="1000" b="0" i="0" u="none" strike="noStrike" kern="1200" cap="none" spc="0" baseline="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xmlns="" val="87612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pic>
        <p:nvPicPr>
          <p:cNvPr id="47" name="图片"/>
          <p:cNvPicPr>
            <a:picLocks/>
          </p:cNvPicPr>
          <p:nvPr/>
        </p:nvPicPr>
        <p:blipFill>
          <a:blip r:embed="rId3" cstate="print"/>
          <a:stretch>
            <a:fillRect/>
          </a:stretch>
        </p:blipFill>
        <p:spPr>
          <a:xfrm>
            <a:off x="1325821" y="1647805"/>
            <a:ext cx="9290173" cy="4761674"/>
          </a:xfrm>
          <a:prstGeom prst="rect">
            <a:avLst/>
          </a:prstGeom>
          <a:noFill/>
          <a:ln w="12700" cap="flat" cmpd="sng">
            <a:noFill/>
            <a:prstDash val="solid"/>
            <a:miter/>
          </a:ln>
        </p:spPr>
      </p:pic>
    </p:spTree>
    <p:extLst>
      <p:ext uri="{BB962C8B-B14F-4D97-AF65-F5344CB8AC3E}">
        <p14:creationId xmlns:p14="http://schemas.microsoft.com/office/powerpoint/2010/main" xmlns="" val="614188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charset="0"/>
                <a:ea typeface="Franklin Gothic Demi" charset="0"/>
                <a:cs typeface="Arial"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charset="0"/>
                <a:ea typeface="Franklin Gothic Book" charset="0"/>
                <a:cs typeface="Franklin Gothic Book" charset="0"/>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zh-CN" altLang="en-US" sz="2000" b="0" i="0" u="none" strike="noStrike" kern="1200" cap="none" spc="0" baseline="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xmlns="" val="45645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charset="0"/>
                <a:ea typeface="Franklin Gothic Book" charset="0"/>
                <a:cs typeface="Franklin Gothic Book" charset="0"/>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zh-CN" altLang="en-US" sz="20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800" b="1" i="0" u="none" strike="noStrike" kern="1200" cap="all" spc="0" baseline="0">
                <a:solidFill>
                  <a:schemeClr val="accent1"/>
                </a:solidFill>
                <a:latin typeface="Arial" charset="0"/>
                <a:ea typeface="华文中宋" charset="0"/>
                <a:cs typeface="Arial" charset="0"/>
              </a:rPr>
              <a:t>Future scope</a:t>
            </a:r>
            <a:endParaRPr lang="zh-CN" altLang="en-US" sz="3800" b="1" i="0" u="none" strike="noStrike" kern="1200" cap="all" spc="0" baseline="0">
              <a:solidFill>
                <a:schemeClr val="accent1"/>
              </a:solidFill>
              <a:latin typeface="Arial" charset="0"/>
              <a:ea typeface="华文中宋" charset="0"/>
              <a:cs typeface="Arial" charset="0"/>
            </a:endParaRPr>
          </a:p>
        </p:txBody>
      </p:sp>
    </p:spTree>
    <p:extLst>
      <p:ext uri="{BB962C8B-B14F-4D97-AF65-F5344CB8AC3E}">
        <p14:creationId xmlns:p14="http://schemas.microsoft.com/office/powerpoint/2010/main" xmlns="" val="194232083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9</TotalTime>
  <Words>806</Words>
  <Application>Yozo_Office</Application>
  <PresentationFormat>Custom</PresentationFormat>
  <Paragraphs>71</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1</cp:revision>
  <dcterms:created xsi:type="dcterms:W3CDTF">2021-05-25T18:50:10Z</dcterms:created>
  <dcterms:modified xsi:type="dcterms:W3CDTF">2024-04-08T08:46:47Z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