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F0E0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F0E0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F0E0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F0E0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F0E0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F0E0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781049" cy="761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611641"/>
            <a:ext cx="15401925" cy="1073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F0E0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56643" y="1971736"/>
            <a:ext cx="13399769" cy="5010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F0E0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4580235" cy="10287000"/>
          </a:xfrm>
          <a:custGeom>
            <a:avLst/>
            <a:gdLst/>
            <a:ahLst/>
            <a:cxnLst/>
            <a:rect l="l" t="t" r="r" b="b"/>
            <a:pathLst>
              <a:path w="14580235" h="10287000">
                <a:moveTo>
                  <a:pt x="0" y="10286999"/>
                </a:moveTo>
                <a:lnTo>
                  <a:pt x="14580098" y="10286999"/>
                </a:lnTo>
                <a:lnTo>
                  <a:pt x="14580098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F1E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580099" y="0"/>
            <a:ext cx="3708400" cy="10287000"/>
            <a:chOff x="14580099" y="0"/>
            <a:chExt cx="3708400" cy="10287000"/>
          </a:xfrm>
        </p:grpSpPr>
        <p:sp>
          <p:nvSpPr>
            <p:cNvPr id="4" name="object 4"/>
            <p:cNvSpPr/>
            <p:nvPr/>
          </p:nvSpPr>
          <p:spPr>
            <a:xfrm>
              <a:off x="18285323" y="0"/>
              <a:ext cx="3175" cy="10287000"/>
            </a:xfrm>
            <a:custGeom>
              <a:avLst/>
              <a:gdLst/>
              <a:ahLst/>
              <a:cxnLst/>
              <a:rect l="l" t="t" r="r" b="b"/>
              <a:pathLst>
                <a:path w="3175" h="10287000">
                  <a:moveTo>
                    <a:pt x="0" y="10286999"/>
                  </a:moveTo>
                  <a:lnTo>
                    <a:pt x="2675" y="10286999"/>
                  </a:lnTo>
                  <a:lnTo>
                    <a:pt x="2675" y="0"/>
                  </a:lnTo>
                  <a:lnTo>
                    <a:pt x="0" y="0"/>
                  </a:lnTo>
                  <a:lnTo>
                    <a:pt x="0" y="10286999"/>
                  </a:lnTo>
                  <a:close/>
                </a:path>
              </a:pathLst>
            </a:custGeom>
            <a:solidFill>
              <a:srgbClr val="F1E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580099" y="0"/>
              <a:ext cx="3705225" cy="10287000"/>
            </a:xfrm>
            <a:custGeom>
              <a:avLst/>
              <a:gdLst/>
              <a:ahLst/>
              <a:cxnLst/>
              <a:rect l="l" t="t" r="r" b="b"/>
              <a:pathLst>
                <a:path w="3705225" h="10287000">
                  <a:moveTo>
                    <a:pt x="3705224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3705224" y="0"/>
                  </a:lnTo>
                  <a:lnTo>
                    <a:pt x="3705224" y="10286999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479" y="205500"/>
            <a:ext cx="1285874" cy="12572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88506" y="4192292"/>
            <a:ext cx="8883015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235" dirty="0"/>
              <a:t>Consumer</a:t>
            </a:r>
            <a:r>
              <a:rPr sz="5250" spc="-315" dirty="0"/>
              <a:t> </a:t>
            </a:r>
            <a:r>
              <a:rPr sz="5250" spc="355" dirty="0"/>
              <a:t>Goods</a:t>
            </a:r>
            <a:r>
              <a:rPr sz="5250" spc="-310" dirty="0"/>
              <a:t> </a:t>
            </a:r>
            <a:r>
              <a:rPr sz="5250" spc="180" dirty="0"/>
              <a:t>Analytics</a:t>
            </a:r>
            <a:endParaRPr sz="5250"/>
          </a:p>
        </p:txBody>
      </p:sp>
      <p:sp>
        <p:nvSpPr>
          <p:cNvPr id="8" name="object 8"/>
          <p:cNvSpPr txBox="1"/>
          <p:nvPr/>
        </p:nvSpPr>
        <p:spPr>
          <a:xfrm>
            <a:off x="4200328" y="5313731"/>
            <a:ext cx="4050665" cy="5988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67715" algn="l"/>
              </a:tabLst>
            </a:pPr>
            <a:r>
              <a:rPr sz="3750" spc="80" dirty="0">
                <a:solidFill>
                  <a:srgbClr val="0F0E0D"/>
                </a:solidFill>
                <a:latin typeface="Trebuchet MS"/>
                <a:cs typeface="Trebuchet MS"/>
              </a:rPr>
              <a:t>At</a:t>
            </a:r>
            <a:r>
              <a:rPr sz="3750" dirty="0">
                <a:solidFill>
                  <a:srgbClr val="0F0E0D"/>
                </a:solidFill>
                <a:latin typeface="Trebuchet MS"/>
                <a:cs typeface="Trebuchet MS"/>
              </a:rPr>
              <a:t>	Atliq</a:t>
            </a:r>
            <a:r>
              <a:rPr sz="3750" spc="-12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3750" spc="-10" dirty="0">
                <a:solidFill>
                  <a:srgbClr val="0F0E0D"/>
                </a:solidFill>
                <a:latin typeface="Trebuchet MS"/>
                <a:cs typeface="Trebuchet MS"/>
              </a:rPr>
              <a:t>Hardware</a:t>
            </a:r>
            <a:endParaRPr sz="37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7735" y="8044394"/>
            <a:ext cx="1972310" cy="103378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350" b="1" spc="65" dirty="0">
                <a:solidFill>
                  <a:srgbClr val="0F0E0D"/>
                </a:solidFill>
                <a:latin typeface="Trebuchet MS"/>
                <a:cs typeface="Trebuchet MS"/>
              </a:rPr>
              <a:t>Presented</a:t>
            </a:r>
            <a:r>
              <a:rPr sz="2350" b="1" spc="-13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350" b="1" spc="95" dirty="0">
                <a:solidFill>
                  <a:srgbClr val="0F0E0D"/>
                </a:solidFill>
                <a:latin typeface="Trebuchet MS"/>
                <a:cs typeface="Trebuchet MS"/>
              </a:rPr>
              <a:t>By</a:t>
            </a:r>
            <a:endParaRPr sz="2350">
              <a:latin typeface="Trebuchet MS"/>
              <a:cs typeface="Trebuchet MS"/>
            </a:endParaRPr>
          </a:p>
          <a:p>
            <a:pPr marL="213360">
              <a:lnSpc>
                <a:spcPct val="100000"/>
              </a:lnSpc>
              <a:spcBef>
                <a:spcPts val="1130"/>
              </a:spcBef>
            </a:pPr>
            <a:r>
              <a:rPr sz="2400" spc="-10" dirty="0">
                <a:solidFill>
                  <a:srgbClr val="0F0E0D"/>
                </a:solidFill>
                <a:latin typeface="Trebuchet MS"/>
                <a:cs typeface="Trebuchet MS"/>
              </a:rPr>
              <a:t>G.Devika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1B9D12-1585-43D1-34FA-606923DA73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8" t="9447" r="9534" b="9330"/>
          <a:stretch/>
        </p:blipFill>
        <p:spPr>
          <a:xfrm>
            <a:off x="11965300" y="2857500"/>
            <a:ext cx="5175794" cy="4114800"/>
          </a:xfrm>
          <a:prstGeom prst="hexagon">
            <a:avLst>
              <a:gd name="adj" fmla="val 24373"/>
              <a:gd name="vf" fmla="val 115470"/>
            </a:avLst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1175" y="1701914"/>
            <a:ext cx="8743949" cy="43529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1175" y="6613925"/>
            <a:ext cx="5867399" cy="367307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0" y="6561825"/>
            <a:ext cx="5333999" cy="36290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9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45" dirty="0">
                <a:latin typeface="Trebuchet MS"/>
                <a:cs typeface="Trebuchet MS"/>
              </a:rPr>
              <a:t>Generate</a:t>
            </a:r>
            <a:r>
              <a:rPr sz="2800" b="0" spc="-50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a</a:t>
            </a:r>
            <a:r>
              <a:rPr sz="2800" b="0" spc="-45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report</a:t>
            </a:r>
            <a:r>
              <a:rPr sz="2800" b="0" spc="-50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getting</a:t>
            </a:r>
            <a:r>
              <a:rPr sz="2800" b="0" spc="-45" dirty="0">
                <a:latin typeface="Trebuchet MS"/>
                <a:cs typeface="Trebuchet MS"/>
              </a:rPr>
              <a:t> </a:t>
            </a:r>
            <a:r>
              <a:rPr sz="2800" b="0" spc="85" dirty="0">
                <a:latin typeface="Trebuchet MS"/>
                <a:cs typeface="Trebuchet MS"/>
              </a:rPr>
              <a:t>Top</a:t>
            </a:r>
            <a:r>
              <a:rPr sz="2800" b="0" spc="-50" dirty="0">
                <a:latin typeface="Trebuchet MS"/>
                <a:cs typeface="Trebuchet MS"/>
              </a:rPr>
              <a:t> </a:t>
            </a:r>
            <a:r>
              <a:rPr sz="2800" b="0" spc="245" dirty="0">
                <a:latin typeface="Trebuchet MS"/>
                <a:cs typeface="Trebuchet MS"/>
              </a:rPr>
              <a:t>5</a:t>
            </a:r>
            <a:r>
              <a:rPr sz="2800" b="0" spc="-45" dirty="0">
                <a:latin typeface="Trebuchet MS"/>
                <a:cs typeface="Trebuchet MS"/>
              </a:rPr>
              <a:t> </a:t>
            </a:r>
            <a:r>
              <a:rPr sz="2800" b="0" spc="95" dirty="0">
                <a:latin typeface="Trebuchet MS"/>
                <a:cs typeface="Trebuchet MS"/>
              </a:rPr>
              <a:t>Products</a:t>
            </a:r>
            <a:r>
              <a:rPr sz="2800" b="0" spc="-45" dirty="0">
                <a:latin typeface="Trebuchet MS"/>
                <a:cs typeface="Trebuchet MS"/>
              </a:rPr>
              <a:t> </a:t>
            </a:r>
            <a:r>
              <a:rPr sz="2800" b="0" spc="180" dirty="0">
                <a:latin typeface="Trebuchet MS"/>
                <a:cs typeface="Trebuchet MS"/>
              </a:rPr>
              <a:t>by</a:t>
            </a:r>
            <a:r>
              <a:rPr sz="2800" b="0" spc="-50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Net</a:t>
            </a:r>
            <a:r>
              <a:rPr sz="2800" b="0" spc="-45" dirty="0">
                <a:latin typeface="Trebuchet MS"/>
                <a:cs typeface="Trebuchet MS"/>
              </a:rPr>
              <a:t> </a:t>
            </a:r>
            <a:r>
              <a:rPr sz="2800" b="0" spc="75" dirty="0">
                <a:latin typeface="Trebuchet MS"/>
                <a:cs typeface="Trebuchet MS"/>
              </a:rPr>
              <a:t>Sales</a:t>
            </a:r>
            <a:r>
              <a:rPr sz="2800" b="0" spc="-50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in</a:t>
            </a:r>
            <a:r>
              <a:rPr sz="2800" b="0" spc="-45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Fiscal</a:t>
            </a:r>
            <a:r>
              <a:rPr sz="2800" b="0" spc="-45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Year</a:t>
            </a:r>
            <a:r>
              <a:rPr sz="2800" b="0" spc="-50" dirty="0">
                <a:latin typeface="Trebuchet MS"/>
                <a:cs typeface="Trebuchet MS"/>
              </a:rPr>
              <a:t> </a:t>
            </a:r>
            <a:r>
              <a:rPr sz="2800" b="0" spc="-20" dirty="0">
                <a:latin typeface="Trebuchet MS"/>
                <a:cs typeface="Trebuchet MS"/>
              </a:rPr>
              <a:t>2021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64953" y="1237297"/>
            <a:ext cx="17122775" cy="7038340"/>
            <a:chOff x="1164953" y="1237297"/>
            <a:chExt cx="17122775" cy="70383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4953" y="2322239"/>
              <a:ext cx="11039474" cy="59531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6159" y="1237297"/>
              <a:ext cx="7191375" cy="53149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9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45" dirty="0">
                <a:latin typeface="Trebuchet MS"/>
                <a:cs typeface="Trebuchet MS"/>
              </a:rPr>
              <a:t>Generate</a:t>
            </a:r>
            <a:r>
              <a:rPr sz="2800" b="0" spc="-65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a</a:t>
            </a:r>
            <a:r>
              <a:rPr sz="2800" b="0" spc="-60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report</a:t>
            </a:r>
            <a:r>
              <a:rPr sz="2800" b="0" spc="-60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for</a:t>
            </a:r>
            <a:r>
              <a:rPr sz="2800" b="0" spc="-60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Net</a:t>
            </a:r>
            <a:r>
              <a:rPr sz="2800" b="0" spc="-60" dirty="0">
                <a:latin typeface="Trebuchet MS"/>
                <a:cs typeface="Trebuchet MS"/>
              </a:rPr>
              <a:t> </a:t>
            </a:r>
            <a:r>
              <a:rPr sz="2800" b="0" spc="145" dirty="0">
                <a:latin typeface="Trebuchet MS"/>
                <a:cs typeface="Trebuchet MS"/>
              </a:rPr>
              <a:t>sales%</a:t>
            </a:r>
            <a:r>
              <a:rPr sz="2800" b="0" spc="-60" dirty="0">
                <a:latin typeface="Trebuchet MS"/>
                <a:cs typeface="Trebuchet MS"/>
              </a:rPr>
              <a:t> </a:t>
            </a:r>
            <a:r>
              <a:rPr sz="2800" b="0" spc="65" dirty="0">
                <a:latin typeface="Trebuchet MS"/>
                <a:cs typeface="Trebuchet MS"/>
              </a:rPr>
              <a:t>share</a:t>
            </a:r>
            <a:r>
              <a:rPr sz="2800" b="0" spc="-60" dirty="0">
                <a:latin typeface="Trebuchet MS"/>
                <a:cs typeface="Trebuchet MS"/>
              </a:rPr>
              <a:t> </a:t>
            </a:r>
            <a:r>
              <a:rPr sz="2800" b="0" spc="180" dirty="0">
                <a:latin typeface="Trebuchet MS"/>
                <a:cs typeface="Trebuchet MS"/>
              </a:rPr>
              <a:t>by</a:t>
            </a:r>
            <a:r>
              <a:rPr sz="2800" b="0" spc="-60" dirty="0">
                <a:latin typeface="Trebuchet MS"/>
                <a:cs typeface="Trebuchet MS"/>
              </a:rPr>
              <a:t> </a:t>
            </a:r>
            <a:r>
              <a:rPr sz="2800" b="0" spc="114" dirty="0">
                <a:latin typeface="Trebuchet MS"/>
                <a:cs typeface="Trebuchet MS"/>
              </a:rPr>
              <a:t>Customers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3287" y="1993029"/>
            <a:ext cx="12953999" cy="43433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3287" y="6521159"/>
            <a:ext cx="6257924" cy="37623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9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45" dirty="0">
                <a:latin typeface="Trebuchet MS"/>
                <a:cs typeface="Trebuchet MS"/>
              </a:rPr>
              <a:t>Generate</a:t>
            </a:r>
            <a:r>
              <a:rPr sz="2800" b="0" spc="-65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a</a:t>
            </a:r>
            <a:r>
              <a:rPr sz="2800" b="0" spc="-60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report</a:t>
            </a:r>
            <a:r>
              <a:rPr sz="2800" b="0" spc="-60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for</a:t>
            </a:r>
            <a:r>
              <a:rPr sz="2800" b="0" spc="-60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Net</a:t>
            </a:r>
            <a:r>
              <a:rPr sz="2800" b="0" spc="-60" dirty="0">
                <a:latin typeface="Trebuchet MS"/>
                <a:cs typeface="Trebuchet MS"/>
              </a:rPr>
              <a:t> </a:t>
            </a:r>
            <a:r>
              <a:rPr sz="2800" b="0" spc="145" dirty="0">
                <a:latin typeface="Trebuchet MS"/>
                <a:cs typeface="Trebuchet MS"/>
              </a:rPr>
              <a:t>sales%</a:t>
            </a:r>
            <a:r>
              <a:rPr sz="2800" b="0" spc="-60" dirty="0">
                <a:latin typeface="Trebuchet MS"/>
                <a:cs typeface="Trebuchet MS"/>
              </a:rPr>
              <a:t> </a:t>
            </a:r>
            <a:r>
              <a:rPr sz="2800" b="0" spc="65" dirty="0">
                <a:latin typeface="Trebuchet MS"/>
                <a:cs typeface="Trebuchet MS"/>
              </a:rPr>
              <a:t>share</a:t>
            </a:r>
            <a:r>
              <a:rPr sz="2800" b="0" spc="-60" dirty="0">
                <a:latin typeface="Trebuchet MS"/>
                <a:cs typeface="Trebuchet MS"/>
              </a:rPr>
              <a:t> </a:t>
            </a:r>
            <a:r>
              <a:rPr sz="2800" b="0" spc="180" dirty="0">
                <a:latin typeface="Trebuchet MS"/>
                <a:cs typeface="Trebuchet MS"/>
              </a:rPr>
              <a:t>by</a:t>
            </a:r>
            <a:r>
              <a:rPr sz="2800" b="0" spc="-60" dirty="0">
                <a:latin typeface="Trebuchet MS"/>
                <a:cs typeface="Trebuchet MS"/>
              </a:rPr>
              <a:t> </a:t>
            </a:r>
            <a:r>
              <a:rPr sz="2800" b="0" spc="40" dirty="0">
                <a:latin typeface="Trebuchet MS"/>
                <a:cs typeface="Trebuchet MS"/>
              </a:rPr>
              <a:t>Region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0740" y="1872183"/>
            <a:ext cx="11772900" cy="7856855"/>
            <a:chOff x="1420740" y="1872183"/>
            <a:chExt cx="11772900" cy="78568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0740" y="1872183"/>
              <a:ext cx="11772899" cy="50577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3253" y="6747171"/>
              <a:ext cx="10401299" cy="29813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5"/>
              </a:spcBef>
              <a:tabLst>
                <a:tab pos="14769465" algn="l"/>
              </a:tabLst>
            </a:pPr>
            <a:r>
              <a:rPr sz="2800" b="0" spc="45" dirty="0">
                <a:latin typeface="Trebuchet MS"/>
                <a:cs typeface="Trebuchet MS"/>
              </a:rPr>
              <a:t>Generate</a:t>
            </a:r>
            <a:r>
              <a:rPr sz="2800" b="0" spc="-35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a</a:t>
            </a:r>
            <a:r>
              <a:rPr sz="2800" b="0" spc="-35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report</a:t>
            </a:r>
            <a:r>
              <a:rPr sz="2800" b="0" spc="-35" dirty="0">
                <a:latin typeface="Trebuchet MS"/>
                <a:cs typeface="Trebuchet MS"/>
              </a:rPr>
              <a:t> </a:t>
            </a:r>
            <a:r>
              <a:rPr sz="2800" b="0" spc="100" dirty="0">
                <a:latin typeface="Trebuchet MS"/>
                <a:cs typeface="Trebuchet MS"/>
              </a:rPr>
              <a:t>Which</a:t>
            </a:r>
            <a:r>
              <a:rPr sz="2800" b="0" spc="-35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channel</a:t>
            </a:r>
            <a:r>
              <a:rPr sz="2800" b="0" spc="-35" dirty="0">
                <a:latin typeface="Trebuchet MS"/>
                <a:cs typeface="Trebuchet MS"/>
              </a:rPr>
              <a:t> </a:t>
            </a:r>
            <a:r>
              <a:rPr sz="2800" b="0" spc="55" dirty="0">
                <a:latin typeface="Trebuchet MS"/>
                <a:cs typeface="Trebuchet MS"/>
              </a:rPr>
              <a:t>helped</a:t>
            </a:r>
            <a:r>
              <a:rPr sz="2800" b="0" spc="-35" dirty="0">
                <a:latin typeface="Trebuchet MS"/>
                <a:cs typeface="Trebuchet MS"/>
              </a:rPr>
              <a:t> </a:t>
            </a:r>
            <a:r>
              <a:rPr sz="2800" b="0" spc="55" dirty="0">
                <a:latin typeface="Trebuchet MS"/>
                <a:cs typeface="Trebuchet MS"/>
              </a:rPr>
              <a:t>to</a:t>
            </a:r>
            <a:r>
              <a:rPr sz="2800" b="0" spc="-35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bring</a:t>
            </a:r>
            <a:r>
              <a:rPr sz="2800" b="0" spc="-35" dirty="0">
                <a:latin typeface="Trebuchet MS"/>
                <a:cs typeface="Trebuchet MS"/>
              </a:rPr>
              <a:t> </a:t>
            </a:r>
            <a:r>
              <a:rPr sz="2800" b="0" spc="70" dirty="0">
                <a:latin typeface="Trebuchet MS"/>
                <a:cs typeface="Trebuchet MS"/>
              </a:rPr>
              <a:t>more</a:t>
            </a:r>
            <a:r>
              <a:rPr sz="2800" b="0" spc="-35" dirty="0">
                <a:latin typeface="Trebuchet MS"/>
                <a:cs typeface="Trebuchet MS"/>
              </a:rPr>
              <a:t> </a:t>
            </a:r>
            <a:r>
              <a:rPr sz="2800" b="0" spc="140" dirty="0">
                <a:latin typeface="Trebuchet MS"/>
                <a:cs typeface="Trebuchet MS"/>
              </a:rPr>
              <a:t>gross</a:t>
            </a:r>
            <a:r>
              <a:rPr sz="2800" b="0" spc="-35" dirty="0">
                <a:latin typeface="Trebuchet MS"/>
                <a:cs typeface="Trebuchet MS"/>
              </a:rPr>
              <a:t> </a:t>
            </a:r>
            <a:r>
              <a:rPr sz="2800" b="0" spc="75" dirty="0">
                <a:latin typeface="Trebuchet MS"/>
                <a:cs typeface="Trebuchet MS"/>
              </a:rPr>
              <a:t>sales</a:t>
            </a:r>
            <a:r>
              <a:rPr sz="2800" b="0" spc="-35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in</a:t>
            </a:r>
            <a:r>
              <a:rPr sz="2800" b="0" spc="-35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the</a:t>
            </a:r>
            <a:r>
              <a:rPr sz="2800" b="0" spc="-35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fiscal</a:t>
            </a:r>
            <a:r>
              <a:rPr sz="2800" b="0" spc="-35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year</a:t>
            </a:r>
            <a:r>
              <a:rPr sz="2800" b="0" spc="-35" dirty="0">
                <a:latin typeface="Trebuchet MS"/>
                <a:cs typeface="Trebuchet MS"/>
              </a:rPr>
              <a:t> </a:t>
            </a:r>
            <a:r>
              <a:rPr sz="2800" b="0" spc="-20" dirty="0">
                <a:latin typeface="Trebuchet MS"/>
                <a:cs typeface="Trebuchet MS"/>
              </a:rPr>
              <a:t>2021</a:t>
            </a:r>
            <a:r>
              <a:rPr sz="2800" b="0" dirty="0">
                <a:latin typeface="Trebuchet MS"/>
                <a:cs typeface="Trebuchet MS"/>
              </a:rPr>
              <a:t>	</a:t>
            </a:r>
            <a:r>
              <a:rPr sz="2800" b="0" spc="65" dirty="0">
                <a:latin typeface="Trebuchet MS"/>
                <a:cs typeface="Trebuchet MS"/>
              </a:rPr>
              <a:t>and </a:t>
            </a:r>
            <a:r>
              <a:rPr sz="2800" b="0" dirty="0">
                <a:latin typeface="Trebuchet MS"/>
                <a:cs typeface="Trebuchet MS"/>
              </a:rPr>
              <a:t>the</a:t>
            </a:r>
            <a:r>
              <a:rPr sz="2800" b="0" spc="-50" dirty="0">
                <a:latin typeface="Trebuchet MS"/>
                <a:cs typeface="Trebuchet MS"/>
              </a:rPr>
              <a:t> </a:t>
            </a:r>
            <a:r>
              <a:rPr sz="2800" b="0" spc="65" dirty="0">
                <a:latin typeface="Trebuchet MS"/>
                <a:cs typeface="Trebuchet MS"/>
              </a:rPr>
              <a:t>percentage</a:t>
            </a:r>
            <a:r>
              <a:rPr sz="2800" b="0" spc="-45" dirty="0">
                <a:latin typeface="Trebuchet MS"/>
                <a:cs typeface="Trebuchet MS"/>
              </a:rPr>
              <a:t> </a:t>
            </a:r>
            <a:r>
              <a:rPr sz="2800" b="0" spc="-10" dirty="0">
                <a:latin typeface="Trebuchet MS"/>
                <a:cs typeface="Trebuchet MS"/>
              </a:rPr>
              <a:t>contribution.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91440" y="1715765"/>
            <a:ext cx="5838824" cy="39909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8186" y="1698255"/>
            <a:ext cx="5734049" cy="40100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58186" y="5796075"/>
            <a:ext cx="5676899" cy="42291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91440" y="5796075"/>
            <a:ext cx="5838824" cy="42481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0553" rIns="0" bIns="0" rtlCol="0">
            <a:spAutoFit/>
          </a:bodyPr>
          <a:lstStyle/>
          <a:p>
            <a:pPr marL="148590">
              <a:lnSpc>
                <a:spcPct val="100000"/>
              </a:lnSpc>
              <a:spcBef>
                <a:spcPts val="100"/>
              </a:spcBef>
            </a:pPr>
            <a:r>
              <a:rPr sz="2800" b="0" spc="50" dirty="0">
                <a:latin typeface="Trebuchet MS"/>
                <a:cs typeface="Trebuchet MS"/>
              </a:rPr>
              <a:t>Market</a:t>
            </a:r>
            <a:r>
              <a:rPr sz="2800" b="0" spc="-120" dirty="0">
                <a:latin typeface="Trebuchet MS"/>
                <a:cs typeface="Trebuchet MS"/>
              </a:rPr>
              <a:t> </a:t>
            </a:r>
            <a:r>
              <a:rPr sz="2800" b="0" spc="135" dirty="0">
                <a:latin typeface="Trebuchet MS"/>
                <a:cs typeface="Trebuchet MS"/>
              </a:rPr>
              <a:t>Share%</a:t>
            </a:r>
            <a:r>
              <a:rPr sz="2800" b="0" spc="-114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for</a:t>
            </a:r>
            <a:r>
              <a:rPr sz="2800" b="0" spc="-114" dirty="0">
                <a:latin typeface="Trebuchet MS"/>
                <a:cs typeface="Trebuchet MS"/>
              </a:rPr>
              <a:t> </a:t>
            </a:r>
            <a:r>
              <a:rPr sz="2800" b="0" spc="85" dirty="0">
                <a:latin typeface="Trebuchet MS"/>
                <a:cs typeface="Trebuchet MS"/>
              </a:rPr>
              <a:t>Top</a:t>
            </a:r>
            <a:r>
              <a:rPr sz="2800" b="0" spc="-120" dirty="0">
                <a:latin typeface="Trebuchet MS"/>
                <a:cs typeface="Trebuchet MS"/>
              </a:rPr>
              <a:t> </a:t>
            </a:r>
            <a:r>
              <a:rPr sz="2800" b="0" spc="114" dirty="0">
                <a:latin typeface="Trebuchet MS"/>
                <a:cs typeface="Trebuchet MS"/>
              </a:rPr>
              <a:t>customers</a:t>
            </a:r>
            <a:r>
              <a:rPr sz="2800" b="0" spc="-114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in</a:t>
            </a:r>
            <a:r>
              <a:rPr sz="2800" b="0" spc="-114" dirty="0">
                <a:latin typeface="Trebuchet MS"/>
                <a:cs typeface="Trebuchet MS"/>
              </a:rPr>
              <a:t> </a:t>
            </a:r>
            <a:r>
              <a:rPr sz="2800" b="0" spc="-10" dirty="0">
                <a:latin typeface="Trebuchet MS"/>
                <a:cs typeface="Trebuchet MS"/>
              </a:rPr>
              <a:t>different</a:t>
            </a:r>
            <a:r>
              <a:rPr sz="2800" b="0" spc="-120" dirty="0">
                <a:latin typeface="Trebuchet MS"/>
                <a:cs typeface="Trebuchet MS"/>
              </a:rPr>
              <a:t> </a:t>
            </a:r>
            <a:r>
              <a:rPr sz="2800" b="0" spc="55" dirty="0">
                <a:latin typeface="Trebuchet MS"/>
                <a:cs typeface="Trebuchet MS"/>
              </a:rPr>
              <a:t>regions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81049" cy="761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790" rIns="0" bIns="0" rtlCol="0">
            <a:spAutoFit/>
          </a:bodyPr>
          <a:lstStyle/>
          <a:p>
            <a:pPr marL="14859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Conclusion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9753" y="2168554"/>
            <a:ext cx="114300" cy="1142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100"/>
              </a:spcBef>
            </a:pPr>
            <a:r>
              <a:rPr dirty="0"/>
              <a:t>AtliQ</a:t>
            </a:r>
            <a:r>
              <a:rPr spc="-10" dirty="0"/>
              <a:t> </a:t>
            </a:r>
            <a:r>
              <a:rPr dirty="0"/>
              <a:t>Hardware</a:t>
            </a:r>
            <a:r>
              <a:rPr spc="-10" dirty="0"/>
              <a:t> </a:t>
            </a:r>
            <a:r>
              <a:rPr spc="105" dirty="0"/>
              <a:t>made</a:t>
            </a:r>
            <a:r>
              <a:rPr spc="-5" dirty="0"/>
              <a:t> </a:t>
            </a:r>
            <a:r>
              <a:rPr spc="114" dirty="0"/>
              <a:t>record-</a:t>
            </a:r>
            <a:r>
              <a:rPr dirty="0"/>
              <a:t>breaking</a:t>
            </a:r>
            <a:r>
              <a:rPr spc="-10" dirty="0"/>
              <a:t> </a:t>
            </a:r>
            <a:r>
              <a:rPr spc="75" dirty="0"/>
              <a:t>sales</a:t>
            </a:r>
            <a:r>
              <a:rPr spc="-10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spc="60" dirty="0"/>
              <a:t>2022.</a:t>
            </a:r>
          </a:p>
          <a:p>
            <a:pPr marL="12700" marR="3510915">
              <a:lnSpc>
                <a:spcPct val="216100"/>
              </a:lnSpc>
            </a:pPr>
            <a:r>
              <a:rPr dirty="0"/>
              <a:t>India</a:t>
            </a:r>
            <a:r>
              <a:rPr spc="-95" dirty="0"/>
              <a:t> </a:t>
            </a:r>
            <a:r>
              <a:rPr spc="100" dirty="0"/>
              <a:t>was</a:t>
            </a:r>
            <a:r>
              <a:rPr spc="-90" dirty="0"/>
              <a:t> </a:t>
            </a:r>
            <a:r>
              <a:rPr dirty="0"/>
              <a:t>the</a:t>
            </a:r>
            <a:r>
              <a:rPr spc="-90" dirty="0"/>
              <a:t> </a:t>
            </a:r>
            <a:r>
              <a:rPr spc="85" dirty="0"/>
              <a:t>biggest</a:t>
            </a:r>
            <a:r>
              <a:rPr spc="-90" dirty="0"/>
              <a:t> </a:t>
            </a:r>
            <a:r>
              <a:rPr dirty="0"/>
              <a:t>market</a:t>
            </a:r>
            <a:r>
              <a:rPr spc="-95" dirty="0"/>
              <a:t> </a:t>
            </a:r>
            <a:r>
              <a:rPr dirty="0"/>
              <a:t>in</a:t>
            </a:r>
            <a:r>
              <a:rPr spc="-90" dirty="0"/>
              <a:t> 2021, </a:t>
            </a:r>
            <a:r>
              <a:rPr dirty="0"/>
              <a:t>with</a:t>
            </a:r>
            <a:r>
              <a:rPr spc="-90" dirty="0"/>
              <a:t> </a:t>
            </a:r>
            <a:r>
              <a:rPr spc="75" dirty="0"/>
              <a:t>sales</a:t>
            </a:r>
            <a:r>
              <a:rPr spc="-95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spc="-10" dirty="0"/>
              <a:t>$210.67M. </a:t>
            </a:r>
            <a:r>
              <a:rPr spc="85" dirty="0"/>
              <a:t>Amazon</a:t>
            </a:r>
            <a:r>
              <a:rPr spc="-70" dirty="0"/>
              <a:t> </a:t>
            </a:r>
            <a:r>
              <a:rPr spc="90" dirty="0"/>
              <a:t>had</a:t>
            </a:r>
            <a:r>
              <a:rPr spc="-65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spc="60" dirty="0"/>
              <a:t>highest</a:t>
            </a:r>
            <a:r>
              <a:rPr spc="-65" dirty="0"/>
              <a:t> </a:t>
            </a:r>
            <a:r>
              <a:rPr spc="50" dirty="0"/>
              <a:t>earnings</a:t>
            </a:r>
            <a:r>
              <a:rPr spc="-65" dirty="0"/>
              <a:t> </a:t>
            </a:r>
            <a:r>
              <a:rPr dirty="0"/>
              <a:t>in</a:t>
            </a:r>
            <a:r>
              <a:rPr spc="-65" dirty="0"/>
              <a:t> </a:t>
            </a:r>
            <a:r>
              <a:rPr spc="-90" dirty="0"/>
              <a:t>2021,</a:t>
            </a:r>
            <a:r>
              <a:rPr spc="-70" dirty="0"/>
              <a:t> </a:t>
            </a:r>
            <a:r>
              <a:rPr dirty="0"/>
              <a:t>making</a:t>
            </a:r>
            <a:r>
              <a:rPr spc="-65" dirty="0"/>
              <a:t> </a:t>
            </a:r>
            <a:r>
              <a:rPr spc="-10" dirty="0"/>
              <a:t>$109.03M.</a:t>
            </a:r>
          </a:p>
          <a:p>
            <a:pPr marL="12700" marR="5080">
              <a:lnSpc>
                <a:spcPts val="7259"/>
              </a:lnSpc>
              <a:spcBef>
                <a:spcPts val="480"/>
              </a:spcBef>
            </a:pPr>
            <a:r>
              <a:rPr dirty="0"/>
              <a:t>The</a:t>
            </a:r>
            <a:r>
              <a:rPr spc="-80" dirty="0"/>
              <a:t> </a:t>
            </a:r>
            <a:r>
              <a:rPr spc="254" dirty="0"/>
              <a:t>AQ</a:t>
            </a:r>
            <a:r>
              <a:rPr spc="-80" dirty="0"/>
              <a:t> </a:t>
            </a:r>
            <a:r>
              <a:rPr dirty="0"/>
              <a:t>BZ</a:t>
            </a:r>
            <a:r>
              <a:rPr spc="-80" dirty="0"/>
              <a:t> </a:t>
            </a:r>
            <a:r>
              <a:rPr dirty="0"/>
              <a:t>All-</a:t>
            </a:r>
            <a:r>
              <a:rPr spc="110" dirty="0"/>
              <a:t>in-</a:t>
            </a:r>
            <a:r>
              <a:rPr spc="140" dirty="0"/>
              <a:t>One</a:t>
            </a:r>
            <a:r>
              <a:rPr spc="-80" dirty="0"/>
              <a:t> </a:t>
            </a:r>
            <a:r>
              <a:rPr spc="100" dirty="0"/>
              <a:t>was</a:t>
            </a:r>
            <a:r>
              <a:rPr spc="-80" dirty="0"/>
              <a:t> </a:t>
            </a:r>
            <a:r>
              <a:rPr dirty="0"/>
              <a:t>the</a:t>
            </a:r>
            <a:r>
              <a:rPr spc="-80" dirty="0"/>
              <a:t> </a:t>
            </a:r>
            <a:r>
              <a:rPr spc="170" dirty="0"/>
              <a:t>best-</a:t>
            </a:r>
            <a:r>
              <a:rPr dirty="0"/>
              <a:t>selling</a:t>
            </a:r>
            <a:r>
              <a:rPr spc="-80" dirty="0"/>
              <a:t> </a:t>
            </a:r>
            <a:r>
              <a:rPr spc="95" dirty="0"/>
              <a:t>product</a:t>
            </a:r>
            <a:r>
              <a:rPr spc="-75" dirty="0"/>
              <a:t> </a:t>
            </a:r>
            <a:r>
              <a:rPr dirty="0"/>
              <a:t>in</a:t>
            </a:r>
            <a:r>
              <a:rPr spc="-80" dirty="0"/>
              <a:t> </a:t>
            </a:r>
            <a:r>
              <a:rPr spc="-90" dirty="0"/>
              <a:t>2021,</a:t>
            </a:r>
            <a:r>
              <a:rPr spc="-80" dirty="0"/>
              <a:t> </a:t>
            </a:r>
            <a:r>
              <a:rPr dirty="0"/>
              <a:t>with</a:t>
            </a:r>
            <a:r>
              <a:rPr spc="-80" dirty="0"/>
              <a:t> </a:t>
            </a:r>
            <a:r>
              <a:rPr spc="75" dirty="0"/>
              <a:t>sales</a:t>
            </a:r>
            <a:r>
              <a:rPr spc="-80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spc="-10" dirty="0"/>
              <a:t>$33.75M. </a:t>
            </a:r>
            <a:r>
              <a:rPr spc="85" dirty="0"/>
              <a:t>Amazon</a:t>
            </a:r>
            <a:r>
              <a:rPr spc="-55" dirty="0"/>
              <a:t> </a:t>
            </a:r>
            <a:r>
              <a:rPr spc="90" dirty="0"/>
              <a:t>had</a:t>
            </a:r>
            <a:r>
              <a:rPr spc="-5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largest</a:t>
            </a:r>
            <a:r>
              <a:rPr spc="-55" dirty="0"/>
              <a:t> </a:t>
            </a:r>
            <a:r>
              <a:rPr dirty="0"/>
              <a:t>market</a:t>
            </a:r>
            <a:r>
              <a:rPr spc="-55" dirty="0"/>
              <a:t> </a:t>
            </a:r>
            <a:r>
              <a:rPr spc="65" dirty="0"/>
              <a:t>share</a:t>
            </a:r>
            <a:r>
              <a:rPr spc="-50" dirty="0"/>
              <a:t> </a:t>
            </a:r>
            <a:r>
              <a:rPr dirty="0"/>
              <a:t>in</a:t>
            </a:r>
            <a:r>
              <a:rPr spc="-55" dirty="0"/>
              <a:t> </a:t>
            </a:r>
            <a:r>
              <a:rPr dirty="0"/>
              <a:t>APAX,</a:t>
            </a:r>
            <a:r>
              <a:rPr spc="-55" dirty="0"/>
              <a:t> </a:t>
            </a:r>
            <a:r>
              <a:rPr dirty="0"/>
              <a:t>LATAM,</a:t>
            </a:r>
            <a:r>
              <a:rPr spc="-50" dirty="0"/>
              <a:t> </a:t>
            </a:r>
            <a:r>
              <a:rPr spc="90" dirty="0"/>
              <a:t>and</a:t>
            </a:r>
            <a:r>
              <a:rPr spc="-55" dirty="0"/>
              <a:t> </a:t>
            </a:r>
            <a:r>
              <a:rPr spc="155" dirty="0"/>
              <a:t>NA</a:t>
            </a:r>
            <a:r>
              <a:rPr spc="-55" dirty="0"/>
              <a:t> </a:t>
            </a:r>
            <a:r>
              <a:rPr spc="-10" dirty="0"/>
              <a:t>regions.</a:t>
            </a:r>
          </a:p>
          <a:p>
            <a:pPr marL="12700">
              <a:lnSpc>
                <a:spcPct val="100000"/>
              </a:lnSpc>
              <a:spcBef>
                <a:spcPts val="3005"/>
              </a:spcBef>
            </a:pPr>
            <a:r>
              <a:rPr spc="50" dirty="0"/>
              <a:t>AtliQ's</a:t>
            </a:r>
            <a:r>
              <a:rPr spc="-85" dirty="0"/>
              <a:t> </a:t>
            </a:r>
            <a:r>
              <a:rPr dirty="0"/>
              <a:t>online</a:t>
            </a:r>
            <a:r>
              <a:rPr spc="-80" dirty="0"/>
              <a:t> </a:t>
            </a:r>
            <a:r>
              <a:rPr spc="65" dirty="0"/>
              <a:t>store</a:t>
            </a:r>
            <a:r>
              <a:rPr spc="-80" dirty="0"/>
              <a:t> </a:t>
            </a:r>
            <a:r>
              <a:rPr spc="100" dirty="0"/>
              <a:t>was</a:t>
            </a:r>
            <a:r>
              <a:rPr spc="-80" dirty="0"/>
              <a:t> </a:t>
            </a:r>
            <a:r>
              <a:rPr dirty="0"/>
              <a:t>the</a:t>
            </a:r>
            <a:r>
              <a:rPr spc="-85" dirty="0"/>
              <a:t> </a:t>
            </a:r>
            <a:r>
              <a:rPr spc="95" dirty="0"/>
              <a:t>top</a:t>
            </a:r>
            <a:r>
              <a:rPr spc="-80" dirty="0"/>
              <a:t> </a:t>
            </a:r>
            <a:r>
              <a:rPr spc="-10" dirty="0"/>
              <a:t>seller</a:t>
            </a:r>
            <a:r>
              <a:rPr spc="-80" dirty="0"/>
              <a:t> </a:t>
            </a:r>
            <a:r>
              <a:rPr dirty="0"/>
              <a:t>in</a:t>
            </a:r>
            <a:r>
              <a:rPr spc="-80" dirty="0"/>
              <a:t> </a:t>
            </a:r>
            <a:r>
              <a:rPr dirty="0"/>
              <a:t>the</a:t>
            </a:r>
            <a:r>
              <a:rPr spc="-85" dirty="0"/>
              <a:t> </a:t>
            </a:r>
            <a:r>
              <a:rPr dirty="0"/>
              <a:t>EU</a:t>
            </a:r>
            <a:r>
              <a:rPr spc="-80" dirty="0"/>
              <a:t> </a:t>
            </a:r>
            <a:r>
              <a:rPr spc="-10" dirty="0"/>
              <a:t>region.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9753" y="3091194"/>
            <a:ext cx="114300" cy="1142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9753" y="4013215"/>
            <a:ext cx="114300" cy="1142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9753" y="4882514"/>
            <a:ext cx="114300" cy="1142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9753" y="5804535"/>
            <a:ext cx="114300" cy="1142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9753" y="6726555"/>
            <a:ext cx="114300" cy="1142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9905" cy="10287000"/>
            <a:chOff x="0" y="0"/>
            <a:chExt cx="1828990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1679555" cy="10287000"/>
            </a:xfrm>
            <a:custGeom>
              <a:avLst/>
              <a:gdLst/>
              <a:ahLst/>
              <a:cxnLst/>
              <a:rect l="l" t="t" r="r" b="b"/>
              <a:pathLst>
                <a:path w="11679555" h="10287000">
                  <a:moveTo>
                    <a:pt x="0" y="10286999"/>
                  </a:moveTo>
                  <a:lnTo>
                    <a:pt x="11679355" y="10286999"/>
                  </a:lnTo>
                  <a:lnTo>
                    <a:pt x="11679355" y="0"/>
                  </a:lnTo>
                  <a:lnTo>
                    <a:pt x="0" y="0"/>
                  </a:lnTo>
                  <a:lnTo>
                    <a:pt x="0" y="10286999"/>
                  </a:lnTo>
                  <a:close/>
                </a:path>
              </a:pathLst>
            </a:custGeom>
            <a:solidFill>
              <a:srgbClr val="F1E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679355" y="0"/>
              <a:ext cx="6610350" cy="10287000"/>
            </a:xfrm>
            <a:custGeom>
              <a:avLst/>
              <a:gdLst/>
              <a:ahLst/>
              <a:cxnLst/>
              <a:rect l="l" t="t" r="r" b="b"/>
              <a:pathLst>
                <a:path w="6610350" h="10287000">
                  <a:moveTo>
                    <a:pt x="661034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6610349" y="0"/>
                  </a:lnTo>
                  <a:lnTo>
                    <a:pt x="6610349" y="10286999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90443" y="4210110"/>
            <a:ext cx="582231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0" spc="190" dirty="0">
                <a:latin typeface="Trebuchet MS"/>
                <a:cs typeface="Trebuchet MS"/>
              </a:rPr>
              <a:t>THANK</a:t>
            </a:r>
            <a:r>
              <a:rPr sz="8000" b="0" spc="-275" dirty="0">
                <a:latin typeface="Trebuchet MS"/>
                <a:cs typeface="Trebuchet MS"/>
              </a:rPr>
              <a:t> </a:t>
            </a:r>
            <a:r>
              <a:rPr sz="8000" b="0" spc="-20" dirty="0">
                <a:latin typeface="Trebuchet MS"/>
                <a:cs typeface="Trebuchet MS"/>
              </a:rPr>
              <a:t>YOU!</a:t>
            </a:r>
            <a:endParaRPr sz="8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E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81049" cy="761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0388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130"/>
              </a:spcBef>
            </a:pPr>
            <a:r>
              <a:rPr sz="3600" spc="65" dirty="0"/>
              <a:t>Atliq</a:t>
            </a:r>
            <a:r>
              <a:rPr sz="3600" spc="-195" dirty="0"/>
              <a:t> </a:t>
            </a:r>
            <a:r>
              <a:rPr sz="3600" spc="45" dirty="0"/>
              <a:t>Hardware:Problem</a:t>
            </a:r>
            <a:r>
              <a:rPr sz="3600" spc="-190" dirty="0"/>
              <a:t> </a:t>
            </a:r>
            <a:r>
              <a:rPr sz="3600" spc="125" dirty="0"/>
              <a:t>Statement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1423141" y="2038826"/>
            <a:ext cx="14534515" cy="5469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5"/>
              </a:spcBef>
            </a:pP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AtliQ</a:t>
            </a:r>
            <a:r>
              <a:rPr sz="2800" spc="-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Hardware </a:t>
            </a:r>
            <a:r>
              <a:rPr sz="2800" spc="60" dirty="0">
                <a:solidFill>
                  <a:srgbClr val="0F0E0D"/>
                </a:solidFill>
                <a:latin typeface="Trebuchet MS"/>
                <a:cs typeface="Trebuchet MS"/>
              </a:rPr>
              <a:t>is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 a global leader in hardware products, including PCs, </a:t>
            </a:r>
            <a:r>
              <a:rPr sz="2800" spc="-30" dirty="0">
                <a:solidFill>
                  <a:srgbClr val="0F0E0D"/>
                </a:solidFill>
                <a:latin typeface="Trebuchet MS"/>
                <a:cs typeface="Trebuchet MS"/>
              </a:rPr>
              <a:t>printers,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-45" dirty="0">
                <a:solidFill>
                  <a:srgbClr val="0F0E0D"/>
                </a:solidFill>
                <a:latin typeface="Trebuchet MS"/>
                <a:cs typeface="Trebuchet MS"/>
              </a:rPr>
              <a:t>mice,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65" dirty="0">
                <a:solidFill>
                  <a:srgbClr val="0F0E0D"/>
                </a:solidFill>
                <a:latin typeface="Trebuchet MS"/>
                <a:cs typeface="Trebuchet MS"/>
              </a:rPr>
              <a:t>and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computers,</a:t>
            </a:r>
            <a:r>
              <a:rPr sz="2800" spc="4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55" dirty="0">
                <a:solidFill>
                  <a:srgbClr val="0F0E0D"/>
                </a:solidFill>
                <a:latin typeface="Trebuchet MS"/>
                <a:cs typeface="Trebuchet MS"/>
              </a:rPr>
              <a:t>serving</a:t>
            </a:r>
            <a:r>
              <a:rPr sz="2800" spc="4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114" dirty="0">
                <a:solidFill>
                  <a:srgbClr val="0F0E0D"/>
                </a:solidFill>
                <a:latin typeface="Trebuchet MS"/>
                <a:cs typeface="Trebuchet MS"/>
              </a:rPr>
              <a:t>customers</a:t>
            </a:r>
            <a:r>
              <a:rPr sz="2800" spc="4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0F0E0D"/>
                </a:solidFill>
                <a:latin typeface="Trebuchet MS"/>
                <a:cs typeface="Trebuchet MS"/>
              </a:rPr>
              <a:t>worldwide.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680"/>
              </a:spcBef>
            </a:pPr>
            <a:endParaRPr sz="2800">
              <a:latin typeface="Trebuchet MS"/>
              <a:cs typeface="Trebuchet MS"/>
            </a:endParaRPr>
          </a:p>
          <a:p>
            <a:pPr marL="12700" marR="278765">
              <a:lnSpc>
                <a:spcPct val="122800"/>
              </a:lnSpc>
            </a:pPr>
            <a:r>
              <a:rPr sz="2800" spc="225" dirty="0">
                <a:solidFill>
                  <a:srgbClr val="0F0E0D"/>
                </a:solidFill>
                <a:latin typeface="Trebuchet MS"/>
                <a:cs typeface="Trebuchet MS"/>
              </a:rPr>
              <a:t>As</a:t>
            </a:r>
            <a:r>
              <a:rPr sz="2800" spc="-8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AtliQ</a:t>
            </a:r>
            <a:r>
              <a:rPr sz="2800" spc="-8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Hardware’s</a:t>
            </a:r>
            <a:r>
              <a:rPr sz="2800" spc="-8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F0E0D"/>
                </a:solidFill>
                <a:latin typeface="Trebuchet MS"/>
                <a:cs typeface="Trebuchet MS"/>
              </a:rPr>
              <a:t>data</a:t>
            </a:r>
            <a:r>
              <a:rPr sz="2800" spc="-8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-80" dirty="0">
                <a:solidFill>
                  <a:srgbClr val="0F0E0D"/>
                </a:solidFill>
                <a:latin typeface="Trebuchet MS"/>
                <a:cs typeface="Trebuchet MS"/>
              </a:rPr>
              <a:t>grew,</a:t>
            </a:r>
            <a:r>
              <a:rPr sz="2800" spc="-8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80" dirty="0">
                <a:solidFill>
                  <a:srgbClr val="0F0E0D"/>
                </a:solidFill>
                <a:latin typeface="Trebuchet MS"/>
                <a:cs typeface="Trebuchet MS"/>
              </a:rPr>
              <a:t>using</a:t>
            </a:r>
            <a:r>
              <a:rPr sz="2800" spc="-8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Excel</a:t>
            </a:r>
            <a:r>
              <a:rPr sz="2800" spc="-8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led</a:t>
            </a:r>
            <a:r>
              <a:rPr sz="2800" spc="-8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55" dirty="0">
                <a:solidFill>
                  <a:srgbClr val="0F0E0D"/>
                </a:solidFill>
                <a:latin typeface="Trebuchet MS"/>
                <a:cs typeface="Trebuchet MS"/>
              </a:rPr>
              <a:t>to</a:t>
            </a:r>
            <a:r>
              <a:rPr sz="2800" spc="-8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major</a:t>
            </a:r>
            <a:r>
              <a:rPr sz="2800" spc="-8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125" dirty="0">
                <a:solidFill>
                  <a:srgbClr val="0F0E0D"/>
                </a:solidFill>
                <a:latin typeface="Trebuchet MS"/>
                <a:cs typeface="Trebuchet MS"/>
              </a:rPr>
              <a:t>issues</a:t>
            </a:r>
            <a:r>
              <a:rPr sz="2800" spc="-8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-70" dirty="0">
                <a:solidFill>
                  <a:srgbClr val="0F0E0D"/>
                </a:solidFill>
                <a:latin typeface="Trebuchet MS"/>
                <a:cs typeface="Trebuchet MS"/>
              </a:rPr>
              <a:t>like</a:t>
            </a:r>
            <a:r>
              <a:rPr sz="2800" spc="-8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F0E0D"/>
                </a:solidFill>
                <a:latin typeface="Trebuchet MS"/>
                <a:cs typeface="Trebuchet MS"/>
              </a:rPr>
              <a:t>slow</a:t>
            </a:r>
            <a:r>
              <a:rPr sz="2800" spc="-8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105" dirty="0">
                <a:solidFill>
                  <a:srgbClr val="0F0E0D"/>
                </a:solidFill>
                <a:latin typeface="Trebuchet MS"/>
                <a:cs typeface="Trebuchet MS"/>
              </a:rPr>
              <a:t>processing</a:t>
            </a:r>
            <a:r>
              <a:rPr sz="2800" spc="-8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65" dirty="0">
                <a:solidFill>
                  <a:srgbClr val="0F0E0D"/>
                </a:solidFill>
                <a:latin typeface="Trebuchet MS"/>
                <a:cs typeface="Trebuchet MS"/>
              </a:rPr>
              <a:t>and </a:t>
            </a:r>
            <a:r>
              <a:rPr sz="2800" spc="70" dirty="0">
                <a:solidFill>
                  <a:srgbClr val="0F0E0D"/>
                </a:solidFill>
                <a:latin typeface="Trebuchet MS"/>
                <a:cs typeface="Trebuchet MS"/>
              </a:rPr>
              <a:t>unresponsiveness.</a:t>
            </a:r>
            <a:r>
              <a:rPr sz="2800" spc="-7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To</a:t>
            </a:r>
            <a:r>
              <a:rPr sz="2800" spc="-6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-85" dirty="0">
                <a:solidFill>
                  <a:srgbClr val="0F0E0D"/>
                </a:solidFill>
                <a:latin typeface="Trebuchet MS"/>
                <a:cs typeface="Trebuchet MS"/>
              </a:rPr>
              <a:t>fix</a:t>
            </a:r>
            <a:r>
              <a:rPr sz="2800" spc="-6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-70" dirty="0">
                <a:solidFill>
                  <a:srgbClr val="0F0E0D"/>
                </a:solidFill>
                <a:latin typeface="Trebuchet MS"/>
                <a:cs typeface="Trebuchet MS"/>
              </a:rPr>
              <a:t>this,</a:t>
            </a:r>
            <a:r>
              <a:rPr sz="2800" spc="-6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the</a:t>
            </a:r>
            <a:r>
              <a:rPr sz="2800" spc="-6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135" dirty="0">
                <a:solidFill>
                  <a:srgbClr val="0F0E0D"/>
                </a:solidFill>
                <a:latin typeface="Trebuchet MS"/>
                <a:cs typeface="Trebuchet MS"/>
              </a:rPr>
              <a:t>company</a:t>
            </a:r>
            <a:r>
              <a:rPr sz="2800" spc="-6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F0E0D"/>
                </a:solidFill>
                <a:latin typeface="Trebuchet MS"/>
                <a:cs typeface="Trebuchet MS"/>
              </a:rPr>
              <a:t>started</a:t>
            </a:r>
            <a:r>
              <a:rPr sz="2800" spc="-6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a</a:t>
            </a:r>
            <a:r>
              <a:rPr sz="2800" spc="-6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project</a:t>
            </a:r>
            <a:r>
              <a:rPr sz="2800" spc="-7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55" dirty="0">
                <a:solidFill>
                  <a:srgbClr val="0F0E0D"/>
                </a:solidFill>
                <a:latin typeface="Trebuchet MS"/>
                <a:cs typeface="Trebuchet MS"/>
              </a:rPr>
              <a:t>to</a:t>
            </a:r>
            <a:r>
              <a:rPr sz="2800" spc="-6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80" dirty="0">
                <a:solidFill>
                  <a:srgbClr val="0F0E0D"/>
                </a:solidFill>
                <a:latin typeface="Trebuchet MS"/>
                <a:cs typeface="Trebuchet MS"/>
              </a:rPr>
              <a:t>upgrade</a:t>
            </a:r>
            <a:r>
              <a:rPr sz="2800" spc="-6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its</a:t>
            </a:r>
            <a:r>
              <a:rPr sz="2800" spc="-6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30" dirty="0">
                <a:solidFill>
                  <a:srgbClr val="0F0E0D"/>
                </a:solidFill>
                <a:latin typeface="Trebuchet MS"/>
                <a:cs typeface="Trebuchet MS"/>
              </a:rPr>
              <a:t>data </a:t>
            </a:r>
            <a:r>
              <a:rPr sz="2800" spc="70" dirty="0">
                <a:solidFill>
                  <a:srgbClr val="0F0E0D"/>
                </a:solidFill>
                <a:latin typeface="Trebuchet MS"/>
                <a:cs typeface="Trebuchet MS"/>
              </a:rPr>
              <a:t>management</a:t>
            </a:r>
            <a:r>
              <a:rPr sz="2800" spc="-8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45" dirty="0">
                <a:solidFill>
                  <a:srgbClr val="0F0E0D"/>
                </a:solidFill>
                <a:latin typeface="Trebuchet MS"/>
                <a:cs typeface="Trebuchet MS"/>
              </a:rPr>
              <a:t>system.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680"/>
              </a:spcBef>
            </a:pPr>
            <a:endParaRPr sz="2800">
              <a:latin typeface="Trebuchet MS"/>
              <a:cs typeface="Trebuchet MS"/>
            </a:endParaRPr>
          </a:p>
          <a:p>
            <a:pPr marL="12700" marR="230504">
              <a:lnSpc>
                <a:spcPct val="122800"/>
              </a:lnSpc>
              <a:spcBef>
                <a:spcPts val="5"/>
              </a:spcBef>
            </a:pP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The</a:t>
            </a:r>
            <a:r>
              <a:rPr sz="2800" spc="-7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135" dirty="0">
                <a:solidFill>
                  <a:srgbClr val="0F0E0D"/>
                </a:solidFill>
                <a:latin typeface="Trebuchet MS"/>
                <a:cs typeface="Trebuchet MS"/>
              </a:rPr>
              <a:t>company</a:t>
            </a:r>
            <a:r>
              <a:rPr sz="2800" spc="-6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hired</a:t>
            </a:r>
            <a:r>
              <a:rPr sz="2800" spc="-6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F0E0D"/>
                </a:solidFill>
                <a:latin typeface="Trebuchet MS"/>
                <a:cs typeface="Trebuchet MS"/>
              </a:rPr>
              <a:t>data</a:t>
            </a:r>
            <a:r>
              <a:rPr sz="2800" spc="-6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70" dirty="0">
                <a:solidFill>
                  <a:srgbClr val="0F0E0D"/>
                </a:solidFill>
                <a:latin typeface="Trebuchet MS"/>
                <a:cs typeface="Trebuchet MS"/>
              </a:rPr>
              <a:t>analysts</a:t>
            </a:r>
            <a:r>
              <a:rPr sz="2800" spc="-7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55" dirty="0">
                <a:solidFill>
                  <a:srgbClr val="0F0E0D"/>
                </a:solidFill>
                <a:latin typeface="Trebuchet MS"/>
                <a:cs typeface="Trebuchet MS"/>
              </a:rPr>
              <a:t>to</a:t>
            </a:r>
            <a:r>
              <a:rPr sz="2800" spc="-6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110" dirty="0">
                <a:solidFill>
                  <a:srgbClr val="0F0E0D"/>
                </a:solidFill>
                <a:latin typeface="Trebuchet MS"/>
                <a:cs typeface="Trebuchet MS"/>
              </a:rPr>
              <a:t>move</a:t>
            </a:r>
            <a:r>
              <a:rPr sz="2800" spc="-6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from</a:t>
            </a:r>
            <a:r>
              <a:rPr sz="2800" spc="-6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Excel</a:t>
            </a:r>
            <a:r>
              <a:rPr sz="2800" spc="-7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55" dirty="0">
                <a:solidFill>
                  <a:srgbClr val="0F0E0D"/>
                </a:solidFill>
                <a:latin typeface="Trebuchet MS"/>
                <a:cs typeface="Trebuchet MS"/>
              </a:rPr>
              <a:t>to</a:t>
            </a:r>
            <a:r>
              <a:rPr sz="2800" spc="-6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105" dirty="0">
                <a:solidFill>
                  <a:srgbClr val="0F0E0D"/>
                </a:solidFill>
                <a:latin typeface="Trebuchet MS"/>
                <a:cs typeface="Trebuchet MS"/>
              </a:rPr>
              <a:t>MySQL,</a:t>
            </a:r>
            <a:r>
              <a:rPr sz="2800" spc="-6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a</a:t>
            </a:r>
            <a:r>
              <a:rPr sz="2800" spc="-6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55" dirty="0">
                <a:solidFill>
                  <a:srgbClr val="0F0E0D"/>
                </a:solidFill>
                <a:latin typeface="Trebuchet MS"/>
                <a:cs typeface="Trebuchet MS"/>
              </a:rPr>
              <a:t>stronger</a:t>
            </a:r>
            <a:r>
              <a:rPr sz="2800" spc="-7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80" dirty="0">
                <a:solidFill>
                  <a:srgbClr val="0F0E0D"/>
                </a:solidFill>
                <a:latin typeface="Trebuchet MS"/>
                <a:cs typeface="Trebuchet MS"/>
              </a:rPr>
              <a:t>database </a:t>
            </a:r>
            <a:r>
              <a:rPr sz="2800" spc="50" dirty="0">
                <a:solidFill>
                  <a:srgbClr val="0F0E0D"/>
                </a:solidFill>
                <a:latin typeface="Trebuchet MS"/>
                <a:cs typeface="Trebuchet MS"/>
              </a:rPr>
              <a:t>system.</a:t>
            </a:r>
            <a:r>
              <a:rPr sz="2800" spc="-1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This</a:t>
            </a:r>
            <a:r>
              <a:rPr sz="2800" spc="-1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shift</a:t>
            </a:r>
            <a:r>
              <a:rPr sz="2800" spc="-1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70" dirty="0">
                <a:solidFill>
                  <a:srgbClr val="0F0E0D"/>
                </a:solidFill>
                <a:latin typeface="Trebuchet MS"/>
                <a:cs typeface="Trebuchet MS"/>
              </a:rPr>
              <a:t>helps</a:t>
            </a:r>
            <a:r>
              <a:rPr sz="2800" spc="-1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AtliQ</a:t>
            </a:r>
            <a:r>
              <a:rPr sz="2800" spc="-1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gain</a:t>
            </a:r>
            <a:r>
              <a:rPr sz="2800" spc="-1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useful</a:t>
            </a:r>
            <a:r>
              <a:rPr sz="2800" spc="-1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60" dirty="0">
                <a:solidFill>
                  <a:srgbClr val="0F0E0D"/>
                </a:solidFill>
                <a:latin typeface="Trebuchet MS"/>
                <a:cs typeface="Trebuchet MS"/>
              </a:rPr>
              <a:t>insights</a:t>
            </a:r>
            <a:r>
              <a:rPr sz="2800" spc="-1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from</a:t>
            </a:r>
            <a:r>
              <a:rPr sz="2800" spc="-1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-65" dirty="0">
                <a:solidFill>
                  <a:srgbClr val="0F0E0D"/>
                </a:solidFill>
                <a:latin typeface="Trebuchet MS"/>
                <a:cs typeface="Trebuchet MS"/>
              </a:rPr>
              <a:t>data,</a:t>
            </a:r>
            <a:r>
              <a:rPr sz="2800" spc="-1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55" dirty="0">
                <a:solidFill>
                  <a:srgbClr val="0F0E0D"/>
                </a:solidFill>
                <a:latin typeface="Trebuchet MS"/>
                <a:cs typeface="Trebuchet MS"/>
              </a:rPr>
              <a:t>make</a:t>
            </a:r>
            <a:r>
              <a:rPr sz="2800" spc="-1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better</a:t>
            </a:r>
            <a:r>
              <a:rPr sz="2800" spc="-1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decisions,</a:t>
            </a:r>
            <a:r>
              <a:rPr sz="2800" spc="-1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65" dirty="0">
                <a:solidFill>
                  <a:srgbClr val="0F0E0D"/>
                </a:solidFill>
                <a:latin typeface="Trebuchet MS"/>
                <a:cs typeface="Trebuchet MS"/>
              </a:rPr>
              <a:t>and </a:t>
            </a:r>
            <a:r>
              <a:rPr sz="2800" spc="55" dirty="0">
                <a:solidFill>
                  <a:srgbClr val="0F0E0D"/>
                </a:solidFill>
                <a:latin typeface="Trebuchet MS"/>
                <a:cs typeface="Trebuchet MS"/>
              </a:rPr>
              <a:t>improve</a:t>
            </a:r>
            <a:r>
              <a:rPr sz="2800" spc="-2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60" dirty="0">
                <a:solidFill>
                  <a:srgbClr val="0F0E0D"/>
                </a:solidFill>
                <a:latin typeface="Trebuchet MS"/>
                <a:cs typeface="Trebuchet MS"/>
              </a:rPr>
              <a:t>operations</a:t>
            </a:r>
            <a:r>
              <a:rPr sz="2800" spc="-2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leading</a:t>
            </a:r>
            <a:r>
              <a:rPr sz="2800" spc="-2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55" dirty="0">
                <a:solidFill>
                  <a:srgbClr val="0F0E0D"/>
                </a:solidFill>
                <a:latin typeface="Trebuchet MS"/>
                <a:cs typeface="Trebuchet MS"/>
              </a:rPr>
              <a:t>to</a:t>
            </a:r>
            <a:r>
              <a:rPr sz="2800" spc="-2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higher</a:t>
            </a:r>
            <a:r>
              <a:rPr sz="2800" spc="-1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efficiency</a:t>
            </a:r>
            <a:r>
              <a:rPr sz="2800" spc="-2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90" dirty="0">
                <a:solidFill>
                  <a:srgbClr val="0F0E0D"/>
                </a:solidFill>
                <a:latin typeface="Trebuchet MS"/>
                <a:cs typeface="Trebuchet MS"/>
              </a:rPr>
              <a:t>and</a:t>
            </a:r>
            <a:r>
              <a:rPr sz="2800" spc="-2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0F0E0D"/>
                </a:solidFill>
                <a:latin typeface="Trebuchet MS"/>
                <a:cs typeface="Trebuchet MS"/>
              </a:rPr>
              <a:t>growth.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E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81049" cy="761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0388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130"/>
              </a:spcBef>
            </a:pPr>
            <a:r>
              <a:rPr sz="3600" dirty="0"/>
              <a:t>Project</a:t>
            </a:r>
            <a:r>
              <a:rPr sz="3600" spc="20" dirty="0"/>
              <a:t> </a:t>
            </a:r>
            <a:r>
              <a:rPr sz="3600" spc="55" dirty="0"/>
              <a:t>Overview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1491267" y="2493003"/>
            <a:ext cx="15013940" cy="264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5"/>
              </a:spcBef>
              <a:tabLst>
                <a:tab pos="6997065" algn="l"/>
              </a:tabLst>
            </a:pP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This</a:t>
            </a:r>
            <a:r>
              <a:rPr sz="2800" spc="1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project</a:t>
            </a:r>
            <a:r>
              <a:rPr sz="2800" spc="2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125" dirty="0">
                <a:solidFill>
                  <a:srgbClr val="0F0E0D"/>
                </a:solidFill>
                <a:latin typeface="Trebuchet MS"/>
                <a:cs typeface="Trebuchet MS"/>
              </a:rPr>
              <a:t>focuses</a:t>
            </a:r>
            <a:r>
              <a:rPr sz="2800" spc="2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110" dirty="0">
                <a:solidFill>
                  <a:srgbClr val="0F0E0D"/>
                </a:solidFill>
                <a:latin typeface="Trebuchet MS"/>
                <a:cs typeface="Trebuchet MS"/>
              </a:rPr>
              <a:t>on</a:t>
            </a:r>
            <a:r>
              <a:rPr sz="2800" spc="2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Analyzing</a:t>
            </a:r>
            <a:r>
              <a:rPr sz="2800" spc="2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AtliQ</a:t>
            </a:r>
            <a:r>
              <a:rPr sz="2800" spc="2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Hardware's</a:t>
            </a:r>
            <a:r>
              <a:rPr sz="2800" spc="2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90" dirty="0">
                <a:solidFill>
                  <a:srgbClr val="0F0E0D"/>
                </a:solidFill>
                <a:latin typeface="Trebuchet MS"/>
                <a:cs typeface="Trebuchet MS"/>
              </a:rPr>
              <a:t>database</a:t>
            </a:r>
            <a:r>
              <a:rPr sz="2800" spc="2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55" dirty="0">
                <a:solidFill>
                  <a:srgbClr val="0F0E0D"/>
                </a:solidFill>
                <a:latin typeface="Trebuchet MS"/>
                <a:cs typeface="Trebuchet MS"/>
              </a:rPr>
              <a:t>to</a:t>
            </a:r>
            <a:r>
              <a:rPr sz="2800" spc="2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extract</a:t>
            </a:r>
            <a:r>
              <a:rPr sz="2800" spc="2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meaningful</a:t>
            </a:r>
            <a:r>
              <a:rPr sz="2800" spc="2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0F0E0D"/>
                </a:solidFill>
                <a:latin typeface="Trebuchet MS"/>
                <a:cs typeface="Trebuchet MS"/>
              </a:rPr>
              <a:t>insights.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The</a:t>
            </a:r>
            <a:r>
              <a:rPr sz="2800" spc="-5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85" dirty="0">
                <a:solidFill>
                  <a:srgbClr val="0F0E0D"/>
                </a:solidFill>
                <a:latin typeface="Trebuchet MS"/>
                <a:cs typeface="Trebuchet MS"/>
              </a:rPr>
              <a:t>database</a:t>
            </a:r>
            <a:r>
              <a:rPr sz="2800" spc="-4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75" dirty="0">
                <a:solidFill>
                  <a:srgbClr val="0F0E0D"/>
                </a:solidFill>
                <a:latin typeface="Trebuchet MS"/>
                <a:cs typeface="Trebuchet MS"/>
              </a:rPr>
              <a:t>contains</a:t>
            </a:r>
            <a:r>
              <a:rPr sz="2800" spc="-5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information</a:t>
            </a:r>
            <a:r>
              <a:rPr sz="2800" spc="-4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65" dirty="0">
                <a:solidFill>
                  <a:srgbClr val="0F0E0D"/>
                </a:solidFill>
                <a:latin typeface="Trebuchet MS"/>
                <a:cs typeface="Trebuchet MS"/>
              </a:rPr>
              <a:t>about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	products, </a:t>
            </a:r>
            <a:r>
              <a:rPr sz="2800" spc="45" dirty="0">
                <a:solidFill>
                  <a:srgbClr val="0F0E0D"/>
                </a:solidFill>
                <a:latin typeface="Trebuchet MS"/>
                <a:cs typeface="Trebuchet MS"/>
              </a:rPr>
              <a:t>customers,</a:t>
            </a:r>
            <a:r>
              <a:rPr sz="2800" spc="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75" dirty="0">
                <a:solidFill>
                  <a:srgbClr val="0F0E0D"/>
                </a:solidFill>
                <a:latin typeface="Trebuchet MS"/>
                <a:cs typeface="Trebuchet MS"/>
              </a:rPr>
              <a:t>sales</a:t>
            </a:r>
            <a:r>
              <a:rPr sz="2800" spc="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90" dirty="0">
                <a:solidFill>
                  <a:srgbClr val="0F0E0D"/>
                </a:solidFill>
                <a:latin typeface="Trebuchet MS"/>
                <a:cs typeface="Trebuchet MS"/>
              </a:rPr>
              <a:t>and</a:t>
            </a:r>
            <a:r>
              <a:rPr sz="2800" spc="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Regions.</a:t>
            </a:r>
            <a:r>
              <a:rPr sz="2800" spc="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0F0E0D"/>
                </a:solidFill>
                <a:latin typeface="Trebuchet MS"/>
                <a:cs typeface="Trebuchet MS"/>
              </a:rPr>
              <a:t>The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objective</a:t>
            </a:r>
            <a:r>
              <a:rPr sz="2800" spc="-4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60" dirty="0">
                <a:solidFill>
                  <a:srgbClr val="0F0E0D"/>
                </a:solidFill>
                <a:latin typeface="Trebuchet MS"/>
                <a:cs typeface="Trebuchet MS"/>
              </a:rPr>
              <a:t>is</a:t>
            </a:r>
            <a:r>
              <a:rPr sz="2800" spc="-4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55" dirty="0">
                <a:solidFill>
                  <a:srgbClr val="0F0E0D"/>
                </a:solidFill>
                <a:latin typeface="Trebuchet MS"/>
                <a:cs typeface="Trebuchet MS"/>
              </a:rPr>
              <a:t>to</a:t>
            </a:r>
            <a:r>
              <a:rPr sz="2800" spc="-3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125" dirty="0">
                <a:solidFill>
                  <a:srgbClr val="0F0E0D"/>
                </a:solidFill>
                <a:latin typeface="Trebuchet MS"/>
                <a:cs typeface="Trebuchet MS"/>
              </a:rPr>
              <a:t>address</a:t>
            </a:r>
            <a:r>
              <a:rPr sz="2800" spc="-4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crucial</a:t>
            </a:r>
            <a:r>
              <a:rPr sz="2800" spc="-3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95" dirty="0">
                <a:solidFill>
                  <a:srgbClr val="0F0E0D"/>
                </a:solidFill>
                <a:latin typeface="Trebuchet MS"/>
                <a:cs typeface="Trebuchet MS"/>
              </a:rPr>
              <a:t>questions</a:t>
            </a:r>
            <a:r>
              <a:rPr sz="2800" spc="-4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regarding</a:t>
            </a:r>
            <a:r>
              <a:rPr sz="2800" spc="-3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45" dirty="0">
                <a:solidFill>
                  <a:srgbClr val="0F0E0D"/>
                </a:solidFill>
                <a:latin typeface="Trebuchet MS"/>
                <a:cs typeface="Trebuchet MS"/>
              </a:rPr>
              <a:t>revenue</a:t>
            </a:r>
            <a:r>
              <a:rPr sz="2800" spc="-4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patterns,</a:t>
            </a:r>
            <a:r>
              <a:rPr sz="2800" spc="-3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market</a:t>
            </a:r>
            <a:r>
              <a:rPr sz="2800" spc="-4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0F0E0D"/>
                </a:solidFill>
                <a:latin typeface="Trebuchet MS"/>
                <a:cs typeface="Trebuchet MS"/>
              </a:rPr>
              <a:t>trends, </a:t>
            </a:r>
            <a:r>
              <a:rPr sz="2800" spc="110" dirty="0">
                <a:solidFill>
                  <a:srgbClr val="0F0E0D"/>
                </a:solidFill>
                <a:latin typeface="Trebuchet MS"/>
                <a:cs typeface="Trebuchet MS"/>
              </a:rPr>
              <a:t>consumer</a:t>
            </a:r>
            <a:r>
              <a:rPr sz="2800" spc="-4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0F0E0D"/>
                </a:solidFill>
                <a:latin typeface="Trebuchet MS"/>
                <a:cs typeface="Trebuchet MS"/>
              </a:rPr>
              <a:t>behavior.</a:t>
            </a:r>
            <a:r>
              <a:rPr sz="2800" spc="-4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130" dirty="0">
                <a:solidFill>
                  <a:srgbClr val="0F0E0D"/>
                </a:solidFill>
                <a:latin typeface="Trebuchet MS"/>
                <a:cs typeface="Trebuchet MS"/>
              </a:rPr>
              <a:t>By</a:t>
            </a:r>
            <a:r>
              <a:rPr sz="2800" spc="-4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exploring</a:t>
            </a:r>
            <a:r>
              <a:rPr sz="2800" spc="-4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this</a:t>
            </a:r>
            <a:r>
              <a:rPr sz="2800" spc="-4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-65" dirty="0">
                <a:solidFill>
                  <a:srgbClr val="0F0E0D"/>
                </a:solidFill>
                <a:latin typeface="Trebuchet MS"/>
                <a:cs typeface="Trebuchet MS"/>
              </a:rPr>
              <a:t>data,</a:t>
            </a:r>
            <a:r>
              <a:rPr sz="2800" spc="-4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we</a:t>
            </a:r>
            <a:r>
              <a:rPr sz="2800" spc="-4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strive</a:t>
            </a:r>
            <a:r>
              <a:rPr sz="2800" spc="-4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55" dirty="0">
                <a:solidFill>
                  <a:srgbClr val="0F0E0D"/>
                </a:solidFill>
                <a:latin typeface="Trebuchet MS"/>
                <a:cs typeface="Trebuchet MS"/>
              </a:rPr>
              <a:t>to</a:t>
            </a:r>
            <a:r>
              <a:rPr sz="2800" spc="-4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55" dirty="0">
                <a:solidFill>
                  <a:srgbClr val="0F0E0D"/>
                </a:solidFill>
                <a:latin typeface="Trebuchet MS"/>
                <a:cs typeface="Trebuchet MS"/>
              </a:rPr>
              <a:t>make</a:t>
            </a:r>
            <a:r>
              <a:rPr sz="2800" spc="-4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70" dirty="0">
                <a:solidFill>
                  <a:srgbClr val="0F0E0D"/>
                </a:solidFill>
                <a:latin typeface="Trebuchet MS"/>
                <a:cs typeface="Trebuchet MS"/>
              </a:rPr>
              <a:t>more</a:t>
            </a:r>
            <a:r>
              <a:rPr sz="2800" spc="-4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informed</a:t>
            </a:r>
            <a:r>
              <a:rPr sz="2800" spc="-4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100" dirty="0">
                <a:solidFill>
                  <a:srgbClr val="0F0E0D"/>
                </a:solidFill>
                <a:latin typeface="Trebuchet MS"/>
                <a:cs typeface="Trebuchet MS"/>
              </a:rPr>
              <a:t>decisions</a:t>
            </a:r>
            <a:r>
              <a:rPr sz="2800" spc="-4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65" dirty="0">
                <a:solidFill>
                  <a:srgbClr val="0F0E0D"/>
                </a:solidFill>
                <a:latin typeface="Trebuchet MS"/>
                <a:cs typeface="Trebuchet MS"/>
              </a:rPr>
              <a:t>and </a:t>
            </a:r>
            <a:r>
              <a:rPr sz="2800" spc="75" dirty="0">
                <a:solidFill>
                  <a:srgbClr val="0F0E0D"/>
                </a:solidFill>
                <a:latin typeface="Trebuchet MS"/>
                <a:cs typeface="Trebuchet MS"/>
              </a:rPr>
              <a:t>enhance</a:t>
            </a:r>
            <a:r>
              <a:rPr sz="2800" spc="-8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125" dirty="0">
                <a:solidFill>
                  <a:srgbClr val="0F0E0D"/>
                </a:solidFill>
                <a:latin typeface="Trebuchet MS"/>
                <a:cs typeface="Trebuchet MS"/>
              </a:rPr>
              <a:t>business</a:t>
            </a:r>
            <a:r>
              <a:rPr sz="2800" spc="-8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0F0E0D"/>
                </a:solidFill>
                <a:latin typeface="Trebuchet MS"/>
                <a:cs typeface="Trebuchet MS"/>
              </a:rPr>
              <a:t>efficiency.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9F5F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81049" cy="761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77699" y="2616941"/>
            <a:ext cx="320484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110" dirty="0">
                <a:latin typeface="Trebuchet MS"/>
                <a:cs typeface="Trebuchet MS"/>
              </a:rPr>
              <a:t>Customer</a:t>
            </a:r>
            <a:r>
              <a:rPr sz="2700" spc="-100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Platforms</a:t>
            </a:r>
            <a:endParaRPr sz="27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426475" y="2362846"/>
            <a:ext cx="7352030" cy="4881245"/>
            <a:chOff x="4426475" y="2362846"/>
            <a:chExt cx="7352030" cy="4881245"/>
          </a:xfrm>
        </p:grpSpPr>
        <p:sp>
          <p:nvSpPr>
            <p:cNvPr id="6" name="object 6"/>
            <p:cNvSpPr/>
            <p:nvPr/>
          </p:nvSpPr>
          <p:spPr>
            <a:xfrm>
              <a:off x="6710739" y="2381896"/>
              <a:ext cx="3938904" cy="971550"/>
            </a:xfrm>
            <a:custGeom>
              <a:avLst/>
              <a:gdLst/>
              <a:ahLst/>
              <a:cxnLst/>
              <a:rect l="l" t="t" r="r" b="b"/>
              <a:pathLst>
                <a:path w="3938904" h="971550">
                  <a:moveTo>
                    <a:pt x="19049" y="19049"/>
                  </a:moveTo>
                  <a:lnTo>
                    <a:pt x="19049" y="951966"/>
                  </a:lnTo>
                </a:path>
                <a:path w="3938904" h="971550">
                  <a:moveTo>
                    <a:pt x="3919623" y="19049"/>
                  </a:moveTo>
                  <a:lnTo>
                    <a:pt x="3919623" y="951966"/>
                  </a:lnTo>
                </a:path>
                <a:path w="3938904" h="971550">
                  <a:moveTo>
                    <a:pt x="0" y="0"/>
                  </a:moveTo>
                  <a:lnTo>
                    <a:pt x="3938673" y="0"/>
                  </a:lnTo>
                </a:path>
                <a:path w="3938904" h="971550">
                  <a:moveTo>
                    <a:pt x="0" y="971016"/>
                  </a:moveTo>
                  <a:lnTo>
                    <a:pt x="3938673" y="971016"/>
                  </a:lnTo>
                </a:path>
              </a:pathLst>
            </a:custGeom>
            <a:ln w="38099">
              <a:solidFill>
                <a:srgbClr val="FF57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59326" y="4201058"/>
              <a:ext cx="3303270" cy="971550"/>
            </a:xfrm>
            <a:custGeom>
              <a:avLst/>
              <a:gdLst/>
              <a:ahLst/>
              <a:cxnLst/>
              <a:rect l="l" t="t" r="r" b="b"/>
              <a:pathLst>
                <a:path w="3303270" h="971550">
                  <a:moveTo>
                    <a:pt x="19049" y="19049"/>
                  </a:moveTo>
                  <a:lnTo>
                    <a:pt x="19049" y="951966"/>
                  </a:lnTo>
                </a:path>
                <a:path w="3303270" h="971550">
                  <a:moveTo>
                    <a:pt x="3283775" y="19049"/>
                  </a:moveTo>
                  <a:lnTo>
                    <a:pt x="3283775" y="951966"/>
                  </a:lnTo>
                </a:path>
                <a:path w="3303270" h="971550">
                  <a:moveTo>
                    <a:pt x="0" y="0"/>
                  </a:moveTo>
                  <a:lnTo>
                    <a:pt x="3302825" y="0"/>
                  </a:lnTo>
                </a:path>
                <a:path w="3303270" h="971550">
                  <a:moveTo>
                    <a:pt x="0" y="971016"/>
                  </a:moveTo>
                  <a:lnTo>
                    <a:pt x="3302825" y="971016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30834" y="4152900"/>
              <a:ext cx="2728595" cy="1019175"/>
            </a:xfrm>
            <a:custGeom>
              <a:avLst/>
              <a:gdLst/>
              <a:ahLst/>
              <a:cxnLst/>
              <a:rect l="l" t="t" r="r" b="b"/>
              <a:pathLst>
                <a:path w="2728595" h="1019175">
                  <a:moveTo>
                    <a:pt x="19049" y="19049"/>
                  </a:moveTo>
                  <a:lnTo>
                    <a:pt x="19049" y="1000124"/>
                  </a:lnTo>
                </a:path>
                <a:path w="2728595" h="1019175">
                  <a:moveTo>
                    <a:pt x="2708963" y="19049"/>
                  </a:moveTo>
                  <a:lnTo>
                    <a:pt x="2708963" y="1000124"/>
                  </a:lnTo>
                </a:path>
                <a:path w="2728595" h="1019175">
                  <a:moveTo>
                    <a:pt x="0" y="0"/>
                  </a:moveTo>
                  <a:lnTo>
                    <a:pt x="2728013" y="0"/>
                  </a:lnTo>
                </a:path>
                <a:path w="2728595" h="1019175">
                  <a:moveTo>
                    <a:pt x="0" y="1019174"/>
                  </a:moveTo>
                  <a:lnTo>
                    <a:pt x="2728013" y="1019174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45525" y="6170843"/>
              <a:ext cx="1614805" cy="1019175"/>
            </a:xfrm>
            <a:custGeom>
              <a:avLst/>
              <a:gdLst/>
              <a:ahLst/>
              <a:cxnLst/>
              <a:rect l="l" t="t" r="r" b="b"/>
              <a:pathLst>
                <a:path w="1614804" h="1019175">
                  <a:moveTo>
                    <a:pt x="19049" y="19049"/>
                  </a:moveTo>
                  <a:lnTo>
                    <a:pt x="19049" y="1000124"/>
                  </a:lnTo>
                </a:path>
                <a:path w="1614804" h="1019175">
                  <a:moveTo>
                    <a:pt x="1595394" y="19049"/>
                  </a:moveTo>
                  <a:lnTo>
                    <a:pt x="1595394" y="1000124"/>
                  </a:lnTo>
                </a:path>
                <a:path w="1614804" h="1019175">
                  <a:moveTo>
                    <a:pt x="0" y="0"/>
                  </a:moveTo>
                  <a:lnTo>
                    <a:pt x="1614444" y="0"/>
                  </a:lnTo>
                </a:path>
                <a:path w="1614804" h="1019175">
                  <a:moveTo>
                    <a:pt x="0" y="1019174"/>
                  </a:moveTo>
                  <a:lnTo>
                    <a:pt x="1614444" y="1019174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29950" y="6205699"/>
              <a:ext cx="1846580" cy="1019175"/>
            </a:xfrm>
            <a:custGeom>
              <a:avLst/>
              <a:gdLst/>
              <a:ahLst/>
              <a:cxnLst/>
              <a:rect l="l" t="t" r="r" b="b"/>
              <a:pathLst>
                <a:path w="1846579" h="1019175">
                  <a:moveTo>
                    <a:pt x="19049" y="19049"/>
                  </a:moveTo>
                  <a:lnTo>
                    <a:pt x="19049" y="1000124"/>
                  </a:lnTo>
                </a:path>
                <a:path w="1846579" h="1019175">
                  <a:moveTo>
                    <a:pt x="1826928" y="19049"/>
                  </a:moveTo>
                  <a:lnTo>
                    <a:pt x="1826928" y="1000124"/>
                  </a:lnTo>
                </a:path>
                <a:path w="1846579" h="1019175">
                  <a:moveTo>
                    <a:pt x="0" y="0"/>
                  </a:moveTo>
                  <a:lnTo>
                    <a:pt x="1845978" y="0"/>
                  </a:lnTo>
                </a:path>
                <a:path w="1846579" h="1019175">
                  <a:moveTo>
                    <a:pt x="0" y="1019174"/>
                  </a:moveTo>
                  <a:lnTo>
                    <a:pt x="1845978" y="1019174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436704" y="4448772"/>
            <a:ext cx="25482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Trebuchet MS"/>
                <a:cs typeface="Trebuchet MS"/>
              </a:rPr>
              <a:t>Brick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85" dirty="0">
                <a:latin typeface="Trebuchet MS"/>
                <a:cs typeface="Trebuchet MS"/>
              </a:rPr>
              <a:t>and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45" dirty="0">
                <a:latin typeface="Trebuchet MS"/>
                <a:cs typeface="Trebuchet MS"/>
              </a:rPr>
              <a:t>Mortar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06711" y="4429188"/>
            <a:ext cx="21761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220" dirty="0">
                <a:latin typeface="Trebuchet MS"/>
                <a:cs typeface="Trebuchet MS"/>
              </a:rPr>
              <a:t>E-</a:t>
            </a:r>
            <a:r>
              <a:rPr sz="2600" spc="-95" dirty="0">
                <a:latin typeface="Trebuchet MS"/>
                <a:cs typeface="Trebuchet MS"/>
              </a:rPr>
              <a:t> </a:t>
            </a:r>
            <a:r>
              <a:rPr sz="2600" spc="105" dirty="0">
                <a:latin typeface="Trebuchet MS"/>
                <a:cs typeface="Trebuchet MS"/>
              </a:rPr>
              <a:t>Commerce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26463" y="6447132"/>
            <a:ext cx="10528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95" dirty="0">
                <a:latin typeface="Trebuchet MS"/>
                <a:cs typeface="Trebuchet MS"/>
              </a:rPr>
              <a:t>Croma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66835" y="6481988"/>
            <a:ext cx="13722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85" dirty="0">
                <a:latin typeface="Trebuchet MS"/>
                <a:cs typeface="Trebuchet MS"/>
              </a:rPr>
              <a:t>Best</a:t>
            </a:r>
            <a:r>
              <a:rPr sz="2600" spc="-85" dirty="0">
                <a:latin typeface="Trebuchet MS"/>
                <a:cs typeface="Trebuchet MS"/>
              </a:rPr>
              <a:t> </a:t>
            </a:r>
            <a:r>
              <a:rPr sz="2600" spc="100" dirty="0">
                <a:latin typeface="Trebuchet MS"/>
                <a:cs typeface="Trebuchet MS"/>
              </a:rPr>
              <a:t>buy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53698" y="6170843"/>
            <a:ext cx="1677035" cy="1019175"/>
          </a:xfrm>
          <a:prstGeom prst="rect">
            <a:avLst/>
          </a:prstGeom>
          <a:ln w="38099">
            <a:solidFill>
              <a:srgbClr val="000000"/>
            </a:solidFill>
          </a:ln>
        </p:spPr>
        <p:txBody>
          <a:bodyPr vert="horz" wrap="square" lIns="0" tIns="28892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2275"/>
              </a:spcBef>
            </a:pPr>
            <a:r>
              <a:rPr sz="2600" spc="65" dirty="0">
                <a:latin typeface="Trebuchet MS"/>
                <a:cs typeface="Trebuchet MS"/>
              </a:rPr>
              <a:t>Amazon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975865" y="6170843"/>
            <a:ext cx="1605915" cy="1019175"/>
          </a:xfrm>
          <a:prstGeom prst="rect">
            <a:avLst/>
          </a:prstGeom>
          <a:ln w="38099">
            <a:solidFill>
              <a:srgbClr val="000000"/>
            </a:solidFill>
          </a:ln>
        </p:spPr>
        <p:txBody>
          <a:bodyPr vert="horz" wrap="square" lIns="0" tIns="288925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2275"/>
              </a:spcBef>
            </a:pPr>
            <a:r>
              <a:rPr sz="2600" spc="-10" dirty="0">
                <a:latin typeface="Trebuchet MS"/>
                <a:cs typeface="Trebuchet MS"/>
              </a:rPr>
              <a:t>Flipkart</a:t>
            </a:r>
            <a:endParaRPr sz="2600">
              <a:latin typeface="Trebuchet MS"/>
              <a:cs typeface="Trebuchet M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14987" y="3143573"/>
            <a:ext cx="3990974" cy="7143426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3134037" y="1829179"/>
            <a:ext cx="3656965" cy="1019175"/>
          </a:xfrm>
          <a:prstGeom prst="rect">
            <a:avLst/>
          </a:prstGeom>
          <a:ln w="38099">
            <a:solidFill>
              <a:srgbClr val="FF5757"/>
            </a:solidFill>
          </a:ln>
        </p:spPr>
        <p:txBody>
          <a:bodyPr vert="horz" wrap="square" lIns="0" tIns="276225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2175"/>
              </a:spcBef>
            </a:pPr>
            <a:r>
              <a:rPr sz="2700" spc="110" dirty="0">
                <a:latin typeface="Trebuchet MS"/>
                <a:cs typeface="Trebuchet MS"/>
              </a:rPr>
              <a:t>Customer</a:t>
            </a:r>
            <a:r>
              <a:rPr sz="2700" spc="-100" dirty="0">
                <a:latin typeface="Trebuchet MS"/>
                <a:cs typeface="Trebuchet MS"/>
              </a:rPr>
              <a:t> </a:t>
            </a:r>
            <a:r>
              <a:rPr sz="2700" spc="65" dirty="0">
                <a:latin typeface="Trebuchet MS"/>
                <a:cs typeface="Trebuchet MS"/>
              </a:rPr>
              <a:t>Channels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9085" y="2357817"/>
            <a:ext cx="3462020" cy="1019175"/>
          </a:xfrm>
          <a:prstGeom prst="rect">
            <a:avLst/>
          </a:prstGeom>
          <a:ln w="38099">
            <a:solidFill>
              <a:srgbClr val="FF5757"/>
            </a:solidFill>
          </a:ln>
        </p:spPr>
        <p:txBody>
          <a:bodyPr vert="horz" wrap="square" lIns="0" tIns="273050" rIns="0" bIns="0" rtlCol="0">
            <a:spAutoFit/>
          </a:bodyPr>
          <a:lstStyle/>
          <a:p>
            <a:pPr marL="824230">
              <a:lnSpc>
                <a:spcPct val="100000"/>
              </a:lnSpc>
              <a:spcBef>
                <a:spcPts val="2150"/>
              </a:spcBef>
            </a:pPr>
            <a:r>
              <a:rPr sz="2800" spc="114" dirty="0">
                <a:latin typeface="Trebuchet MS"/>
                <a:cs typeface="Trebuchet MS"/>
              </a:rPr>
              <a:t>Customers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00187" y="3957790"/>
            <a:ext cx="1739900" cy="996950"/>
          </a:xfrm>
          <a:prstGeom prst="rect">
            <a:avLst/>
          </a:prstGeom>
          <a:ln w="38099">
            <a:solidFill>
              <a:srgbClr val="000000"/>
            </a:solidFill>
          </a:ln>
        </p:spPr>
        <p:txBody>
          <a:bodyPr vert="horz" wrap="square" lIns="0" tIns="269875" rIns="0" bIns="0" rtlCol="0">
            <a:spAutoFit/>
          </a:bodyPr>
          <a:lstStyle/>
          <a:p>
            <a:pPr marL="357505">
              <a:lnSpc>
                <a:spcPct val="100000"/>
              </a:lnSpc>
              <a:spcBef>
                <a:spcPts val="2125"/>
              </a:spcBef>
            </a:pPr>
            <a:r>
              <a:rPr sz="2600" spc="95" dirty="0">
                <a:latin typeface="Trebuchet MS"/>
                <a:cs typeface="Trebuchet MS"/>
              </a:rPr>
              <a:t>Croma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00187" y="5376260"/>
            <a:ext cx="1884045" cy="1019175"/>
          </a:xfrm>
          <a:prstGeom prst="rect">
            <a:avLst/>
          </a:prstGeom>
          <a:ln w="38099">
            <a:solidFill>
              <a:srgbClr val="000000"/>
            </a:solidFill>
          </a:ln>
        </p:spPr>
        <p:txBody>
          <a:bodyPr vert="horz" wrap="square" lIns="0" tIns="276225" rIns="0" bIns="0" rtlCol="0">
            <a:spAutoFit/>
          </a:bodyPr>
          <a:lstStyle/>
          <a:p>
            <a:pPr marL="248285">
              <a:lnSpc>
                <a:spcPct val="100000"/>
              </a:lnSpc>
              <a:spcBef>
                <a:spcPts val="2175"/>
              </a:spcBef>
            </a:pPr>
            <a:r>
              <a:rPr sz="2700" spc="90" dirty="0">
                <a:latin typeface="Trebuchet MS"/>
                <a:cs typeface="Trebuchet MS"/>
              </a:rPr>
              <a:t>Best</a:t>
            </a:r>
            <a:r>
              <a:rPr sz="2700" spc="-100" dirty="0">
                <a:latin typeface="Trebuchet MS"/>
                <a:cs typeface="Trebuchet MS"/>
              </a:rPr>
              <a:t> </a:t>
            </a:r>
            <a:r>
              <a:rPr sz="2700" spc="75" dirty="0">
                <a:latin typeface="Trebuchet MS"/>
                <a:cs typeface="Trebuchet MS"/>
              </a:rPr>
              <a:t>Buy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00187" y="6814535"/>
            <a:ext cx="1884045" cy="1019175"/>
          </a:xfrm>
          <a:prstGeom prst="rect">
            <a:avLst/>
          </a:prstGeom>
          <a:ln w="38099">
            <a:solidFill>
              <a:srgbClr val="000000"/>
            </a:solidFill>
          </a:ln>
        </p:spPr>
        <p:txBody>
          <a:bodyPr vert="horz" wrap="square" lIns="0" tIns="288925" rIns="0" bIns="0" rtlCol="0">
            <a:spAutoFit/>
          </a:bodyPr>
          <a:lstStyle/>
          <a:p>
            <a:pPr marL="371475">
              <a:lnSpc>
                <a:spcPct val="100000"/>
              </a:lnSpc>
              <a:spcBef>
                <a:spcPts val="2275"/>
              </a:spcBef>
            </a:pPr>
            <a:r>
              <a:rPr sz="2600" spc="60" dirty="0">
                <a:latin typeface="Trebuchet MS"/>
                <a:cs typeface="Trebuchet MS"/>
              </a:rPr>
              <a:t>Staples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00187" y="8252810"/>
            <a:ext cx="1884045" cy="1019175"/>
          </a:xfrm>
          <a:prstGeom prst="rect">
            <a:avLst/>
          </a:prstGeom>
          <a:ln w="38099">
            <a:solidFill>
              <a:srgbClr val="000000"/>
            </a:solidFill>
          </a:ln>
        </p:spPr>
        <p:txBody>
          <a:bodyPr vert="horz" wrap="square" lIns="0" tIns="288925" rIns="0" bIns="0" rtlCol="0">
            <a:spAutoFit/>
          </a:bodyPr>
          <a:lstStyle/>
          <a:p>
            <a:pPr marL="379095">
              <a:lnSpc>
                <a:spcPct val="100000"/>
              </a:lnSpc>
              <a:spcBef>
                <a:spcPts val="2275"/>
              </a:spcBef>
            </a:pPr>
            <a:r>
              <a:rPr sz="2600" spc="-10" dirty="0">
                <a:latin typeface="Trebuchet MS"/>
                <a:cs typeface="Trebuchet MS"/>
              </a:rPr>
              <a:t>Flipkart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0388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130"/>
              </a:spcBef>
            </a:pPr>
            <a:r>
              <a:rPr sz="3600" spc="65" dirty="0"/>
              <a:t>Atliq</a:t>
            </a:r>
            <a:r>
              <a:rPr sz="3600" spc="-160" dirty="0"/>
              <a:t> </a:t>
            </a:r>
            <a:r>
              <a:rPr sz="3600" dirty="0"/>
              <a:t>Hardware:</a:t>
            </a:r>
            <a:r>
              <a:rPr sz="3600" spc="-160" dirty="0"/>
              <a:t> </a:t>
            </a:r>
            <a:r>
              <a:rPr sz="3600" spc="155" dirty="0"/>
              <a:t>Business</a:t>
            </a:r>
            <a:r>
              <a:rPr sz="3600" spc="-160" dirty="0"/>
              <a:t> </a:t>
            </a:r>
            <a:r>
              <a:rPr sz="3600" spc="160" dirty="0"/>
              <a:t>Model</a:t>
            </a:r>
            <a:endParaRPr sz="3600"/>
          </a:p>
        </p:txBody>
      </p:sp>
      <p:grpSp>
        <p:nvGrpSpPr>
          <p:cNvPr id="25" name="object 25"/>
          <p:cNvGrpSpPr/>
          <p:nvPr/>
        </p:nvGrpSpPr>
        <p:grpSpPr>
          <a:xfrm>
            <a:off x="1009619" y="3396072"/>
            <a:ext cx="675005" cy="5385435"/>
            <a:chOff x="1009619" y="3396072"/>
            <a:chExt cx="675005" cy="5385435"/>
          </a:xfrm>
        </p:grpSpPr>
        <p:sp>
          <p:nvSpPr>
            <p:cNvPr id="26" name="object 26"/>
            <p:cNvSpPr/>
            <p:nvPr/>
          </p:nvSpPr>
          <p:spPr>
            <a:xfrm>
              <a:off x="1028669" y="3396072"/>
              <a:ext cx="0" cy="5366385"/>
            </a:xfrm>
            <a:custGeom>
              <a:avLst/>
              <a:gdLst/>
              <a:ahLst/>
              <a:cxnLst/>
              <a:rect l="l" t="t" r="r" b="b"/>
              <a:pathLst>
                <a:path h="5366384">
                  <a:moveTo>
                    <a:pt x="0" y="0"/>
                  </a:moveTo>
                  <a:lnTo>
                    <a:pt x="0" y="5366355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28699" y="4455994"/>
              <a:ext cx="655955" cy="0"/>
            </a:xfrm>
            <a:custGeom>
              <a:avLst/>
              <a:gdLst/>
              <a:ahLst/>
              <a:cxnLst/>
              <a:rect l="l" t="t" r="r" b="b"/>
              <a:pathLst>
                <a:path w="655955">
                  <a:moveTo>
                    <a:pt x="0" y="0"/>
                  </a:moveTo>
                  <a:lnTo>
                    <a:pt x="655739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28699" y="5885847"/>
              <a:ext cx="655955" cy="0"/>
            </a:xfrm>
            <a:custGeom>
              <a:avLst/>
              <a:gdLst/>
              <a:ahLst/>
              <a:cxnLst/>
              <a:rect l="l" t="t" r="r" b="b"/>
              <a:pathLst>
                <a:path w="655955">
                  <a:moveTo>
                    <a:pt x="0" y="0"/>
                  </a:moveTo>
                  <a:lnTo>
                    <a:pt x="655739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28699" y="7324122"/>
              <a:ext cx="642620" cy="0"/>
            </a:xfrm>
            <a:custGeom>
              <a:avLst/>
              <a:gdLst/>
              <a:ahLst/>
              <a:cxnLst/>
              <a:rect l="l" t="t" r="r" b="b"/>
              <a:pathLst>
                <a:path w="642619">
                  <a:moveTo>
                    <a:pt x="0" y="0"/>
                  </a:moveTo>
                  <a:lnTo>
                    <a:pt x="642529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28699" y="8762397"/>
              <a:ext cx="655955" cy="0"/>
            </a:xfrm>
            <a:custGeom>
              <a:avLst/>
              <a:gdLst/>
              <a:ahLst/>
              <a:cxnLst/>
              <a:rect l="l" t="t" r="r" b="b"/>
              <a:pathLst>
                <a:path w="655955">
                  <a:moveTo>
                    <a:pt x="0" y="0"/>
                  </a:moveTo>
                  <a:lnTo>
                    <a:pt x="655739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5233639" y="3372003"/>
            <a:ext cx="6564630" cy="2821305"/>
            <a:chOff x="5233639" y="3372003"/>
            <a:chExt cx="6564630" cy="2821305"/>
          </a:xfrm>
        </p:grpSpPr>
        <p:sp>
          <p:nvSpPr>
            <p:cNvPr id="32" name="object 32"/>
            <p:cNvSpPr/>
            <p:nvPr/>
          </p:nvSpPr>
          <p:spPr>
            <a:xfrm>
              <a:off x="8680034" y="3372003"/>
              <a:ext cx="0" cy="307975"/>
            </a:xfrm>
            <a:custGeom>
              <a:avLst/>
              <a:gdLst/>
              <a:ahLst/>
              <a:cxnLst/>
              <a:rect l="l" t="t" r="r" b="b"/>
              <a:pathLst>
                <a:path h="307975">
                  <a:moveTo>
                    <a:pt x="0" y="0"/>
                  </a:moveTo>
                  <a:lnTo>
                    <a:pt x="0" y="30771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059970" y="3679672"/>
              <a:ext cx="5095875" cy="0"/>
            </a:xfrm>
            <a:custGeom>
              <a:avLst/>
              <a:gdLst/>
              <a:ahLst/>
              <a:cxnLst/>
              <a:rect l="l" t="t" r="r" b="b"/>
              <a:pathLst>
                <a:path w="5095875">
                  <a:moveTo>
                    <a:pt x="0" y="0"/>
                  </a:moveTo>
                  <a:lnTo>
                    <a:pt x="5095333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059919" y="3679723"/>
              <a:ext cx="0" cy="454659"/>
            </a:xfrm>
            <a:custGeom>
              <a:avLst/>
              <a:gdLst/>
              <a:ahLst/>
              <a:cxnLst/>
              <a:rect l="l" t="t" r="r" b="b"/>
              <a:pathLst>
                <a:path h="454660">
                  <a:moveTo>
                    <a:pt x="0" y="0"/>
                  </a:moveTo>
                  <a:lnTo>
                    <a:pt x="0" y="454176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155252" y="3679723"/>
              <a:ext cx="0" cy="454659"/>
            </a:xfrm>
            <a:custGeom>
              <a:avLst/>
              <a:gdLst/>
              <a:ahLst/>
              <a:cxnLst/>
              <a:rect l="l" t="t" r="r" b="b"/>
              <a:pathLst>
                <a:path h="454660">
                  <a:moveTo>
                    <a:pt x="0" y="0"/>
                  </a:moveTo>
                  <a:lnTo>
                    <a:pt x="0" y="454176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710731" y="5191131"/>
              <a:ext cx="0" cy="384175"/>
            </a:xfrm>
            <a:custGeom>
              <a:avLst/>
              <a:gdLst/>
              <a:ahLst/>
              <a:cxnLst/>
              <a:rect l="l" t="t" r="r" b="b"/>
              <a:pathLst>
                <a:path h="384175">
                  <a:moveTo>
                    <a:pt x="0" y="0"/>
                  </a:moveTo>
                  <a:lnTo>
                    <a:pt x="0" y="383843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252748" y="5574967"/>
              <a:ext cx="2599690" cy="0"/>
            </a:xfrm>
            <a:custGeom>
              <a:avLst/>
              <a:gdLst/>
              <a:ahLst/>
              <a:cxnLst/>
              <a:rect l="l" t="t" r="r" b="b"/>
              <a:pathLst>
                <a:path w="2599690">
                  <a:moveTo>
                    <a:pt x="0" y="0"/>
                  </a:moveTo>
                  <a:lnTo>
                    <a:pt x="2599574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252689" y="5575026"/>
              <a:ext cx="0" cy="577215"/>
            </a:xfrm>
            <a:custGeom>
              <a:avLst/>
              <a:gdLst/>
              <a:ahLst/>
              <a:cxnLst/>
              <a:rect l="l" t="t" r="r" b="b"/>
              <a:pathLst>
                <a:path h="577214">
                  <a:moveTo>
                    <a:pt x="0" y="0"/>
                  </a:moveTo>
                  <a:lnTo>
                    <a:pt x="0" y="576825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394833" y="5191131"/>
              <a:ext cx="0" cy="384175"/>
            </a:xfrm>
            <a:custGeom>
              <a:avLst/>
              <a:gdLst/>
              <a:ahLst/>
              <a:cxnLst/>
              <a:rect l="l" t="t" r="r" b="b"/>
              <a:pathLst>
                <a:path h="384175">
                  <a:moveTo>
                    <a:pt x="0" y="0"/>
                  </a:moveTo>
                  <a:lnTo>
                    <a:pt x="0" y="383843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464959" y="5574967"/>
              <a:ext cx="2313940" cy="0"/>
            </a:xfrm>
            <a:custGeom>
              <a:avLst/>
              <a:gdLst/>
              <a:ahLst/>
              <a:cxnLst/>
              <a:rect l="l" t="t" r="r" b="b"/>
              <a:pathLst>
                <a:path w="2313940">
                  <a:moveTo>
                    <a:pt x="0" y="0"/>
                  </a:moveTo>
                  <a:lnTo>
                    <a:pt x="2313765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464904" y="5574912"/>
              <a:ext cx="0" cy="618490"/>
            </a:xfrm>
            <a:custGeom>
              <a:avLst/>
              <a:gdLst/>
              <a:ahLst/>
              <a:cxnLst/>
              <a:rect l="l" t="t" r="r" b="b"/>
              <a:pathLst>
                <a:path h="618489">
                  <a:moveTo>
                    <a:pt x="0" y="618342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752866" y="5574894"/>
              <a:ext cx="0" cy="612140"/>
            </a:xfrm>
            <a:custGeom>
              <a:avLst/>
              <a:gdLst/>
              <a:ahLst/>
              <a:cxnLst/>
              <a:rect l="l" t="t" r="r" b="b"/>
              <a:pathLst>
                <a:path h="612139">
                  <a:moveTo>
                    <a:pt x="0" y="611681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758841" y="5574961"/>
              <a:ext cx="20320" cy="577215"/>
            </a:xfrm>
            <a:custGeom>
              <a:avLst/>
              <a:gdLst/>
              <a:ahLst/>
              <a:cxnLst/>
              <a:rect l="l" t="t" r="r" b="b"/>
              <a:pathLst>
                <a:path w="20320" h="577214">
                  <a:moveTo>
                    <a:pt x="19878" y="576825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/>
          <p:nvPr/>
        </p:nvSpPr>
        <p:spPr>
          <a:xfrm>
            <a:off x="14962356" y="2886510"/>
            <a:ext cx="635" cy="793750"/>
          </a:xfrm>
          <a:custGeom>
            <a:avLst/>
            <a:gdLst/>
            <a:ahLst/>
            <a:cxnLst/>
            <a:rect l="l" t="t" r="r" b="b"/>
            <a:pathLst>
              <a:path w="634" h="793750">
                <a:moveTo>
                  <a:pt x="204" y="0"/>
                </a:moveTo>
                <a:lnTo>
                  <a:pt x="0" y="79321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9F5F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81049" cy="7619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35970" y="1752537"/>
            <a:ext cx="4057649" cy="69913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7528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130"/>
              </a:spcBef>
            </a:pPr>
            <a:r>
              <a:rPr sz="3600" spc="180" dirty="0"/>
              <a:t>Datasets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400432" y="1873302"/>
            <a:ext cx="11804650" cy="6727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690370">
              <a:lnSpc>
                <a:spcPct val="122800"/>
              </a:lnSpc>
              <a:spcBef>
                <a:spcPts val="95"/>
              </a:spcBef>
            </a:pP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The</a:t>
            </a:r>
            <a:r>
              <a:rPr sz="2800" spc="-7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fact</a:t>
            </a:r>
            <a:r>
              <a:rPr sz="2800" spc="-7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90" dirty="0">
                <a:solidFill>
                  <a:srgbClr val="0F0E0D"/>
                </a:solidFill>
                <a:latin typeface="Trebuchet MS"/>
                <a:cs typeface="Trebuchet MS"/>
              </a:rPr>
              <a:t>and</a:t>
            </a:r>
            <a:r>
              <a:rPr sz="2800" spc="-6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70" dirty="0">
                <a:solidFill>
                  <a:srgbClr val="0F0E0D"/>
                </a:solidFill>
                <a:latin typeface="Trebuchet MS"/>
                <a:cs typeface="Trebuchet MS"/>
              </a:rPr>
              <a:t>dimension</a:t>
            </a:r>
            <a:r>
              <a:rPr sz="2800" spc="-7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table</a:t>
            </a:r>
            <a:r>
              <a:rPr sz="2800" spc="-6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65" dirty="0">
                <a:solidFill>
                  <a:srgbClr val="0F0E0D"/>
                </a:solidFill>
                <a:latin typeface="Trebuchet MS"/>
                <a:cs typeface="Trebuchet MS"/>
              </a:rPr>
              <a:t>dataset</a:t>
            </a:r>
            <a:r>
              <a:rPr sz="2800" spc="-7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60" dirty="0">
                <a:solidFill>
                  <a:srgbClr val="0F0E0D"/>
                </a:solidFill>
                <a:latin typeface="Trebuchet MS"/>
                <a:cs typeface="Trebuchet MS"/>
              </a:rPr>
              <a:t>is</a:t>
            </a:r>
            <a:r>
              <a:rPr sz="2800" spc="-6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75" dirty="0">
                <a:solidFill>
                  <a:srgbClr val="0F0E0D"/>
                </a:solidFill>
                <a:latin typeface="Trebuchet MS"/>
                <a:cs typeface="Trebuchet MS"/>
              </a:rPr>
              <a:t>provided</a:t>
            </a:r>
            <a:r>
              <a:rPr sz="2800" spc="-7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180" dirty="0">
                <a:solidFill>
                  <a:srgbClr val="0F0E0D"/>
                </a:solidFill>
                <a:latin typeface="Trebuchet MS"/>
                <a:cs typeface="Trebuchet MS"/>
              </a:rPr>
              <a:t>by</a:t>
            </a:r>
            <a:r>
              <a:rPr sz="2800" spc="-6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the</a:t>
            </a:r>
            <a:r>
              <a:rPr sz="2800" spc="-7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0F0E0D"/>
                </a:solidFill>
                <a:latin typeface="Trebuchet MS"/>
                <a:cs typeface="Trebuchet MS"/>
              </a:rPr>
              <a:t>Atliq Hardware</a:t>
            </a: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ct val="122800"/>
              </a:lnSpc>
              <a:spcBef>
                <a:spcPts val="2535"/>
              </a:spcBef>
            </a:pPr>
            <a:r>
              <a:rPr sz="2800" spc="80" dirty="0">
                <a:solidFill>
                  <a:srgbClr val="0F0E0D"/>
                </a:solidFill>
                <a:latin typeface="Trebuchet MS"/>
                <a:cs typeface="Trebuchet MS"/>
              </a:rPr>
              <a:t>Views</a:t>
            </a:r>
            <a:r>
              <a:rPr sz="2800" spc="-8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-30" dirty="0">
                <a:solidFill>
                  <a:srgbClr val="0F0E0D"/>
                </a:solidFill>
                <a:latin typeface="Trebuchet MS"/>
                <a:cs typeface="Trebuchet MS"/>
              </a:rPr>
              <a:t>allow</a:t>
            </a:r>
            <a:r>
              <a:rPr sz="2800" spc="-7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130" dirty="0">
                <a:solidFill>
                  <a:srgbClr val="0F0E0D"/>
                </a:solidFill>
                <a:latin typeface="Trebuchet MS"/>
                <a:cs typeface="Trebuchet MS"/>
              </a:rPr>
              <a:t>you</a:t>
            </a:r>
            <a:r>
              <a:rPr sz="2800" spc="-7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55" dirty="0">
                <a:solidFill>
                  <a:srgbClr val="0F0E0D"/>
                </a:solidFill>
                <a:latin typeface="Trebuchet MS"/>
                <a:cs typeface="Trebuchet MS"/>
              </a:rPr>
              <a:t>to</a:t>
            </a:r>
            <a:r>
              <a:rPr sz="2800" spc="-7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100" dirty="0">
                <a:solidFill>
                  <a:srgbClr val="0F0E0D"/>
                </a:solidFill>
                <a:latin typeface="Trebuchet MS"/>
                <a:cs typeface="Trebuchet MS"/>
              </a:rPr>
              <a:t>save</a:t>
            </a:r>
            <a:r>
              <a:rPr sz="2800" spc="-7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90" dirty="0">
                <a:solidFill>
                  <a:srgbClr val="0F0E0D"/>
                </a:solidFill>
                <a:latin typeface="Trebuchet MS"/>
                <a:cs typeface="Trebuchet MS"/>
              </a:rPr>
              <a:t>and</a:t>
            </a:r>
            <a:r>
              <a:rPr sz="2800" spc="-7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70" dirty="0">
                <a:solidFill>
                  <a:srgbClr val="0F0E0D"/>
                </a:solidFill>
                <a:latin typeface="Trebuchet MS"/>
                <a:cs typeface="Trebuchet MS"/>
              </a:rPr>
              <a:t>reuse</a:t>
            </a:r>
            <a:r>
              <a:rPr sz="2800" spc="-7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70" dirty="0">
                <a:solidFill>
                  <a:srgbClr val="0F0E0D"/>
                </a:solidFill>
                <a:latin typeface="Trebuchet MS"/>
                <a:cs typeface="Trebuchet MS"/>
              </a:rPr>
              <a:t>complex</a:t>
            </a:r>
            <a:r>
              <a:rPr sz="2800" spc="-7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114" dirty="0">
                <a:solidFill>
                  <a:srgbClr val="0F0E0D"/>
                </a:solidFill>
                <a:latin typeface="Trebuchet MS"/>
                <a:cs typeface="Trebuchet MS"/>
              </a:rPr>
              <a:t>SELECT</a:t>
            </a:r>
            <a:r>
              <a:rPr sz="2800" spc="-7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statements,</a:t>
            </a:r>
            <a:r>
              <a:rPr sz="2800" spc="-7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0F0E0D"/>
                </a:solidFill>
                <a:latin typeface="Trebuchet MS"/>
                <a:cs typeface="Trebuchet MS"/>
              </a:rPr>
              <a:t>making </a:t>
            </a:r>
            <a:r>
              <a:rPr sz="2800" spc="-65" dirty="0">
                <a:solidFill>
                  <a:srgbClr val="0F0E0D"/>
                </a:solidFill>
                <a:latin typeface="Trebuchet MS"/>
                <a:cs typeface="Trebuchet MS"/>
              </a:rPr>
              <a:t>it</a:t>
            </a:r>
            <a:r>
              <a:rPr sz="2800" spc="-5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easier</a:t>
            </a:r>
            <a:r>
              <a:rPr sz="2800" spc="-4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55" dirty="0">
                <a:solidFill>
                  <a:srgbClr val="0F0E0D"/>
                </a:solidFill>
                <a:latin typeface="Trebuchet MS"/>
                <a:cs typeface="Trebuchet MS"/>
              </a:rPr>
              <a:t>to</a:t>
            </a:r>
            <a:r>
              <a:rPr sz="2800" spc="-4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80" dirty="0">
                <a:solidFill>
                  <a:srgbClr val="0F0E0D"/>
                </a:solidFill>
                <a:latin typeface="Trebuchet MS"/>
                <a:cs typeface="Trebuchet MS"/>
              </a:rPr>
              <a:t>query</a:t>
            </a:r>
            <a:r>
              <a:rPr sz="2800" spc="-4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large</a:t>
            </a:r>
            <a:r>
              <a:rPr sz="2800" spc="-4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90" dirty="0">
                <a:solidFill>
                  <a:srgbClr val="0F0E0D"/>
                </a:solidFill>
                <a:latin typeface="Trebuchet MS"/>
                <a:cs typeface="Trebuchet MS"/>
              </a:rPr>
              <a:t>datasets</a:t>
            </a:r>
            <a:r>
              <a:rPr sz="2800" spc="-4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without</a:t>
            </a:r>
            <a:r>
              <a:rPr sz="2800" spc="-4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repeating</a:t>
            </a:r>
            <a:r>
              <a:rPr sz="2800" spc="-4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the</a:t>
            </a:r>
            <a:r>
              <a:rPr sz="2800" spc="-4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125" dirty="0">
                <a:solidFill>
                  <a:srgbClr val="0F0E0D"/>
                </a:solidFill>
                <a:latin typeface="Trebuchet MS"/>
                <a:cs typeface="Trebuchet MS"/>
              </a:rPr>
              <a:t>same</a:t>
            </a:r>
            <a:r>
              <a:rPr sz="2800" spc="-4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0F0E0D"/>
                </a:solidFill>
                <a:latin typeface="Trebuchet MS"/>
                <a:cs typeface="Trebuchet MS"/>
              </a:rPr>
              <a:t>logic.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50"/>
              </a:spcBef>
            </a:pPr>
            <a:endParaRPr sz="2800">
              <a:latin typeface="Trebuchet MS"/>
              <a:cs typeface="Trebuchet MS"/>
            </a:endParaRPr>
          </a:p>
          <a:p>
            <a:pPr marL="12700" marR="284480">
              <a:lnSpc>
                <a:spcPct val="122800"/>
              </a:lnSpc>
            </a:pPr>
            <a:r>
              <a:rPr sz="2800" spc="195" dirty="0">
                <a:solidFill>
                  <a:srgbClr val="0F0E0D"/>
                </a:solidFill>
                <a:latin typeface="Trebuchet MS"/>
                <a:cs typeface="Trebuchet MS"/>
              </a:rPr>
              <a:t>A</a:t>
            </a:r>
            <a:r>
              <a:rPr sz="2800" spc="-9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85" dirty="0">
                <a:solidFill>
                  <a:srgbClr val="0F0E0D"/>
                </a:solidFill>
                <a:latin typeface="Trebuchet MS"/>
                <a:cs typeface="Trebuchet MS"/>
              </a:rPr>
              <a:t>stored</a:t>
            </a:r>
            <a:r>
              <a:rPr sz="2800" spc="-9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80" dirty="0">
                <a:solidFill>
                  <a:srgbClr val="0F0E0D"/>
                </a:solidFill>
                <a:latin typeface="Trebuchet MS"/>
                <a:cs typeface="Trebuchet MS"/>
              </a:rPr>
              <a:t>procedure</a:t>
            </a:r>
            <a:r>
              <a:rPr sz="2800" spc="-9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in</a:t>
            </a:r>
            <a:r>
              <a:rPr sz="2800" spc="-9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229" dirty="0">
                <a:solidFill>
                  <a:srgbClr val="0F0E0D"/>
                </a:solidFill>
                <a:latin typeface="Trebuchet MS"/>
                <a:cs typeface="Trebuchet MS"/>
              </a:rPr>
              <a:t>MySQL</a:t>
            </a:r>
            <a:r>
              <a:rPr sz="2800" spc="-9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60" dirty="0">
                <a:solidFill>
                  <a:srgbClr val="0F0E0D"/>
                </a:solidFill>
                <a:latin typeface="Trebuchet MS"/>
                <a:cs typeface="Trebuchet MS"/>
              </a:rPr>
              <a:t>is</a:t>
            </a:r>
            <a:r>
              <a:rPr sz="2800" spc="-9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a</a:t>
            </a:r>
            <a:r>
              <a:rPr sz="2800" spc="-9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65" dirty="0">
                <a:solidFill>
                  <a:srgbClr val="0F0E0D"/>
                </a:solidFill>
                <a:latin typeface="Trebuchet MS"/>
                <a:cs typeface="Trebuchet MS"/>
              </a:rPr>
              <a:t>precompiled</a:t>
            </a:r>
            <a:r>
              <a:rPr sz="2800" spc="-9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90" dirty="0">
                <a:solidFill>
                  <a:srgbClr val="0F0E0D"/>
                </a:solidFill>
                <a:latin typeface="Trebuchet MS"/>
                <a:cs typeface="Trebuchet MS"/>
              </a:rPr>
              <a:t>set</a:t>
            </a:r>
            <a:r>
              <a:rPr sz="2800" spc="-9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of</a:t>
            </a:r>
            <a:r>
              <a:rPr sz="2800" spc="-9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204" dirty="0">
                <a:solidFill>
                  <a:srgbClr val="0F0E0D"/>
                </a:solidFill>
                <a:latin typeface="Trebuchet MS"/>
                <a:cs typeface="Trebuchet MS"/>
              </a:rPr>
              <a:t>SQL</a:t>
            </a:r>
            <a:r>
              <a:rPr sz="2800" spc="-9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65" dirty="0">
                <a:solidFill>
                  <a:srgbClr val="0F0E0D"/>
                </a:solidFill>
                <a:latin typeface="Trebuchet MS"/>
                <a:cs typeface="Trebuchet MS"/>
              </a:rPr>
              <a:t>statements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that</a:t>
            </a:r>
            <a:r>
              <a:rPr sz="2800" spc="-9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80" dirty="0">
                <a:solidFill>
                  <a:srgbClr val="0F0E0D"/>
                </a:solidFill>
                <a:latin typeface="Trebuchet MS"/>
                <a:cs typeface="Trebuchet MS"/>
              </a:rPr>
              <a:t>encapsulates</a:t>
            </a:r>
            <a:r>
              <a:rPr sz="2800" spc="-9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125" dirty="0">
                <a:solidFill>
                  <a:srgbClr val="0F0E0D"/>
                </a:solidFill>
                <a:latin typeface="Trebuchet MS"/>
                <a:cs typeface="Trebuchet MS"/>
              </a:rPr>
              <a:t>business</a:t>
            </a:r>
            <a:r>
              <a:rPr sz="2800" spc="-9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-65" dirty="0">
                <a:solidFill>
                  <a:srgbClr val="0F0E0D"/>
                </a:solidFill>
                <a:latin typeface="Trebuchet MS"/>
                <a:cs typeface="Trebuchet MS"/>
              </a:rPr>
              <a:t>logic,</a:t>
            </a:r>
            <a:r>
              <a:rPr sz="2800" spc="-9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100" dirty="0">
                <a:solidFill>
                  <a:srgbClr val="0F0E0D"/>
                </a:solidFill>
                <a:latin typeface="Trebuchet MS"/>
                <a:cs typeface="Trebuchet MS"/>
              </a:rPr>
              <a:t>enhances</a:t>
            </a:r>
            <a:r>
              <a:rPr sz="2800" spc="-9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-30" dirty="0">
                <a:solidFill>
                  <a:srgbClr val="0F0E0D"/>
                </a:solidFill>
                <a:latin typeface="Trebuchet MS"/>
                <a:cs typeface="Trebuchet MS"/>
              </a:rPr>
              <a:t>reusability,</a:t>
            </a:r>
            <a:r>
              <a:rPr sz="2800" spc="-9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0F0E0D"/>
                </a:solidFill>
                <a:latin typeface="Trebuchet MS"/>
                <a:cs typeface="Trebuchet MS"/>
              </a:rPr>
              <a:t>performance,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security,</a:t>
            </a:r>
            <a:r>
              <a:rPr sz="2800" spc="-7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90" dirty="0">
                <a:solidFill>
                  <a:srgbClr val="0F0E0D"/>
                </a:solidFill>
                <a:latin typeface="Trebuchet MS"/>
                <a:cs typeface="Trebuchet MS"/>
              </a:rPr>
              <a:t>and</a:t>
            </a:r>
            <a:r>
              <a:rPr sz="2800" spc="-7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-40" dirty="0">
                <a:solidFill>
                  <a:srgbClr val="0F0E0D"/>
                </a:solidFill>
                <a:latin typeface="Trebuchet MS"/>
                <a:cs typeface="Trebuchet MS"/>
              </a:rPr>
              <a:t>maintainability,</a:t>
            </a:r>
            <a:r>
              <a:rPr sz="2800" spc="-7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90" dirty="0">
                <a:solidFill>
                  <a:srgbClr val="0F0E0D"/>
                </a:solidFill>
                <a:latin typeface="Trebuchet MS"/>
                <a:cs typeface="Trebuchet MS"/>
              </a:rPr>
              <a:t>and</a:t>
            </a:r>
            <a:r>
              <a:rPr sz="2800" spc="-7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105" dirty="0">
                <a:solidFill>
                  <a:srgbClr val="0F0E0D"/>
                </a:solidFill>
                <a:latin typeface="Trebuchet MS"/>
                <a:cs typeface="Trebuchet MS"/>
              </a:rPr>
              <a:t>reduces</a:t>
            </a:r>
            <a:r>
              <a:rPr sz="2800" spc="-7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network</a:t>
            </a:r>
            <a:r>
              <a:rPr sz="2800" spc="-7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0F0E0D"/>
                </a:solidFill>
                <a:latin typeface="Trebuchet MS"/>
                <a:cs typeface="Trebuchet MS"/>
              </a:rPr>
              <a:t>traffic.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30"/>
              </a:spcBef>
            </a:pPr>
            <a:endParaRPr sz="2800">
              <a:latin typeface="Trebuchet MS"/>
              <a:cs typeface="Trebuchet MS"/>
            </a:endParaRPr>
          </a:p>
          <a:p>
            <a:pPr marL="12700" marR="93345">
              <a:lnSpc>
                <a:spcPct val="122800"/>
              </a:lnSpc>
            </a:pPr>
            <a:r>
              <a:rPr sz="2800" spc="195" dirty="0">
                <a:solidFill>
                  <a:srgbClr val="0F0E0D"/>
                </a:solidFill>
                <a:latin typeface="Trebuchet MS"/>
                <a:cs typeface="Trebuchet MS"/>
              </a:rPr>
              <a:t>A</a:t>
            </a:r>
            <a:r>
              <a:rPr sz="2800" spc="-4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function</a:t>
            </a:r>
            <a:r>
              <a:rPr sz="2800" spc="-4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in</a:t>
            </a:r>
            <a:r>
              <a:rPr sz="2800" spc="-4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229" dirty="0">
                <a:solidFill>
                  <a:srgbClr val="0F0E0D"/>
                </a:solidFill>
                <a:latin typeface="Trebuchet MS"/>
                <a:cs typeface="Trebuchet MS"/>
              </a:rPr>
              <a:t>MySQL</a:t>
            </a:r>
            <a:r>
              <a:rPr sz="2800" spc="-4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60" dirty="0">
                <a:solidFill>
                  <a:srgbClr val="0F0E0D"/>
                </a:solidFill>
                <a:latin typeface="Trebuchet MS"/>
                <a:cs typeface="Trebuchet MS"/>
              </a:rPr>
              <a:t>is</a:t>
            </a:r>
            <a:r>
              <a:rPr sz="2800" spc="-4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a</a:t>
            </a:r>
            <a:r>
              <a:rPr sz="2800" spc="-4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85" dirty="0">
                <a:solidFill>
                  <a:srgbClr val="0F0E0D"/>
                </a:solidFill>
                <a:latin typeface="Trebuchet MS"/>
                <a:cs typeface="Trebuchet MS"/>
              </a:rPr>
              <a:t>stored</a:t>
            </a:r>
            <a:r>
              <a:rPr sz="2800" spc="-4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70" dirty="0">
                <a:solidFill>
                  <a:srgbClr val="0F0E0D"/>
                </a:solidFill>
                <a:latin typeface="Trebuchet MS"/>
                <a:cs typeface="Trebuchet MS"/>
              </a:rPr>
              <a:t>program</a:t>
            </a:r>
            <a:r>
              <a:rPr sz="2800" spc="-4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that</a:t>
            </a:r>
            <a:r>
              <a:rPr sz="2800" spc="-3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returns</a:t>
            </a:r>
            <a:r>
              <a:rPr sz="2800" spc="-4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a</a:t>
            </a:r>
            <a:r>
              <a:rPr sz="2800" spc="-4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single</a:t>
            </a:r>
            <a:r>
              <a:rPr sz="2800" spc="-4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value</a:t>
            </a:r>
            <a:r>
              <a:rPr sz="2800" spc="-4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65" dirty="0">
                <a:solidFill>
                  <a:srgbClr val="0F0E0D"/>
                </a:solidFill>
                <a:latin typeface="Trebuchet MS"/>
                <a:cs typeface="Trebuchet MS"/>
              </a:rPr>
              <a:t>and </a:t>
            </a:r>
            <a:r>
              <a:rPr sz="2800" spc="100" dirty="0">
                <a:solidFill>
                  <a:srgbClr val="0F0E0D"/>
                </a:solidFill>
                <a:latin typeface="Trebuchet MS"/>
                <a:cs typeface="Trebuchet MS"/>
              </a:rPr>
              <a:t>can</a:t>
            </a:r>
            <a:r>
              <a:rPr sz="2800" spc="-8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120" dirty="0">
                <a:solidFill>
                  <a:srgbClr val="0F0E0D"/>
                </a:solidFill>
                <a:latin typeface="Trebuchet MS"/>
                <a:cs typeface="Trebuchet MS"/>
              </a:rPr>
              <a:t>be</a:t>
            </a:r>
            <a:r>
              <a:rPr sz="2800" spc="-8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140" dirty="0">
                <a:solidFill>
                  <a:srgbClr val="0F0E0D"/>
                </a:solidFill>
                <a:latin typeface="Trebuchet MS"/>
                <a:cs typeface="Trebuchet MS"/>
              </a:rPr>
              <a:t>used</a:t>
            </a:r>
            <a:r>
              <a:rPr sz="2800" spc="-8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in</a:t>
            </a:r>
            <a:r>
              <a:rPr sz="2800" spc="-8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204" dirty="0">
                <a:solidFill>
                  <a:srgbClr val="0F0E0D"/>
                </a:solidFill>
                <a:latin typeface="Trebuchet MS"/>
                <a:cs typeface="Trebuchet MS"/>
              </a:rPr>
              <a:t>SQL</a:t>
            </a:r>
            <a:r>
              <a:rPr sz="2800" spc="-8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statements,</a:t>
            </a:r>
            <a:r>
              <a:rPr sz="2800" spc="-8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F0E0D"/>
                </a:solidFill>
                <a:latin typeface="Trebuchet MS"/>
                <a:cs typeface="Trebuchet MS"/>
              </a:rPr>
              <a:t>providing</a:t>
            </a:r>
            <a:r>
              <a:rPr sz="2800" spc="-8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-30" dirty="0">
                <a:solidFill>
                  <a:srgbClr val="0F0E0D"/>
                </a:solidFill>
                <a:latin typeface="Trebuchet MS"/>
                <a:cs typeface="Trebuchet MS"/>
              </a:rPr>
              <a:t>reusability,</a:t>
            </a:r>
            <a:r>
              <a:rPr sz="2800" spc="-8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-20" dirty="0">
                <a:solidFill>
                  <a:srgbClr val="0F0E0D"/>
                </a:solidFill>
                <a:latin typeface="Trebuchet MS"/>
                <a:cs typeface="Trebuchet MS"/>
              </a:rPr>
              <a:t>modularity,</a:t>
            </a:r>
            <a:r>
              <a:rPr sz="2800" spc="-8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65" dirty="0">
                <a:solidFill>
                  <a:srgbClr val="0F0E0D"/>
                </a:solidFill>
                <a:latin typeface="Trebuchet MS"/>
                <a:cs typeface="Trebuchet MS"/>
              </a:rPr>
              <a:t>and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the</a:t>
            </a:r>
            <a:r>
              <a:rPr sz="2800" spc="-3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0F0E0D"/>
                </a:solidFill>
                <a:latin typeface="Trebuchet MS"/>
                <a:cs typeface="Trebuchet MS"/>
              </a:rPr>
              <a:t>ability</a:t>
            </a:r>
            <a:r>
              <a:rPr sz="2800" spc="-3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55" dirty="0">
                <a:solidFill>
                  <a:srgbClr val="0F0E0D"/>
                </a:solidFill>
                <a:latin typeface="Trebuchet MS"/>
                <a:cs typeface="Trebuchet MS"/>
              </a:rPr>
              <a:t>to</a:t>
            </a:r>
            <a:r>
              <a:rPr sz="2800" spc="-3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60" dirty="0">
                <a:solidFill>
                  <a:srgbClr val="0F0E0D"/>
                </a:solidFill>
                <a:latin typeface="Trebuchet MS"/>
                <a:cs typeface="Trebuchet MS"/>
              </a:rPr>
              <a:t>encapsulate</a:t>
            </a:r>
            <a:r>
              <a:rPr sz="2800" spc="-3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logic</a:t>
            </a:r>
            <a:r>
              <a:rPr sz="2800" spc="-3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for</a:t>
            </a:r>
            <a:r>
              <a:rPr sz="2800" spc="-3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calculations</a:t>
            </a:r>
            <a:r>
              <a:rPr sz="2800" spc="-3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F0E0D"/>
                </a:solidFill>
                <a:latin typeface="Trebuchet MS"/>
                <a:cs typeface="Trebuchet MS"/>
              </a:rPr>
              <a:t>or</a:t>
            </a:r>
            <a:r>
              <a:rPr sz="2800" spc="-25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F0E0D"/>
                </a:solidFill>
                <a:latin typeface="Trebuchet MS"/>
                <a:cs typeface="Trebuchet MS"/>
              </a:rPr>
              <a:t>data</a:t>
            </a:r>
            <a:r>
              <a:rPr sz="2800" spc="-30" dirty="0">
                <a:solidFill>
                  <a:srgbClr val="0F0E0D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0F0E0D"/>
                </a:solidFill>
                <a:latin typeface="Trebuchet MS"/>
                <a:cs typeface="Trebuchet MS"/>
              </a:rPr>
              <a:t>manipulations.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1964" y="1732809"/>
            <a:ext cx="7399311" cy="396050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1964" y="5823073"/>
            <a:ext cx="11296649" cy="446392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9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114" dirty="0">
                <a:latin typeface="Trebuchet MS"/>
                <a:cs typeface="Trebuchet MS"/>
              </a:rPr>
              <a:t>Croma</a:t>
            </a:r>
            <a:r>
              <a:rPr sz="2800" b="0" spc="-55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india</a:t>
            </a:r>
            <a:r>
              <a:rPr sz="2800" b="0" spc="-50" dirty="0">
                <a:latin typeface="Trebuchet MS"/>
                <a:cs typeface="Trebuchet MS"/>
              </a:rPr>
              <a:t> </a:t>
            </a:r>
            <a:r>
              <a:rPr sz="2800" b="0" spc="95" dirty="0">
                <a:latin typeface="Trebuchet MS"/>
                <a:cs typeface="Trebuchet MS"/>
              </a:rPr>
              <a:t>product</a:t>
            </a:r>
            <a:r>
              <a:rPr sz="2800" b="0" spc="-50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wise</a:t>
            </a:r>
            <a:r>
              <a:rPr sz="2800" b="0" spc="-50" dirty="0">
                <a:latin typeface="Trebuchet MS"/>
                <a:cs typeface="Trebuchet MS"/>
              </a:rPr>
              <a:t> </a:t>
            </a:r>
            <a:r>
              <a:rPr sz="2800" b="0" spc="75" dirty="0">
                <a:latin typeface="Trebuchet MS"/>
                <a:cs typeface="Trebuchet MS"/>
              </a:rPr>
              <a:t>sales</a:t>
            </a:r>
            <a:r>
              <a:rPr sz="2800" b="0" spc="-50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report</a:t>
            </a:r>
            <a:r>
              <a:rPr sz="2800" b="0" spc="-50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for</a:t>
            </a:r>
            <a:r>
              <a:rPr sz="2800" b="0" spc="-50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fiscal</a:t>
            </a:r>
            <a:r>
              <a:rPr sz="2800" b="0" spc="-50" dirty="0">
                <a:latin typeface="Trebuchet MS"/>
                <a:cs typeface="Trebuchet MS"/>
              </a:rPr>
              <a:t> </a:t>
            </a:r>
            <a:r>
              <a:rPr sz="2800" b="0" spc="114" dirty="0">
                <a:latin typeface="Trebuchet MS"/>
                <a:cs typeface="Trebuchet MS"/>
              </a:rPr>
              <a:t>year-</a:t>
            </a:r>
            <a:r>
              <a:rPr sz="2800" b="0" spc="-20" dirty="0">
                <a:latin typeface="Trebuchet MS"/>
                <a:cs typeface="Trebuchet MS"/>
              </a:rPr>
              <a:t>2021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6350" y="2267297"/>
            <a:ext cx="10369174" cy="561320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07945" y="1989220"/>
            <a:ext cx="3933824" cy="68301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9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45" dirty="0">
                <a:latin typeface="Trebuchet MS"/>
                <a:cs typeface="Trebuchet MS"/>
              </a:rPr>
              <a:t>Generate</a:t>
            </a:r>
            <a:r>
              <a:rPr sz="2800" b="0" spc="-90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a</a:t>
            </a:r>
            <a:r>
              <a:rPr sz="2800" b="0" spc="-85" dirty="0">
                <a:latin typeface="Trebuchet MS"/>
                <a:cs typeface="Trebuchet MS"/>
              </a:rPr>
              <a:t> </a:t>
            </a:r>
            <a:r>
              <a:rPr sz="2800" b="0" spc="85" dirty="0">
                <a:latin typeface="Trebuchet MS"/>
                <a:cs typeface="Trebuchet MS"/>
              </a:rPr>
              <a:t>Monthly</a:t>
            </a:r>
            <a:r>
              <a:rPr sz="2800" b="0" spc="-90" dirty="0">
                <a:latin typeface="Trebuchet MS"/>
                <a:cs typeface="Trebuchet MS"/>
              </a:rPr>
              <a:t> </a:t>
            </a:r>
            <a:r>
              <a:rPr sz="2800" b="0" spc="-10" dirty="0">
                <a:latin typeface="Trebuchet MS"/>
                <a:cs typeface="Trebuchet MS"/>
              </a:rPr>
              <a:t>Total</a:t>
            </a:r>
            <a:r>
              <a:rPr sz="2800" b="0" spc="-85" dirty="0">
                <a:latin typeface="Trebuchet MS"/>
                <a:cs typeface="Trebuchet MS"/>
              </a:rPr>
              <a:t> </a:t>
            </a:r>
            <a:r>
              <a:rPr sz="2800" b="0" spc="75" dirty="0">
                <a:latin typeface="Trebuchet MS"/>
                <a:cs typeface="Trebuchet MS"/>
              </a:rPr>
              <a:t>sales</a:t>
            </a:r>
            <a:r>
              <a:rPr sz="2800" b="0" spc="-90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report</a:t>
            </a:r>
            <a:r>
              <a:rPr sz="2800" b="0" spc="-85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for</a:t>
            </a:r>
            <a:r>
              <a:rPr sz="2800" b="0" spc="-90" dirty="0">
                <a:latin typeface="Trebuchet MS"/>
                <a:cs typeface="Trebuchet MS"/>
              </a:rPr>
              <a:t> </a:t>
            </a:r>
            <a:r>
              <a:rPr sz="2800" b="0" spc="114" dirty="0">
                <a:latin typeface="Trebuchet MS"/>
                <a:cs typeface="Trebuchet MS"/>
              </a:rPr>
              <a:t>Croma</a:t>
            </a:r>
            <a:r>
              <a:rPr sz="2800" b="0" spc="-85" dirty="0">
                <a:latin typeface="Trebuchet MS"/>
                <a:cs typeface="Trebuchet MS"/>
              </a:rPr>
              <a:t> </a:t>
            </a:r>
            <a:r>
              <a:rPr sz="2800" b="0" spc="-10" dirty="0">
                <a:latin typeface="Trebuchet MS"/>
                <a:cs typeface="Trebuchet MS"/>
              </a:rPr>
              <a:t>india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8003" y="1970140"/>
            <a:ext cx="10295289" cy="35242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8003" y="6302529"/>
            <a:ext cx="6515099" cy="36766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45212" y="6332209"/>
            <a:ext cx="6438899" cy="36194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9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45" dirty="0">
                <a:latin typeface="Trebuchet MS"/>
                <a:cs typeface="Trebuchet MS"/>
              </a:rPr>
              <a:t>Generate</a:t>
            </a:r>
            <a:r>
              <a:rPr sz="2800" b="0" spc="-50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a</a:t>
            </a:r>
            <a:r>
              <a:rPr sz="2800" b="0" spc="-50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report</a:t>
            </a:r>
            <a:r>
              <a:rPr sz="2800" b="0" spc="-45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getting</a:t>
            </a:r>
            <a:r>
              <a:rPr sz="2800" b="0" spc="-50" dirty="0">
                <a:latin typeface="Trebuchet MS"/>
                <a:cs typeface="Trebuchet MS"/>
              </a:rPr>
              <a:t> </a:t>
            </a:r>
            <a:r>
              <a:rPr sz="2800" b="0" spc="85" dirty="0">
                <a:latin typeface="Trebuchet MS"/>
                <a:cs typeface="Trebuchet MS"/>
              </a:rPr>
              <a:t>Top</a:t>
            </a:r>
            <a:r>
              <a:rPr sz="2800" b="0" spc="-50" dirty="0">
                <a:latin typeface="Trebuchet MS"/>
                <a:cs typeface="Trebuchet MS"/>
              </a:rPr>
              <a:t> </a:t>
            </a:r>
            <a:r>
              <a:rPr sz="2800" b="0" spc="245" dirty="0">
                <a:latin typeface="Trebuchet MS"/>
                <a:cs typeface="Trebuchet MS"/>
              </a:rPr>
              <a:t>5</a:t>
            </a:r>
            <a:r>
              <a:rPr sz="2800" b="0" spc="-45" dirty="0">
                <a:latin typeface="Trebuchet MS"/>
                <a:cs typeface="Trebuchet MS"/>
              </a:rPr>
              <a:t> </a:t>
            </a:r>
            <a:r>
              <a:rPr sz="2800" b="0" spc="50" dirty="0">
                <a:latin typeface="Trebuchet MS"/>
                <a:cs typeface="Trebuchet MS"/>
              </a:rPr>
              <a:t>markets</a:t>
            </a:r>
            <a:r>
              <a:rPr sz="2800" b="0" spc="-50" dirty="0">
                <a:latin typeface="Trebuchet MS"/>
                <a:cs typeface="Trebuchet MS"/>
              </a:rPr>
              <a:t> </a:t>
            </a:r>
            <a:r>
              <a:rPr sz="2800" b="0" spc="180" dirty="0">
                <a:latin typeface="Trebuchet MS"/>
                <a:cs typeface="Trebuchet MS"/>
              </a:rPr>
              <a:t>by</a:t>
            </a:r>
            <a:r>
              <a:rPr sz="2800" b="0" spc="-50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Net</a:t>
            </a:r>
            <a:r>
              <a:rPr sz="2800" b="0" spc="-45" dirty="0">
                <a:latin typeface="Trebuchet MS"/>
                <a:cs typeface="Trebuchet MS"/>
              </a:rPr>
              <a:t> </a:t>
            </a:r>
            <a:r>
              <a:rPr sz="2800" b="0" spc="75" dirty="0">
                <a:latin typeface="Trebuchet MS"/>
                <a:cs typeface="Trebuchet MS"/>
              </a:rPr>
              <a:t>Sales</a:t>
            </a:r>
            <a:r>
              <a:rPr sz="2800" b="0" spc="-50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in</a:t>
            </a:r>
            <a:r>
              <a:rPr sz="2800" b="0" spc="-45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Fiscal</a:t>
            </a:r>
            <a:r>
              <a:rPr sz="2800" b="0" spc="-50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Year</a:t>
            </a:r>
            <a:r>
              <a:rPr sz="2800" b="0" spc="-50" dirty="0">
                <a:latin typeface="Trebuchet MS"/>
                <a:cs typeface="Trebuchet MS"/>
              </a:rPr>
              <a:t> </a:t>
            </a:r>
            <a:r>
              <a:rPr sz="2800" b="0" spc="-20" dirty="0">
                <a:latin typeface="Trebuchet MS"/>
                <a:cs typeface="Trebuchet MS"/>
              </a:rPr>
              <a:t>2021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7961" y="2397101"/>
            <a:ext cx="10372724" cy="548964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20251" y="3415980"/>
            <a:ext cx="5867399" cy="34575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9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45" dirty="0">
                <a:latin typeface="Trebuchet MS"/>
                <a:cs typeface="Trebuchet MS"/>
              </a:rPr>
              <a:t>Generate</a:t>
            </a:r>
            <a:r>
              <a:rPr sz="2800" b="0" spc="-50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a</a:t>
            </a:r>
            <a:r>
              <a:rPr sz="2800" b="0" spc="-45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report</a:t>
            </a:r>
            <a:r>
              <a:rPr sz="2800" b="0" spc="-45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getting</a:t>
            </a:r>
            <a:r>
              <a:rPr sz="2800" b="0" spc="-50" dirty="0">
                <a:latin typeface="Trebuchet MS"/>
                <a:cs typeface="Trebuchet MS"/>
              </a:rPr>
              <a:t> </a:t>
            </a:r>
            <a:r>
              <a:rPr sz="2800" b="0" spc="85" dirty="0">
                <a:latin typeface="Trebuchet MS"/>
                <a:cs typeface="Trebuchet MS"/>
              </a:rPr>
              <a:t>Top</a:t>
            </a:r>
            <a:r>
              <a:rPr sz="2800" b="0" spc="-45" dirty="0">
                <a:latin typeface="Trebuchet MS"/>
                <a:cs typeface="Trebuchet MS"/>
              </a:rPr>
              <a:t> </a:t>
            </a:r>
            <a:r>
              <a:rPr sz="2800" b="0" spc="245" dirty="0">
                <a:latin typeface="Trebuchet MS"/>
                <a:cs typeface="Trebuchet MS"/>
              </a:rPr>
              <a:t>5</a:t>
            </a:r>
            <a:r>
              <a:rPr sz="2800" b="0" spc="-45" dirty="0">
                <a:latin typeface="Trebuchet MS"/>
                <a:cs typeface="Trebuchet MS"/>
              </a:rPr>
              <a:t> </a:t>
            </a:r>
            <a:r>
              <a:rPr sz="2800" b="0" spc="125" dirty="0">
                <a:latin typeface="Trebuchet MS"/>
                <a:cs typeface="Trebuchet MS"/>
              </a:rPr>
              <a:t>Customers</a:t>
            </a:r>
            <a:r>
              <a:rPr sz="2800" b="0" spc="-50" dirty="0">
                <a:latin typeface="Trebuchet MS"/>
                <a:cs typeface="Trebuchet MS"/>
              </a:rPr>
              <a:t> </a:t>
            </a:r>
            <a:r>
              <a:rPr sz="2800" b="0" spc="180" dirty="0">
                <a:latin typeface="Trebuchet MS"/>
                <a:cs typeface="Trebuchet MS"/>
              </a:rPr>
              <a:t>by</a:t>
            </a:r>
            <a:r>
              <a:rPr sz="2800" b="0" spc="-45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Net</a:t>
            </a:r>
            <a:r>
              <a:rPr sz="2800" b="0" spc="-45" dirty="0">
                <a:latin typeface="Trebuchet MS"/>
                <a:cs typeface="Trebuchet MS"/>
              </a:rPr>
              <a:t> </a:t>
            </a:r>
            <a:r>
              <a:rPr sz="2800" b="0" spc="75" dirty="0">
                <a:latin typeface="Trebuchet MS"/>
                <a:cs typeface="Trebuchet MS"/>
              </a:rPr>
              <a:t>Sales</a:t>
            </a:r>
            <a:r>
              <a:rPr sz="2800" b="0" spc="-45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in</a:t>
            </a:r>
            <a:r>
              <a:rPr sz="2800" b="0" spc="-50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Fiscal</a:t>
            </a:r>
            <a:r>
              <a:rPr sz="2800" b="0" spc="-45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Year</a:t>
            </a:r>
            <a:r>
              <a:rPr sz="2800" b="0" spc="-45" dirty="0">
                <a:latin typeface="Trebuchet MS"/>
                <a:cs typeface="Trebuchet MS"/>
              </a:rPr>
              <a:t> </a:t>
            </a:r>
            <a:r>
              <a:rPr sz="2800" b="0" spc="-20" dirty="0">
                <a:latin typeface="Trebuchet MS"/>
                <a:cs typeface="Trebuchet MS"/>
              </a:rPr>
              <a:t>2021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504</Words>
  <Application>Microsoft Office PowerPoint</Application>
  <PresentationFormat>Custom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Trebuchet MS</vt:lpstr>
      <vt:lpstr>Office Theme</vt:lpstr>
      <vt:lpstr>Consumer Goods Analytics</vt:lpstr>
      <vt:lpstr>Atliq Hardware:Problem Statement</vt:lpstr>
      <vt:lpstr>Project Overview</vt:lpstr>
      <vt:lpstr>Atliq Hardware: Business Model</vt:lpstr>
      <vt:lpstr>Datasets</vt:lpstr>
      <vt:lpstr>Croma india product wise sales report for fiscal year-2021</vt:lpstr>
      <vt:lpstr>Generate a Monthly Total sales report for Croma india</vt:lpstr>
      <vt:lpstr>Generate a report getting Top 5 markets by Net Sales in Fiscal Year 2021</vt:lpstr>
      <vt:lpstr>Generate a report getting Top 5 Customers by Net Sales in Fiscal Year 2021</vt:lpstr>
      <vt:lpstr>Generate a report getting Top 5 Products by Net Sales in Fiscal Year 2021</vt:lpstr>
      <vt:lpstr>Generate a report for Net sales% share by Customers</vt:lpstr>
      <vt:lpstr>Generate a report for Net sales% share by Region</vt:lpstr>
      <vt:lpstr>Generate a report Which channel helped to bring more gross sales in the fiscal year 2021 and the percentage contribution.</vt:lpstr>
      <vt:lpstr>Market Share% for Top customers in different regions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 &amp; Supply Chain</dc:title>
  <dc:creator>Devika Gadiparthi</dc:creator>
  <cp:keywords>DAGfvzEks9o,BAFzZTy0fDI,0</cp:keywords>
  <cp:lastModifiedBy>Devika gadiparthi</cp:lastModifiedBy>
  <cp:revision>1</cp:revision>
  <dcterms:created xsi:type="dcterms:W3CDTF">2025-02-22T09:25:12Z</dcterms:created>
  <dcterms:modified xsi:type="dcterms:W3CDTF">2025-02-22T09:40:41Z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2025-02-22T00:00:00Z</vt:filetime>
  </property>
  <property fmtid="{D5CDD505-2E9C-101B-9397-08002B2CF9AE}" pid="3" name="Creator">
    <vt:lpwstr>Canva</vt:lpwstr>
  </property>
  <property fmtid="{D5CDD505-2E9C-101B-9397-08002B2CF9AE}" pid="4" name="LastSaved">
    <vt:filetime>2025-02-22T00:00:00Z</vt:filetime>
  </property>
  <property fmtid="{D5CDD505-2E9C-101B-9397-08002B2CF9AE}" pid="5" name="Producer">
    <vt:lpwstr>Canva</vt:lpwstr>
  </property>
</Properties>
</file>