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0" r:id="rId3"/>
    <p:sldId id="279" r:id="rId4"/>
    <p:sldId id="273" r:id="rId5"/>
    <p:sldId id="267" r:id="rId6"/>
    <p:sldId id="278" r:id="rId7"/>
    <p:sldId id="268" r:id="rId8"/>
    <p:sldId id="270" r:id="rId9"/>
    <p:sldId id="271" r:id="rId10"/>
    <p:sldId id="272"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9D54C9-FE22-C93D-4932-F26EA34A3C99}" v="289" dt="2023-02-16T02:27:54.342"/>
    <p1510:client id="{0B415247-103E-3285-7A09-1EEDA1EB3091}" v="4119" dt="2023-02-17T22:36:03.282"/>
    <p1510:client id="{0D1C04DE-1575-BCC9-EA96-6857FF58C15C}" v="58" dt="2023-02-17T08:55:40.829"/>
    <p1510:client id="{0E41B97F-BCDA-C928-8123-1FCEB9E64FDC}" v="5585" dt="2023-02-18T23:24:47.914"/>
    <p1510:client id="{57E57389-3AE9-BAB7-DA54-459BB8A85672}" v="8794" dt="2023-02-18T08:11:40.957"/>
    <p1510:client id="{6E5149CE-217B-4292-BA25-A47B8FACDEDD}" v="424" dt="2023-02-13T23:31:49.184"/>
    <p1510:client id="{7409628E-93DE-6F9A-BC86-5EE8FBA58427}" v="2" dt="2023-02-16T06:03:35.634"/>
    <p1510:client id="{AB497752-FD75-4E1B-5C8F-683B253466BE}" v="250" dt="2023-02-17T00:51:51.231"/>
    <p1510:client id="{DB0BFB6B-FB94-A957-EA84-897329B1EDF3}" v="15" dt="2023-02-15T07:00:34.4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5CC8CB-E557-4264-823B-B1E8AB9D597B}" type="datetimeFigureOut">
              <a:t>2/18/2023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B5654-42BD-445C-A070-A8E36E2EF05D}" type="slidenum">
              <a:t>‹#›</a:t>
            </a:fld>
            <a:endParaRPr lang="en-US"/>
          </a:p>
        </p:txBody>
      </p:sp>
    </p:spTree>
    <p:extLst>
      <p:ext uri="{BB962C8B-B14F-4D97-AF65-F5344CB8AC3E}">
        <p14:creationId xmlns:p14="http://schemas.microsoft.com/office/powerpoint/2010/main" val="1566706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endParaRPr lang="en-US" dirty="0">
              <a:cs typeface="Calibri"/>
            </a:endParaRPr>
          </a:p>
        </p:txBody>
      </p:sp>
      <p:sp>
        <p:nvSpPr>
          <p:cNvPr id="4" name="Slide Number Placeholder 3"/>
          <p:cNvSpPr>
            <a:spLocks noGrp="1"/>
          </p:cNvSpPr>
          <p:nvPr>
            <p:ph type="sldNum" sz="quarter" idx="5"/>
          </p:nvPr>
        </p:nvSpPr>
        <p:spPr/>
        <p:txBody>
          <a:bodyPr/>
          <a:lstStyle/>
          <a:p>
            <a:fld id="{F35B5654-42BD-445C-A070-A8E36E2EF05D}" type="slidenum">
              <a:t>2</a:t>
            </a:fld>
            <a:endParaRPr lang="en-US"/>
          </a:p>
        </p:txBody>
      </p:sp>
    </p:spTree>
    <p:extLst>
      <p:ext uri="{BB962C8B-B14F-4D97-AF65-F5344CB8AC3E}">
        <p14:creationId xmlns:p14="http://schemas.microsoft.com/office/powerpoint/2010/main" val="1679744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www.sthda.com/english/wiki/ggplot2-colors-how-to-change-colors-automatically-and-manually" TargetMode="External"/><Relationship Id="rId13" Type="http://schemas.openxmlformats.org/officeDocument/2006/relationships/hyperlink" Target="https://www.learnbyexample.org/r-histogram-base-graph/" TargetMode="External"/><Relationship Id="rId3" Type="http://schemas.openxmlformats.org/officeDocument/2006/relationships/hyperlink" Target="https://bookdown.org/dli/rguide/pie-chart.html" TargetMode="External"/><Relationship Id="rId7" Type="http://schemas.openxmlformats.org/officeDocument/2006/relationships/hyperlink" Target="https://www.r-bloggers.com/2021/08/how-to-create-pareto-chart-in-r/" TargetMode="External"/><Relationship Id="rId12" Type="http://schemas.openxmlformats.org/officeDocument/2006/relationships/hyperlink" Target="https://stackoverflow.com/questions/61676078/rotate-x-axis-labels-at-a-given-degree-for-boxplot-in-r" TargetMode="External"/><Relationship Id="rId17" Type="http://schemas.openxmlformats.org/officeDocument/2006/relationships/hyperlink" Target="https://stackoverflow.com/questions/24361598/reduce-size-of-legend-area-in-barplot" TargetMode="External"/><Relationship Id="rId2" Type="http://schemas.openxmlformats.org/officeDocument/2006/relationships/hyperlink" Target="https://www.kaggle.com/datasets/kunal28chaturvedi/covid19-and-its-impact-on-students" TargetMode="External"/><Relationship Id="rId16" Type="http://schemas.openxmlformats.org/officeDocument/2006/relationships/hyperlink" Target="https://www.geeksforgeeks.org/r-line-graphs/" TargetMode="External"/><Relationship Id="rId1" Type="http://schemas.openxmlformats.org/officeDocument/2006/relationships/slideLayout" Target="../slideLayouts/slideLayout2.xml"/><Relationship Id="rId6" Type="http://schemas.openxmlformats.org/officeDocument/2006/relationships/hyperlink" Target="https://www.statology.org/r-duplicate-row-names-not-allowed/" TargetMode="External"/><Relationship Id="rId11" Type="http://schemas.openxmlformats.org/officeDocument/2006/relationships/hyperlink" Target="https://www.geeksforgeeks.org/r-pareto-chart/" TargetMode="External"/><Relationship Id="rId5" Type="http://schemas.openxmlformats.org/officeDocument/2006/relationships/hyperlink" Target="https://bookdown.org/dli/rguide/parallel-boxplot.html" TargetMode="External"/><Relationship Id="rId15" Type="http://schemas.openxmlformats.org/officeDocument/2006/relationships/hyperlink" Target="https://stackoverflow.com/questions/20355410/adjust-plot-title-main-position" TargetMode="External"/><Relationship Id="rId10" Type="http://schemas.openxmlformats.org/officeDocument/2006/relationships/hyperlink" Target="http://howtoinr.weebly.com/pie-chart.html" TargetMode="External"/><Relationship Id="rId4" Type="http://schemas.openxmlformats.org/officeDocument/2006/relationships/hyperlink" Target="https://bookdown.org/dli/rguide/bar-graph.html" TargetMode="External"/><Relationship Id="rId9" Type="http://schemas.openxmlformats.org/officeDocument/2006/relationships/hyperlink" Target="https://r-charts.com/part-whole/stacked-bar-chart-ggplot2/" TargetMode="External"/><Relationship Id="rId14" Type="http://schemas.openxmlformats.org/officeDocument/2006/relationships/hyperlink" Target="https://eazybi.com/blog/data-visualization-and-chart-typ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3915B82-41F6-3781-0E23-8BBF47C2E294}"/>
              </a:ext>
            </a:extLst>
          </p:cNvPr>
          <p:cNvPicPr>
            <a:picLocks noChangeAspect="1"/>
          </p:cNvPicPr>
          <p:nvPr/>
        </p:nvPicPr>
        <p:blipFill rotWithShape="1">
          <a:blip r:embed="rId2"/>
          <a:srcRect t="9091" r="23298"/>
          <a:stretch/>
        </p:blipFill>
        <p:spPr>
          <a:xfrm>
            <a:off x="4507429" y="10"/>
            <a:ext cx="7684571" cy="6857990"/>
          </a:xfrm>
          <a:prstGeom prst="rect">
            <a:avLst/>
          </a:prstGeom>
        </p:spPr>
      </p:pic>
      <p:sp>
        <p:nvSpPr>
          <p:cNvPr id="30" name="Rectangle 2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981800"/>
            <a:ext cx="6020835" cy="3204134"/>
          </a:xfrm>
        </p:spPr>
        <p:txBody>
          <a:bodyPr vert="horz" lIns="91440" tIns="45720" rIns="91440" bIns="45720" rtlCol="0" anchor="b">
            <a:normAutofit fontScale="90000"/>
          </a:bodyPr>
          <a:lstStyle/>
          <a:p>
            <a:pPr algn="l"/>
            <a:br>
              <a:rPr lang="en-US" sz="1200" b="1" dirty="0">
                <a:latin typeface="Times New Roman"/>
                <a:cs typeface="Times New Roman"/>
              </a:rPr>
            </a:br>
            <a:br>
              <a:rPr lang="en-US" sz="1200" b="1" dirty="0">
                <a:latin typeface="Times New Roman"/>
                <a:cs typeface="Times New Roman"/>
              </a:rPr>
            </a:br>
            <a:br>
              <a:rPr lang="en-US" sz="1200" b="1" dirty="0">
                <a:latin typeface="Times New Roman"/>
                <a:cs typeface="Times New Roman"/>
              </a:rPr>
            </a:br>
            <a:br>
              <a:rPr lang="en-US" sz="1200" b="1" dirty="0">
                <a:latin typeface="Times New Roman"/>
                <a:cs typeface="Times New Roman"/>
              </a:rPr>
            </a:br>
            <a:br>
              <a:rPr lang="en-US" sz="1200" b="1" dirty="0">
                <a:latin typeface="Times New Roman"/>
                <a:cs typeface="Times New Roman"/>
              </a:rPr>
            </a:br>
            <a:r>
              <a:rPr lang="en-US" sz="2700" b="1" dirty="0">
                <a:latin typeface="Times New Roman"/>
                <a:cs typeface="Times New Roman"/>
              </a:rPr>
              <a:t>ALY 6000: Introduction to Analytics</a:t>
            </a:r>
            <a:br>
              <a:rPr lang="en-US" sz="2700" b="1" dirty="0">
                <a:latin typeface="Times New Roman"/>
                <a:cs typeface="Times New Roman"/>
              </a:rPr>
            </a:br>
            <a:r>
              <a:rPr lang="en-US" sz="2700" b="1" dirty="0">
                <a:latin typeface="Times New Roman"/>
                <a:cs typeface="Times New Roman"/>
              </a:rPr>
              <a:t>Module 6</a:t>
            </a:r>
            <a:br>
              <a:rPr lang="en-US" sz="2700" b="1" dirty="0">
                <a:latin typeface="Times New Roman"/>
                <a:cs typeface="Times New Roman"/>
              </a:rPr>
            </a:br>
            <a:r>
              <a:rPr lang="en-US" sz="2700" b="1" dirty="0">
                <a:latin typeface="Times New Roman"/>
                <a:cs typeface="Times New Roman"/>
              </a:rPr>
              <a:t>Data Analysis Assignment</a:t>
            </a:r>
            <a:br>
              <a:rPr lang="en-US" sz="2700" b="1" dirty="0">
                <a:latin typeface="Times New Roman"/>
                <a:cs typeface="Times New Roman"/>
              </a:rPr>
            </a:br>
            <a:endParaRPr lang="en-US" sz="2700" b="1" dirty="0">
              <a:latin typeface="Times New Roman"/>
              <a:cs typeface="Times New Roman"/>
            </a:endParaRPr>
          </a:p>
          <a:p>
            <a:pPr algn="l"/>
            <a:br>
              <a:rPr lang="en-US" sz="1200" b="1" dirty="0">
                <a:latin typeface="Times New Roman"/>
                <a:cs typeface="Times New Roman"/>
              </a:rPr>
            </a:br>
            <a:r>
              <a:rPr lang="en-US" sz="2700" b="1" dirty="0">
                <a:latin typeface="Times New Roman"/>
                <a:cs typeface="Times New Roman"/>
              </a:rPr>
              <a:t>COVID-19 and its Impact on Students</a:t>
            </a:r>
            <a:br>
              <a:rPr lang="en-US" sz="1800" b="1" dirty="0">
                <a:latin typeface="Times New Roman"/>
                <a:cs typeface="Times New Roman"/>
              </a:rPr>
            </a:br>
            <a:br>
              <a:rPr lang="en-US" sz="1300" b="1" dirty="0">
                <a:latin typeface="Times New Roman"/>
                <a:cs typeface="Times New Roman"/>
              </a:rPr>
            </a:br>
            <a:r>
              <a:rPr lang="en-US" sz="1600" i="1" dirty="0">
                <a:latin typeface="Times New Roman"/>
                <a:ea typeface="+mj-lt"/>
                <a:cs typeface="+mj-lt"/>
              </a:rPr>
              <a:t>A cross-sectional survey is conducted with a sample size of 1182 students of different age groups from different educational institutions in Delhi National Capital Region (NCR) to understand the impact</a:t>
            </a:r>
            <a:r>
              <a:rPr lang="en-US" sz="1600" i="1" dirty="0">
                <a:latin typeface="Times New Roman"/>
                <a:cs typeface="Calibri Light"/>
              </a:rPr>
              <a:t> of </a:t>
            </a:r>
            <a:r>
              <a:rPr lang="en-US" sz="1600" i="1" dirty="0">
                <a:latin typeface="Times New Roman"/>
                <a:cs typeface="Times New Roman"/>
              </a:rPr>
              <a:t>COVID-19 on education, social life, and mental health of students</a:t>
            </a:r>
            <a:endParaRPr lang="en-US" sz="1600" i="1" dirty="0">
              <a:latin typeface="Times New Roman"/>
              <a:ea typeface="+mj-lt"/>
              <a:cs typeface="Times New Roman"/>
            </a:endParaRPr>
          </a:p>
          <a:p>
            <a:pPr algn="l"/>
            <a:endParaRPr lang="en-US" sz="1200">
              <a:latin typeface="Times New Roman"/>
              <a:cs typeface="Calibri Light"/>
            </a:endParaRPr>
          </a:p>
          <a:p>
            <a:pPr algn="l"/>
            <a:br>
              <a:rPr lang="en-US" sz="1200" dirty="0"/>
            </a:br>
            <a:endParaRPr lang="en-US" sz="1200">
              <a:cs typeface="Calibri Light"/>
            </a:endParaRPr>
          </a:p>
        </p:txBody>
      </p:sp>
      <p:sp>
        <p:nvSpPr>
          <p:cNvPr id="3" name="Subtitle 2"/>
          <p:cNvSpPr>
            <a:spLocks noGrp="1"/>
          </p:cNvSpPr>
          <p:nvPr>
            <p:ph type="subTitle" idx="1"/>
          </p:nvPr>
        </p:nvSpPr>
        <p:spPr>
          <a:xfrm>
            <a:off x="477980" y="4872922"/>
            <a:ext cx="4023359" cy="1208141"/>
          </a:xfrm>
        </p:spPr>
        <p:txBody>
          <a:bodyPr vert="horz" lIns="91440" tIns="45720" rIns="91440" bIns="45720" rtlCol="0">
            <a:normAutofit/>
          </a:bodyPr>
          <a:lstStyle/>
          <a:p>
            <a:pPr algn="l"/>
            <a:r>
              <a:rPr lang="en-US" sz="2000" b="1">
                <a:latin typeface="Times New Roman"/>
                <a:cs typeface="Times New Roman"/>
              </a:rPr>
              <a:t>Devi Somalinga Bhuvanesh</a:t>
            </a:r>
            <a:endParaRPr lang="en-US" sz="2000">
              <a:latin typeface="Times New Roman"/>
              <a:ea typeface="+mn-lt"/>
              <a:cs typeface="+mn-lt"/>
            </a:endParaRPr>
          </a:p>
          <a:p>
            <a:pPr algn="l"/>
            <a:r>
              <a:rPr lang="en-US" sz="2000" b="1">
                <a:latin typeface="Times New Roman"/>
                <a:cs typeface="Times New Roman"/>
              </a:rPr>
              <a:t>NUID - 001428225</a:t>
            </a:r>
            <a:endParaRPr lang="en-US" sz="2000">
              <a:latin typeface="Times New Roman"/>
              <a:ea typeface="+mn-lt"/>
              <a:cs typeface="+mn-lt"/>
            </a:endParaRPr>
          </a:p>
        </p:txBody>
      </p:sp>
      <p:sp>
        <p:nvSpPr>
          <p:cNvPr id="31"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73B51-152F-F1E4-C96F-7177DDAFE87C}"/>
              </a:ext>
            </a:extLst>
          </p:cNvPr>
          <p:cNvSpPr>
            <a:spLocks noGrp="1"/>
          </p:cNvSpPr>
          <p:nvPr>
            <p:ph type="title"/>
          </p:nvPr>
        </p:nvSpPr>
        <p:spPr>
          <a:xfrm>
            <a:off x="451621" y="235546"/>
            <a:ext cx="10522284" cy="508616"/>
          </a:xfrm>
        </p:spPr>
        <p:txBody>
          <a:bodyPr>
            <a:normAutofit/>
          </a:bodyPr>
          <a:lstStyle/>
          <a:p>
            <a:r>
              <a:rPr lang="en-US" sz="2800" b="1" dirty="0">
                <a:solidFill>
                  <a:srgbClr val="C00000"/>
                </a:solidFill>
                <a:latin typeface="Times New Roman"/>
                <a:cs typeface="Calibri Light"/>
              </a:rPr>
              <a:t>Key Findings</a:t>
            </a:r>
          </a:p>
        </p:txBody>
      </p:sp>
      <p:sp>
        <p:nvSpPr>
          <p:cNvPr id="3" name="Content Placeholder 2">
            <a:extLst>
              <a:ext uri="{FF2B5EF4-FFF2-40B4-BE49-F238E27FC236}">
                <a16:creationId xmlns:a16="http://schemas.microsoft.com/office/drawing/2014/main" id="{9B41F8A8-7F99-D703-915C-5D0DE408ACD2}"/>
              </a:ext>
            </a:extLst>
          </p:cNvPr>
          <p:cNvSpPr>
            <a:spLocks noGrp="1"/>
          </p:cNvSpPr>
          <p:nvPr>
            <p:ph idx="1"/>
          </p:nvPr>
        </p:nvSpPr>
        <p:spPr>
          <a:xfrm>
            <a:off x="508358" y="1115625"/>
            <a:ext cx="11456020" cy="2680284"/>
          </a:xfrm>
        </p:spPr>
        <p:txBody>
          <a:bodyPr vert="horz" lIns="91440" tIns="45720" rIns="91440" bIns="45720" rtlCol="0" anchor="t">
            <a:noAutofit/>
          </a:bodyPr>
          <a:lstStyle/>
          <a:p>
            <a:pPr algn="just"/>
            <a:r>
              <a:rPr lang="en-US" sz="1400" dirty="0">
                <a:latin typeface="Times New Roman"/>
                <a:cs typeface="Times New Roman"/>
              </a:rPr>
              <a:t>Out of 1182 students who attended survey, 61% (721) are from Delhi-NCR region., i.e., from urban setting having an average age group of 20 years old. 74% of the students were adults (880), 22% were Adolescents (258),  and 4% Children (44) were present in this survey. </a:t>
            </a:r>
            <a:endParaRPr lang="en-US" sz="1400" dirty="0">
              <a:latin typeface="Times New Roman"/>
              <a:ea typeface="+mn-lt"/>
              <a:cs typeface="Times New Roman"/>
            </a:endParaRPr>
          </a:p>
          <a:p>
            <a:pPr algn="just"/>
            <a:r>
              <a:rPr lang="en-US" sz="1400" dirty="0">
                <a:latin typeface="Times New Roman"/>
                <a:ea typeface="+mn-lt"/>
                <a:cs typeface="Times New Roman"/>
              </a:rPr>
              <a:t>11% of the students did not attend online class which indicates lack of education due to lack of resource availability during Covid. However, 73% of children found online class experience as excellent and good while 56% adolescents and 66% adults felt it was poor or average.  </a:t>
            </a:r>
            <a:endParaRPr lang="en-US" sz="1400">
              <a:latin typeface="Times New Roman"/>
              <a:ea typeface="+mn-lt"/>
              <a:cs typeface="Calibri" panose="020F0502020204030204"/>
            </a:endParaRPr>
          </a:p>
          <a:p>
            <a:pPr algn="just"/>
            <a:r>
              <a:rPr lang="en-US" sz="1400" dirty="0">
                <a:latin typeface="Times New Roman"/>
                <a:cs typeface="Times New Roman"/>
              </a:rPr>
              <a:t>Covid pandemic has also led to addiction of social media among students where 6% of the students used social media for more than 5 hours a day.</a:t>
            </a:r>
            <a:endParaRPr lang="en-US" sz="1400">
              <a:latin typeface="Times New Roman"/>
              <a:cs typeface="Calibri" panose="020F0502020204030204"/>
            </a:endParaRPr>
          </a:p>
          <a:p>
            <a:pPr algn="just"/>
            <a:r>
              <a:rPr lang="en-US" sz="1400" dirty="0">
                <a:latin typeface="Times New Roman"/>
                <a:cs typeface="Times New Roman"/>
              </a:rPr>
              <a:t>41 students (3.47%) have consumed food only once a day which indicate the poor economic level of the families. </a:t>
            </a:r>
          </a:p>
          <a:p>
            <a:pPr algn="just"/>
            <a:r>
              <a:rPr lang="en-US" sz="1400" dirty="0">
                <a:latin typeface="Times New Roman"/>
                <a:ea typeface="+mn-lt"/>
                <a:cs typeface="Times New Roman"/>
              </a:rPr>
              <a:t>During Covid, 35% students did not do any fitness activity while 26% of the student slept more than 8 hours a day. Overall, 18% students lost weight and 37% increased weight. 9% of students ate less than 3 meals a day yet have increased in weight which could be due to lack of physical activity. </a:t>
            </a:r>
            <a:endParaRPr lang="en-US" sz="1400" dirty="0">
              <a:latin typeface="Times New Roman"/>
              <a:ea typeface="+mn-lt"/>
              <a:cs typeface="Calibri"/>
            </a:endParaRPr>
          </a:p>
          <a:p>
            <a:pPr algn="just"/>
            <a:r>
              <a:rPr lang="en-US" sz="1400" dirty="0">
                <a:latin typeface="Times New Roman"/>
                <a:ea typeface="+mn-lt"/>
                <a:cs typeface="Times New Roman"/>
              </a:rPr>
              <a:t>To relieve from stress during Covid pandemic lockdown, majority of the students listened to music (24%) followed with playing (15%) and watching movies/web series (11%).</a:t>
            </a:r>
            <a:endParaRPr lang="en-US" sz="1400" dirty="0">
              <a:latin typeface="Times New Roman"/>
              <a:ea typeface="+mn-lt"/>
              <a:cs typeface="+mn-lt"/>
            </a:endParaRPr>
          </a:p>
          <a:p>
            <a:endParaRPr lang="en-US" sz="1800" dirty="0">
              <a:latin typeface="Times New Roman"/>
              <a:ea typeface="+mn-lt"/>
              <a:cs typeface="Calibri"/>
            </a:endParaRPr>
          </a:p>
        </p:txBody>
      </p:sp>
      <p:sp>
        <p:nvSpPr>
          <p:cNvPr id="5" name="Title 1">
            <a:extLst>
              <a:ext uri="{FF2B5EF4-FFF2-40B4-BE49-F238E27FC236}">
                <a16:creationId xmlns:a16="http://schemas.microsoft.com/office/drawing/2014/main" id="{80C435F4-5171-B039-CCF9-EF649329FD99}"/>
              </a:ext>
            </a:extLst>
          </p:cNvPr>
          <p:cNvSpPr txBox="1">
            <a:spLocks/>
          </p:cNvSpPr>
          <p:nvPr/>
        </p:nvSpPr>
        <p:spPr>
          <a:xfrm>
            <a:off x="450283" y="4117736"/>
            <a:ext cx="10515600" cy="45514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C00000"/>
                </a:solidFill>
                <a:latin typeface="Times New Roman"/>
                <a:cs typeface="Calibri Light"/>
              </a:rPr>
              <a:t>Recommendation</a:t>
            </a:r>
          </a:p>
        </p:txBody>
      </p:sp>
      <p:sp>
        <p:nvSpPr>
          <p:cNvPr id="7" name="Content Placeholder 2">
            <a:extLst>
              <a:ext uri="{FF2B5EF4-FFF2-40B4-BE49-F238E27FC236}">
                <a16:creationId xmlns:a16="http://schemas.microsoft.com/office/drawing/2014/main" id="{30E7E652-E49C-1D49-0FD9-5D975EAB7094}"/>
              </a:ext>
            </a:extLst>
          </p:cNvPr>
          <p:cNvSpPr txBox="1">
            <a:spLocks/>
          </p:cNvSpPr>
          <p:nvPr/>
        </p:nvSpPr>
        <p:spPr>
          <a:xfrm>
            <a:off x="507021" y="4623499"/>
            <a:ext cx="11308968" cy="155733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a:latin typeface="Times New Roman"/>
                <a:ea typeface="+mn-lt"/>
                <a:cs typeface="Times New Roman"/>
              </a:rPr>
              <a:t>Since the survey is conducted in online platform during Covid, there is a varied age group from 7 to 59 years old. In-person survey could have resulted in more valid results and conclusions.</a:t>
            </a:r>
            <a:endParaRPr lang="en-US" sz="1400" dirty="0">
              <a:latin typeface="Times New Roman"/>
              <a:cs typeface="Times New Roman"/>
            </a:endParaRPr>
          </a:p>
          <a:p>
            <a:pPr algn="just"/>
            <a:r>
              <a:rPr lang="en-US" sz="1400" dirty="0">
                <a:latin typeface="Times New Roman"/>
                <a:cs typeface="Times New Roman"/>
              </a:rPr>
              <a:t>Indicators to analyze demographic details and economic details could have helped to understand the background of student and financial stability during Covid. </a:t>
            </a:r>
            <a:endParaRPr lang="en-US" sz="2400" dirty="0">
              <a:latin typeface="Calibri" panose="020F0502020204030204"/>
              <a:cs typeface="Calibri" panose="020F0502020204030204"/>
            </a:endParaRPr>
          </a:p>
          <a:p>
            <a:pPr algn="just"/>
            <a:r>
              <a:rPr lang="en-US" sz="1400" dirty="0">
                <a:latin typeface="Times New Roman"/>
                <a:cs typeface="Times New Roman"/>
              </a:rPr>
              <a:t>With regards to mental health, indicators such as depression, mood, anxiety could have been included. </a:t>
            </a:r>
          </a:p>
          <a:p>
            <a:pPr algn="just"/>
            <a:endParaRPr lang="en-US" sz="1400" dirty="0">
              <a:latin typeface="Times New Roman"/>
              <a:cs typeface="Calibri"/>
            </a:endParaRPr>
          </a:p>
        </p:txBody>
      </p:sp>
    </p:spTree>
    <p:extLst>
      <p:ext uri="{BB962C8B-B14F-4D97-AF65-F5344CB8AC3E}">
        <p14:creationId xmlns:p14="http://schemas.microsoft.com/office/powerpoint/2010/main" val="2431383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CFE150-CE31-DB50-9E10-DF1B28BB6838}"/>
              </a:ext>
            </a:extLst>
          </p:cNvPr>
          <p:cNvSpPr>
            <a:spLocks noGrp="1"/>
          </p:cNvSpPr>
          <p:nvPr>
            <p:ph type="title"/>
          </p:nvPr>
        </p:nvSpPr>
        <p:spPr>
          <a:xfrm>
            <a:off x="1115568" y="548640"/>
            <a:ext cx="10168128" cy="1179576"/>
          </a:xfrm>
        </p:spPr>
        <p:txBody>
          <a:bodyPr>
            <a:normAutofit/>
          </a:bodyPr>
          <a:lstStyle/>
          <a:p>
            <a:r>
              <a:rPr lang="en-US" sz="4000" b="1">
                <a:solidFill>
                  <a:srgbClr val="C00000"/>
                </a:solidFill>
                <a:latin typeface="Times New Roman"/>
                <a:cs typeface="Calibri Light"/>
              </a:rPr>
              <a:t>References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53B2972-AC95-11E2-106C-573DEFCA5B51}"/>
              </a:ext>
            </a:extLst>
          </p:cNvPr>
          <p:cNvSpPr>
            <a:spLocks noGrp="1"/>
          </p:cNvSpPr>
          <p:nvPr>
            <p:ph idx="1"/>
          </p:nvPr>
        </p:nvSpPr>
        <p:spPr>
          <a:xfrm>
            <a:off x="176016" y="1927089"/>
            <a:ext cx="11840087" cy="4553194"/>
          </a:xfrm>
        </p:spPr>
        <p:txBody>
          <a:bodyPr vert="horz" lIns="91440" tIns="45720" rIns="91440" bIns="45720" rtlCol="0" anchor="t">
            <a:normAutofit fontScale="92500" lnSpcReduction="20000"/>
          </a:bodyPr>
          <a:lstStyle/>
          <a:p>
            <a:r>
              <a:rPr lang="en-US" sz="1200" i="1" dirty="0">
                <a:latin typeface="Times New Roman"/>
                <a:ea typeface="+mn-lt"/>
                <a:cs typeface="+mn-lt"/>
              </a:rPr>
              <a:t>COVID-19 and its Impact on Students</a:t>
            </a:r>
            <a:r>
              <a:rPr lang="en-US" sz="1200" dirty="0">
                <a:latin typeface="Times New Roman"/>
                <a:ea typeface="+mn-lt"/>
                <a:cs typeface="+mn-lt"/>
              </a:rPr>
              <a:t>. (2020, December 7). Kaggle. </a:t>
            </a:r>
            <a:r>
              <a:rPr lang="en-US" sz="1200" dirty="0">
                <a:latin typeface="Times New Roman"/>
                <a:ea typeface="+mn-lt"/>
                <a:cs typeface="+mn-lt"/>
                <a:hlinkClick r:id="rId2"/>
              </a:rPr>
              <a:t>https://www.kaggle.com/datasets/kunal28chaturvedi/covid19-and-its-impact-on-students</a:t>
            </a:r>
            <a:endParaRPr lang="en-US" sz="1200">
              <a:latin typeface="Times New Roman"/>
              <a:cs typeface="Calibri" panose="020F0502020204030204"/>
            </a:endParaRPr>
          </a:p>
          <a:p>
            <a:r>
              <a:rPr lang="en-US" sz="1200" dirty="0">
                <a:latin typeface="Times New Roman"/>
                <a:ea typeface="+mn-lt"/>
                <a:cs typeface="+mn-lt"/>
              </a:rPr>
              <a:t>Li, D. (2020, October 23). </a:t>
            </a:r>
            <a:r>
              <a:rPr lang="en-US" sz="1200" i="1" dirty="0">
                <a:latin typeface="Times New Roman"/>
                <a:ea typeface="+mn-lt"/>
                <a:cs typeface="+mn-lt"/>
              </a:rPr>
              <a:t>Chapter 9 Pie Chart | Basic R Guide for NSC Statistics</a:t>
            </a:r>
            <a:r>
              <a:rPr lang="en-US" sz="1200" dirty="0">
                <a:latin typeface="Times New Roman"/>
                <a:ea typeface="+mn-lt"/>
                <a:cs typeface="+mn-lt"/>
              </a:rPr>
              <a:t>. </a:t>
            </a:r>
            <a:r>
              <a:rPr lang="en-US" sz="1200" dirty="0">
                <a:latin typeface="Times New Roman"/>
                <a:ea typeface="+mn-lt"/>
                <a:cs typeface="+mn-lt"/>
                <a:hlinkClick r:id="rId3"/>
              </a:rPr>
              <a:t>https://bookdown.org/dli/rguide/pie-chart.html</a:t>
            </a:r>
            <a:endParaRPr lang="en-US" sz="1200">
              <a:latin typeface="Times New Roman"/>
              <a:cs typeface="Calibri"/>
            </a:endParaRPr>
          </a:p>
          <a:p>
            <a:r>
              <a:rPr lang="en-US" sz="1200" dirty="0">
                <a:latin typeface="Times New Roman"/>
                <a:ea typeface="+mn-lt"/>
                <a:cs typeface="+mn-lt"/>
              </a:rPr>
              <a:t>Li, D. (2020a, October 23). </a:t>
            </a:r>
            <a:r>
              <a:rPr lang="en-US" sz="1200" i="1" dirty="0">
                <a:latin typeface="Times New Roman"/>
                <a:ea typeface="+mn-lt"/>
                <a:cs typeface="+mn-lt"/>
              </a:rPr>
              <a:t>Chapter 8 Bar Graph | Basic R Guide for NSC Statistics</a:t>
            </a:r>
            <a:r>
              <a:rPr lang="en-US" sz="1200" dirty="0">
                <a:latin typeface="Times New Roman"/>
                <a:ea typeface="+mn-lt"/>
                <a:cs typeface="+mn-lt"/>
              </a:rPr>
              <a:t>. </a:t>
            </a:r>
            <a:r>
              <a:rPr lang="en-US" sz="1200" dirty="0">
                <a:latin typeface="Times New Roman"/>
                <a:ea typeface="+mn-lt"/>
                <a:cs typeface="+mn-lt"/>
                <a:hlinkClick r:id="rId4"/>
              </a:rPr>
              <a:t>https://bookdown.org/dli/rguide/bar-graph.html</a:t>
            </a:r>
            <a:endParaRPr lang="en-US" sz="1200" dirty="0">
              <a:latin typeface="Times New Roman"/>
              <a:ea typeface="+mn-lt"/>
              <a:cs typeface="+mn-lt"/>
            </a:endParaRPr>
          </a:p>
          <a:p>
            <a:r>
              <a:rPr lang="en-US" sz="1200" dirty="0">
                <a:latin typeface="Times New Roman"/>
                <a:ea typeface="+mn-lt"/>
                <a:cs typeface="+mn-lt"/>
              </a:rPr>
              <a:t>Li, D. (2020c, October 23). </a:t>
            </a:r>
            <a:r>
              <a:rPr lang="en-US" sz="1200" i="1" dirty="0">
                <a:latin typeface="Times New Roman"/>
                <a:ea typeface="+mn-lt"/>
                <a:cs typeface="+mn-lt"/>
              </a:rPr>
              <a:t>Chapter 13 Parallel Boxplot | Basic R Guide for NSC Statistics</a:t>
            </a:r>
            <a:r>
              <a:rPr lang="en-US" sz="1200" dirty="0">
                <a:latin typeface="Times New Roman"/>
                <a:ea typeface="+mn-lt"/>
                <a:cs typeface="+mn-lt"/>
              </a:rPr>
              <a:t>. </a:t>
            </a:r>
            <a:r>
              <a:rPr lang="en-US" sz="1200" dirty="0">
                <a:latin typeface="Times New Roman"/>
                <a:ea typeface="+mn-lt"/>
                <a:cs typeface="+mn-lt"/>
                <a:hlinkClick r:id="rId5"/>
              </a:rPr>
              <a:t>https://bookdown.org/dli/rguide/parallel-boxplot.html</a:t>
            </a:r>
            <a:endParaRPr lang="en-US" sz="1200" dirty="0">
              <a:latin typeface="Times New Roman"/>
              <a:ea typeface="+mn-lt"/>
              <a:cs typeface="+mn-lt"/>
            </a:endParaRPr>
          </a:p>
          <a:p>
            <a:r>
              <a:rPr lang="en-US" sz="1200" dirty="0">
                <a:latin typeface="Times New Roman"/>
                <a:ea typeface="+mn-lt"/>
                <a:cs typeface="+mn-lt"/>
              </a:rPr>
              <a:t>Z. (2022, April 22). </a:t>
            </a:r>
            <a:r>
              <a:rPr lang="en-US" sz="1200" i="1" dirty="0">
                <a:latin typeface="Times New Roman"/>
                <a:ea typeface="+mn-lt"/>
                <a:cs typeface="+mn-lt"/>
              </a:rPr>
              <a:t>How to Fix in R: duplicate ‘</a:t>
            </a:r>
            <a:r>
              <a:rPr lang="en-US" sz="1200" i="1" dirty="0" err="1">
                <a:latin typeface="Times New Roman"/>
                <a:ea typeface="+mn-lt"/>
                <a:cs typeface="+mn-lt"/>
              </a:rPr>
              <a:t>row.names</a:t>
            </a:r>
            <a:r>
              <a:rPr lang="en-US" sz="1200" i="1" dirty="0">
                <a:latin typeface="Times New Roman"/>
                <a:ea typeface="+mn-lt"/>
                <a:cs typeface="+mn-lt"/>
              </a:rPr>
              <a:t>’ are not allowed</a:t>
            </a:r>
            <a:r>
              <a:rPr lang="en-US" sz="1200" dirty="0">
                <a:latin typeface="Times New Roman"/>
                <a:ea typeface="+mn-lt"/>
                <a:cs typeface="+mn-lt"/>
              </a:rPr>
              <a:t>. </a:t>
            </a:r>
            <a:r>
              <a:rPr lang="en-US" sz="1200" dirty="0" err="1">
                <a:latin typeface="Times New Roman"/>
                <a:ea typeface="+mn-lt"/>
                <a:cs typeface="+mn-lt"/>
              </a:rPr>
              <a:t>Statology</a:t>
            </a:r>
            <a:r>
              <a:rPr lang="en-US" sz="1200" dirty="0">
                <a:latin typeface="Times New Roman"/>
                <a:ea typeface="+mn-lt"/>
                <a:cs typeface="+mn-lt"/>
              </a:rPr>
              <a:t>. </a:t>
            </a:r>
            <a:r>
              <a:rPr lang="en-US" sz="1200" dirty="0">
                <a:latin typeface="Times New Roman"/>
                <a:ea typeface="+mn-lt"/>
                <a:cs typeface="+mn-lt"/>
                <a:hlinkClick r:id="rId6"/>
              </a:rPr>
              <a:t>https://www.statology.org/r-duplicate-row-names-not-allowed/</a:t>
            </a:r>
            <a:endParaRPr lang="en-US" sz="1200">
              <a:latin typeface="Times New Roman"/>
              <a:cs typeface="Calibri"/>
            </a:endParaRPr>
          </a:p>
          <a:p>
            <a:r>
              <a:rPr lang="en-US" sz="1200" dirty="0">
                <a:latin typeface="Times New Roman"/>
                <a:ea typeface="+mn-lt"/>
                <a:cs typeface="+mn-lt"/>
              </a:rPr>
              <a:t>F. (2021, August 9). </a:t>
            </a:r>
            <a:r>
              <a:rPr lang="en-US" sz="1200" i="1" dirty="0">
                <a:latin typeface="Times New Roman"/>
                <a:ea typeface="+mn-lt"/>
                <a:cs typeface="+mn-lt"/>
              </a:rPr>
              <a:t>How to Create Pareto Chart in R</a:t>
            </a:r>
            <a:r>
              <a:rPr lang="en-US" sz="1200" dirty="0">
                <a:latin typeface="Times New Roman"/>
                <a:ea typeface="+mn-lt"/>
                <a:cs typeface="+mn-lt"/>
              </a:rPr>
              <a:t>. R-bloggers. </a:t>
            </a:r>
            <a:r>
              <a:rPr lang="en-US" sz="1200" dirty="0">
                <a:latin typeface="Times New Roman"/>
                <a:ea typeface="+mn-lt"/>
                <a:cs typeface="+mn-lt"/>
                <a:hlinkClick r:id="rId7"/>
              </a:rPr>
              <a:t>https://www.r-bloggers.com/2021/08/how-to-create-pareto-chart-in-r/</a:t>
            </a:r>
            <a:endParaRPr lang="en-US" sz="1200">
              <a:latin typeface="Times New Roman"/>
              <a:cs typeface="Calibri"/>
            </a:endParaRPr>
          </a:p>
          <a:p>
            <a:r>
              <a:rPr lang="en-US" sz="1200" i="1" dirty="0">
                <a:latin typeface="Times New Roman"/>
                <a:ea typeface="+mn-lt"/>
                <a:cs typeface="+mn-lt"/>
              </a:rPr>
              <a:t>ggplot2 colors : How to change colors automatically and manually? - Easy Guides - Wiki - STHDA</a:t>
            </a:r>
            <a:r>
              <a:rPr lang="en-US" sz="1200" dirty="0">
                <a:latin typeface="Times New Roman"/>
                <a:ea typeface="+mn-lt"/>
                <a:cs typeface="+mn-lt"/>
              </a:rPr>
              <a:t>. (n.d.). </a:t>
            </a:r>
            <a:r>
              <a:rPr lang="en-US" sz="1200" dirty="0">
                <a:latin typeface="Times New Roman"/>
                <a:ea typeface="+mn-lt"/>
                <a:cs typeface="+mn-lt"/>
                <a:hlinkClick r:id="rId8"/>
              </a:rPr>
              <a:t>http://www.sthda.com/english/wiki/ggplot2-colors-how-to-change-colors-automatically-and-manually</a:t>
            </a:r>
            <a:endParaRPr lang="en-US" sz="1200" dirty="0">
              <a:latin typeface="Times New Roman"/>
              <a:ea typeface="+mn-lt"/>
              <a:cs typeface="+mn-lt"/>
            </a:endParaRPr>
          </a:p>
          <a:p>
            <a:r>
              <a:rPr lang="en-US" sz="1200" dirty="0">
                <a:latin typeface="Times New Roman"/>
                <a:ea typeface="+mn-lt"/>
                <a:cs typeface="+mn-lt"/>
              </a:rPr>
              <a:t>Coder, R. (2021, March 27). </a:t>
            </a:r>
            <a:r>
              <a:rPr lang="en-US" sz="1200" i="1" dirty="0">
                <a:latin typeface="Times New Roman"/>
                <a:ea typeface="+mn-lt"/>
                <a:cs typeface="+mn-lt"/>
              </a:rPr>
              <a:t>Stacked bar chart in ggplot2</a:t>
            </a:r>
            <a:r>
              <a:rPr lang="en-US" sz="1200" dirty="0">
                <a:latin typeface="Times New Roman"/>
                <a:ea typeface="+mn-lt"/>
                <a:cs typeface="+mn-lt"/>
              </a:rPr>
              <a:t>. R CHARTS | a Collection of Charts and Graphs Made With the R Programming Language. </a:t>
            </a:r>
            <a:r>
              <a:rPr lang="en-US" sz="1200" dirty="0">
                <a:latin typeface="Times New Roman"/>
                <a:ea typeface="+mn-lt"/>
                <a:cs typeface="+mn-lt"/>
                <a:hlinkClick r:id="rId9"/>
              </a:rPr>
              <a:t>https://r-charts.com/part-whole/stacked-bar-chart-ggplot2/</a:t>
            </a:r>
            <a:endParaRPr lang="en-US" sz="1200">
              <a:latin typeface="Times New Roman"/>
              <a:cs typeface="Calibri"/>
            </a:endParaRPr>
          </a:p>
          <a:p>
            <a:r>
              <a:rPr lang="en-US" sz="1200" i="1" dirty="0">
                <a:latin typeface="Times New Roman"/>
                <a:ea typeface="+mn-lt"/>
                <a:cs typeface="+mn-lt"/>
              </a:rPr>
              <a:t>How to make a Pie Chart in R</a:t>
            </a:r>
            <a:r>
              <a:rPr lang="en-US" sz="1200" dirty="0">
                <a:latin typeface="Times New Roman"/>
                <a:ea typeface="+mn-lt"/>
                <a:cs typeface="+mn-lt"/>
              </a:rPr>
              <a:t>. (n.d.). How to in R. </a:t>
            </a:r>
            <a:r>
              <a:rPr lang="en-US" sz="1200" dirty="0">
                <a:latin typeface="Times New Roman"/>
                <a:ea typeface="+mn-lt"/>
                <a:cs typeface="+mn-lt"/>
                <a:hlinkClick r:id="rId10"/>
              </a:rPr>
              <a:t>http://howtoinr.weebly.com/pie-chart.html</a:t>
            </a:r>
            <a:endParaRPr lang="en-US" sz="1200">
              <a:latin typeface="Times New Roman"/>
              <a:cs typeface="Calibri"/>
            </a:endParaRPr>
          </a:p>
          <a:p>
            <a:r>
              <a:rPr lang="en-US" sz="1200" dirty="0" err="1">
                <a:latin typeface="Times New Roman"/>
                <a:ea typeface="+mn-lt"/>
                <a:cs typeface="+mn-lt"/>
              </a:rPr>
              <a:t>GeeksforGeeks</a:t>
            </a:r>
            <a:r>
              <a:rPr lang="en-US" sz="1200" dirty="0">
                <a:latin typeface="Times New Roman"/>
                <a:ea typeface="+mn-lt"/>
                <a:cs typeface="+mn-lt"/>
              </a:rPr>
              <a:t>. (2020, May 10). </a:t>
            </a:r>
            <a:r>
              <a:rPr lang="en-US" sz="1200" i="1" dirty="0">
                <a:latin typeface="Times New Roman"/>
                <a:ea typeface="+mn-lt"/>
                <a:cs typeface="+mn-lt"/>
              </a:rPr>
              <a:t>R Pareto Chart</a:t>
            </a:r>
            <a:r>
              <a:rPr lang="en-US" sz="1200" dirty="0">
                <a:latin typeface="Times New Roman"/>
                <a:ea typeface="+mn-lt"/>
                <a:cs typeface="+mn-lt"/>
              </a:rPr>
              <a:t>. </a:t>
            </a:r>
            <a:r>
              <a:rPr lang="en-US" sz="1200" dirty="0">
                <a:latin typeface="Times New Roman"/>
                <a:ea typeface="+mn-lt"/>
                <a:cs typeface="+mn-lt"/>
                <a:hlinkClick r:id="rId11"/>
              </a:rPr>
              <a:t>https://www.geeksforgeeks.org/r-pareto-chart/</a:t>
            </a:r>
            <a:endParaRPr lang="en-US" sz="1200">
              <a:latin typeface="Times New Roman"/>
              <a:cs typeface="Calibri"/>
            </a:endParaRPr>
          </a:p>
          <a:p>
            <a:r>
              <a:rPr lang="en-US" sz="1200" i="1" dirty="0">
                <a:latin typeface="Times New Roman"/>
                <a:ea typeface="+mn-lt"/>
                <a:cs typeface="+mn-lt"/>
              </a:rPr>
              <a:t>Rotate x-axis labels at a given degree for boxplot in R</a:t>
            </a:r>
            <a:r>
              <a:rPr lang="en-US" sz="1200" dirty="0">
                <a:latin typeface="Times New Roman"/>
                <a:ea typeface="+mn-lt"/>
                <a:cs typeface="+mn-lt"/>
              </a:rPr>
              <a:t>. (2020, May 8). Stack Overflow. </a:t>
            </a:r>
            <a:r>
              <a:rPr lang="en-US" sz="1200" dirty="0">
                <a:latin typeface="Times New Roman"/>
                <a:ea typeface="+mn-lt"/>
                <a:cs typeface="+mn-lt"/>
                <a:hlinkClick r:id="rId12"/>
              </a:rPr>
              <a:t>https://stackoverflow.com/questions/61676078/rotate-x-axis-labels-at-a-given-degree-for-boxplot-in-r</a:t>
            </a:r>
            <a:endParaRPr lang="en-US" sz="1200">
              <a:latin typeface="Times New Roman"/>
              <a:ea typeface="+mn-lt"/>
              <a:cs typeface="Times New Roman"/>
            </a:endParaRPr>
          </a:p>
          <a:p>
            <a:r>
              <a:rPr lang="en-US" sz="1200" dirty="0">
                <a:latin typeface="Times New Roman"/>
                <a:ea typeface="+mn-lt"/>
                <a:cs typeface="+mn-lt"/>
              </a:rPr>
              <a:t>L. (2020, April 20). </a:t>
            </a:r>
            <a:r>
              <a:rPr lang="en-US" sz="1200" i="1" dirty="0">
                <a:latin typeface="Times New Roman"/>
                <a:ea typeface="+mn-lt"/>
                <a:cs typeface="+mn-lt"/>
              </a:rPr>
              <a:t>R Histogram – Base Graph</a:t>
            </a:r>
            <a:r>
              <a:rPr lang="en-US" sz="1200" dirty="0">
                <a:latin typeface="Times New Roman"/>
                <a:ea typeface="+mn-lt"/>
                <a:cs typeface="+mn-lt"/>
              </a:rPr>
              <a:t>. Learn by Example. </a:t>
            </a:r>
            <a:r>
              <a:rPr lang="en-US" sz="1200" dirty="0">
                <a:latin typeface="Times New Roman"/>
                <a:ea typeface="+mn-lt"/>
                <a:cs typeface="+mn-lt"/>
                <a:hlinkClick r:id="rId13"/>
              </a:rPr>
              <a:t>https://www.learnbyexample.org/r-histogram-base-graph/</a:t>
            </a:r>
            <a:endParaRPr lang="en-US" sz="1200">
              <a:latin typeface="Times New Roman"/>
              <a:cs typeface="Times New Roman"/>
            </a:endParaRPr>
          </a:p>
          <a:p>
            <a:r>
              <a:rPr lang="en-US" sz="1200" dirty="0">
                <a:latin typeface="Times New Roman"/>
                <a:ea typeface="+mn-lt"/>
                <a:cs typeface="+mn-lt"/>
              </a:rPr>
              <a:t>Gulbis, J. (2016, March 1). </a:t>
            </a:r>
            <a:r>
              <a:rPr lang="en-US" sz="1200" i="1" dirty="0">
                <a:latin typeface="Times New Roman"/>
                <a:ea typeface="+mn-lt"/>
                <a:cs typeface="+mn-lt"/>
              </a:rPr>
              <a:t>Data Visualization – How to Pick the Right Chart Type?</a:t>
            </a:r>
            <a:r>
              <a:rPr lang="en-US" sz="1200" dirty="0">
                <a:latin typeface="Times New Roman"/>
                <a:ea typeface="+mn-lt"/>
                <a:cs typeface="+mn-lt"/>
              </a:rPr>
              <a:t> </a:t>
            </a:r>
            <a:r>
              <a:rPr lang="en-US" sz="1200" err="1">
                <a:latin typeface="Times New Roman"/>
                <a:ea typeface="+mn-lt"/>
                <a:cs typeface="+mn-lt"/>
              </a:rPr>
              <a:t>eazyBI</a:t>
            </a:r>
            <a:r>
              <a:rPr lang="en-US" sz="1200" dirty="0">
                <a:latin typeface="Times New Roman"/>
                <a:ea typeface="+mn-lt"/>
                <a:cs typeface="+mn-lt"/>
              </a:rPr>
              <a:t>. </a:t>
            </a:r>
            <a:r>
              <a:rPr lang="en-US" sz="1200" dirty="0">
                <a:latin typeface="Times New Roman"/>
                <a:ea typeface="+mn-lt"/>
                <a:cs typeface="+mn-lt"/>
                <a:hlinkClick r:id="rId14"/>
              </a:rPr>
              <a:t>https://eazybi.com/blog/data-visualization-and-chart-types</a:t>
            </a:r>
            <a:endParaRPr lang="en-US" sz="1200">
              <a:latin typeface="Times New Roman"/>
              <a:cs typeface="Calibri"/>
            </a:endParaRPr>
          </a:p>
          <a:p>
            <a:r>
              <a:rPr lang="en-US" sz="1200" i="1" dirty="0">
                <a:latin typeface="Times New Roman"/>
                <a:ea typeface="+mn-lt"/>
                <a:cs typeface="+mn-lt"/>
              </a:rPr>
              <a:t>Adjust plot title (main) position</a:t>
            </a:r>
            <a:r>
              <a:rPr lang="en-US" sz="1200" dirty="0">
                <a:latin typeface="Times New Roman"/>
                <a:ea typeface="+mn-lt"/>
                <a:cs typeface="+mn-lt"/>
              </a:rPr>
              <a:t>. (2013, December 3). Stack Overflow. </a:t>
            </a:r>
            <a:r>
              <a:rPr lang="en-US" sz="1200" dirty="0">
                <a:latin typeface="Times New Roman"/>
                <a:ea typeface="+mn-lt"/>
                <a:cs typeface="+mn-lt"/>
                <a:hlinkClick r:id="rId15"/>
              </a:rPr>
              <a:t>https://stackoverflow.com/questions/20355410/adjust-plot-title-main-position</a:t>
            </a:r>
            <a:endParaRPr lang="en-US" sz="1200">
              <a:latin typeface="Times New Roman"/>
              <a:cs typeface="Calibri" panose="020F0502020204030204"/>
            </a:endParaRPr>
          </a:p>
          <a:p>
            <a:r>
              <a:rPr lang="en-US" sz="1200" err="1">
                <a:latin typeface="Times New Roman"/>
                <a:ea typeface="+mn-lt"/>
                <a:cs typeface="+mn-lt"/>
              </a:rPr>
              <a:t>GeeksforGeeks</a:t>
            </a:r>
            <a:r>
              <a:rPr lang="en-US" sz="1200" dirty="0">
                <a:latin typeface="Times New Roman"/>
                <a:ea typeface="+mn-lt"/>
                <a:cs typeface="+mn-lt"/>
              </a:rPr>
              <a:t>. (2021, December 9). </a:t>
            </a:r>
            <a:r>
              <a:rPr lang="en-US" sz="1200" i="1" dirty="0">
                <a:latin typeface="Times New Roman"/>
                <a:ea typeface="+mn-lt"/>
                <a:cs typeface="+mn-lt"/>
              </a:rPr>
              <a:t>R Line Graphs</a:t>
            </a:r>
            <a:r>
              <a:rPr lang="en-US" sz="1200" dirty="0">
                <a:latin typeface="Times New Roman"/>
                <a:ea typeface="+mn-lt"/>
                <a:cs typeface="+mn-lt"/>
              </a:rPr>
              <a:t>. </a:t>
            </a:r>
            <a:r>
              <a:rPr lang="en-US" sz="1200" dirty="0">
                <a:latin typeface="Times New Roman"/>
                <a:ea typeface="+mn-lt"/>
                <a:cs typeface="+mn-lt"/>
                <a:hlinkClick r:id="rId16"/>
              </a:rPr>
              <a:t>https://www.geeksforgeeks.org/r-line-graphs/</a:t>
            </a:r>
            <a:endParaRPr lang="en-US" sz="1200">
              <a:latin typeface="Times New Roman"/>
              <a:cs typeface="Calibri"/>
            </a:endParaRPr>
          </a:p>
          <a:p>
            <a:r>
              <a:rPr lang="en-US" sz="1200" i="1" dirty="0">
                <a:latin typeface="Times New Roman"/>
                <a:ea typeface="+mn-lt"/>
                <a:cs typeface="+mn-lt"/>
              </a:rPr>
              <a:t>Reduce size of legend area in </a:t>
            </a:r>
            <a:r>
              <a:rPr lang="en-US" sz="1200" i="1" err="1">
                <a:latin typeface="Times New Roman"/>
                <a:ea typeface="+mn-lt"/>
                <a:cs typeface="+mn-lt"/>
              </a:rPr>
              <a:t>barplot</a:t>
            </a:r>
            <a:r>
              <a:rPr lang="en-US" sz="1200" dirty="0">
                <a:latin typeface="Times New Roman"/>
                <a:ea typeface="+mn-lt"/>
                <a:cs typeface="+mn-lt"/>
              </a:rPr>
              <a:t>. (2014, June 23). Stack Overflow. </a:t>
            </a:r>
            <a:r>
              <a:rPr lang="en-US" sz="1200" dirty="0">
                <a:latin typeface="Times New Roman"/>
                <a:ea typeface="+mn-lt"/>
                <a:cs typeface="+mn-lt"/>
                <a:hlinkClick r:id="rId17"/>
              </a:rPr>
              <a:t>https://stackoverflow.com/questions/24361598/reduce-size-of-legend-area-in-barplot</a:t>
            </a:r>
            <a:endParaRPr lang="en-US" sz="1200">
              <a:latin typeface="Times New Roman"/>
              <a:cs typeface="Calibri"/>
            </a:endParaRPr>
          </a:p>
          <a:p>
            <a:pPr marL="0" indent="0">
              <a:buNone/>
            </a:pPr>
            <a:br>
              <a:rPr lang="en-US" sz="600" dirty="0"/>
            </a:br>
            <a:endParaRPr lang="en-US" sz="1200">
              <a:latin typeface="Times New Roman"/>
              <a:cs typeface="Calibri"/>
            </a:endParaRPr>
          </a:p>
        </p:txBody>
      </p:sp>
    </p:spTree>
    <p:extLst>
      <p:ext uri="{BB962C8B-B14F-4D97-AF65-F5344CB8AC3E}">
        <p14:creationId xmlns:p14="http://schemas.microsoft.com/office/powerpoint/2010/main" val="730340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7EFA-DB11-882A-C622-41F0291BAB1B}"/>
              </a:ext>
            </a:extLst>
          </p:cNvPr>
          <p:cNvSpPr>
            <a:spLocks noGrp="1"/>
          </p:cNvSpPr>
          <p:nvPr>
            <p:ph type="title"/>
          </p:nvPr>
        </p:nvSpPr>
        <p:spPr>
          <a:xfrm>
            <a:off x="252586" y="92565"/>
            <a:ext cx="10515600" cy="718923"/>
          </a:xfrm>
        </p:spPr>
        <p:txBody>
          <a:bodyPr>
            <a:normAutofit/>
          </a:bodyPr>
          <a:lstStyle/>
          <a:p>
            <a:r>
              <a:rPr lang="en-US" sz="4000" b="1" dirty="0">
                <a:solidFill>
                  <a:srgbClr val="C00000"/>
                </a:solidFill>
                <a:latin typeface="Times New Roman"/>
                <a:cs typeface="Calibri Light"/>
              </a:rPr>
              <a:t>Region and Age</a:t>
            </a:r>
            <a:endParaRPr lang="en-US" sz="4000" b="1">
              <a:solidFill>
                <a:srgbClr val="C00000"/>
              </a:solidFill>
              <a:latin typeface="Times New Roman"/>
              <a:cs typeface="Times New Roman"/>
            </a:endParaRPr>
          </a:p>
        </p:txBody>
      </p:sp>
      <p:pic>
        <p:nvPicPr>
          <p:cNvPr id="6" name="Picture 6" descr="Chart, pie chart&#10;&#10;Description automatically generated">
            <a:extLst>
              <a:ext uri="{FF2B5EF4-FFF2-40B4-BE49-F238E27FC236}">
                <a16:creationId xmlns:a16="http://schemas.microsoft.com/office/drawing/2014/main" id="{D9F6FFCA-43EC-C078-5C36-EE2BCAB4C9AD}"/>
              </a:ext>
            </a:extLst>
          </p:cNvPr>
          <p:cNvPicPr>
            <a:picLocks noChangeAspect="1"/>
          </p:cNvPicPr>
          <p:nvPr/>
        </p:nvPicPr>
        <p:blipFill rotWithShape="1">
          <a:blip r:embed="rId3"/>
          <a:srcRect l="4878" r="222" b="-226"/>
          <a:stretch/>
        </p:blipFill>
        <p:spPr>
          <a:xfrm>
            <a:off x="736989" y="976484"/>
            <a:ext cx="3829870" cy="3985565"/>
          </a:xfrm>
          <a:prstGeom prst="rect">
            <a:avLst/>
          </a:prstGeom>
        </p:spPr>
      </p:pic>
      <p:sp>
        <p:nvSpPr>
          <p:cNvPr id="3" name="TextBox 2">
            <a:extLst>
              <a:ext uri="{FF2B5EF4-FFF2-40B4-BE49-F238E27FC236}">
                <a16:creationId xmlns:a16="http://schemas.microsoft.com/office/drawing/2014/main" id="{6530B6C0-1B64-8735-B9B5-69F516F102E8}"/>
              </a:ext>
            </a:extLst>
          </p:cNvPr>
          <p:cNvSpPr txBox="1"/>
          <p:nvPr/>
        </p:nvSpPr>
        <p:spPr>
          <a:xfrm>
            <a:off x="172068" y="5130556"/>
            <a:ext cx="5153608" cy="738664"/>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solidFill>
                  <a:srgbClr val="444444"/>
                </a:solidFill>
                <a:latin typeface="Times New Roman"/>
                <a:cs typeface="Arial"/>
              </a:rPr>
              <a:t>Out of 1182 students who attended survey, 61% (721) are from Delhi-NCR region, i.e., from urban setting while 39% (461) are from other region. ​</a:t>
            </a:r>
            <a:endParaRPr lang="en-US" sz="1400">
              <a:solidFill>
                <a:srgbClr val="000000"/>
              </a:solidFill>
              <a:latin typeface="Times New Roman"/>
              <a:cs typeface="Times New Roman"/>
            </a:endParaRPr>
          </a:p>
        </p:txBody>
      </p:sp>
      <p:sp>
        <p:nvSpPr>
          <p:cNvPr id="4" name="TextBox 3">
            <a:extLst>
              <a:ext uri="{FF2B5EF4-FFF2-40B4-BE49-F238E27FC236}">
                <a16:creationId xmlns:a16="http://schemas.microsoft.com/office/drawing/2014/main" id="{C16C776A-51BE-E93A-7A6A-33991475E949}"/>
              </a:ext>
            </a:extLst>
          </p:cNvPr>
          <p:cNvSpPr txBox="1"/>
          <p:nvPr/>
        </p:nvSpPr>
        <p:spPr>
          <a:xfrm>
            <a:off x="5563697" y="4817597"/>
            <a:ext cx="6351036" cy="1600438"/>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400" dirty="0">
                <a:solidFill>
                  <a:srgbClr val="444444"/>
                </a:solidFill>
                <a:latin typeface="Times New Roman"/>
                <a:cs typeface="Arial"/>
              </a:rPr>
              <a:t>The survey was attended by students of all age group ranging from 7 years to 59 years old. </a:t>
            </a:r>
            <a:endParaRPr lang="en-US" dirty="0">
              <a:cs typeface="Calibri" panose="020F0502020204030204"/>
            </a:endParaRPr>
          </a:p>
          <a:p>
            <a:pPr marL="285750" indent="-285750" algn="just">
              <a:buFont typeface="Arial"/>
              <a:buChar char="•"/>
            </a:pPr>
            <a:r>
              <a:rPr lang="en-US" sz="1400" dirty="0">
                <a:solidFill>
                  <a:srgbClr val="444444"/>
                </a:solidFill>
                <a:latin typeface="Times New Roman"/>
                <a:cs typeface="Arial"/>
              </a:rPr>
              <a:t>With the average age of students with 20 years old, 46% of the students belong to 15-20 years old followed by 20-25 years old (30%). </a:t>
            </a:r>
          </a:p>
          <a:p>
            <a:pPr marL="285750" indent="-285750" algn="just">
              <a:buFont typeface="Arial"/>
              <a:buChar char="•"/>
            </a:pPr>
            <a:r>
              <a:rPr lang="en-US" sz="1400" dirty="0">
                <a:solidFill>
                  <a:srgbClr val="444444"/>
                </a:solidFill>
                <a:latin typeface="Times New Roman"/>
                <a:cs typeface="Arial"/>
              </a:rPr>
              <a:t>Only 1%  students are below 10 years old as well as above 40 years of age. </a:t>
            </a:r>
          </a:p>
          <a:p>
            <a:pPr marL="285750" indent="-285750" algn="just">
              <a:buFont typeface="Arial"/>
              <a:buChar char="•"/>
            </a:pPr>
            <a:r>
              <a:rPr lang="en-US" sz="1400" dirty="0">
                <a:solidFill>
                  <a:srgbClr val="444444"/>
                </a:solidFill>
                <a:latin typeface="Times New Roman"/>
                <a:cs typeface="Arial"/>
              </a:rPr>
              <a:t>The age group distribution indicates positive skewness with 1.94, i.e., more values fall in the left side and it also has high peak with kurtosis value of  9.94.</a:t>
            </a:r>
          </a:p>
        </p:txBody>
      </p:sp>
      <p:pic>
        <p:nvPicPr>
          <p:cNvPr id="5" name="Picture 8" descr="Chart, histogram&#10;&#10;Description automatically generated">
            <a:extLst>
              <a:ext uri="{FF2B5EF4-FFF2-40B4-BE49-F238E27FC236}">
                <a16:creationId xmlns:a16="http://schemas.microsoft.com/office/drawing/2014/main" id="{F78F7DE4-1684-0A4E-9D6D-7039726789B8}"/>
              </a:ext>
            </a:extLst>
          </p:cNvPr>
          <p:cNvPicPr>
            <a:picLocks noChangeAspect="1"/>
          </p:cNvPicPr>
          <p:nvPr/>
        </p:nvPicPr>
        <p:blipFill>
          <a:blip r:embed="rId4"/>
          <a:stretch>
            <a:fillRect/>
          </a:stretch>
        </p:blipFill>
        <p:spPr>
          <a:xfrm>
            <a:off x="4350084" y="976258"/>
            <a:ext cx="3906251" cy="3241114"/>
          </a:xfrm>
          <a:prstGeom prst="rect">
            <a:avLst/>
          </a:prstGeom>
        </p:spPr>
      </p:pic>
      <p:pic>
        <p:nvPicPr>
          <p:cNvPr id="9" name="Picture 9" descr="Chart, histogram&#10;&#10;Description automatically generated">
            <a:extLst>
              <a:ext uri="{FF2B5EF4-FFF2-40B4-BE49-F238E27FC236}">
                <a16:creationId xmlns:a16="http://schemas.microsoft.com/office/drawing/2014/main" id="{6B040645-52FD-F9C0-AFA6-10AE31E59535}"/>
              </a:ext>
            </a:extLst>
          </p:cNvPr>
          <p:cNvPicPr>
            <a:picLocks noChangeAspect="1"/>
          </p:cNvPicPr>
          <p:nvPr/>
        </p:nvPicPr>
        <p:blipFill>
          <a:blip r:embed="rId5"/>
          <a:stretch>
            <a:fillRect/>
          </a:stretch>
        </p:blipFill>
        <p:spPr>
          <a:xfrm>
            <a:off x="8073190" y="862627"/>
            <a:ext cx="4120146" cy="3354746"/>
          </a:xfrm>
          <a:prstGeom prst="rect">
            <a:avLst/>
          </a:prstGeom>
        </p:spPr>
      </p:pic>
    </p:spTree>
    <p:extLst>
      <p:ext uri="{BB962C8B-B14F-4D97-AF65-F5344CB8AC3E}">
        <p14:creationId xmlns:p14="http://schemas.microsoft.com/office/powerpoint/2010/main" val="3244664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A5960-BB47-07EB-CABA-7D3C6AAAE92B}"/>
              </a:ext>
            </a:extLst>
          </p:cNvPr>
          <p:cNvSpPr>
            <a:spLocks noGrp="1"/>
          </p:cNvSpPr>
          <p:nvPr>
            <p:ph type="title"/>
          </p:nvPr>
        </p:nvSpPr>
        <p:spPr>
          <a:xfrm>
            <a:off x="463884" y="2497388"/>
            <a:ext cx="4526548" cy="1325563"/>
          </a:xfrm>
        </p:spPr>
        <p:txBody>
          <a:bodyPr>
            <a:normAutofit/>
          </a:bodyPr>
          <a:lstStyle/>
          <a:p>
            <a:r>
              <a:rPr lang="en-US" sz="4000" b="1" dirty="0">
                <a:solidFill>
                  <a:schemeClr val="accent1">
                    <a:lumMod val="75000"/>
                  </a:schemeClr>
                </a:solidFill>
                <a:latin typeface="Times New Roman"/>
                <a:cs typeface="Calibri Light"/>
              </a:rPr>
              <a:t>Research Questions</a:t>
            </a:r>
            <a:endParaRPr lang="en-US" sz="4000" b="1">
              <a:solidFill>
                <a:schemeClr val="accent1">
                  <a:lumMod val="75000"/>
                </a:schemeClr>
              </a:solidFill>
              <a:latin typeface="Times New Roman"/>
              <a:cs typeface="Times New Roman"/>
            </a:endParaRPr>
          </a:p>
        </p:txBody>
      </p:sp>
      <p:sp>
        <p:nvSpPr>
          <p:cNvPr id="3" name="Content Placeholder 2">
            <a:extLst>
              <a:ext uri="{FF2B5EF4-FFF2-40B4-BE49-F238E27FC236}">
                <a16:creationId xmlns:a16="http://schemas.microsoft.com/office/drawing/2014/main" id="{FBB0726B-A5CA-A820-285A-37ECD99EE0A6}"/>
              </a:ext>
            </a:extLst>
          </p:cNvPr>
          <p:cNvSpPr>
            <a:spLocks noGrp="1"/>
          </p:cNvSpPr>
          <p:nvPr>
            <p:ph idx="1"/>
          </p:nvPr>
        </p:nvSpPr>
        <p:spPr>
          <a:xfrm>
            <a:off x="5303253" y="1885783"/>
            <a:ext cx="6104021" cy="3321970"/>
          </a:xfrm>
        </p:spPr>
        <p:txBody>
          <a:bodyPr vert="horz" lIns="91440" tIns="45720" rIns="91440" bIns="45720" rtlCol="0" anchor="t">
            <a:normAutofit/>
          </a:bodyPr>
          <a:lstStyle/>
          <a:p>
            <a:pPr marL="0" indent="0" algn="just">
              <a:lnSpc>
                <a:spcPct val="150000"/>
              </a:lnSpc>
              <a:buNone/>
            </a:pPr>
            <a:r>
              <a:rPr lang="en-US" sz="2000" dirty="0">
                <a:latin typeface="Times New Roman"/>
                <a:cs typeface="Calibri" panose="020F0502020204030204"/>
              </a:rPr>
              <a:t>Based on the statistical analysis and survey design, below are the following questions: </a:t>
            </a:r>
            <a:endParaRPr lang="en-US" sz="2000">
              <a:cs typeface="Calibri"/>
            </a:endParaRPr>
          </a:p>
          <a:p>
            <a:pPr marL="457200" indent="-457200" algn="just">
              <a:lnSpc>
                <a:spcPct val="150000"/>
              </a:lnSpc>
            </a:pPr>
            <a:r>
              <a:rPr lang="en-US" sz="2000" dirty="0">
                <a:latin typeface="Times New Roman"/>
                <a:cs typeface="Calibri" panose="020F0502020204030204"/>
              </a:rPr>
              <a:t>How has Covid impacted students' daily life, education system, and physical and mental health? </a:t>
            </a:r>
          </a:p>
          <a:p>
            <a:pPr marL="457200" indent="-457200" algn="just">
              <a:lnSpc>
                <a:spcPct val="150000"/>
              </a:lnSpc>
            </a:pPr>
            <a:r>
              <a:rPr lang="en-US" sz="2000" dirty="0">
                <a:latin typeface="Times New Roman"/>
                <a:cs typeface="Calibri" panose="020F0502020204030204"/>
              </a:rPr>
              <a:t>How has Covid impacted different age groups?</a:t>
            </a:r>
          </a:p>
        </p:txBody>
      </p:sp>
    </p:spTree>
    <p:extLst>
      <p:ext uri="{BB962C8B-B14F-4D97-AF65-F5344CB8AC3E}">
        <p14:creationId xmlns:p14="http://schemas.microsoft.com/office/powerpoint/2010/main" val="222514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7826-E45D-2FAF-3443-853E5E78BA9F}"/>
              </a:ext>
            </a:extLst>
          </p:cNvPr>
          <p:cNvSpPr>
            <a:spLocks noGrp="1"/>
          </p:cNvSpPr>
          <p:nvPr>
            <p:ph type="title"/>
          </p:nvPr>
        </p:nvSpPr>
        <p:spPr>
          <a:xfrm>
            <a:off x="197864" y="240428"/>
            <a:ext cx="4673600" cy="582774"/>
          </a:xfrm>
        </p:spPr>
        <p:txBody>
          <a:bodyPr>
            <a:normAutofit fontScale="90000"/>
          </a:bodyPr>
          <a:lstStyle/>
          <a:p>
            <a:r>
              <a:rPr lang="en-US" sz="3200" b="1" dirty="0">
                <a:solidFill>
                  <a:srgbClr val="C00000"/>
                </a:solidFill>
                <a:latin typeface="Times New Roman"/>
                <a:cs typeface="Calibri Light"/>
              </a:rPr>
              <a:t>Type of Population </a:t>
            </a:r>
            <a:r>
              <a:rPr lang="en-US" sz="1800" b="1" dirty="0">
                <a:solidFill>
                  <a:srgbClr val="C00000"/>
                </a:solidFill>
                <a:latin typeface="Times New Roman"/>
                <a:cs typeface="Calibri Light"/>
              </a:rPr>
              <a:t>(new variable)</a:t>
            </a:r>
            <a:endParaRPr lang="en-US" sz="1800" b="1" dirty="0">
              <a:solidFill>
                <a:srgbClr val="C00000"/>
              </a:solidFill>
              <a:latin typeface="Times New Roman"/>
              <a:cs typeface="Times New Roman"/>
            </a:endParaRPr>
          </a:p>
        </p:txBody>
      </p:sp>
      <p:sp>
        <p:nvSpPr>
          <p:cNvPr id="3" name="TextBox 2">
            <a:extLst>
              <a:ext uri="{FF2B5EF4-FFF2-40B4-BE49-F238E27FC236}">
                <a16:creationId xmlns:a16="http://schemas.microsoft.com/office/drawing/2014/main" id="{DD46FDF6-A5E4-AADE-4604-E46F92F61BA6}"/>
              </a:ext>
            </a:extLst>
          </p:cNvPr>
          <p:cNvSpPr txBox="1"/>
          <p:nvPr/>
        </p:nvSpPr>
        <p:spPr>
          <a:xfrm>
            <a:off x="64820" y="5046409"/>
            <a:ext cx="4602666" cy="1600438"/>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imes New Roman"/>
                <a:cs typeface="Calibri"/>
              </a:rPr>
              <a:t>A new variable on "Type of Population" has been created based on the age of students provided in the dataset. </a:t>
            </a:r>
          </a:p>
          <a:p>
            <a:endParaRPr lang="en-US" sz="1400" dirty="0">
              <a:latin typeface="Times New Roman"/>
              <a:cs typeface="Calibri"/>
            </a:endParaRPr>
          </a:p>
          <a:p>
            <a:r>
              <a:rPr lang="en-US" sz="1400" dirty="0">
                <a:latin typeface="Times New Roman"/>
                <a:cs typeface="Calibri"/>
              </a:rPr>
              <a:t>It was found that </a:t>
            </a:r>
            <a:endParaRPr lang="en-US" sz="1400">
              <a:latin typeface="Times New Roman"/>
              <a:cs typeface="Times New Roman"/>
            </a:endParaRPr>
          </a:p>
          <a:p>
            <a:pPr marL="285750" indent="-285750">
              <a:buFont typeface="Arial"/>
              <a:buChar char="•"/>
            </a:pPr>
            <a:r>
              <a:rPr lang="en-US" sz="1400" dirty="0">
                <a:latin typeface="Times New Roman"/>
                <a:cs typeface="Calibri"/>
              </a:rPr>
              <a:t>74% of the students are adults. - 18 years and more (880) </a:t>
            </a:r>
            <a:endParaRPr lang="en-US" sz="1400" dirty="0">
              <a:latin typeface="Times New Roman"/>
              <a:cs typeface="Times New Roman"/>
            </a:endParaRPr>
          </a:p>
          <a:p>
            <a:pPr marL="285750" indent="-285750">
              <a:buFont typeface="Arial"/>
              <a:buChar char="•"/>
            </a:pPr>
            <a:r>
              <a:rPr lang="en-US" sz="1400" dirty="0">
                <a:latin typeface="Times New Roman"/>
                <a:cs typeface="Calibri"/>
              </a:rPr>
              <a:t>22% are adolescents. - 13 to 17 years (258)</a:t>
            </a:r>
            <a:endParaRPr lang="en-US" sz="1400" dirty="0">
              <a:latin typeface="Times New Roman"/>
              <a:cs typeface="Times New Roman"/>
            </a:endParaRPr>
          </a:p>
          <a:p>
            <a:pPr marL="285750" indent="-285750">
              <a:buFont typeface="Arial"/>
              <a:buChar char="•"/>
            </a:pPr>
            <a:r>
              <a:rPr lang="en-US" sz="1400" dirty="0">
                <a:latin typeface="Times New Roman"/>
                <a:cs typeface="Calibri"/>
              </a:rPr>
              <a:t>4% are children – 7 to 12 years (44) </a:t>
            </a:r>
            <a:endParaRPr lang="en-US" sz="1400" dirty="0">
              <a:latin typeface="Times New Roman"/>
              <a:cs typeface="Times New Roman"/>
            </a:endParaRPr>
          </a:p>
        </p:txBody>
      </p:sp>
      <p:sp>
        <p:nvSpPr>
          <p:cNvPr id="7" name="TextBox 6">
            <a:extLst>
              <a:ext uri="{FF2B5EF4-FFF2-40B4-BE49-F238E27FC236}">
                <a16:creationId xmlns:a16="http://schemas.microsoft.com/office/drawing/2014/main" id="{B9B21DED-136D-A25F-665D-75ECA36F78D5}"/>
              </a:ext>
            </a:extLst>
          </p:cNvPr>
          <p:cNvSpPr txBox="1"/>
          <p:nvPr/>
        </p:nvSpPr>
        <p:spPr>
          <a:xfrm>
            <a:off x="4814423" y="4768536"/>
            <a:ext cx="7310500" cy="203132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400" dirty="0">
                <a:latin typeface="Times New Roman"/>
                <a:cs typeface="Calibri"/>
              </a:rPr>
              <a:t>The age range of children are from 7 to 12 years old with an average of 11 years,  adolescents are from 13 to 17 with an average of 15 years, and adults are from 18 to 59 years with an average of</a:t>
            </a:r>
            <a:r>
              <a:rPr lang="en-US" sz="1400" dirty="0">
                <a:solidFill>
                  <a:srgbClr val="000000"/>
                </a:solidFill>
                <a:latin typeface="Times New Roman"/>
                <a:cs typeface="Calibri"/>
              </a:rPr>
              <a:t> 22 years. </a:t>
            </a:r>
            <a:endParaRPr lang="en-US" sz="1400">
              <a:solidFill>
                <a:srgbClr val="FF0000"/>
              </a:solidFill>
              <a:latin typeface="Times New Roman"/>
              <a:cs typeface="Calibri"/>
            </a:endParaRPr>
          </a:p>
          <a:p>
            <a:pPr marL="285750" indent="-285750" algn="just">
              <a:buFont typeface="Arial"/>
              <a:buChar char="•"/>
            </a:pPr>
            <a:r>
              <a:rPr lang="en-US" sz="1400" dirty="0">
                <a:latin typeface="Times New Roman"/>
                <a:cs typeface="Calibri"/>
              </a:rPr>
              <a:t>The age distribution of children and adolescents are negatively skewed with value of -1.77 and - 0.18 respectively which indicates more values in the right side. On the other hand, it is positively skewed for adults with value of 2.93, i.e., more values in the left side.  </a:t>
            </a:r>
          </a:p>
          <a:p>
            <a:pPr marL="285750" indent="-285750" algn="just">
              <a:buFont typeface="Arial"/>
              <a:buChar char="•"/>
            </a:pPr>
            <a:r>
              <a:rPr lang="en-US" sz="1400" dirty="0">
                <a:latin typeface="Times New Roman"/>
                <a:cs typeface="Calibri"/>
              </a:rPr>
              <a:t>Children age group almost has a normal distribution with Kurtosis value of 2.64 and the highest peak is seen in adults with Kurtosis value of 10.20. Adolescents have negative Kurtosis with value of –1.34.</a:t>
            </a:r>
            <a:endParaRPr lang="en-US" sz="1400" dirty="0">
              <a:latin typeface="Calibri" panose="020F0502020204030204"/>
              <a:cs typeface="Calibri"/>
            </a:endParaRPr>
          </a:p>
        </p:txBody>
      </p:sp>
      <p:pic>
        <p:nvPicPr>
          <p:cNvPr id="8" name="Picture 8" descr="Chart, bar chart&#10;&#10;Description automatically generated">
            <a:extLst>
              <a:ext uri="{FF2B5EF4-FFF2-40B4-BE49-F238E27FC236}">
                <a16:creationId xmlns:a16="http://schemas.microsoft.com/office/drawing/2014/main" id="{DB4DBB1C-881E-6528-E544-2B6C4C55F1A1}"/>
              </a:ext>
            </a:extLst>
          </p:cNvPr>
          <p:cNvPicPr>
            <a:picLocks noChangeAspect="1"/>
          </p:cNvPicPr>
          <p:nvPr/>
        </p:nvPicPr>
        <p:blipFill rotWithShape="1">
          <a:blip r:embed="rId2"/>
          <a:srcRect l="1030" t="3443" r="-129" b="11424"/>
          <a:stretch/>
        </p:blipFill>
        <p:spPr>
          <a:xfrm>
            <a:off x="62400" y="1099732"/>
            <a:ext cx="4753194" cy="3710163"/>
          </a:xfrm>
          <a:prstGeom prst="rect">
            <a:avLst/>
          </a:prstGeom>
        </p:spPr>
      </p:pic>
      <p:pic>
        <p:nvPicPr>
          <p:cNvPr id="9" name="Picture 9" descr="Chart, histogram&#10;&#10;Description automatically generated">
            <a:extLst>
              <a:ext uri="{FF2B5EF4-FFF2-40B4-BE49-F238E27FC236}">
                <a16:creationId xmlns:a16="http://schemas.microsoft.com/office/drawing/2014/main" id="{37CECDCB-91F6-4AE6-C7EB-7AD0B11C8CC4}"/>
              </a:ext>
            </a:extLst>
          </p:cNvPr>
          <p:cNvPicPr>
            <a:picLocks noChangeAspect="1"/>
          </p:cNvPicPr>
          <p:nvPr/>
        </p:nvPicPr>
        <p:blipFill rotWithShape="1">
          <a:blip r:embed="rId3"/>
          <a:srcRect l="4291" t="10000" r="12686" b="8136"/>
          <a:stretch/>
        </p:blipFill>
        <p:spPr>
          <a:xfrm>
            <a:off x="8833663" y="163953"/>
            <a:ext cx="3028337" cy="2473919"/>
          </a:xfrm>
          <a:prstGeom prst="rect">
            <a:avLst/>
          </a:prstGeom>
        </p:spPr>
      </p:pic>
      <p:pic>
        <p:nvPicPr>
          <p:cNvPr id="10" name="Picture 10" descr="Chart, histogram&#10;&#10;Description automatically generated">
            <a:extLst>
              <a:ext uri="{FF2B5EF4-FFF2-40B4-BE49-F238E27FC236}">
                <a16:creationId xmlns:a16="http://schemas.microsoft.com/office/drawing/2014/main" id="{C7D0118D-8024-DA5C-DDC3-12D97AA4DCFB}"/>
              </a:ext>
            </a:extLst>
          </p:cNvPr>
          <p:cNvPicPr>
            <a:picLocks noChangeAspect="1"/>
          </p:cNvPicPr>
          <p:nvPr/>
        </p:nvPicPr>
        <p:blipFill rotWithShape="1">
          <a:blip r:embed="rId4"/>
          <a:srcRect l="4348" t="7947" r="15398" b="8864"/>
          <a:stretch/>
        </p:blipFill>
        <p:spPr>
          <a:xfrm>
            <a:off x="5052664" y="48996"/>
            <a:ext cx="3024352" cy="2571222"/>
          </a:xfrm>
          <a:prstGeom prst="rect">
            <a:avLst/>
          </a:prstGeom>
        </p:spPr>
      </p:pic>
      <p:pic>
        <p:nvPicPr>
          <p:cNvPr id="13" name="Picture 13" descr="Chart&#10;&#10;Description automatically generated">
            <a:extLst>
              <a:ext uri="{FF2B5EF4-FFF2-40B4-BE49-F238E27FC236}">
                <a16:creationId xmlns:a16="http://schemas.microsoft.com/office/drawing/2014/main" id="{55256403-C694-F998-8016-21C6EEA84EC6}"/>
              </a:ext>
            </a:extLst>
          </p:cNvPr>
          <p:cNvPicPr>
            <a:picLocks noChangeAspect="1"/>
          </p:cNvPicPr>
          <p:nvPr/>
        </p:nvPicPr>
        <p:blipFill rotWithShape="1">
          <a:blip r:embed="rId5"/>
          <a:srcRect l="3579" t="8743" r="12304" b="8743"/>
          <a:stretch/>
        </p:blipFill>
        <p:spPr>
          <a:xfrm>
            <a:off x="7076874" y="2359048"/>
            <a:ext cx="2977256" cy="2404764"/>
          </a:xfrm>
          <a:prstGeom prst="rect">
            <a:avLst/>
          </a:prstGeom>
        </p:spPr>
      </p:pic>
    </p:spTree>
    <p:extLst>
      <p:ext uri="{BB962C8B-B14F-4D97-AF65-F5344CB8AC3E}">
        <p14:creationId xmlns:p14="http://schemas.microsoft.com/office/powerpoint/2010/main" val="2739758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501126-55AB-A7BE-F219-B885CBDBEF06}"/>
              </a:ext>
            </a:extLst>
          </p:cNvPr>
          <p:cNvSpPr txBox="1"/>
          <p:nvPr/>
        </p:nvSpPr>
        <p:spPr>
          <a:xfrm>
            <a:off x="6418546" y="2260636"/>
            <a:ext cx="5565150" cy="452431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dirty="0">
              <a:latin typeface="Times New Roman"/>
              <a:cs typeface="Calibri"/>
            </a:endParaRPr>
          </a:p>
          <a:p>
            <a:pPr marL="285750" indent="-285750">
              <a:buFont typeface="Arial"/>
              <a:buChar char="•"/>
            </a:pPr>
            <a:r>
              <a:rPr lang="en-US" sz="1200" dirty="0">
                <a:latin typeface="Times New Roman"/>
                <a:cs typeface="Calibri"/>
              </a:rPr>
              <a:t>In 24 hours, on an average, a student has spent 3 hours each on online class and self-study. Around 2 hours was spent on social media, and they had 7-8 hours of sleep. 1 hour of time was spent on fitness. </a:t>
            </a:r>
          </a:p>
          <a:p>
            <a:endParaRPr lang="en-US" sz="1200" dirty="0">
              <a:latin typeface="Times New Roman"/>
              <a:cs typeface="Calibri"/>
            </a:endParaRPr>
          </a:p>
          <a:p>
            <a:pPr marL="285750" indent="-285750">
              <a:buFont typeface="Arial"/>
              <a:buChar char="•"/>
            </a:pPr>
            <a:r>
              <a:rPr lang="en-US" sz="1200" dirty="0">
                <a:latin typeface="Times New Roman"/>
                <a:cs typeface="Calibri"/>
              </a:rPr>
              <a:t>Through data analysis, it was also observed that out of 1182 students, </a:t>
            </a:r>
          </a:p>
          <a:p>
            <a:pPr marL="628650" lvl="1" indent="-171450">
              <a:buFont typeface="Arial"/>
              <a:buChar char="•"/>
            </a:pPr>
            <a:r>
              <a:rPr lang="en-US" sz="1200" dirty="0">
                <a:latin typeface="Times New Roman"/>
                <a:cs typeface="Calibri"/>
              </a:rPr>
              <a:t>133 students did not attend online class (11%)</a:t>
            </a:r>
          </a:p>
          <a:p>
            <a:pPr marL="628650" lvl="1" indent="-171450">
              <a:buFont typeface="Arial"/>
              <a:buChar char="•"/>
            </a:pPr>
            <a:r>
              <a:rPr lang="en-US" sz="1200" dirty="0">
                <a:latin typeface="Times New Roman"/>
                <a:cs typeface="Calibri"/>
              </a:rPr>
              <a:t>76 students did not do any kind of self-study (6%)</a:t>
            </a:r>
          </a:p>
          <a:p>
            <a:pPr marL="628650" lvl="1" indent="-171450">
              <a:buFont typeface="Arial"/>
              <a:buChar char="•"/>
            </a:pPr>
            <a:r>
              <a:rPr lang="en-US" sz="1200" dirty="0">
                <a:latin typeface="Times New Roman"/>
                <a:cs typeface="Calibri"/>
              </a:rPr>
              <a:t>419 students did not do any fitness activity (35%)</a:t>
            </a:r>
          </a:p>
          <a:p>
            <a:pPr marL="628650" lvl="1" indent="-171450">
              <a:buFont typeface="Arial"/>
              <a:buChar char="•"/>
            </a:pPr>
            <a:r>
              <a:rPr lang="en-US" sz="1200" dirty="0">
                <a:latin typeface="Times New Roman"/>
                <a:cs typeface="Times New Roman"/>
              </a:rPr>
              <a:t>36 students did not use social media (3%)</a:t>
            </a:r>
            <a:endParaRPr lang="en-US" sz="1200" dirty="0">
              <a:latin typeface="Times New Roman"/>
              <a:cs typeface="Calibri"/>
            </a:endParaRPr>
          </a:p>
          <a:p>
            <a:pPr marL="628650" lvl="1" indent="-171450">
              <a:buFont typeface="Arial"/>
              <a:buChar char="•"/>
            </a:pPr>
            <a:r>
              <a:rPr lang="en-US" sz="1200" dirty="0">
                <a:latin typeface="Times New Roman"/>
                <a:cs typeface="Calibri"/>
              </a:rPr>
              <a:t>26 students had sleep less than 7 hours in a day (2%)</a:t>
            </a:r>
          </a:p>
          <a:p>
            <a:pPr lvl="1"/>
            <a:endParaRPr lang="en-US" sz="1200" dirty="0">
              <a:latin typeface="Times New Roman"/>
              <a:cs typeface="Calibri"/>
            </a:endParaRPr>
          </a:p>
          <a:p>
            <a:pPr marL="285750" indent="-285750">
              <a:buFont typeface="Arial,Sans-Serif"/>
              <a:buChar char="•"/>
            </a:pPr>
            <a:r>
              <a:rPr lang="en-US" sz="1200" dirty="0">
                <a:latin typeface="Times New Roman"/>
                <a:cs typeface="Times New Roman"/>
              </a:rPr>
              <a:t>On the other hand, it was also noticed that, </a:t>
            </a:r>
          </a:p>
          <a:p>
            <a:pPr marL="628650" lvl="1" indent="-171450">
              <a:buFont typeface="Arial"/>
              <a:buChar char="•"/>
            </a:pPr>
            <a:r>
              <a:rPr lang="en-US" sz="1200" dirty="0">
                <a:latin typeface="Times New Roman"/>
                <a:cs typeface="Times New Roman"/>
              </a:rPr>
              <a:t>40 students (3.38%) attend online class and 54 students (4.56%) do self-study for 8 hours or more in a day. </a:t>
            </a:r>
          </a:p>
          <a:p>
            <a:pPr marL="628650" lvl="1" indent="-171450">
              <a:buFont typeface="Arial"/>
              <a:buChar char="•"/>
            </a:pPr>
            <a:r>
              <a:rPr lang="en-US" sz="1200" dirty="0">
                <a:latin typeface="Times New Roman"/>
                <a:cs typeface="Times New Roman"/>
              </a:rPr>
              <a:t>28 students (2.36%) were able to concentrate on fitness for more than 2 hours a day.</a:t>
            </a:r>
          </a:p>
          <a:p>
            <a:pPr marL="628650" lvl="1" indent="-171450">
              <a:buFont typeface="Arial"/>
              <a:buChar char="•"/>
            </a:pPr>
            <a:r>
              <a:rPr lang="en-US" sz="1200" dirty="0">
                <a:latin typeface="Times New Roman"/>
                <a:cs typeface="Times New Roman"/>
              </a:rPr>
              <a:t>66 students (5.58%) used social media for more than 5 hours a day</a:t>
            </a:r>
          </a:p>
          <a:p>
            <a:pPr marL="628650" lvl="1" indent="-171450">
              <a:buFont typeface="Arial"/>
              <a:buChar char="•"/>
            </a:pPr>
            <a:r>
              <a:rPr lang="en-US" sz="1200" dirty="0">
                <a:latin typeface="Times New Roman"/>
                <a:ea typeface="+mn-lt"/>
                <a:cs typeface="+mn-lt"/>
              </a:rPr>
              <a:t>305 students (25.8%) slept more than 8 hours a day</a:t>
            </a:r>
          </a:p>
          <a:p>
            <a:pPr marL="628650" lvl="1" indent="-171450">
              <a:buFont typeface="Arial"/>
              <a:buChar char="•"/>
            </a:pPr>
            <a:endParaRPr lang="en-US" sz="1200" dirty="0">
              <a:latin typeface="Times New Roman"/>
              <a:cs typeface="Times New Roman"/>
            </a:endParaRPr>
          </a:p>
          <a:p>
            <a:pPr marL="285750" indent="-285750">
              <a:buFont typeface="Arial,Sans-Serif"/>
              <a:buChar char="•"/>
            </a:pPr>
            <a:r>
              <a:rPr lang="en-US" sz="1200" dirty="0">
                <a:latin typeface="Times New Roman"/>
                <a:cs typeface="Times New Roman"/>
              </a:rPr>
              <a:t>Statistical analysis indicates that all the indicators are positively skewed and has positive Kurtosis. Of which, online class seems to have almost normal distribution and self-study has highest peak. </a:t>
            </a:r>
          </a:p>
          <a:p>
            <a:pPr marL="285750" indent="-285750">
              <a:buFont typeface="Arial,Sans-Serif"/>
              <a:buChar char="•"/>
            </a:pPr>
            <a:endParaRPr lang="en-US" sz="1200" dirty="0">
              <a:latin typeface="Times New Roman"/>
              <a:cs typeface="Times New Roman"/>
            </a:endParaRPr>
          </a:p>
        </p:txBody>
      </p:sp>
      <p:graphicFrame>
        <p:nvGraphicFramePr>
          <p:cNvPr id="4" name="Table 4">
            <a:extLst>
              <a:ext uri="{FF2B5EF4-FFF2-40B4-BE49-F238E27FC236}">
                <a16:creationId xmlns:a16="http://schemas.microsoft.com/office/drawing/2014/main" id="{7A32AE87-9ECA-4C64-F44C-4C886B0A1B78}"/>
              </a:ext>
            </a:extLst>
          </p:cNvPr>
          <p:cNvGraphicFramePr>
            <a:graphicFrameLocks noGrp="1"/>
          </p:cNvGraphicFramePr>
          <p:nvPr>
            <p:extLst>
              <p:ext uri="{D42A27DB-BD31-4B8C-83A1-F6EECF244321}">
                <p14:modId xmlns:p14="http://schemas.microsoft.com/office/powerpoint/2010/main" val="710586183"/>
              </p:ext>
            </p:extLst>
          </p:nvPr>
        </p:nvGraphicFramePr>
        <p:xfrm>
          <a:off x="6498000" y="126000"/>
          <a:ext cx="5300329" cy="2094500"/>
        </p:xfrm>
        <a:graphic>
          <a:graphicData uri="http://schemas.openxmlformats.org/drawingml/2006/table">
            <a:tbl>
              <a:tblPr firstRow="1" bandRow="1">
                <a:tableStyleId>{69012ECD-51FC-41F1-AA8D-1B2483CD663E}</a:tableStyleId>
              </a:tblPr>
              <a:tblGrid>
                <a:gridCol w="1163131">
                  <a:extLst>
                    <a:ext uri="{9D8B030D-6E8A-4147-A177-3AD203B41FA5}">
                      <a16:colId xmlns:a16="http://schemas.microsoft.com/office/drawing/2014/main" val="3467666069"/>
                    </a:ext>
                  </a:extLst>
                </a:gridCol>
                <a:gridCol w="1195655">
                  <a:extLst>
                    <a:ext uri="{9D8B030D-6E8A-4147-A177-3AD203B41FA5}">
                      <a16:colId xmlns:a16="http://schemas.microsoft.com/office/drawing/2014/main" val="2916898542"/>
                    </a:ext>
                  </a:extLst>
                </a:gridCol>
                <a:gridCol w="1156268">
                  <a:extLst>
                    <a:ext uri="{9D8B030D-6E8A-4147-A177-3AD203B41FA5}">
                      <a16:colId xmlns:a16="http://schemas.microsoft.com/office/drawing/2014/main" val="194270999"/>
                    </a:ext>
                  </a:extLst>
                </a:gridCol>
                <a:gridCol w="955818">
                  <a:extLst>
                    <a:ext uri="{9D8B030D-6E8A-4147-A177-3AD203B41FA5}">
                      <a16:colId xmlns:a16="http://schemas.microsoft.com/office/drawing/2014/main" val="2532515613"/>
                    </a:ext>
                  </a:extLst>
                </a:gridCol>
                <a:gridCol w="829457">
                  <a:extLst>
                    <a:ext uri="{9D8B030D-6E8A-4147-A177-3AD203B41FA5}">
                      <a16:colId xmlns:a16="http://schemas.microsoft.com/office/drawing/2014/main" val="2886128745"/>
                    </a:ext>
                  </a:extLst>
                </a:gridCol>
              </a:tblGrid>
              <a:tr h="401403">
                <a:tc>
                  <a:txBody>
                    <a:bodyPr/>
                    <a:lstStyle/>
                    <a:p>
                      <a:pPr algn="ctr"/>
                      <a:r>
                        <a:rPr lang="en-US" sz="1200" dirty="0">
                          <a:latin typeface="Times New Roman"/>
                        </a:rPr>
                        <a:t>Type of Activities</a:t>
                      </a:r>
                    </a:p>
                  </a:txBody>
                  <a:tcPr anchor="ctr"/>
                </a:tc>
                <a:tc>
                  <a:txBody>
                    <a:bodyPr/>
                    <a:lstStyle/>
                    <a:p>
                      <a:pPr algn="ctr"/>
                      <a:r>
                        <a:rPr lang="en-US" sz="1200" dirty="0">
                          <a:latin typeface="Times New Roman"/>
                        </a:rPr>
                        <a:t>Time Range </a:t>
                      </a:r>
                    </a:p>
                    <a:p>
                      <a:pPr lvl="0" algn="ctr">
                        <a:buNone/>
                      </a:pPr>
                      <a:r>
                        <a:rPr lang="en-US" sz="1200" dirty="0">
                          <a:latin typeface="Times New Roman"/>
                        </a:rPr>
                        <a:t>(Min and Max)</a:t>
                      </a:r>
                    </a:p>
                  </a:txBody>
                  <a:tcPr anchor="ctr"/>
                </a:tc>
                <a:tc>
                  <a:txBody>
                    <a:bodyPr/>
                    <a:lstStyle/>
                    <a:p>
                      <a:pPr algn="ctr"/>
                      <a:r>
                        <a:rPr lang="en-US" sz="1200" dirty="0">
                          <a:latin typeface="Times New Roman"/>
                        </a:rPr>
                        <a:t>Average Time spent</a:t>
                      </a:r>
                    </a:p>
                  </a:txBody>
                  <a:tcPr anchor="ctr"/>
                </a:tc>
                <a:tc>
                  <a:txBody>
                    <a:bodyPr/>
                    <a:lstStyle/>
                    <a:p>
                      <a:pPr algn="ctr"/>
                      <a:r>
                        <a:rPr lang="en-US" sz="1200" dirty="0">
                          <a:latin typeface="Times New Roman"/>
                        </a:rPr>
                        <a:t>Skewness</a:t>
                      </a:r>
                    </a:p>
                  </a:txBody>
                  <a:tcPr anchor="ctr"/>
                </a:tc>
                <a:tc>
                  <a:txBody>
                    <a:bodyPr/>
                    <a:lstStyle/>
                    <a:p>
                      <a:pPr algn="ctr"/>
                      <a:r>
                        <a:rPr lang="en-US" sz="1200" dirty="0">
                          <a:latin typeface="Times New Roman"/>
                        </a:rPr>
                        <a:t>Kurtosis</a:t>
                      </a:r>
                    </a:p>
                  </a:txBody>
                  <a:tcPr anchor="ctr"/>
                </a:tc>
                <a:extLst>
                  <a:ext uri="{0D108BD9-81ED-4DB2-BD59-A6C34878D82A}">
                    <a16:rowId xmlns:a16="http://schemas.microsoft.com/office/drawing/2014/main" val="2078544214"/>
                  </a:ext>
                </a:extLst>
              </a:tr>
              <a:tr h="327460">
                <a:tc>
                  <a:txBody>
                    <a:bodyPr/>
                    <a:lstStyle/>
                    <a:p>
                      <a:pPr algn="ctr"/>
                      <a:r>
                        <a:rPr lang="en-US" sz="1200" dirty="0">
                          <a:latin typeface="Times New Roman"/>
                        </a:rPr>
                        <a:t>Online Class</a:t>
                      </a:r>
                    </a:p>
                  </a:txBody>
                  <a:tcPr anchor="ctr"/>
                </a:tc>
                <a:tc>
                  <a:txBody>
                    <a:bodyPr/>
                    <a:lstStyle/>
                    <a:p>
                      <a:pPr algn="ctr"/>
                      <a:r>
                        <a:rPr lang="en-US" sz="1200" dirty="0">
                          <a:latin typeface="Times New Roman"/>
                        </a:rPr>
                        <a:t>0-10</a:t>
                      </a:r>
                    </a:p>
                  </a:txBody>
                  <a:tcPr anchor="ctr"/>
                </a:tc>
                <a:tc>
                  <a:txBody>
                    <a:bodyPr/>
                    <a:lstStyle/>
                    <a:p>
                      <a:pPr algn="ctr"/>
                      <a:r>
                        <a:rPr lang="en-US" sz="1200" dirty="0">
                          <a:latin typeface="Times New Roman"/>
                        </a:rPr>
                        <a:t>3.20</a:t>
                      </a:r>
                    </a:p>
                  </a:txBody>
                  <a:tcPr anchor="ctr"/>
                </a:tc>
                <a:tc>
                  <a:txBody>
                    <a:bodyPr/>
                    <a:lstStyle/>
                    <a:p>
                      <a:pPr algn="ctr"/>
                      <a:r>
                        <a:rPr lang="en-US" sz="1200" dirty="0">
                          <a:latin typeface="Times New Roman"/>
                        </a:rPr>
                        <a:t>0.36</a:t>
                      </a:r>
                    </a:p>
                  </a:txBody>
                  <a:tcPr anchor="ctr"/>
                </a:tc>
                <a:tc>
                  <a:txBody>
                    <a:bodyPr/>
                    <a:lstStyle/>
                    <a:p>
                      <a:pPr algn="ctr"/>
                      <a:r>
                        <a:rPr lang="en-US" sz="1200" dirty="0">
                          <a:latin typeface="Times New Roman"/>
                        </a:rPr>
                        <a:t>2.71</a:t>
                      </a:r>
                    </a:p>
                  </a:txBody>
                  <a:tcPr anchor="ctr"/>
                </a:tc>
                <a:extLst>
                  <a:ext uri="{0D108BD9-81ED-4DB2-BD59-A6C34878D82A}">
                    <a16:rowId xmlns:a16="http://schemas.microsoft.com/office/drawing/2014/main" val="730564484"/>
                  </a:ext>
                </a:extLst>
              </a:tr>
              <a:tr h="327460">
                <a:tc>
                  <a:txBody>
                    <a:bodyPr/>
                    <a:lstStyle/>
                    <a:p>
                      <a:pPr algn="ctr"/>
                      <a:r>
                        <a:rPr lang="en-US" sz="1200" dirty="0">
                          <a:latin typeface="Times New Roman"/>
                        </a:rPr>
                        <a:t>Self-Study</a:t>
                      </a:r>
                    </a:p>
                  </a:txBody>
                  <a:tcPr anchor="ctr"/>
                </a:tc>
                <a:tc>
                  <a:txBody>
                    <a:bodyPr/>
                    <a:lstStyle/>
                    <a:p>
                      <a:pPr algn="ctr"/>
                      <a:r>
                        <a:rPr lang="en-US" sz="1200" dirty="0">
                          <a:latin typeface="Times New Roman"/>
                        </a:rPr>
                        <a:t>0-18</a:t>
                      </a:r>
                    </a:p>
                  </a:txBody>
                  <a:tcPr anchor="ctr"/>
                </a:tc>
                <a:tc>
                  <a:txBody>
                    <a:bodyPr/>
                    <a:lstStyle/>
                    <a:p>
                      <a:pPr algn="ctr"/>
                      <a:r>
                        <a:rPr lang="en-US" sz="1200" dirty="0">
                          <a:latin typeface="Times New Roman"/>
                        </a:rPr>
                        <a:t>2.91</a:t>
                      </a:r>
                    </a:p>
                  </a:txBody>
                  <a:tcPr anchor="ctr"/>
                </a:tc>
                <a:tc>
                  <a:txBody>
                    <a:bodyPr/>
                    <a:lstStyle/>
                    <a:p>
                      <a:pPr algn="ctr"/>
                      <a:r>
                        <a:rPr lang="en-US" sz="1200" dirty="0">
                          <a:latin typeface="Times New Roman"/>
                        </a:rPr>
                        <a:t>1.73</a:t>
                      </a:r>
                    </a:p>
                  </a:txBody>
                  <a:tcPr anchor="ctr"/>
                </a:tc>
                <a:tc>
                  <a:txBody>
                    <a:bodyPr/>
                    <a:lstStyle/>
                    <a:p>
                      <a:pPr algn="ctr"/>
                      <a:r>
                        <a:rPr lang="en-US" sz="1200" dirty="0">
                          <a:latin typeface="Times New Roman"/>
                        </a:rPr>
                        <a:t>8.42</a:t>
                      </a:r>
                    </a:p>
                  </a:txBody>
                  <a:tcPr anchor="ctr"/>
                </a:tc>
                <a:extLst>
                  <a:ext uri="{0D108BD9-81ED-4DB2-BD59-A6C34878D82A}">
                    <a16:rowId xmlns:a16="http://schemas.microsoft.com/office/drawing/2014/main" val="1562837170"/>
                  </a:ext>
                </a:extLst>
              </a:tr>
              <a:tr h="327460">
                <a:tc>
                  <a:txBody>
                    <a:bodyPr/>
                    <a:lstStyle/>
                    <a:p>
                      <a:pPr algn="ctr"/>
                      <a:r>
                        <a:rPr lang="en-US" sz="1200" dirty="0">
                          <a:latin typeface="Times New Roman"/>
                        </a:rPr>
                        <a:t>Fitness</a:t>
                      </a:r>
                    </a:p>
                  </a:txBody>
                  <a:tcPr anchor="ctr"/>
                </a:tc>
                <a:tc>
                  <a:txBody>
                    <a:bodyPr/>
                    <a:lstStyle/>
                    <a:p>
                      <a:pPr algn="ctr"/>
                      <a:r>
                        <a:rPr lang="en-US" sz="1200" dirty="0">
                          <a:latin typeface="Times New Roman"/>
                        </a:rPr>
                        <a:t>0-5</a:t>
                      </a:r>
                    </a:p>
                  </a:txBody>
                  <a:tcPr anchor="ctr"/>
                </a:tc>
                <a:tc>
                  <a:txBody>
                    <a:bodyPr/>
                    <a:lstStyle/>
                    <a:p>
                      <a:pPr algn="ctr"/>
                      <a:r>
                        <a:rPr lang="en-US" sz="1200" dirty="0">
                          <a:latin typeface="Times New Roman"/>
                        </a:rPr>
                        <a:t>0.76</a:t>
                      </a:r>
                    </a:p>
                  </a:txBody>
                  <a:tcPr anchor="ctr"/>
                </a:tc>
                <a:tc>
                  <a:txBody>
                    <a:bodyPr/>
                    <a:lstStyle/>
                    <a:p>
                      <a:pPr algn="ctr"/>
                      <a:r>
                        <a:rPr lang="en-US" sz="1200" dirty="0">
                          <a:latin typeface="Times New Roman"/>
                        </a:rPr>
                        <a:t>0.96</a:t>
                      </a:r>
                    </a:p>
                  </a:txBody>
                  <a:tcPr anchor="ctr"/>
                </a:tc>
                <a:tc>
                  <a:txBody>
                    <a:bodyPr/>
                    <a:lstStyle/>
                    <a:p>
                      <a:pPr algn="ctr"/>
                      <a:r>
                        <a:rPr lang="en-US" sz="1200" dirty="0">
                          <a:latin typeface="Times New Roman"/>
                        </a:rPr>
                        <a:t>4.57</a:t>
                      </a:r>
                    </a:p>
                  </a:txBody>
                  <a:tcPr anchor="ctr"/>
                </a:tc>
                <a:extLst>
                  <a:ext uri="{0D108BD9-81ED-4DB2-BD59-A6C34878D82A}">
                    <a16:rowId xmlns:a16="http://schemas.microsoft.com/office/drawing/2014/main" val="3064059967"/>
                  </a:ext>
                </a:extLst>
              </a:tr>
              <a:tr h="327460">
                <a:tc>
                  <a:txBody>
                    <a:bodyPr/>
                    <a:lstStyle/>
                    <a:p>
                      <a:pPr algn="ctr"/>
                      <a:r>
                        <a:rPr lang="en-US" sz="1200" dirty="0">
                          <a:latin typeface="Times New Roman"/>
                        </a:rPr>
                        <a:t>Social Media</a:t>
                      </a:r>
                    </a:p>
                  </a:txBody>
                  <a:tcPr anchor="ctr"/>
                </a:tc>
                <a:tc>
                  <a:txBody>
                    <a:bodyPr/>
                    <a:lstStyle/>
                    <a:p>
                      <a:pPr algn="ctr"/>
                      <a:r>
                        <a:rPr lang="en-US" sz="1200" dirty="0">
                          <a:latin typeface="Times New Roman"/>
                        </a:rPr>
                        <a:t>0-10</a:t>
                      </a:r>
                    </a:p>
                  </a:txBody>
                  <a:tcPr anchor="ctr"/>
                </a:tc>
                <a:tc>
                  <a:txBody>
                    <a:bodyPr/>
                    <a:lstStyle/>
                    <a:p>
                      <a:pPr algn="ctr"/>
                      <a:r>
                        <a:rPr lang="en-US" sz="1200" dirty="0">
                          <a:latin typeface="Times New Roman"/>
                        </a:rPr>
                        <a:t>2.36</a:t>
                      </a:r>
                    </a:p>
                  </a:txBody>
                  <a:tcPr anchor="ctr"/>
                </a:tc>
                <a:tc>
                  <a:txBody>
                    <a:bodyPr/>
                    <a:lstStyle/>
                    <a:p>
                      <a:pPr algn="ctr"/>
                      <a:r>
                        <a:rPr lang="en-US" sz="1200" dirty="0">
                          <a:latin typeface="Times New Roman"/>
                        </a:rPr>
                        <a:t>1.69</a:t>
                      </a:r>
                    </a:p>
                  </a:txBody>
                  <a:tcPr anchor="ctr"/>
                </a:tc>
                <a:tc>
                  <a:txBody>
                    <a:bodyPr/>
                    <a:lstStyle/>
                    <a:p>
                      <a:pPr algn="ctr"/>
                      <a:r>
                        <a:rPr lang="en-US" sz="1200" dirty="0">
                          <a:latin typeface="Times New Roman"/>
                        </a:rPr>
                        <a:t>6.84</a:t>
                      </a:r>
                    </a:p>
                  </a:txBody>
                  <a:tcPr anchor="ctr"/>
                </a:tc>
                <a:extLst>
                  <a:ext uri="{0D108BD9-81ED-4DB2-BD59-A6C34878D82A}">
                    <a16:rowId xmlns:a16="http://schemas.microsoft.com/office/drawing/2014/main" val="1253983961"/>
                  </a:ext>
                </a:extLst>
              </a:tr>
              <a:tr h="327460">
                <a:tc>
                  <a:txBody>
                    <a:bodyPr/>
                    <a:lstStyle/>
                    <a:p>
                      <a:pPr algn="ctr"/>
                      <a:r>
                        <a:rPr lang="en-US" sz="1200" dirty="0">
                          <a:latin typeface="Times New Roman"/>
                        </a:rPr>
                        <a:t>Sleep</a:t>
                      </a:r>
                    </a:p>
                  </a:txBody>
                  <a:tcPr anchor="ctr"/>
                </a:tc>
                <a:tc>
                  <a:txBody>
                    <a:bodyPr/>
                    <a:lstStyle/>
                    <a:p>
                      <a:pPr algn="ctr"/>
                      <a:r>
                        <a:rPr lang="en-US" sz="1200" dirty="0">
                          <a:latin typeface="Times New Roman"/>
                        </a:rPr>
                        <a:t>4-15</a:t>
                      </a:r>
                    </a:p>
                  </a:txBody>
                  <a:tcPr anchor="ctr"/>
                </a:tc>
                <a:tc>
                  <a:txBody>
                    <a:bodyPr/>
                    <a:lstStyle/>
                    <a:p>
                      <a:pPr algn="ctr"/>
                      <a:r>
                        <a:rPr lang="en-US" sz="1200" dirty="0">
                          <a:latin typeface="Times New Roman"/>
                        </a:rPr>
                        <a:t>7.87</a:t>
                      </a:r>
                    </a:p>
                  </a:txBody>
                  <a:tcPr anchor="ctr"/>
                </a:tc>
                <a:tc>
                  <a:txBody>
                    <a:bodyPr/>
                    <a:lstStyle/>
                    <a:p>
                      <a:pPr algn="ctr"/>
                      <a:r>
                        <a:rPr lang="en-US" sz="1200" dirty="0">
                          <a:latin typeface="Times New Roman"/>
                        </a:rPr>
                        <a:t>0.73</a:t>
                      </a:r>
                    </a:p>
                  </a:txBody>
                  <a:tcPr anchor="ctr"/>
                </a:tc>
                <a:tc>
                  <a:txBody>
                    <a:bodyPr/>
                    <a:lstStyle/>
                    <a:p>
                      <a:pPr algn="ctr"/>
                      <a:r>
                        <a:rPr lang="en-US" sz="1200" dirty="0">
                          <a:latin typeface="Times New Roman"/>
                        </a:rPr>
                        <a:t>3.99</a:t>
                      </a:r>
                    </a:p>
                  </a:txBody>
                  <a:tcPr anchor="ctr"/>
                </a:tc>
                <a:extLst>
                  <a:ext uri="{0D108BD9-81ED-4DB2-BD59-A6C34878D82A}">
                    <a16:rowId xmlns:a16="http://schemas.microsoft.com/office/drawing/2014/main" val="3896027806"/>
                  </a:ext>
                </a:extLst>
              </a:tr>
            </a:tbl>
          </a:graphicData>
        </a:graphic>
      </p:graphicFrame>
      <p:sp>
        <p:nvSpPr>
          <p:cNvPr id="5" name="Title 1">
            <a:extLst>
              <a:ext uri="{FF2B5EF4-FFF2-40B4-BE49-F238E27FC236}">
                <a16:creationId xmlns:a16="http://schemas.microsoft.com/office/drawing/2014/main" id="{75E0EDEF-721F-1DFA-17C9-08925C44139D}"/>
              </a:ext>
            </a:extLst>
          </p:cNvPr>
          <p:cNvSpPr>
            <a:spLocks noGrp="1"/>
          </p:cNvSpPr>
          <p:nvPr>
            <p:ph type="title"/>
          </p:nvPr>
        </p:nvSpPr>
        <p:spPr>
          <a:xfrm>
            <a:off x="209864" y="352217"/>
            <a:ext cx="6927600" cy="582774"/>
          </a:xfrm>
        </p:spPr>
        <p:txBody>
          <a:bodyPr>
            <a:normAutofit/>
          </a:bodyPr>
          <a:lstStyle/>
          <a:p>
            <a:r>
              <a:rPr lang="en-US" sz="3200" b="1" dirty="0">
                <a:solidFill>
                  <a:srgbClr val="C00000"/>
                </a:solidFill>
                <a:latin typeface="Times New Roman"/>
                <a:cs typeface="Calibri Light"/>
              </a:rPr>
              <a:t>Covid Impact on Daily Activities</a:t>
            </a:r>
          </a:p>
        </p:txBody>
      </p:sp>
      <p:pic>
        <p:nvPicPr>
          <p:cNvPr id="2" name="Picture 5" descr="Chart, box and whisker chart&#10;&#10;Description automatically generated">
            <a:extLst>
              <a:ext uri="{FF2B5EF4-FFF2-40B4-BE49-F238E27FC236}">
                <a16:creationId xmlns:a16="http://schemas.microsoft.com/office/drawing/2014/main" id="{54B387D9-E15C-9C10-AFCE-406D76D4F844}"/>
              </a:ext>
            </a:extLst>
          </p:cNvPr>
          <p:cNvPicPr>
            <a:picLocks noChangeAspect="1"/>
          </p:cNvPicPr>
          <p:nvPr/>
        </p:nvPicPr>
        <p:blipFill>
          <a:blip r:embed="rId2"/>
          <a:stretch>
            <a:fillRect/>
          </a:stretch>
        </p:blipFill>
        <p:spPr>
          <a:xfrm>
            <a:off x="125664" y="1256995"/>
            <a:ext cx="6187449" cy="5101856"/>
          </a:xfrm>
          <a:prstGeom prst="rect">
            <a:avLst/>
          </a:prstGeom>
        </p:spPr>
      </p:pic>
    </p:spTree>
    <p:extLst>
      <p:ext uri="{BB962C8B-B14F-4D97-AF65-F5344CB8AC3E}">
        <p14:creationId xmlns:p14="http://schemas.microsoft.com/office/powerpoint/2010/main" val="1690217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501126-55AB-A7BE-F219-B885CBDBEF06}"/>
              </a:ext>
            </a:extLst>
          </p:cNvPr>
          <p:cNvSpPr txBox="1"/>
          <p:nvPr/>
        </p:nvSpPr>
        <p:spPr>
          <a:xfrm>
            <a:off x="6149650" y="4197057"/>
            <a:ext cx="5418098" cy="2246769"/>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latin typeface="Times New Roman"/>
                <a:cs typeface="Calibri"/>
              </a:rPr>
              <a:t>After removing Outliers in each activity, the average time spent in each activity has changed slightly. </a:t>
            </a:r>
            <a:endParaRPr lang="en-US" dirty="0"/>
          </a:p>
          <a:p>
            <a:pPr algn="just"/>
            <a:endParaRPr lang="en-US" sz="1400" dirty="0">
              <a:latin typeface="Times New Roman"/>
              <a:cs typeface="Calibri"/>
            </a:endParaRPr>
          </a:p>
          <a:p>
            <a:pPr algn="just"/>
            <a:r>
              <a:rPr lang="en-US" sz="1400" dirty="0">
                <a:latin typeface="Times New Roman"/>
                <a:cs typeface="Calibri"/>
              </a:rPr>
              <a:t>With comparison to activities with outliers, Skewness and Kurtosis has also reduced. </a:t>
            </a:r>
          </a:p>
          <a:p>
            <a:pPr algn="just"/>
            <a:endParaRPr lang="en-US" sz="1400" dirty="0">
              <a:latin typeface="Times New Roman"/>
              <a:cs typeface="Calibri"/>
            </a:endParaRPr>
          </a:p>
          <a:p>
            <a:pPr algn="just"/>
            <a:r>
              <a:rPr lang="en-US" sz="1400" dirty="0">
                <a:latin typeface="Times New Roman"/>
                <a:cs typeface="Calibri"/>
              </a:rPr>
              <a:t>All activities have positive Skewness but with value less than 1 whereas for Kurtosis, three activities, i.e., Online Class, Self-Study, and Fitness have negative Kurtosis. Normal distribution is not observed in any activity. </a:t>
            </a:r>
            <a:endParaRPr lang="en-US" dirty="0">
              <a:cs typeface="Calibri"/>
            </a:endParaRPr>
          </a:p>
        </p:txBody>
      </p:sp>
      <p:graphicFrame>
        <p:nvGraphicFramePr>
          <p:cNvPr id="4" name="Table 4">
            <a:extLst>
              <a:ext uri="{FF2B5EF4-FFF2-40B4-BE49-F238E27FC236}">
                <a16:creationId xmlns:a16="http://schemas.microsoft.com/office/drawing/2014/main" id="{7A32AE87-9ECA-4C64-F44C-4C886B0A1B78}"/>
              </a:ext>
            </a:extLst>
          </p:cNvPr>
          <p:cNvGraphicFramePr>
            <a:graphicFrameLocks noGrp="1"/>
          </p:cNvGraphicFramePr>
          <p:nvPr>
            <p:extLst>
              <p:ext uri="{D42A27DB-BD31-4B8C-83A1-F6EECF244321}">
                <p14:modId xmlns:p14="http://schemas.microsoft.com/office/powerpoint/2010/main" val="2063714913"/>
              </p:ext>
            </p:extLst>
          </p:nvPr>
        </p:nvGraphicFramePr>
        <p:xfrm>
          <a:off x="6175789" y="1624632"/>
          <a:ext cx="5300329" cy="2094500"/>
        </p:xfrm>
        <a:graphic>
          <a:graphicData uri="http://schemas.openxmlformats.org/drawingml/2006/table">
            <a:tbl>
              <a:tblPr firstRow="1" bandRow="1">
                <a:tableStyleId>{69012ECD-51FC-41F1-AA8D-1B2483CD663E}</a:tableStyleId>
              </a:tblPr>
              <a:tblGrid>
                <a:gridCol w="1163131">
                  <a:extLst>
                    <a:ext uri="{9D8B030D-6E8A-4147-A177-3AD203B41FA5}">
                      <a16:colId xmlns:a16="http://schemas.microsoft.com/office/drawing/2014/main" val="3467666069"/>
                    </a:ext>
                  </a:extLst>
                </a:gridCol>
                <a:gridCol w="1195655">
                  <a:extLst>
                    <a:ext uri="{9D8B030D-6E8A-4147-A177-3AD203B41FA5}">
                      <a16:colId xmlns:a16="http://schemas.microsoft.com/office/drawing/2014/main" val="2916898542"/>
                    </a:ext>
                  </a:extLst>
                </a:gridCol>
                <a:gridCol w="1156268">
                  <a:extLst>
                    <a:ext uri="{9D8B030D-6E8A-4147-A177-3AD203B41FA5}">
                      <a16:colId xmlns:a16="http://schemas.microsoft.com/office/drawing/2014/main" val="194270999"/>
                    </a:ext>
                  </a:extLst>
                </a:gridCol>
                <a:gridCol w="955818">
                  <a:extLst>
                    <a:ext uri="{9D8B030D-6E8A-4147-A177-3AD203B41FA5}">
                      <a16:colId xmlns:a16="http://schemas.microsoft.com/office/drawing/2014/main" val="2532515613"/>
                    </a:ext>
                  </a:extLst>
                </a:gridCol>
                <a:gridCol w="829457">
                  <a:extLst>
                    <a:ext uri="{9D8B030D-6E8A-4147-A177-3AD203B41FA5}">
                      <a16:colId xmlns:a16="http://schemas.microsoft.com/office/drawing/2014/main" val="2886128745"/>
                    </a:ext>
                  </a:extLst>
                </a:gridCol>
              </a:tblGrid>
              <a:tr h="401403">
                <a:tc>
                  <a:txBody>
                    <a:bodyPr/>
                    <a:lstStyle/>
                    <a:p>
                      <a:pPr algn="ctr"/>
                      <a:r>
                        <a:rPr lang="en-US" sz="1200" dirty="0">
                          <a:latin typeface="Times New Roman"/>
                        </a:rPr>
                        <a:t>Type of Activities</a:t>
                      </a:r>
                    </a:p>
                  </a:txBody>
                  <a:tcPr anchor="ctr"/>
                </a:tc>
                <a:tc>
                  <a:txBody>
                    <a:bodyPr/>
                    <a:lstStyle/>
                    <a:p>
                      <a:pPr algn="ctr"/>
                      <a:r>
                        <a:rPr lang="en-US" sz="1200" dirty="0">
                          <a:latin typeface="Times New Roman"/>
                        </a:rPr>
                        <a:t>Time Range </a:t>
                      </a:r>
                    </a:p>
                    <a:p>
                      <a:pPr lvl="0" algn="ctr">
                        <a:buNone/>
                      </a:pPr>
                      <a:r>
                        <a:rPr lang="en-US" sz="1200" dirty="0">
                          <a:latin typeface="Times New Roman"/>
                        </a:rPr>
                        <a:t>(Min and Max)</a:t>
                      </a:r>
                    </a:p>
                  </a:txBody>
                  <a:tcPr anchor="ctr"/>
                </a:tc>
                <a:tc>
                  <a:txBody>
                    <a:bodyPr/>
                    <a:lstStyle/>
                    <a:p>
                      <a:pPr algn="ctr"/>
                      <a:r>
                        <a:rPr lang="en-US" sz="1200" dirty="0">
                          <a:latin typeface="Times New Roman"/>
                        </a:rPr>
                        <a:t>Average Time spent</a:t>
                      </a:r>
                    </a:p>
                  </a:txBody>
                  <a:tcPr anchor="ctr"/>
                </a:tc>
                <a:tc>
                  <a:txBody>
                    <a:bodyPr/>
                    <a:lstStyle/>
                    <a:p>
                      <a:pPr algn="ctr"/>
                      <a:r>
                        <a:rPr lang="en-US" sz="1200" dirty="0">
                          <a:latin typeface="Times New Roman"/>
                        </a:rPr>
                        <a:t>Skewness</a:t>
                      </a:r>
                    </a:p>
                  </a:txBody>
                  <a:tcPr anchor="ctr"/>
                </a:tc>
                <a:tc>
                  <a:txBody>
                    <a:bodyPr/>
                    <a:lstStyle/>
                    <a:p>
                      <a:pPr algn="ctr"/>
                      <a:r>
                        <a:rPr lang="en-US" sz="1200" dirty="0">
                          <a:latin typeface="Times New Roman"/>
                        </a:rPr>
                        <a:t>Kurtosis</a:t>
                      </a:r>
                    </a:p>
                  </a:txBody>
                  <a:tcPr anchor="ctr"/>
                </a:tc>
                <a:extLst>
                  <a:ext uri="{0D108BD9-81ED-4DB2-BD59-A6C34878D82A}">
                    <a16:rowId xmlns:a16="http://schemas.microsoft.com/office/drawing/2014/main" val="2078544214"/>
                  </a:ext>
                </a:extLst>
              </a:tr>
              <a:tr h="327460">
                <a:tc>
                  <a:txBody>
                    <a:bodyPr/>
                    <a:lstStyle/>
                    <a:p>
                      <a:pPr algn="ctr"/>
                      <a:r>
                        <a:rPr lang="en-US" sz="1200" dirty="0">
                          <a:latin typeface="Times New Roman"/>
                        </a:rPr>
                        <a:t>Online Class</a:t>
                      </a:r>
                    </a:p>
                  </a:txBody>
                  <a:tcPr anchor="ctr"/>
                </a:tc>
                <a:tc>
                  <a:txBody>
                    <a:bodyPr/>
                    <a:lstStyle/>
                    <a:p>
                      <a:pPr algn="ctr"/>
                      <a:r>
                        <a:rPr lang="en-US" sz="1200" dirty="0">
                          <a:latin typeface="Times New Roman"/>
                        </a:rPr>
                        <a:t>0-8</a:t>
                      </a:r>
                      <a:endParaRPr lang="en-US" dirty="0"/>
                    </a:p>
                  </a:txBody>
                  <a:tcPr anchor="ctr"/>
                </a:tc>
                <a:tc>
                  <a:txBody>
                    <a:bodyPr/>
                    <a:lstStyle/>
                    <a:p>
                      <a:pPr algn="ctr"/>
                      <a:r>
                        <a:rPr lang="en-US" sz="1200" dirty="0">
                          <a:latin typeface="Times New Roman"/>
                        </a:rPr>
                        <a:t>3.15</a:t>
                      </a:r>
                      <a:endParaRPr lang="en-US" dirty="0"/>
                    </a:p>
                  </a:txBody>
                  <a:tcPr anchor="ctr"/>
                </a:tc>
                <a:tc>
                  <a:txBody>
                    <a:bodyPr/>
                    <a:lstStyle/>
                    <a:p>
                      <a:pPr algn="ctr"/>
                      <a:r>
                        <a:rPr lang="en-US" sz="1200" dirty="0">
                          <a:latin typeface="Times New Roman"/>
                        </a:rPr>
                        <a:t>0.25</a:t>
                      </a:r>
                    </a:p>
                  </a:txBody>
                  <a:tcPr anchor="ctr"/>
                </a:tc>
                <a:tc>
                  <a:txBody>
                    <a:bodyPr/>
                    <a:lstStyle/>
                    <a:p>
                      <a:pPr algn="ctr"/>
                      <a:r>
                        <a:rPr lang="en-US" sz="1200" dirty="0">
                          <a:latin typeface="Times New Roman"/>
                        </a:rPr>
                        <a:t>-0.57</a:t>
                      </a:r>
                    </a:p>
                  </a:txBody>
                  <a:tcPr anchor="ctr"/>
                </a:tc>
                <a:extLst>
                  <a:ext uri="{0D108BD9-81ED-4DB2-BD59-A6C34878D82A}">
                    <a16:rowId xmlns:a16="http://schemas.microsoft.com/office/drawing/2014/main" val="730564484"/>
                  </a:ext>
                </a:extLst>
              </a:tr>
              <a:tr h="327460">
                <a:tc>
                  <a:txBody>
                    <a:bodyPr/>
                    <a:lstStyle/>
                    <a:p>
                      <a:pPr algn="ctr"/>
                      <a:r>
                        <a:rPr lang="en-US" sz="1200" dirty="0">
                          <a:latin typeface="Times New Roman"/>
                        </a:rPr>
                        <a:t>Self-Study</a:t>
                      </a:r>
                    </a:p>
                  </a:txBody>
                  <a:tcPr anchor="ctr"/>
                </a:tc>
                <a:tc>
                  <a:txBody>
                    <a:bodyPr/>
                    <a:lstStyle/>
                    <a:p>
                      <a:pPr algn="ctr"/>
                      <a:r>
                        <a:rPr lang="en-US" sz="1200" dirty="0">
                          <a:latin typeface="Times New Roman"/>
                        </a:rPr>
                        <a:t>0-7</a:t>
                      </a:r>
                    </a:p>
                  </a:txBody>
                  <a:tcPr anchor="ctr"/>
                </a:tc>
                <a:tc>
                  <a:txBody>
                    <a:bodyPr/>
                    <a:lstStyle/>
                    <a:p>
                      <a:pPr algn="ctr"/>
                      <a:r>
                        <a:rPr lang="en-US" sz="1200" dirty="0">
                          <a:latin typeface="Times New Roman"/>
                        </a:rPr>
                        <a:t>2.60</a:t>
                      </a:r>
                    </a:p>
                  </a:txBody>
                  <a:tcPr anchor="ctr"/>
                </a:tc>
                <a:tc>
                  <a:txBody>
                    <a:bodyPr/>
                    <a:lstStyle/>
                    <a:p>
                      <a:pPr algn="ctr"/>
                      <a:r>
                        <a:rPr lang="en-US" sz="1200" dirty="0">
                          <a:latin typeface="Times New Roman"/>
                        </a:rPr>
                        <a:t>0.57</a:t>
                      </a:r>
                    </a:p>
                  </a:txBody>
                  <a:tcPr anchor="ctr"/>
                </a:tc>
                <a:tc>
                  <a:txBody>
                    <a:bodyPr/>
                    <a:lstStyle/>
                    <a:p>
                      <a:pPr algn="ctr"/>
                      <a:r>
                        <a:rPr lang="en-US" sz="1200" dirty="0">
                          <a:latin typeface="Times New Roman"/>
                        </a:rPr>
                        <a:t>-0.08</a:t>
                      </a:r>
                    </a:p>
                  </a:txBody>
                  <a:tcPr anchor="ctr"/>
                </a:tc>
                <a:extLst>
                  <a:ext uri="{0D108BD9-81ED-4DB2-BD59-A6C34878D82A}">
                    <a16:rowId xmlns:a16="http://schemas.microsoft.com/office/drawing/2014/main" val="1562837170"/>
                  </a:ext>
                </a:extLst>
              </a:tr>
              <a:tr h="327460">
                <a:tc>
                  <a:txBody>
                    <a:bodyPr/>
                    <a:lstStyle/>
                    <a:p>
                      <a:pPr algn="ctr"/>
                      <a:r>
                        <a:rPr lang="en-US" sz="1200" dirty="0">
                          <a:latin typeface="Times New Roman"/>
                        </a:rPr>
                        <a:t>Fitness</a:t>
                      </a:r>
                    </a:p>
                  </a:txBody>
                  <a:tcPr anchor="ctr"/>
                </a:tc>
                <a:tc>
                  <a:txBody>
                    <a:bodyPr/>
                    <a:lstStyle/>
                    <a:p>
                      <a:pPr algn="ctr"/>
                      <a:r>
                        <a:rPr lang="en-US" sz="1200" dirty="0">
                          <a:latin typeface="Times New Roman"/>
                        </a:rPr>
                        <a:t>0-2.5</a:t>
                      </a:r>
                    </a:p>
                  </a:txBody>
                  <a:tcPr anchor="ctr"/>
                </a:tc>
                <a:tc>
                  <a:txBody>
                    <a:bodyPr/>
                    <a:lstStyle/>
                    <a:p>
                      <a:pPr algn="ctr"/>
                      <a:r>
                        <a:rPr lang="en-US" sz="1200" dirty="0">
                          <a:latin typeface="Times New Roman"/>
                        </a:rPr>
                        <a:t>0.71</a:t>
                      </a:r>
                    </a:p>
                  </a:txBody>
                  <a:tcPr anchor="ctr"/>
                </a:tc>
                <a:tc>
                  <a:txBody>
                    <a:bodyPr/>
                    <a:lstStyle/>
                    <a:p>
                      <a:pPr algn="ctr"/>
                      <a:r>
                        <a:rPr lang="en-US" sz="1200" dirty="0">
                          <a:latin typeface="Times New Roman"/>
                        </a:rPr>
                        <a:t>0.41</a:t>
                      </a:r>
                    </a:p>
                  </a:txBody>
                  <a:tcPr anchor="ctr"/>
                </a:tc>
                <a:tc>
                  <a:txBody>
                    <a:bodyPr/>
                    <a:lstStyle/>
                    <a:p>
                      <a:pPr algn="ctr"/>
                      <a:r>
                        <a:rPr lang="en-US" sz="1200" dirty="0">
                          <a:latin typeface="Times New Roman"/>
                        </a:rPr>
                        <a:t>-0.57</a:t>
                      </a:r>
                    </a:p>
                  </a:txBody>
                  <a:tcPr anchor="ctr"/>
                </a:tc>
                <a:extLst>
                  <a:ext uri="{0D108BD9-81ED-4DB2-BD59-A6C34878D82A}">
                    <a16:rowId xmlns:a16="http://schemas.microsoft.com/office/drawing/2014/main" val="3064059967"/>
                  </a:ext>
                </a:extLst>
              </a:tr>
              <a:tr h="327460">
                <a:tc>
                  <a:txBody>
                    <a:bodyPr/>
                    <a:lstStyle/>
                    <a:p>
                      <a:pPr algn="ctr"/>
                      <a:r>
                        <a:rPr lang="en-US" sz="1200" dirty="0">
                          <a:latin typeface="Times New Roman"/>
                        </a:rPr>
                        <a:t>Social Media</a:t>
                      </a:r>
                    </a:p>
                  </a:txBody>
                  <a:tcPr anchor="ctr"/>
                </a:tc>
                <a:tc>
                  <a:txBody>
                    <a:bodyPr/>
                    <a:lstStyle/>
                    <a:p>
                      <a:pPr algn="ctr"/>
                      <a:r>
                        <a:rPr lang="en-US" sz="1200" dirty="0">
                          <a:latin typeface="Times New Roman"/>
                        </a:rPr>
                        <a:t>0-6</a:t>
                      </a:r>
                      <a:endParaRPr lang="en-US" dirty="0"/>
                    </a:p>
                  </a:txBody>
                  <a:tcPr anchor="ctr"/>
                </a:tc>
                <a:tc>
                  <a:txBody>
                    <a:bodyPr/>
                    <a:lstStyle/>
                    <a:p>
                      <a:pPr algn="ctr"/>
                      <a:r>
                        <a:rPr lang="en-US" sz="1200" dirty="0">
                          <a:latin typeface="Times New Roman"/>
                        </a:rPr>
                        <a:t>2.16</a:t>
                      </a:r>
                    </a:p>
                  </a:txBody>
                  <a:tcPr anchor="ctr"/>
                </a:tc>
                <a:tc>
                  <a:txBody>
                    <a:bodyPr/>
                    <a:lstStyle/>
                    <a:p>
                      <a:pPr algn="ctr"/>
                      <a:r>
                        <a:rPr lang="en-US" sz="1200" dirty="0">
                          <a:latin typeface="Times New Roman"/>
                        </a:rPr>
                        <a:t>0.86</a:t>
                      </a:r>
                    </a:p>
                  </a:txBody>
                  <a:tcPr anchor="ctr"/>
                </a:tc>
                <a:tc>
                  <a:txBody>
                    <a:bodyPr/>
                    <a:lstStyle/>
                    <a:p>
                      <a:pPr algn="ctr"/>
                      <a:r>
                        <a:rPr lang="en-US" sz="1200" dirty="0">
                          <a:latin typeface="Times New Roman"/>
                        </a:rPr>
                        <a:t>0.19</a:t>
                      </a:r>
                    </a:p>
                  </a:txBody>
                  <a:tcPr anchor="ctr"/>
                </a:tc>
                <a:extLst>
                  <a:ext uri="{0D108BD9-81ED-4DB2-BD59-A6C34878D82A}">
                    <a16:rowId xmlns:a16="http://schemas.microsoft.com/office/drawing/2014/main" val="1253983961"/>
                  </a:ext>
                </a:extLst>
              </a:tr>
              <a:tr h="327460">
                <a:tc>
                  <a:txBody>
                    <a:bodyPr/>
                    <a:lstStyle/>
                    <a:p>
                      <a:pPr algn="ctr"/>
                      <a:r>
                        <a:rPr lang="en-US" sz="1200" dirty="0">
                          <a:latin typeface="Times New Roman"/>
                        </a:rPr>
                        <a:t>Sleep</a:t>
                      </a:r>
                    </a:p>
                  </a:txBody>
                  <a:tcPr anchor="ctr"/>
                </a:tc>
                <a:tc>
                  <a:txBody>
                    <a:bodyPr/>
                    <a:lstStyle/>
                    <a:p>
                      <a:pPr algn="ctr"/>
                      <a:r>
                        <a:rPr lang="en-US" sz="1200" dirty="0">
                          <a:latin typeface="Times New Roman"/>
                        </a:rPr>
                        <a:t>4-12</a:t>
                      </a:r>
                    </a:p>
                  </a:txBody>
                  <a:tcPr anchor="ctr"/>
                </a:tc>
                <a:tc>
                  <a:txBody>
                    <a:bodyPr/>
                    <a:lstStyle/>
                    <a:p>
                      <a:pPr algn="ctr"/>
                      <a:r>
                        <a:rPr lang="en-US" sz="1200" dirty="0">
                          <a:latin typeface="Times New Roman"/>
                        </a:rPr>
                        <a:t>7.83</a:t>
                      </a:r>
                    </a:p>
                  </a:txBody>
                  <a:tcPr anchor="ctr"/>
                </a:tc>
                <a:tc>
                  <a:txBody>
                    <a:bodyPr/>
                    <a:lstStyle/>
                    <a:p>
                      <a:pPr algn="ctr"/>
                      <a:r>
                        <a:rPr lang="en-US" sz="1200" dirty="0">
                          <a:latin typeface="Times New Roman"/>
                        </a:rPr>
                        <a:t>0.56</a:t>
                      </a:r>
                    </a:p>
                  </a:txBody>
                  <a:tcPr anchor="ctr"/>
                </a:tc>
                <a:tc>
                  <a:txBody>
                    <a:bodyPr/>
                    <a:lstStyle/>
                    <a:p>
                      <a:pPr algn="ctr"/>
                      <a:r>
                        <a:rPr lang="en-US" sz="1200" dirty="0">
                          <a:latin typeface="Times New Roman"/>
                        </a:rPr>
                        <a:t>0.48</a:t>
                      </a:r>
                    </a:p>
                  </a:txBody>
                  <a:tcPr anchor="ctr"/>
                </a:tc>
                <a:extLst>
                  <a:ext uri="{0D108BD9-81ED-4DB2-BD59-A6C34878D82A}">
                    <a16:rowId xmlns:a16="http://schemas.microsoft.com/office/drawing/2014/main" val="3896027806"/>
                  </a:ext>
                </a:extLst>
              </a:tr>
            </a:tbl>
          </a:graphicData>
        </a:graphic>
      </p:graphicFrame>
      <p:sp>
        <p:nvSpPr>
          <p:cNvPr id="5" name="Title 1">
            <a:extLst>
              <a:ext uri="{FF2B5EF4-FFF2-40B4-BE49-F238E27FC236}">
                <a16:creationId xmlns:a16="http://schemas.microsoft.com/office/drawing/2014/main" id="{75E0EDEF-721F-1DFA-17C9-08925C44139D}"/>
              </a:ext>
            </a:extLst>
          </p:cNvPr>
          <p:cNvSpPr>
            <a:spLocks noGrp="1"/>
          </p:cNvSpPr>
          <p:nvPr>
            <p:ph type="title"/>
          </p:nvPr>
        </p:nvSpPr>
        <p:spPr>
          <a:xfrm>
            <a:off x="209864" y="352217"/>
            <a:ext cx="9375600" cy="582774"/>
          </a:xfrm>
        </p:spPr>
        <p:txBody>
          <a:bodyPr>
            <a:normAutofit fontScale="90000"/>
          </a:bodyPr>
          <a:lstStyle/>
          <a:p>
            <a:r>
              <a:rPr lang="en-US" sz="3200" b="1" dirty="0">
                <a:solidFill>
                  <a:srgbClr val="C00000"/>
                </a:solidFill>
                <a:latin typeface="Times New Roman"/>
                <a:cs typeface="Calibri Light"/>
              </a:rPr>
              <a:t>Covid Impact on Daily Activities – Removed Outliers</a:t>
            </a:r>
          </a:p>
        </p:txBody>
      </p:sp>
      <p:pic>
        <p:nvPicPr>
          <p:cNvPr id="6" name="Picture 6" descr="Chart, box and whisker chart&#10;&#10;Description automatically generated">
            <a:extLst>
              <a:ext uri="{FF2B5EF4-FFF2-40B4-BE49-F238E27FC236}">
                <a16:creationId xmlns:a16="http://schemas.microsoft.com/office/drawing/2014/main" id="{28C2A49F-5C22-3DC0-C1A3-04258BFA8A21}"/>
              </a:ext>
            </a:extLst>
          </p:cNvPr>
          <p:cNvPicPr>
            <a:picLocks noChangeAspect="1"/>
          </p:cNvPicPr>
          <p:nvPr/>
        </p:nvPicPr>
        <p:blipFill>
          <a:blip r:embed="rId2"/>
          <a:stretch>
            <a:fillRect/>
          </a:stretch>
        </p:blipFill>
        <p:spPr>
          <a:xfrm>
            <a:off x="212559" y="1283732"/>
            <a:ext cx="5844673" cy="4805218"/>
          </a:xfrm>
          <a:prstGeom prst="rect">
            <a:avLst/>
          </a:prstGeom>
        </p:spPr>
      </p:pic>
    </p:spTree>
    <p:extLst>
      <p:ext uri="{BB962C8B-B14F-4D97-AF65-F5344CB8AC3E}">
        <p14:creationId xmlns:p14="http://schemas.microsoft.com/office/powerpoint/2010/main" val="3686594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Chart, bar chart&#10;&#10;Description automatically generated">
            <a:extLst>
              <a:ext uri="{FF2B5EF4-FFF2-40B4-BE49-F238E27FC236}">
                <a16:creationId xmlns:a16="http://schemas.microsoft.com/office/drawing/2014/main" id="{AC9DCC95-E785-1C79-132A-9DAD09745B0B}"/>
              </a:ext>
            </a:extLst>
          </p:cNvPr>
          <p:cNvPicPr>
            <a:picLocks noChangeAspect="1"/>
          </p:cNvPicPr>
          <p:nvPr/>
        </p:nvPicPr>
        <p:blipFill>
          <a:blip r:embed="rId2"/>
          <a:stretch>
            <a:fillRect/>
          </a:stretch>
        </p:blipFill>
        <p:spPr>
          <a:xfrm>
            <a:off x="184279" y="1128546"/>
            <a:ext cx="4558017" cy="4104105"/>
          </a:xfrm>
          <a:prstGeom prst="rect">
            <a:avLst/>
          </a:prstGeom>
        </p:spPr>
      </p:pic>
      <p:sp>
        <p:nvSpPr>
          <p:cNvPr id="6" name="Title 1">
            <a:extLst>
              <a:ext uri="{FF2B5EF4-FFF2-40B4-BE49-F238E27FC236}">
                <a16:creationId xmlns:a16="http://schemas.microsoft.com/office/drawing/2014/main" id="{D0B860CE-1797-6854-417B-EED171AC07AC}"/>
              </a:ext>
            </a:extLst>
          </p:cNvPr>
          <p:cNvSpPr>
            <a:spLocks noGrp="1"/>
          </p:cNvSpPr>
          <p:nvPr>
            <p:ph type="title"/>
          </p:nvPr>
        </p:nvSpPr>
        <p:spPr>
          <a:xfrm>
            <a:off x="185864" y="160217"/>
            <a:ext cx="6927600" cy="582774"/>
          </a:xfrm>
        </p:spPr>
        <p:txBody>
          <a:bodyPr>
            <a:normAutofit/>
          </a:bodyPr>
          <a:lstStyle/>
          <a:p>
            <a:r>
              <a:rPr lang="en-US" sz="3200" b="1" dirty="0">
                <a:solidFill>
                  <a:srgbClr val="C00000"/>
                </a:solidFill>
                <a:latin typeface="Times New Roman"/>
                <a:cs typeface="Calibri Light"/>
              </a:rPr>
              <a:t>Covid Impact on Education</a:t>
            </a:r>
          </a:p>
        </p:txBody>
      </p:sp>
      <p:sp>
        <p:nvSpPr>
          <p:cNvPr id="8" name="TextBox 7">
            <a:extLst>
              <a:ext uri="{FF2B5EF4-FFF2-40B4-BE49-F238E27FC236}">
                <a16:creationId xmlns:a16="http://schemas.microsoft.com/office/drawing/2014/main" id="{58C77FF4-F2A9-3216-8DC6-6684D64972AA}"/>
              </a:ext>
            </a:extLst>
          </p:cNvPr>
          <p:cNvSpPr txBox="1"/>
          <p:nvPr/>
        </p:nvSpPr>
        <p:spPr>
          <a:xfrm>
            <a:off x="5202504" y="4073041"/>
            <a:ext cx="6792351" cy="267765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Times New Roman"/>
                <a:cs typeface="Calibri"/>
              </a:rPr>
              <a:t>Overall, the graph indicates that majority of the students felt the online class as Average (368) and Very poor (349). </a:t>
            </a:r>
            <a:endParaRPr lang="en-US" sz="1200">
              <a:latin typeface="Times New Roman"/>
              <a:cs typeface="Calibri"/>
            </a:endParaRPr>
          </a:p>
          <a:p>
            <a:endParaRPr lang="en-US" sz="1200" dirty="0">
              <a:latin typeface="Times New Roman"/>
              <a:cs typeface="Calibri"/>
            </a:endParaRPr>
          </a:p>
          <a:p>
            <a:pPr marL="171450" indent="-171450">
              <a:buFont typeface="Arial"/>
              <a:buChar char="•"/>
            </a:pPr>
            <a:r>
              <a:rPr lang="en-US" sz="1200" dirty="0">
                <a:latin typeface="Times New Roman"/>
                <a:cs typeface="Calibri"/>
              </a:rPr>
              <a:t>Out of 44 children, 73% of the students rated the online class experience as excellent (16) and good (16).  Around 23% of students have rated as average while only 1 child felt the online class experience as very poor. </a:t>
            </a:r>
            <a:endParaRPr lang="en-US" sz="1200">
              <a:latin typeface="Times New Roman"/>
              <a:cs typeface="Calibri"/>
            </a:endParaRPr>
          </a:p>
          <a:p>
            <a:pPr marL="171450" indent="-171450">
              <a:buFont typeface="Arial"/>
              <a:buChar char="•"/>
            </a:pPr>
            <a:r>
              <a:rPr lang="en-US" sz="1200" dirty="0">
                <a:latin typeface="Times New Roman"/>
                <a:cs typeface="Calibri"/>
              </a:rPr>
              <a:t>Out of 258 adolescents, majority of the students (36%) felt the class was average while 28% felt it was good. One fifth of the adolescents (20%) rated the online class as poor and very poor. Only </a:t>
            </a:r>
            <a:r>
              <a:rPr lang="en-US" sz="1200" dirty="0">
                <a:latin typeface="Times New Roman"/>
                <a:cs typeface="Times New Roman"/>
              </a:rPr>
              <a:t>16% of the students felt the online class experience as excellent. </a:t>
            </a:r>
            <a:endParaRPr lang="en-US" sz="1200">
              <a:latin typeface="Times New Roman"/>
              <a:cs typeface="Calibri"/>
            </a:endParaRPr>
          </a:p>
          <a:p>
            <a:pPr marL="171450" indent="-171450">
              <a:buFont typeface="Arial"/>
              <a:buChar char="•"/>
            </a:pPr>
            <a:r>
              <a:rPr lang="en-US" sz="1200" dirty="0">
                <a:latin typeface="Times New Roman"/>
                <a:cs typeface="Calibri"/>
              </a:rPr>
              <a:t>Out of 880 adults, 36% rated online class as poor and very poor followed with average rating of 30%. 14% felt the online class as good. Only 4% adults felt the class was excellent. </a:t>
            </a:r>
          </a:p>
          <a:p>
            <a:endParaRPr lang="en-US" sz="1200" dirty="0">
              <a:latin typeface="Times New Roman"/>
              <a:cs typeface="Calibri"/>
            </a:endParaRPr>
          </a:p>
          <a:p>
            <a:r>
              <a:rPr lang="en-US" sz="1200" dirty="0">
                <a:latin typeface="Times New Roman"/>
                <a:cs typeface="Calibri"/>
              </a:rPr>
              <a:t>Majority of the children have found online class experience as excellent and good (73%) while adolescents (56%) and adults (66%) felt it was poor or average. </a:t>
            </a:r>
          </a:p>
        </p:txBody>
      </p:sp>
      <p:pic>
        <p:nvPicPr>
          <p:cNvPr id="9" name="Picture 9" descr="Chart, bar chart&#10;&#10;Description automatically generated">
            <a:extLst>
              <a:ext uri="{FF2B5EF4-FFF2-40B4-BE49-F238E27FC236}">
                <a16:creationId xmlns:a16="http://schemas.microsoft.com/office/drawing/2014/main" id="{5BE3E21A-23F7-7BF7-7291-9CCEED48156C}"/>
              </a:ext>
            </a:extLst>
          </p:cNvPr>
          <p:cNvPicPr>
            <a:picLocks noGrp="1" noChangeAspect="1"/>
          </p:cNvPicPr>
          <p:nvPr>
            <p:ph idx="1"/>
          </p:nvPr>
        </p:nvPicPr>
        <p:blipFill>
          <a:blip r:embed="rId3"/>
          <a:stretch>
            <a:fillRect/>
          </a:stretch>
        </p:blipFill>
        <p:spPr>
          <a:xfrm>
            <a:off x="5961449" y="157625"/>
            <a:ext cx="4937102" cy="3877338"/>
          </a:xfrm>
        </p:spPr>
      </p:pic>
      <p:sp>
        <p:nvSpPr>
          <p:cNvPr id="2" name="TextBox 1">
            <a:extLst>
              <a:ext uri="{FF2B5EF4-FFF2-40B4-BE49-F238E27FC236}">
                <a16:creationId xmlns:a16="http://schemas.microsoft.com/office/drawing/2014/main" id="{2D158916-96A8-1566-D116-D2898733A785}"/>
              </a:ext>
            </a:extLst>
          </p:cNvPr>
          <p:cNvSpPr txBox="1"/>
          <p:nvPr/>
        </p:nvSpPr>
        <p:spPr>
          <a:xfrm>
            <a:off x="182662" y="5336357"/>
            <a:ext cx="4760351" cy="830997"/>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dirty="0">
                <a:latin typeface="Times New Roman"/>
                <a:cs typeface="Times New Roman"/>
              </a:rPr>
              <a:t>Overall, 133 students did not attend online class (11%). Out of 1049 students who attended online classes during Covid, 94%  (984) chose smartphone or laptop/desktop as convenient medium for attending online class followed with tablet (3%). </a:t>
            </a:r>
            <a:endParaRPr lang="en-US" sz="1200">
              <a:latin typeface="Times New Roman"/>
              <a:ea typeface="+mn-lt"/>
              <a:cs typeface="+mn-lt"/>
            </a:endParaRPr>
          </a:p>
        </p:txBody>
      </p:sp>
    </p:spTree>
    <p:extLst>
      <p:ext uri="{BB962C8B-B14F-4D97-AF65-F5344CB8AC3E}">
        <p14:creationId xmlns:p14="http://schemas.microsoft.com/office/powerpoint/2010/main" val="2429238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Chart&#10;&#10;Description automatically generated">
            <a:extLst>
              <a:ext uri="{FF2B5EF4-FFF2-40B4-BE49-F238E27FC236}">
                <a16:creationId xmlns:a16="http://schemas.microsoft.com/office/drawing/2014/main" id="{D46F2FE3-E96A-D7AC-6B20-420610E9A72D}"/>
              </a:ext>
            </a:extLst>
          </p:cNvPr>
          <p:cNvPicPr>
            <a:picLocks noGrp="1" noChangeAspect="1"/>
          </p:cNvPicPr>
          <p:nvPr>
            <p:ph idx="1"/>
          </p:nvPr>
        </p:nvPicPr>
        <p:blipFill rotWithShape="1">
          <a:blip r:embed="rId2"/>
          <a:srcRect r="10750" b="26500"/>
          <a:stretch/>
        </p:blipFill>
        <p:spPr>
          <a:xfrm>
            <a:off x="439107" y="896964"/>
            <a:ext cx="5094775" cy="3505348"/>
          </a:xfrm>
        </p:spPr>
      </p:pic>
      <p:pic>
        <p:nvPicPr>
          <p:cNvPr id="3" name="Picture 3" descr="Chart, line chart&#10;&#10;Description automatically generated">
            <a:extLst>
              <a:ext uri="{FF2B5EF4-FFF2-40B4-BE49-F238E27FC236}">
                <a16:creationId xmlns:a16="http://schemas.microsoft.com/office/drawing/2014/main" id="{6456FB3D-4400-61E0-99A7-B329EBF45A03}"/>
              </a:ext>
            </a:extLst>
          </p:cNvPr>
          <p:cNvPicPr>
            <a:picLocks noChangeAspect="1"/>
          </p:cNvPicPr>
          <p:nvPr/>
        </p:nvPicPr>
        <p:blipFill rotWithShape="1">
          <a:blip r:embed="rId3"/>
          <a:srcRect t="4427" r="5359" b="-130"/>
          <a:stretch/>
        </p:blipFill>
        <p:spPr>
          <a:xfrm>
            <a:off x="6357042" y="56605"/>
            <a:ext cx="4911785" cy="4092262"/>
          </a:xfrm>
          <a:prstGeom prst="rect">
            <a:avLst/>
          </a:prstGeom>
        </p:spPr>
      </p:pic>
      <p:sp>
        <p:nvSpPr>
          <p:cNvPr id="5" name="TextBox 4">
            <a:extLst>
              <a:ext uri="{FF2B5EF4-FFF2-40B4-BE49-F238E27FC236}">
                <a16:creationId xmlns:a16="http://schemas.microsoft.com/office/drawing/2014/main" id="{4DE0342C-0791-8786-0AE3-8E503AD0ECC5}"/>
              </a:ext>
            </a:extLst>
          </p:cNvPr>
          <p:cNvSpPr txBox="1"/>
          <p:nvPr/>
        </p:nvSpPr>
        <p:spPr>
          <a:xfrm>
            <a:off x="300504" y="4475041"/>
            <a:ext cx="5592351" cy="2123658"/>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dirty="0">
                <a:latin typeface="Times New Roman"/>
                <a:cs typeface="Calibri"/>
              </a:rPr>
              <a:t>1182 students have consumed meal between 1 to 8 times a day. Of them, slightly more than half of the students (52%) have consumed meals 3 times a day followed with consumption of food twice a day (24%) and 19% consume four times a day. </a:t>
            </a:r>
            <a:endParaRPr lang="en-US" dirty="0">
              <a:latin typeface="Calibri" panose="020F0502020204030204"/>
              <a:cs typeface="Calibri"/>
            </a:endParaRPr>
          </a:p>
          <a:p>
            <a:pPr algn="just"/>
            <a:endParaRPr lang="en-US" sz="1200" dirty="0">
              <a:latin typeface="Times New Roman"/>
              <a:cs typeface="Calibri"/>
            </a:endParaRPr>
          </a:p>
          <a:p>
            <a:pPr algn="just"/>
            <a:r>
              <a:rPr lang="en-US" sz="1200" dirty="0">
                <a:latin typeface="Times New Roman"/>
                <a:cs typeface="Calibri"/>
              </a:rPr>
              <a:t>15 students consumed meals 5 to 8 times in a day. Of them, 3 are adolescents and 12 are adults.  </a:t>
            </a:r>
          </a:p>
          <a:p>
            <a:pPr algn="just"/>
            <a:endParaRPr lang="en-US" sz="1200" dirty="0">
              <a:latin typeface="Times New Roman"/>
              <a:cs typeface="Calibri"/>
            </a:endParaRPr>
          </a:p>
          <a:p>
            <a:pPr algn="just"/>
            <a:r>
              <a:rPr lang="en-US" sz="1200" dirty="0">
                <a:latin typeface="Times New Roman"/>
                <a:cs typeface="Calibri"/>
              </a:rPr>
              <a:t>41 students (3.47%) have consumed food only once a day. Of them, 3 are child, 18 adolescents, and 20 adults which could indicate the poor economic level of the families. </a:t>
            </a:r>
          </a:p>
          <a:p>
            <a:pPr algn="just"/>
            <a:endParaRPr lang="en-US" sz="1200" dirty="0">
              <a:latin typeface="Times New Roman"/>
              <a:cs typeface="Calibri"/>
            </a:endParaRPr>
          </a:p>
        </p:txBody>
      </p:sp>
      <p:sp>
        <p:nvSpPr>
          <p:cNvPr id="9" name="Title 1">
            <a:extLst>
              <a:ext uri="{FF2B5EF4-FFF2-40B4-BE49-F238E27FC236}">
                <a16:creationId xmlns:a16="http://schemas.microsoft.com/office/drawing/2014/main" id="{9DE59835-7DAF-3FEA-EA48-5053E88F2BEE}"/>
              </a:ext>
            </a:extLst>
          </p:cNvPr>
          <p:cNvSpPr>
            <a:spLocks noGrp="1"/>
          </p:cNvSpPr>
          <p:nvPr>
            <p:ph type="title"/>
          </p:nvPr>
        </p:nvSpPr>
        <p:spPr>
          <a:xfrm>
            <a:off x="185864" y="316217"/>
            <a:ext cx="6927600" cy="582774"/>
          </a:xfrm>
        </p:spPr>
        <p:txBody>
          <a:bodyPr vert="horz" lIns="91440" tIns="45720" rIns="91440" bIns="45720" rtlCol="0" anchor="ctr">
            <a:noAutofit/>
          </a:bodyPr>
          <a:lstStyle/>
          <a:p>
            <a:r>
              <a:rPr lang="en-US" sz="2800" b="1" dirty="0">
                <a:solidFill>
                  <a:srgbClr val="C00000"/>
                </a:solidFill>
                <a:latin typeface="Times New Roman"/>
                <a:cs typeface="Calibri Light"/>
              </a:rPr>
              <a:t>Covid Impact on Physical Health</a:t>
            </a:r>
          </a:p>
        </p:txBody>
      </p:sp>
      <p:sp>
        <p:nvSpPr>
          <p:cNvPr id="2" name="TextBox 1">
            <a:extLst>
              <a:ext uri="{FF2B5EF4-FFF2-40B4-BE49-F238E27FC236}">
                <a16:creationId xmlns:a16="http://schemas.microsoft.com/office/drawing/2014/main" id="{ACEDD028-2BAC-3F3F-47F4-F9DCB02263D3}"/>
              </a:ext>
            </a:extLst>
          </p:cNvPr>
          <p:cNvSpPr txBox="1"/>
          <p:nvPr/>
        </p:nvSpPr>
        <p:spPr>
          <a:xfrm>
            <a:off x="6096504" y="4105146"/>
            <a:ext cx="5958351" cy="2492990"/>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dirty="0">
                <a:latin typeface="Times New Roman"/>
                <a:cs typeface="Calibri"/>
              </a:rPr>
              <a:t>During Covid, 18% students lost weight, 37% increased weight, and 45% weight remained constant. </a:t>
            </a:r>
            <a:endParaRPr lang="en-US"/>
          </a:p>
          <a:p>
            <a:pPr marL="171450" indent="-171450" algn="just">
              <a:buFont typeface="Arial"/>
              <a:buChar char="•"/>
            </a:pPr>
            <a:r>
              <a:rPr lang="en-US" sz="1200" dirty="0">
                <a:latin typeface="Times New Roman"/>
                <a:cs typeface="Calibri"/>
              </a:rPr>
              <a:t>15 and 70 students who ate once and twice a day respectively have decreased in weight. However, 124 students who eat thrice or more in a day have also observed decrease in weight which indicates the presence of other health issues. </a:t>
            </a:r>
          </a:p>
          <a:p>
            <a:pPr marL="171450" indent="-171450" algn="just">
              <a:buFont typeface="Arial"/>
              <a:buChar char="•"/>
            </a:pPr>
            <a:endParaRPr lang="en-US" sz="1200" dirty="0">
              <a:latin typeface="Times New Roman"/>
              <a:cs typeface="Calibri"/>
            </a:endParaRPr>
          </a:p>
          <a:p>
            <a:pPr marL="171450" indent="-171450" algn="just">
              <a:buFont typeface="Arial"/>
              <a:buChar char="•"/>
            </a:pPr>
            <a:r>
              <a:rPr lang="en-US" sz="1200" dirty="0">
                <a:latin typeface="Times New Roman"/>
                <a:cs typeface="Calibri"/>
              </a:rPr>
              <a:t>333 students who ate thrice or more in a day increased weight. In addition, it is surprising to note that 14 and 92 students who ate once and twice a day respectively also increased weight which could be due to lack of physical activity. </a:t>
            </a:r>
          </a:p>
          <a:p>
            <a:pPr marL="171450" indent="-171450" algn="just">
              <a:buFont typeface="Arial"/>
              <a:buChar char="•"/>
            </a:pPr>
            <a:endParaRPr lang="en-US" sz="1200" dirty="0">
              <a:latin typeface="Times New Roman"/>
              <a:cs typeface="Calibri"/>
            </a:endParaRPr>
          </a:p>
          <a:p>
            <a:pPr marL="171450" indent="-171450" algn="just">
              <a:buFont typeface="Arial,Sans-Serif"/>
              <a:buChar char="•"/>
            </a:pPr>
            <a:r>
              <a:rPr lang="en-US" sz="1200" dirty="0">
                <a:latin typeface="Times New Roman"/>
                <a:cs typeface="Times New Roman"/>
              </a:rPr>
              <a:t>397 students who ate thrice or more in a day had maintained same weight. On the other hand, 12 and 126 students who ate once and twice a day respectively also ensured to maintain same weight. </a:t>
            </a:r>
            <a:endParaRPr lang="en-US" sz="1200" dirty="0">
              <a:latin typeface="Times New Roman"/>
              <a:ea typeface="+mn-lt"/>
              <a:cs typeface="Times New Roman"/>
            </a:endParaRPr>
          </a:p>
        </p:txBody>
      </p:sp>
    </p:spTree>
    <p:extLst>
      <p:ext uri="{BB962C8B-B14F-4D97-AF65-F5344CB8AC3E}">
        <p14:creationId xmlns:p14="http://schemas.microsoft.com/office/powerpoint/2010/main" val="3143905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ACF17E-4C41-1983-0C1E-FC6DBDEA717A}"/>
              </a:ext>
            </a:extLst>
          </p:cNvPr>
          <p:cNvSpPr txBox="1"/>
          <p:nvPr/>
        </p:nvSpPr>
        <p:spPr>
          <a:xfrm>
            <a:off x="7206504" y="2429041"/>
            <a:ext cx="4728351" cy="310854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latin typeface="Times New Roman"/>
                <a:cs typeface="Calibri"/>
              </a:rPr>
              <a:t>To relieve from stress during Covid pandemic lockdown, majority of the students listened to music (24%) followed with playing (15%) and watching movies/web series (11%). </a:t>
            </a:r>
            <a:endParaRPr lang="en-US"/>
          </a:p>
          <a:p>
            <a:pPr algn="just"/>
            <a:endParaRPr lang="en-US" sz="1400" dirty="0">
              <a:latin typeface="Times New Roman"/>
              <a:cs typeface="Calibri"/>
            </a:endParaRPr>
          </a:p>
          <a:p>
            <a:pPr marL="285750" indent="-285750" algn="just">
              <a:buFont typeface="Arial"/>
              <a:buChar char="•"/>
            </a:pPr>
            <a:r>
              <a:rPr lang="en-US" sz="1400" dirty="0">
                <a:latin typeface="Times New Roman"/>
                <a:cs typeface="Calibri"/>
              </a:rPr>
              <a:t>Children are kept occupied by music (23%), playing (20%), reading books (9%), dancing (9%), and sleeping (9%). </a:t>
            </a:r>
          </a:p>
          <a:p>
            <a:pPr marL="285750" indent="-285750" algn="just">
              <a:buFont typeface="Arial"/>
              <a:buChar char="•"/>
            </a:pPr>
            <a:r>
              <a:rPr lang="en-US" sz="1400" dirty="0">
                <a:latin typeface="Times New Roman"/>
                <a:cs typeface="Calibri"/>
              </a:rPr>
              <a:t>Adolescents preferred listening to music (28%), playing (22%), sleeping (9%), reading books (8%), and social media (7%). </a:t>
            </a:r>
            <a:endParaRPr lang="en-US">
              <a:latin typeface="Times New Roman"/>
              <a:cs typeface="Calibri"/>
            </a:endParaRPr>
          </a:p>
          <a:p>
            <a:pPr marL="285750" indent="-285750" algn="just">
              <a:buFont typeface="Arial"/>
              <a:buChar char="•"/>
            </a:pPr>
            <a:r>
              <a:rPr lang="en-US" sz="1400" dirty="0">
                <a:latin typeface="Times New Roman"/>
                <a:cs typeface="Calibri"/>
              </a:rPr>
              <a:t>Adults engaged themselves majorly by listening to music (23%), playing (13%), watching movies/web-series (13%), social media (9%), and sleeping (9%). </a:t>
            </a:r>
          </a:p>
          <a:p>
            <a:pPr marL="285750" indent="-285750" algn="just">
              <a:buFont typeface="Arial"/>
              <a:buChar char="•"/>
            </a:pPr>
            <a:endParaRPr lang="en-US" sz="1400" dirty="0">
              <a:latin typeface="Times New Roman"/>
              <a:cs typeface="Calibri"/>
            </a:endParaRPr>
          </a:p>
          <a:p>
            <a:pPr algn="just"/>
            <a:r>
              <a:rPr lang="en-US" sz="1400" dirty="0">
                <a:latin typeface="Times New Roman"/>
                <a:cs typeface="Calibri"/>
              </a:rPr>
              <a:t>However, 2 adults and 1 adolescents did not feel any stress. </a:t>
            </a:r>
          </a:p>
        </p:txBody>
      </p:sp>
      <p:sp>
        <p:nvSpPr>
          <p:cNvPr id="6" name="Title 1">
            <a:extLst>
              <a:ext uri="{FF2B5EF4-FFF2-40B4-BE49-F238E27FC236}">
                <a16:creationId xmlns:a16="http://schemas.microsoft.com/office/drawing/2014/main" id="{F229D32D-7F0F-8936-0C89-08DE72C34024}"/>
              </a:ext>
            </a:extLst>
          </p:cNvPr>
          <p:cNvSpPr>
            <a:spLocks noGrp="1"/>
          </p:cNvSpPr>
          <p:nvPr>
            <p:ph type="title"/>
          </p:nvPr>
        </p:nvSpPr>
        <p:spPr>
          <a:xfrm>
            <a:off x="179864" y="202217"/>
            <a:ext cx="6927600" cy="582774"/>
          </a:xfrm>
        </p:spPr>
        <p:txBody>
          <a:bodyPr vert="horz" lIns="91440" tIns="45720" rIns="91440" bIns="45720" rtlCol="0" anchor="ctr">
            <a:noAutofit/>
          </a:bodyPr>
          <a:lstStyle/>
          <a:p>
            <a:r>
              <a:rPr lang="en-US" sz="2800" b="1" dirty="0">
                <a:solidFill>
                  <a:srgbClr val="C00000"/>
                </a:solidFill>
                <a:latin typeface="Times New Roman"/>
                <a:cs typeface="Calibri Light"/>
              </a:rPr>
              <a:t>Covid Impact on Mental Health</a:t>
            </a:r>
          </a:p>
        </p:txBody>
      </p:sp>
      <p:pic>
        <p:nvPicPr>
          <p:cNvPr id="5" name="Picture 7" descr="Chart&#10;&#10;Description automatically generated">
            <a:extLst>
              <a:ext uri="{FF2B5EF4-FFF2-40B4-BE49-F238E27FC236}">
                <a16:creationId xmlns:a16="http://schemas.microsoft.com/office/drawing/2014/main" id="{E3B4E321-6FD6-EFF7-D9FA-F6B505439C38}"/>
              </a:ext>
            </a:extLst>
          </p:cNvPr>
          <p:cNvPicPr>
            <a:picLocks noGrp="1" noChangeAspect="1"/>
          </p:cNvPicPr>
          <p:nvPr>
            <p:ph idx="1"/>
          </p:nvPr>
        </p:nvPicPr>
        <p:blipFill>
          <a:blip r:embed="rId2"/>
          <a:stretch>
            <a:fillRect/>
          </a:stretch>
        </p:blipFill>
        <p:spPr>
          <a:xfrm>
            <a:off x="179138" y="960809"/>
            <a:ext cx="6942267" cy="5749571"/>
          </a:xfrm>
        </p:spPr>
      </p:pic>
    </p:spTree>
    <p:extLst>
      <p:ext uri="{BB962C8B-B14F-4D97-AF65-F5344CB8AC3E}">
        <p14:creationId xmlns:p14="http://schemas.microsoft.com/office/powerpoint/2010/main" val="40003730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ALY 6000: Introduction to Analytics Module 6 Data Analysis Assignment   COVID-19 and its Impact on Students  A cross-sectional survey is conducted with a sample size of 1182 students of different age groups from different educational institutions in Delhi National Capital Region (NCR) to understand the impact of COVID-19 on education, social life, and mental health of students   </vt:lpstr>
      <vt:lpstr>Region and Age</vt:lpstr>
      <vt:lpstr>Research Questions</vt:lpstr>
      <vt:lpstr>Type of Population (new variable)</vt:lpstr>
      <vt:lpstr>Covid Impact on Daily Activities</vt:lpstr>
      <vt:lpstr>Covid Impact on Daily Activities – Removed Outliers</vt:lpstr>
      <vt:lpstr>Covid Impact on Education</vt:lpstr>
      <vt:lpstr>Covid Impact on Physical Health</vt:lpstr>
      <vt:lpstr>Covid Impact on Mental Health</vt:lpstr>
      <vt:lpstr>Key Findings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2519</cp:revision>
  <dcterms:created xsi:type="dcterms:W3CDTF">2023-02-13T19:26:39Z</dcterms:created>
  <dcterms:modified xsi:type="dcterms:W3CDTF">2023-02-18T23:26:13Z</dcterms:modified>
</cp:coreProperties>
</file>