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73" r:id="rId5"/>
    <p:sldId id="261" r:id="rId6"/>
    <p:sldId id="272" r:id="rId7"/>
    <p:sldId id="274" r:id="rId8"/>
    <p:sldId id="263" r:id="rId9"/>
    <p:sldId id="275" r:id="rId10"/>
    <p:sldId id="264" r:id="rId11"/>
    <p:sldId id="277" r:id="rId12"/>
    <p:sldId id="267" r:id="rId13"/>
    <p:sldId id="276" r:id="rId14"/>
    <p:sldId id="265" r:id="rId15"/>
    <p:sldId id="278" r:id="rId16"/>
    <p:sldId id="266" r:id="rId17"/>
    <p:sldId id="269" r:id="rId18"/>
    <p:sldId id="279" r:id="rId19"/>
    <p:sldId id="280" r:id="rId20"/>
    <p:sldId id="281" r:id="rId21"/>
    <p:sldId id="282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341" autoAdjust="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EB0AF-2AA5-4902-B9AD-5868D64428FE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BDAFF-7A89-462E-A978-99968DF26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62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BDAFF-7A89-462E-A978-99968DF263B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64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FC2-F564-4188-8C05-533357A1497A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B989-4996-4679-A86D-E2D3FFDD9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1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FC2-F564-4188-8C05-533357A1497A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B989-4996-4679-A86D-E2D3FFDD9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93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FC2-F564-4188-8C05-533357A1497A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B989-4996-4679-A86D-E2D3FFDD9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09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FC2-F564-4188-8C05-533357A1497A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B989-4996-4679-A86D-E2D3FFDD9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42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FC2-F564-4188-8C05-533357A1497A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B989-4996-4679-A86D-E2D3FFDD9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1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FC2-F564-4188-8C05-533357A1497A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B989-4996-4679-A86D-E2D3FFDD9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01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FC2-F564-4188-8C05-533357A1497A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B989-4996-4679-A86D-E2D3FFDD9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0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FC2-F564-4188-8C05-533357A1497A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B989-4996-4679-A86D-E2D3FFDD9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50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FC2-F564-4188-8C05-533357A1497A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B989-4996-4679-A86D-E2D3FFDD9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0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FC2-F564-4188-8C05-533357A1497A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B989-4996-4679-A86D-E2D3FFDD9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5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FC2-F564-4188-8C05-533357A1497A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B989-4996-4679-A86D-E2D3FFDD9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6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D1FC2-F564-4188-8C05-533357A1497A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6B989-4996-4679-A86D-E2D3FFDD9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09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askerville Old Face" panose="02020602080505020303" pitchFamily="18" charset="0"/>
              </a:rPr>
              <a:t>Census Data Engineering Project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Baskerville Old Face" panose="02020602080505020303" pitchFamily="18" charset="0"/>
              </a:rPr>
              <a:t> DEVI SENTHILKUMAR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68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61" y="228393"/>
            <a:ext cx="11563969" cy="662781"/>
          </a:xfrm>
          <a:solidFill>
            <a:schemeClr val="bg2"/>
          </a:solidFill>
        </p:spPr>
        <p:txBody>
          <a:bodyPr>
            <a:noAutofit/>
          </a:bodyPr>
          <a:lstStyle/>
          <a:p>
            <a:pPr lvl="0" algn="ctr"/>
            <a:r>
              <a:rPr lang="en-US" sz="4800" b="1" dirty="0" smtClean="0">
                <a:latin typeface="Baskerville Old Face" panose="020206020805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4800" b="1" dirty="0" smtClean="0">
                <a:latin typeface="Baskerville Old Face" panose="020206020805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4800" b="1" dirty="0" smtClean="0">
                <a:latin typeface="Baskerville Old Face" panose="020206020805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Task </a:t>
            </a:r>
            <a:r>
              <a:rPr lang="en-US" sz="4800" b="1" dirty="0">
                <a:latin typeface="Baskerville Old Face" panose="020206020805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3: Updating State Based on Districts</a:t>
            </a:r>
            <a:r>
              <a:rPr lang="en-US" sz="4800" dirty="0">
                <a:latin typeface="Baskerville Old Face" panose="020206020805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4800" dirty="0">
                <a:latin typeface="Baskerville Old Face" panose="020206020805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IN" sz="48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61" y="891174"/>
            <a:ext cx="4391826" cy="57830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Imports the Document class from the </a:t>
            </a:r>
            <a:r>
              <a:rPr lang="en-US" sz="14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docx</a:t>
            </a: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library for working with Word documents. </a:t>
            </a:r>
            <a:endParaRPr lang="en-US" sz="1400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Defines the path to the Word document (Telangana.docx). </a:t>
            </a:r>
            <a:endParaRPr lang="en-US" sz="1400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Loads the Word document using Document(</a:t>
            </a:r>
            <a:r>
              <a:rPr lang="en-US" sz="14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doc_path</a:t>
            </a: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). </a:t>
            </a:r>
            <a:endParaRPr lang="en-US" sz="1400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Extracts text from paragraphs using a set comprehension, removing duplicates and whitespace. </a:t>
            </a:r>
            <a:endParaRPr lang="en-US" sz="1400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Stores the extracted district names in a set named districts.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Updates the </a:t>
            </a:r>
            <a:r>
              <a:rPr lang="en-US" sz="14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StateUT</a:t>
            </a: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column to '</a:t>
            </a:r>
            <a:r>
              <a:rPr lang="en-US" sz="14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Telangana</a:t>
            </a: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' for rows where District is in the districts set</a:t>
            </a:r>
            <a:r>
              <a:rPr lang="en-US" sz="1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Defines a list </a:t>
            </a:r>
            <a:r>
              <a:rPr lang="en-US" sz="14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ladakh_districts</a:t>
            </a: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containing districts for </a:t>
            </a:r>
            <a:r>
              <a:rPr lang="en-US" sz="14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Ladakh</a:t>
            </a: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 </a:t>
            </a:r>
            <a:endParaRPr lang="en-US" sz="1400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Updates the </a:t>
            </a:r>
            <a:r>
              <a:rPr lang="en-US" sz="14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StateUT</a:t>
            </a: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column to '</a:t>
            </a:r>
            <a:r>
              <a:rPr lang="en-US" sz="14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Ladakh</a:t>
            </a: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' for rows where District is in the </a:t>
            </a:r>
            <a:r>
              <a:rPr lang="en-US" sz="14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ladakh_districts</a:t>
            </a: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list. </a:t>
            </a:r>
          </a:p>
          <a:p>
            <a:endParaRPr lang="en-IN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IN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33146" y="891174"/>
            <a:ext cx="6939184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docx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Document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# Define the path to the Word document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doc_path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'C:\\Users\\Senthil\\Desktop\\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GuviPracticeClass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\\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GuviCapstoneproject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\\Telangana.docx'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# Load the Word document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document = Document(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doc_path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# Extract text from paragraphs using a set comprehension to remove duplicates and strip whitespace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districts = {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p.text.strip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p 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document.paragraphs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p.text.strip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()}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# Update the '</a:t>
            </a:r>
            <a:r>
              <a:rPr lang="en-I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StateUT</a:t>
            </a: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' column to '</a:t>
            </a:r>
            <a:r>
              <a:rPr lang="en-I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Telangana</a:t>
            </a: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' for rows where 'District' is in the extracted districts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data.loc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[data[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'District'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isin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(districts),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StateUT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Telangana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# Define the districts for </a:t>
            </a:r>
            <a:r>
              <a:rPr lang="en-I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Ladakh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ladakh_districts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Leh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Ladakh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)'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Kargil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# Update the '</a:t>
            </a:r>
            <a:r>
              <a:rPr lang="en-I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StateUT</a:t>
            </a: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' column to '</a:t>
            </a:r>
            <a:r>
              <a:rPr lang="en-I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Ladakh</a:t>
            </a: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' for rows where 'District' is in the </a:t>
            </a:r>
            <a:r>
              <a:rPr lang="en-I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Ladakh</a:t>
            </a: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 districts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data.loc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[data[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'District'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isin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ladakh_districts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StateUT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Ladakh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1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1631" b="36027"/>
          <a:stretch/>
        </p:blipFill>
        <p:spPr>
          <a:xfrm>
            <a:off x="7994463" y="1937593"/>
            <a:ext cx="3426206" cy="4345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46" t="20114" r="63130" b="62834"/>
          <a:stretch/>
        </p:blipFill>
        <p:spPr>
          <a:xfrm>
            <a:off x="531845" y="2360644"/>
            <a:ext cx="6624734" cy="175415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Autofit/>
          </a:bodyPr>
          <a:lstStyle/>
          <a:p>
            <a:pPr lvl="0" algn="ctr"/>
            <a:r>
              <a:rPr lang="en-US" sz="4800" b="1" dirty="0" smtClean="0">
                <a:latin typeface="Baskerville Old Face" panose="020206020805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4800" b="1" dirty="0" smtClean="0">
                <a:latin typeface="Baskerville Old Face" panose="020206020805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4800" b="1" dirty="0" smtClean="0">
                <a:latin typeface="Baskerville Old Face" panose="020206020805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Task </a:t>
            </a:r>
            <a:r>
              <a:rPr lang="en-US" sz="4800" b="1" dirty="0">
                <a:latin typeface="Baskerville Old Face" panose="020206020805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3: Updating State Based on </a:t>
            </a:r>
            <a:r>
              <a:rPr lang="en-US" sz="4800" b="1" dirty="0" smtClean="0">
                <a:latin typeface="Baskerville Old Face" panose="020206020805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Districts-Output</a:t>
            </a:r>
            <a:r>
              <a:rPr lang="en-US" sz="4800" dirty="0">
                <a:latin typeface="Baskerville Old Face" panose="020206020805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4800" dirty="0">
                <a:latin typeface="Baskerville Old Face" panose="020206020805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IN" sz="4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2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85102" y="836907"/>
            <a:ext cx="4867656" cy="5895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</a:rPr>
              <a:t>Imports necessary libraries like pandas (</a:t>
            </a:r>
            <a:r>
              <a:rPr lang="en-US" sz="1400" dirty="0" err="1">
                <a:latin typeface="Arial Unicode MS" panose="020B0604020202020204" pitchFamily="34" charset="-128"/>
              </a:rPr>
              <a:t>pd</a:t>
            </a:r>
            <a:r>
              <a:rPr lang="en-US" sz="1400" dirty="0"/>
              <a:t>) for data manipulation.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Calculates the initial percentage of missing values for each column using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isnull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().mean() * 100.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Defines a function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fill_missing_values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that takes 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as input.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Fills missing values in several columns based on logical assumptions (e.g., Population as sum of Male and Female).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Offers alternative ways to fill certain columns (e.g., Workers as sum of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Main_Workers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Marginal_Workers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Returns the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with filled missing values.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Applies the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fill_missing_values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function to the data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stores the result in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data_filled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Calculates the percentage of missing values after filling.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Prints a comparison table showing missing value percentages before and after filling.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415262" y="649431"/>
            <a:ext cx="6547104" cy="60016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pandas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missing_percentages_initial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data.isnull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().mean() *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"Initial missing percentages:\n"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missing_percentages_initial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fill_missing_values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'Pop..'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'Pop..'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fillna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'Male'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'Female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 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df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data_filled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fill_missing_values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missing_percentages_final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data_filled.isnull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().mean() *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"Final missing percentages:\n"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missing_percentages_final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data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data_filled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comparison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'Initial'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missing_percentages_initial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'Final'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missing_percentages_final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"Comparison of missing percentages:\n"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comparison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8096" y="0"/>
            <a:ext cx="10515600" cy="649431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atin typeface="Baskerville Old Face" panose="02020602080505020303" pitchFamily="18" charset="0"/>
                <a:cs typeface="Arial" panose="020B0604020202020204" pitchFamily="34" charset="0"/>
              </a:rPr>
              <a:t/>
            </a:r>
            <a:br>
              <a:rPr lang="en-US" sz="4800" b="1" dirty="0" smtClean="0">
                <a:latin typeface="Baskerville Old Face" panose="02020602080505020303" pitchFamily="18" charset="0"/>
                <a:cs typeface="Arial" panose="020B0604020202020204" pitchFamily="34" charset="0"/>
              </a:rPr>
            </a:br>
            <a:r>
              <a:rPr lang="en-US" sz="4800" b="1" dirty="0" smtClean="0">
                <a:latin typeface="Baskerville Old Face" panose="02020602080505020303" pitchFamily="18" charset="0"/>
                <a:cs typeface="Arial" panose="020B0604020202020204" pitchFamily="34" charset="0"/>
              </a:rPr>
              <a:t>Task 4: Filling Missing Values</a:t>
            </a:r>
            <a:r>
              <a:rPr lang="en-US" sz="4800" dirty="0" smtClean="0">
                <a:latin typeface="Baskerville Old Face" panose="02020602080505020303" pitchFamily="18" charset="0"/>
                <a:cs typeface="Arial" panose="020B0604020202020204" pitchFamily="34" charset="0"/>
              </a:rPr>
              <a:t/>
            </a:r>
            <a:br>
              <a:rPr lang="en-US" sz="4800" dirty="0" smtClean="0">
                <a:latin typeface="Baskerville Old Face" panose="02020602080505020303" pitchFamily="18" charset="0"/>
                <a:cs typeface="Arial" panose="020B0604020202020204" pitchFamily="34" charset="0"/>
              </a:rPr>
            </a:br>
            <a:r>
              <a:rPr lang="en-US" sz="4800" b="1" dirty="0" smtClean="0">
                <a:latin typeface="Baskerville Old Face" panose="020206020805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IN" sz="4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5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82" t="55505" r="47507" b="9223"/>
          <a:stretch/>
        </p:blipFill>
        <p:spPr>
          <a:xfrm>
            <a:off x="423222" y="1530220"/>
            <a:ext cx="10860474" cy="393543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23222" y="622957"/>
            <a:ext cx="10860474" cy="649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latin typeface="Baskerville Old Face" panose="02020602080505020303" pitchFamily="18" charset="0"/>
                <a:cs typeface="Arial" panose="020B0604020202020204" pitchFamily="34" charset="0"/>
              </a:rPr>
              <a:t/>
            </a:r>
            <a:br>
              <a:rPr lang="en-US" sz="4800" b="1" dirty="0" smtClean="0">
                <a:latin typeface="Baskerville Old Face" panose="02020602080505020303" pitchFamily="18" charset="0"/>
                <a:cs typeface="Arial" panose="020B0604020202020204" pitchFamily="34" charset="0"/>
              </a:rPr>
            </a:br>
            <a:r>
              <a:rPr lang="en-US" sz="4800" b="1" dirty="0" smtClean="0">
                <a:latin typeface="Baskerville Old Face" panose="02020602080505020303" pitchFamily="18" charset="0"/>
                <a:cs typeface="Arial" panose="020B0604020202020204" pitchFamily="34" charset="0"/>
              </a:rPr>
              <a:t>Task 4: Filling Missing Values-Output</a:t>
            </a:r>
            <a:r>
              <a:rPr lang="en-US" sz="4800" dirty="0" smtClean="0">
                <a:latin typeface="Baskerville Old Face" panose="02020602080505020303" pitchFamily="18" charset="0"/>
                <a:cs typeface="Arial" panose="020B0604020202020204" pitchFamily="34" charset="0"/>
              </a:rPr>
              <a:t/>
            </a:r>
            <a:br>
              <a:rPr lang="en-US" sz="4800" dirty="0" smtClean="0">
                <a:latin typeface="Baskerville Old Face" panose="02020602080505020303" pitchFamily="18" charset="0"/>
                <a:cs typeface="Arial" panose="020B0604020202020204" pitchFamily="34" charset="0"/>
              </a:rPr>
            </a:br>
            <a:r>
              <a:rPr lang="en-US" sz="4800" b="1" dirty="0" smtClean="0">
                <a:latin typeface="Baskerville Old Face" panose="020206020805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IN" sz="4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86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lvl="0"/>
            <a:r>
              <a:rPr lang="en-US" sz="4800" b="1" dirty="0" smtClean="0">
                <a:latin typeface="Baskerville Old Face" panose="02020602080505020303" pitchFamily="18" charset="0"/>
              </a:rPr>
              <a:t/>
            </a:r>
            <a:br>
              <a:rPr lang="en-US" sz="4800" b="1" dirty="0" smtClean="0">
                <a:latin typeface="Baskerville Old Face" panose="02020602080505020303" pitchFamily="18" charset="0"/>
              </a:rPr>
            </a:br>
            <a:r>
              <a:rPr lang="en-US" sz="4800" b="1" dirty="0" smtClean="0">
                <a:latin typeface="Baskerville Old Face" panose="02020602080505020303" pitchFamily="18" charset="0"/>
              </a:rPr>
              <a:t>Task </a:t>
            </a:r>
            <a:r>
              <a:rPr lang="en-US" sz="4800" b="1" dirty="0">
                <a:latin typeface="Baskerville Old Face" panose="02020602080505020303" pitchFamily="18" charset="0"/>
              </a:rPr>
              <a:t>5: Inserting Data into </a:t>
            </a:r>
            <a:r>
              <a:rPr lang="en-US" sz="4800" b="1" dirty="0" err="1">
                <a:latin typeface="Baskerville Old Face" panose="02020602080505020303" pitchFamily="18" charset="0"/>
              </a:rPr>
              <a:t>MongoDB</a:t>
            </a:r>
            <a:r>
              <a:rPr lang="en-US" sz="4800" dirty="0">
                <a:latin typeface="Baskerville Old Face" panose="02020602080505020303" pitchFamily="18" charset="0"/>
              </a:rPr>
              <a:t/>
            </a:r>
            <a:br>
              <a:rPr lang="en-US" sz="4800" dirty="0">
                <a:latin typeface="Baskerville Old Face" panose="02020602080505020303" pitchFamily="18" charset="0"/>
              </a:rPr>
            </a:br>
            <a:endParaRPr lang="en-IN" sz="48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953" y="1131377"/>
            <a:ext cx="5308479" cy="539990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Defines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connection URI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Connects to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cluster using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MongoClient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Selects the database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testdb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and collection (collection2).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Converts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data into a list of dictionaries using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to_dict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(orient='records').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Iterates through the list of dictionaries and performs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upserts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update_one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upsert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operation inserts a new document if it doesn't exist or updates an existing document with the provided data.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Uses a composite key of 'Population' and '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DistrictName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 to avoid duplicates.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Prints a success message upon successful data insertion. 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864352" y="1268302"/>
            <a:ext cx="6096000" cy="526297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uri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mongodb+srv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://devisenthilkumar2024:tamil@cluster0.lzkkk4j.mongodb.net/?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retryWrites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true&amp;w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majority&amp;appName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=Cluster0"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client = 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MongoClient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uri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collection = client.testdb.collection2</a:t>
            </a:r>
          </a:p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data_dict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data.to_dict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(orient=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'records'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record 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data_dict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collection.update_one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{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'Population'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: record[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'Population'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DistrictName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: record[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DistrictName</a:t>
            </a:r>
            <a:r>
              <a:rPr lang="en-IN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]},{</a:t>
            </a:r>
            <a:r>
              <a:rPr lang="en-IN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set'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: record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IN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upsert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)</a:t>
            </a:r>
          </a:p>
          <a:p>
            <a:endParaRPr lang="en-IN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"Data inserted successfully into 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MongoDB</a:t>
            </a:r>
            <a:r>
              <a:rPr lang="en-IN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953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92" t="22374" r="25796" b="14798"/>
          <a:stretch/>
        </p:blipFill>
        <p:spPr>
          <a:xfrm>
            <a:off x="838200" y="1690688"/>
            <a:ext cx="7783286" cy="451584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lvl="0"/>
            <a:r>
              <a:rPr lang="en-US" sz="4800" b="1" dirty="0" smtClean="0">
                <a:latin typeface="Baskerville Old Face" panose="02020602080505020303" pitchFamily="18" charset="0"/>
              </a:rPr>
              <a:t/>
            </a:r>
            <a:br>
              <a:rPr lang="en-US" sz="4800" b="1" dirty="0" smtClean="0">
                <a:latin typeface="Baskerville Old Face" panose="02020602080505020303" pitchFamily="18" charset="0"/>
              </a:rPr>
            </a:br>
            <a:r>
              <a:rPr lang="en-US" sz="4800" b="1" dirty="0" smtClean="0">
                <a:latin typeface="Baskerville Old Face" panose="02020602080505020303" pitchFamily="18" charset="0"/>
              </a:rPr>
              <a:t>Task </a:t>
            </a:r>
            <a:r>
              <a:rPr lang="en-US" sz="4800" b="1" dirty="0">
                <a:latin typeface="Baskerville Old Face" panose="02020602080505020303" pitchFamily="18" charset="0"/>
              </a:rPr>
              <a:t>5: Inserting Data into </a:t>
            </a:r>
            <a:r>
              <a:rPr lang="en-US" sz="4800" b="1" dirty="0" err="1" smtClean="0">
                <a:latin typeface="Baskerville Old Face" panose="02020602080505020303" pitchFamily="18" charset="0"/>
              </a:rPr>
              <a:t>MongoDB</a:t>
            </a:r>
            <a:r>
              <a:rPr lang="en-US" sz="4800" b="1" dirty="0" smtClean="0">
                <a:latin typeface="Baskerville Old Face" panose="02020602080505020303" pitchFamily="18" charset="0"/>
              </a:rPr>
              <a:t>-Output</a:t>
            </a:r>
            <a:r>
              <a:rPr lang="en-US" sz="4800" dirty="0">
                <a:latin typeface="Baskerville Old Face" panose="02020602080505020303" pitchFamily="18" charset="0"/>
              </a:rPr>
              <a:t/>
            </a:r>
            <a:br>
              <a:rPr lang="en-US" sz="4800" dirty="0">
                <a:latin typeface="Baskerville Old Face" panose="02020602080505020303" pitchFamily="18" charset="0"/>
              </a:rPr>
            </a:br>
            <a:endParaRPr lang="en-IN" sz="4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462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9"/>
            <a:ext cx="12073128" cy="740028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latin typeface="Baskerville Old Face" panose="02020602080505020303" pitchFamily="18" charset="0"/>
              </a:rPr>
              <a:t/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r>
              <a:rPr lang="en-US" b="1" dirty="0" smtClean="0">
                <a:latin typeface="Baskerville Old Face" panose="02020602080505020303" pitchFamily="18" charset="0"/>
              </a:rPr>
              <a:t>Task 6:Transferring </a:t>
            </a:r>
            <a:r>
              <a:rPr lang="en-US" b="1" dirty="0">
                <a:latin typeface="Baskerville Old Face" panose="02020602080505020303" pitchFamily="18" charset="0"/>
              </a:rPr>
              <a:t>Data between </a:t>
            </a:r>
            <a:r>
              <a:rPr lang="en-US" b="1" dirty="0" err="1">
                <a:latin typeface="Baskerville Old Face" panose="02020602080505020303" pitchFamily="18" charset="0"/>
              </a:rPr>
              <a:t>MongoDB</a:t>
            </a:r>
            <a:r>
              <a:rPr lang="en-US" b="1" dirty="0">
                <a:latin typeface="Baskerville Old Face" panose="02020602080505020303" pitchFamily="18" charset="0"/>
              </a:rPr>
              <a:t> and </a:t>
            </a:r>
            <a:r>
              <a:rPr lang="en-US" b="1" dirty="0" smtClean="0">
                <a:latin typeface="Baskerville Old Face" panose="02020602080505020303" pitchFamily="18" charset="0"/>
              </a:rPr>
              <a:t>MySQL</a:t>
            </a:r>
            <a:r>
              <a:rPr lang="en-US" dirty="0">
                <a:latin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8" y="1032638"/>
            <a:ext cx="2752344" cy="5669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Fetches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from 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MongoDB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using the find() method and converts it to a list of dictionaries. </a:t>
            </a:r>
            <a:endParaRPr lang="en-US" sz="1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Converts the list of dictionaries to a pandas 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DataFrame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data_df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). </a:t>
            </a:r>
            <a:endParaRPr lang="en-US" sz="1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Optionally drops the '_id' column if it exists (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MongoDB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-specific). </a:t>
            </a:r>
            <a:endParaRPr lang="en-US" sz="1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Defines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connection details for the MySQL database.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Establishes a connection to MySQL using 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mysql.connector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Creates a 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SQLAlchemy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engine for interacting with MySQL.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Retrieves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column names from the 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DataFrame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Defines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types for the columns, assuming the first column is an ID </a:t>
            </a:r>
          </a:p>
          <a:p>
            <a:endParaRPr lang="en-IN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63824" y="1098692"/>
            <a:ext cx="8909304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mysql.connector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sqlalchemy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create_engine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pymongo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MongoClient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data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 list(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client.find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())      /n/n/n/n/n/n/n   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data_df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data_df.columns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 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data_df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data_df.drop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axis=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connection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mysql.connector.connect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(host=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localhost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,user=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'root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password=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database=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'test1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engine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create_engine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'mysql+mysqlconnector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://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db_user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db_password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db_host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db_name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columns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data_df.columns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/n print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"Data fetched from 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MongoDB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:"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)/n print(data)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data_types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 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 AUTO_INCREMENT PRIMARY KEY'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 + 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'VARCHAR(255)'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 *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 * (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(columns) -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create_table_query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"CREATE TABLE IF NOT EXISTS census 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(“ 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column,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zip(columns,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data_types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create_table_query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+=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{column}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, "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create_table_query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create_table_query.rstrip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");"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"Create table query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:"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print(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create_table_query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with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connection.cursor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cursor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cursor.execute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create_table_query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connection.commit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data_df.to_sql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'census'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con=engine,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if_exists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'replace'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index=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"Data inserted successfully into MySQL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print(data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6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937" r="15906" b="40744"/>
          <a:stretch/>
        </p:blipFill>
        <p:spPr>
          <a:xfrm>
            <a:off x="1985864" y="1200474"/>
            <a:ext cx="8501743" cy="543301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9208" y="74646"/>
            <a:ext cx="10924592" cy="952500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latin typeface="Baskerville Old Face" panose="02020602080505020303" pitchFamily="18" charset="0"/>
              </a:rPr>
              <a:t/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r>
              <a:rPr lang="en-US" b="1" dirty="0" smtClean="0">
                <a:latin typeface="Baskerville Old Face" panose="02020602080505020303" pitchFamily="18" charset="0"/>
              </a:rPr>
              <a:t>Task 6:Transferring </a:t>
            </a:r>
            <a:r>
              <a:rPr lang="en-US" b="1" dirty="0">
                <a:latin typeface="Baskerville Old Face" panose="02020602080505020303" pitchFamily="18" charset="0"/>
              </a:rPr>
              <a:t>Data between </a:t>
            </a:r>
            <a:r>
              <a:rPr lang="en-US" b="1" dirty="0" err="1">
                <a:latin typeface="Baskerville Old Face" panose="02020602080505020303" pitchFamily="18" charset="0"/>
              </a:rPr>
              <a:t>MongoDB</a:t>
            </a:r>
            <a:r>
              <a:rPr lang="en-US" b="1" dirty="0">
                <a:latin typeface="Baskerville Old Face" panose="02020602080505020303" pitchFamily="18" charset="0"/>
              </a:rPr>
              <a:t> and </a:t>
            </a:r>
            <a:r>
              <a:rPr lang="en-US" b="1" dirty="0" smtClean="0">
                <a:latin typeface="Baskerville Old Face" panose="02020602080505020303" pitchFamily="18" charset="0"/>
              </a:rPr>
              <a:t>MySQL -Output</a:t>
            </a:r>
            <a:r>
              <a:rPr lang="en-US" dirty="0">
                <a:latin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725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Task </a:t>
            </a:r>
            <a:r>
              <a:rPr lang="en-US" b="1" dirty="0" smtClean="0">
                <a:latin typeface="Baskerville Old Face" panose="02020602080505020303" pitchFamily="18" charset="0"/>
              </a:rPr>
              <a:t>7:Visualisation using </a:t>
            </a:r>
            <a:r>
              <a:rPr lang="en-US" b="1" dirty="0" err="1" smtClean="0">
                <a:latin typeface="Baskerville Old Face" panose="02020602080505020303" pitchFamily="18" charset="0"/>
              </a:rPr>
              <a:t>streamlit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125668"/>
            <a:ext cx="11017055" cy="175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/>
            <a:r>
              <a:rPr lang="en-US" sz="1800" b="1" dirty="0" smtClean="0"/>
              <a:t>MySQL:</a:t>
            </a:r>
            <a:r>
              <a:rPr lang="en-US" sz="1800" dirty="0" smtClean="0"/>
              <a:t> Stores and manages the data.</a:t>
            </a:r>
            <a:r>
              <a:rPr lang="en-US" sz="1800" dirty="0">
                <a:latin typeface="Arial" panose="020B0604020202020204" pitchFamily="34" charset="0"/>
              </a:rPr>
              <a:t> For data manipulation and analysis.</a:t>
            </a:r>
          </a:p>
          <a:p>
            <a:pPr lvl="0" fontAlgn="base"/>
            <a:r>
              <a:rPr lang="en-US" sz="1800" b="1" dirty="0" err="1" smtClean="0"/>
              <a:t>SQLAlchemy</a:t>
            </a:r>
            <a:r>
              <a:rPr lang="en-US" sz="1800" b="1" dirty="0"/>
              <a:t>:</a:t>
            </a:r>
            <a:r>
              <a:rPr lang="en-US" sz="1800" dirty="0"/>
              <a:t> Facilitates interaction between Python and MySQL</a:t>
            </a:r>
            <a:r>
              <a:rPr lang="en-US" sz="1800" dirty="0" smtClean="0"/>
              <a:t>.</a:t>
            </a:r>
            <a:r>
              <a:rPr lang="en-US" sz="1800" dirty="0">
                <a:latin typeface="Arial" panose="020B0604020202020204" pitchFamily="34" charset="0"/>
              </a:rPr>
              <a:t> For database connection and data retrieval.</a:t>
            </a:r>
          </a:p>
          <a:p>
            <a:pPr lvl="0" fontAlgn="base"/>
            <a:r>
              <a:rPr lang="en-US" sz="1800" b="1" dirty="0" err="1" smtClean="0"/>
              <a:t>Streamlit</a:t>
            </a:r>
            <a:r>
              <a:rPr lang="en-US" sz="1800" b="1" dirty="0"/>
              <a:t>:</a:t>
            </a:r>
            <a:r>
              <a:rPr lang="en-US" sz="1800" dirty="0"/>
              <a:t> Provides an interactive web interface for the application</a:t>
            </a:r>
            <a:r>
              <a:rPr lang="en-US" sz="1800" dirty="0" smtClean="0"/>
              <a:t>.</a:t>
            </a:r>
            <a:r>
              <a:rPr lang="en-US" sz="1800" dirty="0">
                <a:latin typeface="Arial" panose="020B0604020202020204" pitchFamily="34" charset="0"/>
              </a:rPr>
              <a:t> For building the web application.</a:t>
            </a:r>
          </a:p>
          <a:p>
            <a:pPr fontAlgn="base"/>
            <a:r>
              <a:rPr lang="en-US" sz="1800" b="1" dirty="0" err="1" smtClean="0"/>
              <a:t>Plotly</a:t>
            </a:r>
            <a:r>
              <a:rPr lang="en-US" sz="1800" b="1" dirty="0"/>
              <a:t>:</a:t>
            </a:r>
            <a:r>
              <a:rPr lang="en-US" sz="1800" dirty="0"/>
              <a:t> Generates interactive visualizations within the </a:t>
            </a:r>
            <a:r>
              <a:rPr lang="en-US" sz="1800" dirty="0" err="1"/>
              <a:t>Streamlit</a:t>
            </a:r>
            <a:r>
              <a:rPr lang="en-US" sz="1800" dirty="0"/>
              <a:t> app</a:t>
            </a:r>
            <a:r>
              <a:rPr lang="en-US" sz="1800" dirty="0" smtClean="0"/>
              <a:t>.</a:t>
            </a:r>
            <a:r>
              <a:rPr lang="en-US" sz="1800" dirty="0">
                <a:latin typeface="Arial" panose="020B0604020202020204" pitchFamily="34" charset="0"/>
              </a:rPr>
              <a:t> For data visualization. </a:t>
            </a: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1289" y="1637455"/>
            <a:ext cx="927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A data analysis dashboard that fetches data from MySQL, processes it with </a:t>
            </a:r>
            <a:r>
              <a:rPr lang="en-US" dirty="0" err="1"/>
              <a:t>SQLAlchemy</a:t>
            </a:r>
            <a:r>
              <a:rPr lang="en-US" dirty="0"/>
              <a:t>, builds the UI with </a:t>
            </a:r>
            <a:r>
              <a:rPr lang="en-US" dirty="0" err="1"/>
              <a:t>Streamlit</a:t>
            </a:r>
            <a:r>
              <a:rPr lang="en-US" dirty="0"/>
              <a:t>, and visualizes data with </a:t>
            </a:r>
            <a:r>
              <a:rPr lang="en-US" dirty="0" err="1"/>
              <a:t>Plotly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9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IN" dirty="0" err="1"/>
              <a:t>SQLAlchemy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SQLAlchemy</a:t>
            </a:r>
            <a:r>
              <a:rPr lang="en-IN" dirty="0" smtClean="0"/>
              <a:t> </a:t>
            </a:r>
            <a:r>
              <a:rPr lang="en-IN" dirty="0"/>
              <a:t>is a powerful SQL toolkit and Object-Relational Mapping (ORM) library for Python.</a:t>
            </a:r>
            <a:endParaRPr lang="en-IN" dirty="0"/>
          </a:p>
          <a:p>
            <a:pPr fontAlgn="base"/>
            <a:r>
              <a:rPr lang="en-IN" b="1" dirty="0"/>
              <a:t>Object-Relational Mapper (ORM):</a:t>
            </a:r>
            <a:endParaRPr lang="en-IN" dirty="0"/>
          </a:p>
          <a:p>
            <a:pPr lvl="1" fontAlgn="base"/>
            <a:r>
              <a:rPr lang="en-IN" dirty="0"/>
              <a:t>Maps Python classes to database tables. </a:t>
            </a:r>
          </a:p>
          <a:p>
            <a:pPr fontAlgn="base"/>
            <a:r>
              <a:rPr lang="en-IN" b="1" dirty="0"/>
              <a:t>SQL Expression Language:</a:t>
            </a:r>
            <a:endParaRPr lang="en-IN" dirty="0"/>
          </a:p>
          <a:p>
            <a:pPr lvl="1" fontAlgn="base"/>
            <a:r>
              <a:rPr lang="en-IN" dirty="0"/>
              <a:t>Provides a </a:t>
            </a:r>
            <a:r>
              <a:rPr lang="en-IN" dirty="0" err="1"/>
              <a:t>Pythonic</a:t>
            </a:r>
            <a:r>
              <a:rPr lang="en-IN" dirty="0"/>
              <a:t> way to write SQL queries. </a:t>
            </a:r>
          </a:p>
          <a:p>
            <a:pPr fontAlgn="base"/>
            <a:r>
              <a:rPr lang="en-IN" b="1" dirty="0"/>
              <a:t>Database Abstraction:</a:t>
            </a:r>
            <a:endParaRPr lang="en-IN" dirty="0"/>
          </a:p>
          <a:p>
            <a:pPr lvl="1" fontAlgn="base"/>
            <a:r>
              <a:rPr lang="en-IN" dirty="0"/>
              <a:t>Supports multiple database </a:t>
            </a:r>
            <a:r>
              <a:rPr lang="en-IN" dirty="0" err="1"/>
              <a:t>backends</a:t>
            </a:r>
            <a:r>
              <a:rPr lang="en-IN" dirty="0"/>
              <a:t> (e.g., MySQL, </a:t>
            </a:r>
            <a:r>
              <a:rPr lang="en-IN" dirty="0" err="1"/>
              <a:t>PostgreSQL</a:t>
            </a:r>
            <a:r>
              <a:rPr lang="en-IN" dirty="0"/>
              <a:t>, SQLite).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24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Baskerville Old Face" panose="02020602080505020303" pitchFamily="18" charset="0"/>
              </a:rPr>
              <a:t>Problem Statement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primary goal of this project is to create a robust data pipeline that ingests, processes, stores, and visualize census data of 2011. The tasks include: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Data cleaning and preprocessing.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Standardizing state names.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Managing missing values.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Storing processed data in </a:t>
            </a:r>
            <a:r>
              <a:rPr lang="en-US" dirty="0" err="1" smtClean="0"/>
              <a:t>MongoDB</a:t>
            </a:r>
            <a:r>
              <a:rPr lang="en-US" dirty="0" smtClean="0"/>
              <a:t> for initial handling and then transferring it to MySQL for structured queries.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Creating an interactive dashboard for data visualization using </a:t>
            </a:r>
            <a:r>
              <a:rPr lang="en-US" dirty="0" err="1" smtClean="0"/>
              <a:t>Streamlit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Tools used :-</a:t>
            </a:r>
          </a:p>
          <a:p>
            <a:pPr marL="0" indent="0">
              <a:buNone/>
            </a:pPr>
            <a:r>
              <a:rPr lang="en-US" dirty="0" smtClean="0"/>
              <a:t>Python, Pandas ,</a:t>
            </a:r>
            <a:r>
              <a:rPr lang="en-US" dirty="0" err="1" smtClean="0"/>
              <a:t>MongoDB</a:t>
            </a:r>
            <a:r>
              <a:rPr lang="en-US" dirty="0" smtClean="0"/>
              <a:t>, MySQL, </a:t>
            </a:r>
            <a:r>
              <a:rPr lang="en-US" dirty="0" err="1" smtClean="0"/>
              <a:t>Streamlit</a:t>
            </a:r>
            <a:r>
              <a:rPr lang="en-US" dirty="0" smtClean="0"/>
              <a:t>, </a:t>
            </a:r>
            <a:r>
              <a:rPr lang="en-US" dirty="0" err="1" smtClean="0"/>
              <a:t>Plotly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142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/>
              <a:t>Streamlit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Definition:</a:t>
            </a:r>
            <a:r>
              <a:rPr lang="en-US" dirty="0"/>
              <a:t> </a:t>
            </a:r>
            <a:r>
              <a:rPr lang="en-US" dirty="0" err="1"/>
              <a:t>Streamlit</a:t>
            </a:r>
            <a:r>
              <a:rPr lang="en-US" dirty="0"/>
              <a:t> is an open-source Python library that makes it easy to create custom web apps for machine learning and data science.</a:t>
            </a:r>
          </a:p>
          <a:p>
            <a:pPr fontAlgn="base"/>
            <a:r>
              <a:rPr lang="en-US" b="1" dirty="0"/>
              <a:t>Key Features:</a:t>
            </a:r>
            <a:endParaRPr lang="en-US" dirty="0"/>
          </a:p>
          <a:p>
            <a:pPr lvl="1" fontAlgn="base"/>
            <a:r>
              <a:rPr lang="en-US" b="1" dirty="0"/>
              <a:t>Ease of Use:</a:t>
            </a:r>
            <a:r>
              <a:rPr lang="en-US" dirty="0"/>
              <a:t> Minimal coding required to create interactive applications.</a:t>
            </a:r>
          </a:p>
          <a:p>
            <a:pPr lvl="1" fontAlgn="base"/>
            <a:r>
              <a:rPr lang="en-US" b="1" dirty="0"/>
              <a:t>Integration:</a:t>
            </a:r>
            <a:r>
              <a:rPr lang="en-US" dirty="0"/>
              <a:t> Seamlessly integrates with Python scripts and libraries.</a:t>
            </a:r>
          </a:p>
          <a:p>
            <a:pPr lvl="1" fontAlgn="base"/>
            <a:r>
              <a:rPr lang="en-US" b="1" dirty="0"/>
              <a:t>Real-Time:</a:t>
            </a:r>
            <a:r>
              <a:rPr lang="en-US" dirty="0"/>
              <a:t> Provides real-time data updates and visualization.</a:t>
            </a:r>
          </a:p>
          <a:p>
            <a:pPr lvl="1" fontAlgn="base"/>
            <a:r>
              <a:rPr lang="en-US" b="1" dirty="0"/>
              <a:t>Deployment:</a:t>
            </a:r>
            <a:r>
              <a:rPr lang="en-US" dirty="0"/>
              <a:t> Easy to deploy on various platforms including </a:t>
            </a:r>
            <a:r>
              <a:rPr lang="en-US" dirty="0" err="1"/>
              <a:t>Heroku</a:t>
            </a:r>
            <a:r>
              <a:rPr lang="en-US" dirty="0"/>
              <a:t> and AWS.</a:t>
            </a:r>
          </a:p>
          <a:p>
            <a:pPr fontAlgn="base"/>
            <a:r>
              <a:rPr lang="en-US" b="1" dirty="0"/>
              <a:t>Usage:</a:t>
            </a:r>
            <a:r>
              <a:rPr lang="en-US" dirty="0"/>
              <a:t> Used for building interactive dashboards and data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827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/>
              <a:t>Plotly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Definition:</a:t>
            </a:r>
            <a:r>
              <a:rPr lang="en-US" dirty="0"/>
              <a:t> </a:t>
            </a:r>
            <a:r>
              <a:rPr lang="en-US" dirty="0" err="1"/>
              <a:t>Plotly</a:t>
            </a:r>
            <a:r>
              <a:rPr lang="en-US" dirty="0"/>
              <a:t> is an open-source graphing library that makes interactive, publication-quality graphs online.</a:t>
            </a:r>
          </a:p>
          <a:p>
            <a:pPr fontAlgn="base"/>
            <a:r>
              <a:rPr lang="en-US" b="1" dirty="0"/>
              <a:t>Key Features:</a:t>
            </a:r>
            <a:endParaRPr lang="en-US" dirty="0"/>
          </a:p>
          <a:p>
            <a:pPr lvl="1" fontAlgn="base"/>
            <a:r>
              <a:rPr lang="en-US" b="1" dirty="0"/>
              <a:t>Interactivity:</a:t>
            </a:r>
            <a:r>
              <a:rPr lang="en-US" dirty="0"/>
              <a:t> Highly interactive charts and graphs.</a:t>
            </a:r>
          </a:p>
          <a:p>
            <a:pPr lvl="1" fontAlgn="base"/>
            <a:r>
              <a:rPr lang="en-US" b="1" dirty="0"/>
              <a:t>Wide Range of Plots:</a:t>
            </a:r>
            <a:r>
              <a:rPr lang="en-US" dirty="0"/>
              <a:t> Supports a variety of plot types including bar charts, line plots, scatter plots, and more.</a:t>
            </a:r>
          </a:p>
          <a:p>
            <a:pPr lvl="1" fontAlgn="base"/>
            <a:r>
              <a:rPr lang="en-US" b="1" dirty="0"/>
              <a:t>Customization:</a:t>
            </a:r>
            <a:r>
              <a:rPr lang="en-US" dirty="0"/>
              <a:t> Extensive customization options for styling and formatting.</a:t>
            </a:r>
          </a:p>
          <a:p>
            <a:pPr lvl="1" fontAlgn="base"/>
            <a:r>
              <a:rPr lang="en-US" b="1" dirty="0"/>
              <a:t>Integration:</a:t>
            </a:r>
            <a:r>
              <a:rPr lang="en-US" dirty="0"/>
              <a:t> Integrates well with web frameworks and other visualization libraries.</a:t>
            </a:r>
          </a:p>
          <a:p>
            <a:pPr fontAlgn="base"/>
            <a:r>
              <a:rPr lang="en-US" b="1" dirty="0"/>
              <a:t>Usage:</a:t>
            </a:r>
            <a:r>
              <a:rPr lang="en-US" dirty="0"/>
              <a:t> Used for creating detailed and interactive data visualizations.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544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736" t="11008" r="12166" b="21017"/>
          <a:stretch/>
        </p:blipFill>
        <p:spPr>
          <a:xfrm>
            <a:off x="401216" y="197174"/>
            <a:ext cx="11056776" cy="63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67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645" t="11009" r="26399" b="32810"/>
          <a:stretch/>
        </p:blipFill>
        <p:spPr>
          <a:xfrm>
            <a:off x="2658869" y="1690688"/>
            <a:ext cx="6874262" cy="472718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Baskerville Old Face" panose="02020602080505020303" pitchFamily="18" charset="0"/>
              </a:rPr>
              <a:t>Task 7:Visualisation using </a:t>
            </a:r>
            <a:r>
              <a:rPr lang="en-US" b="1" dirty="0" err="1" smtClean="0">
                <a:latin typeface="Baskerville Old Face" panose="02020602080505020303" pitchFamily="18" charset="0"/>
              </a:rPr>
              <a:t>streamlit</a:t>
            </a:r>
            <a:r>
              <a:rPr lang="en-US" b="1" dirty="0" smtClean="0">
                <a:latin typeface="Baskerville Old Face" panose="02020602080505020303" pitchFamily="18" charset="0"/>
              </a:rPr>
              <a:t> -</a:t>
            </a:r>
            <a:r>
              <a:rPr lang="en-US" b="1" dirty="0">
                <a:latin typeface="Baskerville Old Face" panose="02020602080505020303" pitchFamily="18" charset="0"/>
              </a:rPr>
              <a:t> </a:t>
            </a:r>
            <a:r>
              <a:rPr lang="en-US" b="1" dirty="0" smtClean="0">
                <a:latin typeface="Baskerville Old Face" panose="02020602080505020303" pitchFamily="18" charset="0"/>
              </a:rPr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47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4166" t="31111" r="16876" b="12859"/>
          <a:stretch/>
        </p:blipFill>
        <p:spPr>
          <a:xfrm>
            <a:off x="142671" y="1188066"/>
            <a:ext cx="11906655" cy="54417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13993" y="65315"/>
            <a:ext cx="7357184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</a:rPr>
              <a:t>Approach-Architecture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8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56" y="2253870"/>
            <a:ext cx="11499744" cy="4286415"/>
          </a:xfr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Bell MT" panose="02020503060305020303" pitchFamily="18" charset="0"/>
              </a:rPr>
              <a:t> 1</a:t>
            </a:r>
            <a:r>
              <a:rPr lang="en-US" dirty="0">
                <a:latin typeface="Bell MT" panose="02020503060305020303" pitchFamily="18" charset="0"/>
              </a:rPr>
              <a:t>. Improving Readability and </a:t>
            </a:r>
            <a:r>
              <a:rPr lang="en-US" dirty="0" smtClean="0">
                <a:latin typeface="Bell MT" panose="02020503060305020303" pitchFamily="18" charset="0"/>
              </a:rPr>
              <a:t>Consistency</a:t>
            </a:r>
            <a:r>
              <a:rPr lang="en-US" sz="2000" dirty="0" smtClean="0">
                <a:latin typeface="Bell MT" panose="02020503060305020303" pitchFamily="18" charset="0"/>
              </a:rPr>
              <a:t>(data </a:t>
            </a:r>
            <a:r>
              <a:rPr lang="en-US" sz="2000" dirty="0" err="1" smtClean="0">
                <a:latin typeface="Bell MT" panose="02020503060305020303" pitchFamily="18" charset="0"/>
              </a:rPr>
              <a:t>Analysts,Engineers,multiple</a:t>
            </a:r>
            <a:r>
              <a:rPr lang="en-US" sz="2000" dirty="0" smtClean="0">
                <a:latin typeface="Bell MT" panose="02020503060305020303" pitchFamily="18" charset="0"/>
              </a:rPr>
              <a:t> sources)</a:t>
            </a:r>
            <a:endParaRPr lang="en-US" sz="20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ell MT" panose="02020503060305020303" pitchFamily="18" charset="0"/>
              </a:rPr>
              <a:t> 2</a:t>
            </a:r>
            <a:r>
              <a:rPr lang="en-US" dirty="0">
                <a:latin typeface="Bell MT" panose="02020503060305020303" pitchFamily="18" charset="0"/>
              </a:rPr>
              <a:t>. Compliance with Naming </a:t>
            </a:r>
            <a:r>
              <a:rPr lang="en-US" dirty="0" smtClean="0">
                <a:latin typeface="Bell MT" panose="02020503060305020303" pitchFamily="18" charset="0"/>
              </a:rPr>
              <a:t>Conventions(</a:t>
            </a:r>
            <a:r>
              <a:rPr lang="en-US" sz="2000" dirty="0" smtClean="0">
                <a:latin typeface="Bell MT" panose="02020503060305020303" pitchFamily="18" charset="0"/>
              </a:rPr>
              <a:t>company and coding </a:t>
            </a:r>
            <a:r>
              <a:rPr lang="en-US" sz="2000" dirty="0" err="1" smtClean="0">
                <a:latin typeface="Bell MT" panose="02020503060305020303" pitchFamily="18" charset="0"/>
              </a:rPr>
              <a:t>std</a:t>
            </a:r>
            <a:r>
              <a:rPr lang="en-US" sz="2000" dirty="0" smtClean="0">
                <a:latin typeface="Bell MT" panose="02020503060305020303" pitchFamily="18" charset="0"/>
              </a:rPr>
              <a:t>.,prevents error in data processing scripts</a:t>
            </a:r>
            <a:r>
              <a:rPr lang="en-US" dirty="0" smtClean="0">
                <a:latin typeface="Bell MT" panose="02020503060305020303" pitchFamily="18" charset="0"/>
              </a:rPr>
              <a:t>))</a:t>
            </a:r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ell MT" panose="02020503060305020303" pitchFamily="18" charset="0"/>
              </a:rPr>
              <a:t> 3</a:t>
            </a:r>
            <a:r>
              <a:rPr lang="en-US" dirty="0">
                <a:latin typeface="Bell MT" panose="02020503060305020303" pitchFamily="18" charset="0"/>
              </a:rPr>
              <a:t>. Facilitating Data </a:t>
            </a:r>
            <a:r>
              <a:rPr lang="en-US" dirty="0" smtClean="0">
                <a:latin typeface="Bell MT" panose="02020503060305020303" pitchFamily="18" charset="0"/>
              </a:rPr>
              <a:t>Integration(</a:t>
            </a:r>
            <a:r>
              <a:rPr lang="en-US" sz="2000" dirty="0" smtClean="0">
                <a:latin typeface="Bell MT" panose="02020503060305020303" pitchFamily="18" charset="0"/>
              </a:rPr>
              <a:t>col names compatible with DB</a:t>
            </a:r>
            <a:r>
              <a:rPr lang="en-US" dirty="0" smtClean="0">
                <a:latin typeface="Bell MT" panose="02020503060305020303" pitchFamily="18" charset="0"/>
              </a:rPr>
              <a:t>)</a:t>
            </a:r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ell MT" panose="02020503060305020303" pitchFamily="18" charset="0"/>
              </a:rPr>
              <a:t> 4. Enhancing Automation and Reusability</a:t>
            </a:r>
          </a:p>
          <a:p>
            <a:pPr marL="0" indent="0">
              <a:buNone/>
            </a:pPr>
            <a:r>
              <a:rPr lang="en-US" dirty="0" smtClean="0">
                <a:latin typeface="Bell MT" panose="02020503060305020303" pitchFamily="18" charset="0"/>
              </a:rPr>
              <a:t> 5. </a:t>
            </a:r>
            <a:r>
              <a:rPr lang="en-US" dirty="0">
                <a:latin typeface="Bell MT" panose="02020503060305020303" pitchFamily="18" charset="0"/>
              </a:rPr>
              <a:t>Error Prevention and </a:t>
            </a:r>
            <a:r>
              <a:rPr lang="en-US" dirty="0" smtClean="0">
                <a:latin typeface="Bell MT" panose="02020503060305020303" pitchFamily="18" charset="0"/>
              </a:rPr>
              <a:t>Debugging(</a:t>
            </a:r>
            <a:r>
              <a:rPr lang="en-US" sz="1800" dirty="0" smtClean="0">
                <a:latin typeface="Bell MT" panose="02020503060305020303" pitchFamily="18" charset="0"/>
              </a:rPr>
              <a:t>easy to trace issue in data pipeline</a:t>
            </a:r>
            <a:r>
              <a:rPr lang="en-US" dirty="0" smtClean="0">
                <a:latin typeface="Bell MT" panose="02020503060305020303" pitchFamily="18" charset="0"/>
              </a:rPr>
              <a:t>)</a:t>
            </a:r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ell MT" panose="02020503060305020303" pitchFamily="18" charset="0"/>
              </a:rPr>
              <a:t>6. </a:t>
            </a:r>
            <a:r>
              <a:rPr lang="en-US" dirty="0">
                <a:latin typeface="Bell MT" panose="02020503060305020303" pitchFamily="18" charset="0"/>
              </a:rPr>
              <a:t>Documentation and </a:t>
            </a:r>
            <a:r>
              <a:rPr lang="en-US" dirty="0" smtClean="0">
                <a:latin typeface="Bell MT" panose="02020503060305020303" pitchFamily="18" charset="0"/>
              </a:rPr>
              <a:t>Collaboration(</a:t>
            </a:r>
            <a:r>
              <a:rPr lang="en-US" sz="1800" dirty="0" smtClean="0">
                <a:latin typeface="Bell MT" panose="02020503060305020303" pitchFamily="18" charset="0"/>
              </a:rPr>
              <a:t>Reduce need for separate documentation</a:t>
            </a:r>
            <a:r>
              <a:rPr lang="en-US" dirty="0" smtClean="0">
                <a:latin typeface="Bell MT" panose="02020503060305020303" pitchFamily="18" charset="0"/>
              </a:rPr>
              <a:t>)</a:t>
            </a:r>
            <a:endParaRPr lang="en-US" dirty="0">
              <a:latin typeface="Bell MT" panose="02020503060305020303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6455" y="1388774"/>
            <a:ext cx="11499745" cy="52322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Bell MT" panose="02020503060305020303" pitchFamily="18" charset="0"/>
              </a:rPr>
              <a:t>Primary Reasons for Renaming columns </a:t>
            </a:r>
            <a:r>
              <a:rPr lang="en-US" sz="2800" b="1" dirty="0" smtClean="0">
                <a:latin typeface="Bell MT" panose="02020503060305020303" pitchFamily="18" charset="0"/>
              </a:rPr>
              <a:t>in </a:t>
            </a:r>
            <a:r>
              <a:rPr lang="en-US" sz="2800" b="1" dirty="0">
                <a:latin typeface="Bell MT" panose="02020503060305020303" pitchFamily="18" charset="0"/>
              </a:rPr>
              <a:t>the data engineering </a:t>
            </a:r>
            <a:r>
              <a:rPr lang="en-US" sz="2800" b="1" dirty="0" smtClean="0">
                <a:latin typeface="Bell MT" panose="02020503060305020303" pitchFamily="18" charset="0"/>
              </a:rPr>
              <a:t>process</a:t>
            </a:r>
            <a:endParaRPr lang="en-US" sz="2800" b="1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456" y="339013"/>
            <a:ext cx="11499745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latin typeface="Baskerville Old Face" panose="02020602080505020303" pitchFamily="18" charset="0"/>
              </a:rPr>
              <a:t>Task 1: Renaming </a:t>
            </a:r>
            <a:r>
              <a:rPr lang="en-US" sz="4000" b="1" dirty="0" smtClean="0">
                <a:latin typeface="Baskerville Old Face" panose="02020602080505020303" pitchFamily="18" charset="0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418287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06041" y="1076399"/>
            <a:ext cx="6369465" cy="5509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pandas </a:t>
            </a:r>
            <a:r>
              <a:rPr lang="en-IN" sz="22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pd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pathname 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IN" sz="2200" dirty="0">
                <a:solidFill>
                  <a:srgbClr val="CE9178"/>
                </a:solidFill>
                <a:latin typeface="Consolas" panose="020B0609020204030204" pitchFamily="49" charset="0"/>
              </a:rPr>
              <a:t>"C</a:t>
            </a:r>
            <a:r>
              <a:rPr lang="en-IN" sz="2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:\\xxx\\census_2011.xlsx“</a:t>
            </a:r>
          </a:p>
          <a:p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data 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IN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pd.read_excel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(pathname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IN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orgdata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IN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data.copy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IN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IN" sz="22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2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rename_function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datatorename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IN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renameddata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datatorename.rename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(columns={\</a:t>
            </a:r>
          </a:p>
          <a:p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2200" dirty="0">
                <a:solidFill>
                  <a:srgbClr val="CE9178"/>
                </a:solidFill>
                <a:latin typeface="Consolas" panose="020B0609020204030204" pitchFamily="49" charset="0"/>
              </a:rPr>
              <a:t>'District code'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2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2200" dirty="0" err="1">
                <a:solidFill>
                  <a:srgbClr val="CE9178"/>
                </a:solidFill>
                <a:latin typeface="Consolas" panose="020B0609020204030204" pitchFamily="49" charset="0"/>
              </a:rPr>
              <a:t>District_code</a:t>
            </a:r>
            <a:r>
              <a:rPr lang="en-IN" sz="2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,\</a:t>
            </a:r>
          </a:p>
          <a:p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2200" dirty="0">
                <a:solidFill>
                  <a:srgbClr val="CE9178"/>
                </a:solidFill>
                <a:latin typeface="Consolas" panose="020B0609020204030204" pitchFamily="49" charset="0"/>
              </a:rPr>
              <a:t>'State name'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2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2200" dirty="0" err="1">
                <a:solidFill>
                  <a:srgbClr val="CE9178"/>
                </a:solidFill>
                <a:latin typeface="Consolas" panose="020B0609020204030204" pitchFamily="49" charset="0"/>
              </a:rPr>
              <a:t>StateUT</a:t>
            </a:r>
            <a:r>
              <a:rPr lang="en-IN" sz="2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,\</a:t>
            </a:r>
          </a:p>
          <a:p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2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'Age </a:t>
            </a:r>
            <a:r>
              <a:rPr lang="en-IN" sz="2200" dirty="0">
                <a:solidFill>
                  <a:srgbClr val="CE9178"/>
                </a:solidFill>
                <a:latin typeface="Consolas" panose="020B0609020204030204" pitchFamily="49" charset="0"/>
              </a:rPr>
              <a:t>not stated'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2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2200" dirty="0" err="1">
                <a:solidFill>
                  <a:srgbClr val="CE9178"/>
                </a:solidFill>
                <a:latin typeface="Consolas" panose="020B0609020204030204" pitchFamily="49" charset="0"/>
              </a:rPr>
              <a:t>Age_Not_Stated</a:t>
            </a:r>
            <a:r>
              <a:rPr lang="en-IN" sz="2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IN" sz="22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renameddata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endParaRPr lang="en-IN" sz="2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data 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IN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rename_function</a:t>
            </a:r>
            <a:r>
              <a:rPr lang="en-IN" sz="2200" dirty="0">
                <a:solidFill>
                  <a:srgbClr val="D4D4D4"/>
                </a:solidFill>
                <a:latin typeface="Consolas" panose="020B0609020204030204" pitchFamily="49" charset="0"/>
              </a:rPr>
              <a:t>(data)</a:t>
            </a:r>
          </a:p>
          <a:p>
            <a:endParaRPr lang="en-US" sz="2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IN" sz="2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print(data)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3706" y="157693"/>
            <a:ext cx="11781800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latin typeface="Baskerville Old Face" panose="02020602080505020303" pitchFamily="18" charset="0"/>
              </a:rPr>
              <a:t>Task 1: </a:t>
            </a:r>
            <a:r>
              <a:rPr lang="en-US" sz="4800" b="1" dirty="0" smtClean="0">
                <a:latin typeface="Baskerville Old Face" panose="02020602080505020303" pitchFamily="18" charset="0"/>
              </a:rPr>
              <a:t>Renaming Columns- Code</a:t>
            </a:r>
            <a:endParaRPr lang="en-US" sz="4800" dirty="0">
              <a:latin typeface="Baskerville Old Face" panose="02020602080505020303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3705" y="1076399"/>
            <a:ext cx="5412336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Imports necessary libraries like pandas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for data manipulation.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Reads the Excel file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census_2011.xlsx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using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pd.read_excel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stores it in 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named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Creates a copy of the original data using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.copy()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avoid modifying it directly.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Defines a function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rename_function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that takes 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as input.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Iterates through a dictionary mapping old column names to new names.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Renames the columns in the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the dictionary.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 the modified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Calls the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rename_function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with the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assigns the result back to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Prints the modified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verify changes.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311" t="16667" r="32654" b="17043"/>
          <a:stretch/>
        </p:blipFill>
        <p:spPr>
          <a:xfrm>
            <a:off x="309967" y="1035054"/>
            <a:ext cx="11530738" cy="56655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9967" y="268659"/>
            <a:ext cx="11530738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Baskerville Old Face" panose="02020602080505020303" pitchFamily="18" charset="0"/>
              </a:rPr>
              <a:t>Task 1: Renaming </a:t>
            </a:r>
            <a:r>
              <a:rPr lang="en-US" sz="3600" b="1" dirty="0" smtClean="0">
                <a:latin typeface="Baskerville Old Face" panose="02020602080505020303" pitchFamily="18" charset="0"/>
              </a:rPr>
              <a:t>Columns-Output</a:t>
            </a:r>
            <a:endParaRPr lang="en-US" sz="3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59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65" y="1425844"/>
            <a:ext cx="11468747" cy="528315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latin typeface="Goudy Old Style" panose="02020502050305020303" pitchFamily="18" charset="0"/>
              </a:rPr>
              <a:t>Purpose of Standardizing </a:t>
            </a:r>
            <a:r>
              <a:rPr lang="en-US" sz="3200" b="1" dirty="0">
                <a:latin typeface="Goudy Old Style" panose="02020502050305020303" pitchFamily="18" charset="0"/>
              </a:rPr>
              <a:t>column values in data engineering </a:t>
            </a:r>
            <a:r>
              <a:rPr lang="en-US" sz="3200" b="1" dirty="0" smtClean="0">
                <a:latin typeface="Goudy Old Style" panose="02020502050305020303" pitchFamily="18" charset="0"/>
              </a:rPr>
              <a:t> </a:t>
            </a:r>
            <a:endParaRPr lang="en-IN" sz="3200" b="1" dirty="0">
              <a:latin typeface="Goudy Old Style" panose="0202050205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6" y="2120093"/>
            <a:ext cx="11468746" cy="4575175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Bell MT" panose="02020503060305020303" pitchFamily="18" charset="0"/>
              </a:rPr>
              <a:t>Consistency</a:t>
            </a:r>
            <a:r>
              <a:rPr lang="en-US" dirty="0">
                <a:latin typeface="Bell MT" panose="02020503060305020303" pitchFamily="18" charset="0"/>
              </a:rPr>
              <a:t>: </a:t>
            </a:r>
            <a:r>
              <a:rPr lang="en-US" dirty="0" smtClean="0">
                <a:latin typeface="Bell MT" panose="02020503060305020303" pitchFamily="18" charset="0"/>
              </a:rPr>
              <a:t> </a:t>
            </a:r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Data Integration</a:t>
            </a:r>
            <a:r>
              <a:rPr lang="en-US" dirty="0">
                <a:latin typeface="Bell MT" panose="02020503060305020303" pitchFamily="18" charset="0"/>
              </a:rPr>
              <a:t>: </a:t>
            </a:r>
            <a:r>
              <a:rPr lang="en-US" dirty="0" smtClean="0">
                <a:latin typeface="Bell MT" panose="02020503060305020303" pitchFamily="18" charset="0"/>
              </a:rPr>
              <a:t> </a:t>
            </a:r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Data Quality</a:t>
            </a:r>
            <a:r>
              <a:rPr lang="en-US" dirty="0">
                <a:latin typeface="Bell MT" panose="02020503060305020303" pitchFamily="18" charset="0"/>
              </a:rPr>
              <a:t>: </a:t>
            </a:r>
            <a:r>
              <a:rPr lang="en-US" dirty="0" smtClean="0">
                <a:latin typeface="Bell MT" panose="02020503060305020303" pitchFamily="18" charset="0"/>
              </a:rPr>
              <a:t> </a:t>
            </a:r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Simplifies Analysis</a:t>
            </a:r>
            <a:r>
              <a:rPr lang="en-US" dirty="0">
                <a:latin typeface="Bell MT" panose="02020503060305020303" pitchFamily="18" charset="0"/>
              </a:rPr>
              <a:t>: </a:t>
            </a:r>
            <a:r>
              <a:rPr lang="en-US" dirty="0" smtClean="0">
                <a:latin typeface="Bell MT" panose="02020503060305020303" pitchFamily="18" charset="0"/>
              </a:rPr>
              <a:t> </a:t>
            </a:r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Improves Data </a:t>
            </a:r>
            <a:r>
              <a:rPr lang="en-US" b="1" dirty="0" smtClean="0">
                <a:latin typeface="Bell MT" panose="02020503060305020303" pitchFamily="18" charset="0"/>
              </a:rPr>
              <a:t>Integrity</a:t>
            </a:r>
            <a:r>
              <a:rPr lang="en-US" dirty="0" smtClean="0">
                <a:latin typeface="Bell MT" panose="02020503060305020303" pitchFamily="18" charset="0"/>
              </a:rPr>
              <a:t> </a:t>
            </a:r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Enhances Machine Learning</a:t>
            </a:r>
            <a:r>
              <a:rPr lang="en-US" dirty="0">
                <a:latin typeface="Bell MT" panose="02020503060305020303" pitchFamily="18" charset="0"/>
              </a:rPr>
              <a:t>: </a:t>
            </a:r>
            <a:r>
              <a:rPr lang="en-US" dirty="0" smtClean="0">
                <a:latin typeface="Bell MT" panose="02020503060305020303" pitchFamily="18" charset="0"/>
              </a:rPr>
              <a:t> </a:t>
            </a:r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Automates Processes</a:t>
            </a:r>
            <a:r>
              <a:rPr lang="en-US" dirty="0">
                <a:latin typeface="Bell MT" panose="02020503060305020303" pitchFamily="18" charset="0"/>
              </a:rPr>
              <a:t>: </a:t>
            </a:r>
            <a:r>
              <a:rPr lang="en-US" dirty="0" smtClean="0">
                <a:latin typeface="Bell MT" panose="02020503060305020303" pitchFamily="18" charset="0"/>
              </a:rPr>
              <a:t> </a:t>
            </a:r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ell MT" panose="02020503060305020303" pitchFamily="18" charset="0"/>
              </a:rPr>
              <a:t>Compliance</a:t>
            </a:r>
            <a:r>
              <a:rPr lang="en-US" dirty="0" smtClean="0">
                <a:latin typeface="Bell MT" panose="02020503060305020303" pitchFamily="18" charset="0"/>
              </a:rPr>
              <a:t> </a:t>
            </a:r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Ease of Maintenance</a:t>
            </a:r>
            <a:r>
              <a:rPr lang="en-US" dirty="0">
                <a:latin typeface="Bell MT" panose="02020503060305020303" pitchFamily="18" charset="0"/>
              </a:rPr>
              <a:t>: </a:t>
            </a:r>
            <a:r>
              <a:rPr lang="en-US" dirty="0" smtClean="0">
                <a:latin typeface="Bell MT" panose="02020503060305020303" pitchFamily="18" charset="0"/>
              </a:rPr>
              <a:t> 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9966" y="225640"/>
            <a:ext cx="11468746" cy="80179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 smtClean="0">
              <a:latin typeface="Baskerville Old Face" panose="02020602080505020303" pitchFamily="18" charset="0"/>
            </a:endParaRPr>
          </a:p>
          <a:p>
            <a:pPr algn="ctr"/>
            <a:r>
              <a:rPr lang="en-US" sz="4800" b="1" dirty="0" smtClean="0">
                <a:latin typeface="Baskerville Old Face" panose="02020602080505020303" pitchFamily="18" charset="0"/>
              </a:rPr>
              <a:t> Task 2: Standardizing State Names</a:t>
            </a:r>
            <a:r>
              <a:rPr lang="en-US" sz="4800" dirty="0" smtClean="0">
                <a:latin typeface="Baskerville Old Face" panose="02020602080505020303" pitchFamily="18" charset="0"/>
              </a:rPr>
              <a:t/>
            </a:r>
            <a:br>
              <a:rPr lang="en-US" sz="4800" dirty="0" smtClean="0">
                <a:latin typeface="Baskerville Old Face" panose="02020602080505020303" pitchFamily="18" charset="0"/>
              </a:rPr>
            </a:br>
            <a:endParaRPr lang="en-IN" sz="4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95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196" y="0"/>
            <a:ext cx="10515600" cy="950282"/>
          </a:xfrm>
          <a:solidFill>
            <a:schemeClr val="bg2"/>
          </a:solidFill>
        </p:spPr>
        <p:txBody>
          <a:bodyPr>
            <a:noAutofit/>
          </a:bodyPr>
          <a:lstStyle/>
          <a:p>
            <a:pPr lvl="0" algn="ctr"/>
            <a:r>
              <a:rPr lang="en-US" sz="4800" b="1" dirty="0" smtClean="0">
                <a:latin typeface="Baskerville Old Face" panose="02020602080505020303" pitchFamily="18" charset="0"/>
              </a:rPr>
              <a:t> </a:t>
            </a:r>
            <a:br>
              <a:rPr lang="en-US" sz="4800" b="1" dirty="0" smtClean="0">
                <a:latin typeface="Baskerville Old Face" panose="02020602080505020303" pitchFamily="18" charset="0"/>
              </a:rPr>
            </a:br>
            <a:r>
              <a:rPr lang="en-US" sz="4800" b="1" dirty="0" smtClean="0">
                <a:latin typeface="Baskerville Old Face" panose="02020602080505020303" pitchFamily="18" charset="0"/>
              </a:rPr>
              <a:t>Task </a:t>
            </a:r>
            <a:r>
              <a:rPr lang="en-US" sz="4800" b="1" dirty="0">
                <a:latin typeface="Baskerville Old Face" panose="02020602080505020303" pitchFamily="18" charset="0"/>
              </a:rPr>
              <a:t>2: Standardizing State </a:t>
            </a:r>
            <a:r>
              <a:rPr lang="en-US" sz="4800" b="1" dirty="0" smtClean="0">
                <a:latin typeface="Baskerville Old Face" panose="02020602080505020303" pitchFamily="18" charset="0"/>
              </a:rPr>
              <a:t>Names-Code</a:t>
            </a:r>
            <a:r>
              <a:rPr lang="en-US" sz="4800" dirty="0" smtClean="0">
                <a:latin typeface="Baskerville Old Face" panose="02020602080505020303" pitchFamily="18" charset="0"/>
              </a:rPr>
              <a:t/>
            </a:r>
            <a:br>
              <a:rPr lang="en-US" sz="4800" dirty="0" smtClean="0">
                <a:latin typeface="Baskerville Old Face" panose="02020602080505020303" pitchFamily="18" charset="0"/>
              </a:rPr>
            </a:br>
            <a:endParaRPr lang="en-IN" sz="48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30" y="1225276"/>
            <a:ext cx="5341121" cy="548243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 smtClean="0">
                <a:latin typeface="Arial" panose="020B0604020202020204" pitchFamily="34" charset="0"/>
              </a:rPr>
              <a:t>Defines </a:t>
            </a:r>
            <a:r>
              <a:rPr lang="en-US" sz="1800" dirty="0">
                <a:latin typeface="Arial" panose="020B0604020202020204" pitchFamily="34" charset="0"/>
              </a:rPr>
              <a:t>a function </a:t>
            </a:r>
            <a:r>
              <a:rPr lang="en-US" sz="1800" dirty="0" err="1">
                <a:latin typeface="Arial Unicode MS" panose="020B0604020202020204" pitchFamily="34" charset="-128"/>
              </a:rPr>
              <a:t>standardize_state_names</a:t>
            </a:r>
            <a:r>
              <a:rPr lang="en-US" sz="1800" dirty="0"/>
              <a:t> that takes a state name string as input. </a:t>
            </a:r>
            <a:endParaRPr lang="en-US" sz="18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8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latin typeface="Arial" panose="020B0604020202020204" pitchFamily="34" charset="0"/>
              </a:rPr>
              <a:t>Splits the name into individual words using </a:t>
            </a:r>
            <a:r>
              <a:rPr lang="en-US" sz="1800" dirty="0">
                <a:latin typeface="Arial Unicode MS" panose="020B0604020202020204" pitchFamily="34" charset="-128"/>
              </a:rPr>
              <a:t>.split()</a:t>
            </a:r>
            <a:r>
              <a:rPr lang="en-US" sz="1800" dirty="0"/>
              <a:t>.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latin typeface="Arial" panose="020B0604020202020204" pitchFamily="34" charset="0"/>
              </a:rPr>
              <a:t>Capitalizes each word except "AND" and "OF" using a list comprehension. </a:t>
            </a:r>
            <a:endParaRPr lang="en-US" sz="1800" dirty="0" smtClean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8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latin typeface="Arial" panose="020B0604020202020204" pitchFamily="34" charset="0"/>
              </a:rPr>
              <a:t>Joins the words back into a string with spaces using </a:t>
            </a:r>
            <a:r>
              <a:rPr lang="en-US" sz="1800" dirty="0">
                <a:latin typeface="Arial Unicode MS" panose="020B0604020202020204" pitchFamily="34" charset="-128"/>
              </a:rPr>
              <a:t>.join()</a:t>
            </a:r>
            <a:r>
              <a:rPr lang="en-US" sz="1800" dirty="0"/>
              <a:t>.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latin typeface="Arial" panose="020B0604020202020204" pitchFamily="34" charset="0"/>
              </a:rPr>
              <a:t>Returns the standardized state name. </a:t>
            </a:r>
            <a:endParaRPr lang="en-US" sz="1800" dirty="0" smtClean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latin typeface="Arial" panose="020B0604020202020204" pitchFamily="34" charset="0"/>
              </a:rPr>
              <a:t>Applies the </a:t>
            </a:r>
            <a:r>
              <a:rPr lang="en-US" sz="1800" dirty="0" err="1">
                <a:latin typeface="Arial Unicode MS" panose="020B0604020202020204" pitchFamily="34" charset="-128"/>
              </a:rPr>
              <a:t>standardize_state_names</a:t>
            </a:r>
            <a:r>
              <a:rPr lang="en-US" sz="1800" dirty="0"/>
              <a:t> function to each element in the </a:t>
            </a:r>
            <a:r>
              <a:rPr lang="en-US" sz="1800" dirty="0" err="1">
                <a:latin typeface="Arial Unicode MS" panose="020B0604020202020204" pitchFamily="34" charset="-128"/>
              </a:rPr>
              <a:t>StateUT</a:t>
            </a:r>
            <a:r>
              <a:rPr lang="en-US" sz="1800" dirty="0"/>
              <a:t> column using </a:t>
            </a:r>
            <a:r>
              <a:rPr lang="en-US" sz="1800" dirty="0">
                <a:latin typeface="Arial Unicode MS" panose="020B0604020202020204" pitchFamily="34" charset="-128"/>
              </a:rPr>
              <a:t>.apply</a:t>
            </a:r>
            <a:r>
              <a:rPr lang="en-US" sz="1800" dirty="0" smtClean="0">
                <a:latin typeface="Arial Unicode MS" panose="020B0604020202020204" pitchFamily="34" charset="-128"/>
              </a:rPr>
              <a:t>()</a:t>
            </a:r>
            <a:r>
              <a:rPr lang="en-US" sz="1800" dirty="0" smtClean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latin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latin typeface="Arial" panose="020B0604020202020204" pitchFamily="34" charset="0"/>
              </a:rPr>
              <a:t>Prints the </a:t>
            </a:r>
            <a:r>
              <a:rPr lang="en-US" sz="1800" dirty="0" err="1">
                <a:latin typeface="Arial" panose="020B0604020202020204" pitchFamily="34" charset="0"/>
              </a:rPr>
              <a:t>DataFrame</a:t>
            </a:r>
            <a:r>
              <a:rPr lang="en-US" sz="1800" dirty="0">
                <a:latin typeface="Arial" panose="020B0604020202020204" pitchFamily="34" charset="0"/>
              </a:rPr>
              <a:t> to see the standardized state names. 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3551" y="1225276"/>
            <a:ext cx="6563170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standardize_state_names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(name):</a:t>
            </a:r>
          </a:p>
          <a:p>
            <a:r>
              <a:rPr lang="en-US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words = </a:t>
            </a:r>
            <a:r>
              <a:rPr lang="en-US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name.split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standardized_words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word.capitalize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word 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'AND'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'OF'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word.lower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word 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words</a:t>
            </a:r>
            <a:r>
              <a:rPr lang="en-US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.join(</a:t>
            </a:r>
            <a:r>
              <a:rPr lang="en-US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standardized_words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data[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200" dirty="0" err="1">
                <a:solidFill>
                  <a:srgbClr val="CE9178"/>
                </a:solidFill>
                <a:latin typeface="Consolas" panose="020B0609020204030204" pitchFamily="49" charset="0"/>
              </a:rPr>
              <a:t>StateUT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2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 data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200" dirty="0" err="1">
                <a:solidFill>
                  <a:srgbClr val="CE9178"/>
                </a:solidFill>
                <a:latin typeface="Consolas" panose="020B0609020204030204" pitchFamily="49" charset="0"/>
              </a:rPr>
              <a:t>StateUT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].apply(</a:t>
            </a:r>
            <a:r>
              <a:rPr lang="en-US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standardize_state_names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print(data)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5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73" t="63472" r="50668" b="11240"/>
          <a:stretch/>
        </p:blipFill>
        <p:spPr>
          <a:xfrm>
            <a:off x="641671" y="1735810"/>
            <a:ext cx="10634854" cy="475797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4982" y="504611"/>
            <a:ext cx="11608231" cy="905736"/>
          </a:xfrm>
          <a:solidFill>
            <a:schemeClr val="bg2"/>
          </a:solidFill>
        </p:spPr>
        <p:txBody>
          <a:bodyPr>
            <a:noAutofit/>
          </a:bodyPr>
          <a:lstStyle/>
          <a:p>
            <a:pPr lvl="0" algn="ctr"/>
            <a:r>
              <a:rPr lang="en-US" sz="4800" b="1" dirty="0" smtClean="0">
                <a:latin typeface="Baskerville Old Face" panose="02020602080505020303" pitchFamily="18" charset="0"/>
              </a:rPr>
              <a:t> </a:t>
            </a:r>
            <a:br>
              <a:rPr lang="en-US" sz="4800" b="1" dirty="0" smtClean="0">
                <a:latin typeface="Baskerville Old Face" panose="02020602080505020303" pitchFamily="18" charset="0"/>
              </a:rPr>
            </a:br>
            <a:r>
              <a:rPr lang="en-US" sz="4800" b="1" dirty="0" smtClean="0">
                <a:latin typeface="Baskerville Old Face" panose="02020602080505020303" pitchFamily="18" charset="0"/>
              </a:rPr>
              <a:t>Task </a:t>
            </a:r>
            <a:r>
              <a:rPr lang="en-US" sz="4800" b="1" dirty="0">
                <a:latin typeface="Baskerville Old Face" panose="02020602080505020303" pitchFamily="18" charset="0"/>
              </a:rPr>
              <a:t>2: Standardizing State </a:t>
            </a:r>
            <a:r>
              <a:rPr lang="en-US" sz="4800" b="1" dirty="0" smtClean="0">
                <a:latin typeface="Baskerville Old Face" panose="02020602080505020303" pitchFamily="18" charset="0"/>
              </a:rPr>
              <a:t>Names - Output</a:t>
            </a:r>
            <a:r>
              <a:rPr lang="en-US" sz="4800" dirty="0" smtClean="0">
                <a:latin typeface="Baskerville Old Face" panose="02020602080505020303" pitchFamily="18" charset="0"/>
              </a:rPr>
              <a:t/>
            </a:r>
            <a:br>
              <a:rPr lang="en-US" sz="4800" dirty="0" smtClean="0">
                <a:latin typeface="Baskerville Old Face" panose="02020602080505020303" pitchFamily="18" charset="0"/>
              </a:rPr>
            </a:br>
            <a:endParaRPr lang="en-IN" sz="4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33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8294</TotalTime>
  <Words>1236</Words>
  <Application>Microsoft Office PowerPoint</Application>
  <PresentationFormat>Widescreen</PresentationFormat>
  <Paragraphs>267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 Unicode MS</vt:lpstr>
      <vt:lpstr>Arial</vt:lpstr>
      <vt:lpstr>Baskerville Old Face</vt:lpstr>
      <vt:lpstr>Bell MT</vt:lpstr>
      <vt:lpstr>Calibri</vt:lpstr>
      <vt:lpstr>Calibri Light</vt:lpstr>
      <vt:lpstr>Consolas</vt:lpstr>
      <vt:lpstr>Goudy Old Style</vt:lpstr>
      <vt:lpstr>Office Theme</vt:lpstr>
      <vt:lpstr>Census Data Engineering Project </vt:lpstr>
      <vt:lpstr>Problem Statement</vt:lpstr>
      <vt:lpstr>PowerPoint Presentation</vt:lpstr>
      <vt:lpstr>PowerPoint Presentation</vt:lpstr>
      <vt:lpstr>PowerPoint Presentation</vt:lpstr>
      <vt:lpstr>PowerPoint Presentation</vt:lpstr>
      <vt:lpstr>Purpose of Standardizing column values in data engineering  </vt:lpstr>
      <vt:lpstr>  Task 2: Standardizing State Names-Code </vt:lpstr>
      <vt:lpstr>  Task 2: Standardizing State Names - Output </vt:lpstr>
      <vt:lpstr> Task 3: Updating State Based on Districts </vt:lpstr>
      <vt:lpstr> Task 3: Updating State Based on Districts-Output </vt:lpstr>
      <vt:lpstr> Task 4: Filling Missing Values  </vt:lpstr>
      <vt:lpstr>PowerPoint Presentation</vt:lpstr>
      <vt:lpstr> Task 5: Inserting Data into MongoDB </vt:lpstr>
      <vt:lpstr> Task 5: Inserting Data into MongoDB-Output </vt:lpstr>
      <vt:lpstr> Task 6:Transferring Data between MongoDB and MySQL </vt:lpstr>
      <vt:lpstr> Task 6:Transferring Data between MongoDB and MySQL -Output </vt:lpstr>
      <vt:lpstr>Task 7:Visualisation using streamlit</vt:lpstr>
      <vt:lpstr>SQLAlchemy</vt:lpstr>
      <vt:lpstr>Streamlit</vt:lpstr>
      <vt:lpstr>Plotly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Data Engineering Project</dc:title>
  <dc:creator>Senthil</dc:creator>
  <cp:lastModifiedBy>Senthil</cp:lastModifiedBy>
  <cp:revision>47</cp:revision>
  <dcterms:created xsi:type="dcterms:W3CDTF">2024-06-07T08:50:29Z</dcterms:created>
  <dcterms:modified xsi:type="dcterms:W3CDTF">2024-06-15T02:54:08Z</dcterms:modified>
</cp:coreProperties>
</file>