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YZVJxtNAZGmQOIkRwB6fjnke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d5a4536b3_0_1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bd5a4536b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1206fe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41206f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802660"/>
            <a:ext cx="771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Data Analysis &amp; Why is it important?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p4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47875" y="1084851"/>
            <a:ext cx="8248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analysis is the exercise of looking for useful information in the data.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a ton of specific analysis techniques which are suited for a particular type of setting like spectral analysis done on energies OR sentiment analysis done on natural language data. We would not be concerning ourselves with those in this course.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would be focussed on data analysis used in business decision making</a:t>
            </a: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Data Analysis?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bd5a4536b3_0_1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gbd5a4536b3_0_10"/>
          <p:cNvSpPr/>
          <p:nvPr/>
        </p:nvSpPr>
        <p:spPr>
          <a:xfrm>
            <a:off x="-519" y="1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bd5a4536b3_0_10"/>
          <p:cNvSpPr/>
          <p:nvPr/>
        </p:nvSpPr>
        <p:spPr>
          <a:xfrm>
            <a:off x="456135" y="1133551"/>
            <a:ext cx="8300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facilitate data driven decision making.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of our decisions in our daily lives are based on past experiences/learnings or information. But there is a certain amount of personal bias/preference involved as well.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businesses however, every decision has a cost, so they need objective and unbiased decisions to ensure success.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gbd5a4536b3_0_10"/>
          <p:cNvSpPr txBox="1"/>
          <p:nvPr/>
        </p:nvSpPr>
        <p:spPr>
          <a:xfrm>
            <a:off x="456161" y="147736"/>
            <a:ext cx="82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is it important?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How do we do it?</a:t>
            </a:r>
            <a:endParaRPr sz="490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Data Analysis Framework</a:t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the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680923" y="130432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Decide on the analysis objective(s). Why did you start this analysis in the first place?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381000" y="253876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different questions that come to mind when looking at the data?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5669523" y="2440131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the questions in line with your analysis objective(s)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Summarise your findings in a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74" name="Google Shape;74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1"/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</p:grpSpPr>
        <p:sp>
          <p:nvSpPr>
            <p:cNvPr id="77" name="Google Shape;77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1"/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</p:grpSpPr>
        <p:sp>
          <p:nvSpPr>
            <p:cNvPr id="80" name="Google Shape;80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1"/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</p:grpSpPr>
        <p:sp>
          <p:nvSpPr>
            <p:cNvPr id="83" name="Google Shape;83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1"/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</p:grpSpPr>
        <p:sp>
          <p:nvSpPr>
            <p:cNvPr id="86" name="Google Shape;86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1"/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</p:grpSpPr>
        <p:sp>
          <p:nvSpPr>
            <p:cNvPr id="89" name="Google Shape;89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1"/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</p:grpSpPr>
        <p:sp>
          <p:nvSpPr>
            <p:cNvPr id="92" name="Google Shape;92;p11"/>
            <p:cNvSpPr/>
            <p:nvPr/>
          </p:nvSpPr>
          <p:spPr>
            <a:xfrm>
              <a:off x="2924176" y="3001963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624138" y="2811463"/>
              <a:ext cx="511175" cy="511175"/>
            </a:xfrm>
            <a:custGeom>
              <a:rect b="b" l="l" r="r" t="t"/>
              <a:pathLst>
                <a:path extrusionOk="0" h="3542" w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2663826" y="2851151"/>
              <a:ext cx="319088" cy="319088"/>
            </a:xfrm>
            <a:custGeom>
              <a:rect b="b" l="l" r="r" t="t"/>
              <a:pathLst>
                <a:path extrusionOk="0" h="2213" w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814638" y="2890838"/>
              <a:ext cx="122238" cy="90488"/>
            </a:xfrm>
            <a:custGeom>
              <a:rect b="b" l="l" r="r" t="t"/>
              <a:pathLst>
                <a:path extrusionOk="0" h="627" w="848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1"/>
          <p:cNvGrpSpPr/>
          <p:nvPr/>
        </p:nvGrpSpPr>
        <p:grpSpPr>
          <a:xfrm>
            <a:off x="4027266" y="3838619"/>
            <a:ext cx="297606" cy="323804"/>
            <a:chOff x="3611563" y="2820988"/>
            <a:chExt cx="450850" cy="490538"/>
          </a:xfrm>
        </p:grpSpPr>
        <p:sp>
          <p:nvSpPr>
            <p:cNvPr id="97" name="Google Shape;97;p11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3729038" y="2938463"/>
              <a:ext cx="117475" cy="119063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683001" y="2894013"/>
              <a:ext cx="306388" cy="417513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4797626" y="2649994"/>
            <a:ext cx="337478" cy="337427"/>
            <a:chOff x="4538663" y="2811463"/>
            <a:chExt cx="511175" cy="511175"/>
          </a:xfrm>
        </p:grpSpPr>
        <p:sp>
          <p:nvSpPr>
            <p:cNvPr id="107" name="Google Shape;107;p11"/>
            <p:cNvSpPr/>
            <p:nvPr/>
          </p:nvSpPr>
          <p:spPr>
            <a:xfrm>
              <a:off x="4538663" y="2811463"/>
              <a:ext cx="392113" cy="511175"/>
            </a:xfrm>
            <a:custGeom>
              <a:rect b="b" l="l" r="r" t="t"/>
              <a:pathLst>
                <a:path extrusionOk="0" h="3542" w="2716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4589463" y="2930526"/>
              <a:ext cx="68263" cy="68263"/>
            </a:xfrm>
            <a:custGeom>
              <a:rect b="b" l="l" r="r" t="t"/>
              <a:pathLst>
                <a:path extrusionOk="0" h="473" w="472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4589463" y="3016251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743451" y="2940051"/>
              <a:ext cx="136525" cy="15875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4675188" y="2940051"/>
              <a:ext cx="50800" cy="15875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794251" y="2973388"/>
              <a:ext cx="85725" cy="17463"/>
            </a:xfrm>
            <a:custGeom>
              <a:rect b="b" l="l" r="r" t="t"/>
              <a:pathLst>
                <a:path extrusionOk="0" h="118" w="590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675188" y="2973388"/>
              <a:ext cx="101600" cy="17463"/>
            </a:xfrm>
            <a:custGeom>
              <a:rect b="b" l="l" r="r" t="t"/>
              <a:pathLst>
                <a:path extrusionOk="0" h="118" w="70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4827588" y="3024188"/>
              <a:ext cx="52388" cy="17463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675188" y="3024188"/>
              <a:ext cx="136525" cy="17463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768851" y="3059113"/>
              <a:ext cx="111125" cy="15875"/>
            </a:xfrm>
            <a:custGeom>
              <a:rect b="b" l="l" r="r" t="t"/>
              <a:pathLst>
                <a:path extrusionOk="0" h="118" w="767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675188" y="3059113"/>
              <a:ext cx="76200" cy="15875"/>
            </a:xfrm>
            <a:custGeom>
              <a:rect b="b" l="l" r="r" t="t"/>
              <a:pathLst>
                <a:path extrusionOk="0" h="118" w="531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4948238" y="2811463"/>
              <a:ext cx="101600" cy="511175"/>
            </a:xfrm>
            <a:custGeom>
              <a:rect b="b" l="l" r="r" t="t"/>
              <a:pathLst>
                <a:path extrusionOk="0" h="3542" w="708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589463" y="3100388"/>
              <a:ext cx="204788" cy="188913"/>
            </a:xfrm>
            <a:custGeom>
              <a:rect b="b" l="l" r="r" t="t"/>
              <a:pathLst>
                <a:path extrusionOk="0" h="1299" w="1418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4811713" y="310038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811713" y="322103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1"/>
          <p:cNvGrpSpPr/>
          <p:nvPr/>
        </p:nvGrpSpPr>
        <p:grpSpPr>
          <a:xfrm>
            <a:off x="4007850" y="2626979"/>
            <a:ext cx="336430" cy="336430"/>
            <a:chOff x="5526088" y="2813051"/>
            <a:chExt cx="509588" cy="509588"/>
          </a:xfrm>
        </p:grpSpPr>
        <p:sp>
          <p:nvSpPr>
            <p:cNvPr id="123" name="Google Shape;123;p11"/>
            <p:cNvSpPr/>
            <p:nvPr/>
          </p:nvSpPr>
          <p:spPr>
            <a:xfrm>
              <a:off x="5594351" y="2881313"/>
              <a:ext cx="373063" cy="373063"/>
            </a:xfrm>
            <a:custGeom>
              <a:rect b="b" l="l" r="r" t="t"/>
              <a:pathLst>
                <a:path extrusionOk="0" h="2592" w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653088" y="2940051"/>
              <a:ext cx="255588" cy="255588"/>
            </a:xfrm>
            <a:custGeom>
              <a:rect b="b" l="l" r="r" t="t"/>
              <a:pathLst>
                <a:path extrusionOk="0" h="1768" w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908676" y="284638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5584826" y="322103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5526088" y="2813051"/>
              <a:ext cx="398463" cy="398463"/>
            </a:xfrm>
            <a:custGeom>
              <a:rect b="b" l="l" r="r" t="t"/>
              <a:pathLst>
                <a:path extrusionOk="0" h="2759" w="2760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637213" y="2927351"/>
              <a:ext cx="398463" cy="395288"/>
            </a:xfrm>
            <a:custGeom>
              <a:rect b="b" l="l" r="r" t="t"/>
              <a:pathLst>
                <a:path extrusionOk="0" h="2742" w="2759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1"/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</p:grpSpPr>
        <p:sp>
          <p:nvSpPr>
            <p:cNvPr id="130" name="Google Shape;130;p11"/>
            <p:cNvSpPr/>
            <p:nvPr/>
          </p:nvSpPr>
          <p:spPr>
            <a:xfrm>
              <a:off x="6642101" y="2994026"/>
              <a:ext cx="19050" cy="19050"/>
            </a:xfrm>
            <a:custGeom>
              <a:rect b="b" l="l" r="r" t="t"/>
              <a:pathLst>
                <a:path extrusionOk="0" h="139" w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6513513" y="2865438"/>
              <a:ext cx="457200" cy="457200"/>
            </a:xfrm>
            <a:custGeom>
              <a:rect b="b" l="l" r="r" t="t"/>
              <a:pathLst>
                <a:path extrusionOk="0" h="3168" w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6583363" y="2811463"/>
              <a:ext cx="441325" cy="441325"/>
            </a:xfrm>
            <a:custGeom>
              <a:rect b="b" l="l" r="r" t="t"/>
              <a:pathLst>
                <a:path extrusionOk="0" h="3059" w="3060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731001" y="3086101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1"/>
          <p:cNvGrpSpPr/>
          <p:nvPr/>
        </p:nvGrpSpPr>
        <p:grpSpPr>
          <a:xfrm>
            <a:off x="4797045" y="1482386"/>
            <a:ext cx="338629" cy="327964"/>
            <a:chOff x="5011738" y="2876550"/>
            <a:chExt cx="403226" cy="390526"/>
          </a:xfrm>
        </p:grpSpPr>
        <p:sp>
          <p:nvSpPr>
            <p:cNvPr id="135" name="Google Shape;135;p11"/>
            <p:cNvSpPr/>
            <p:nvPr/>
          </p:nvSpPr>
          <p:spPr>
            <a:xfrm>
              <a:off x="5011738" y="2876550"/>
              <a:ext cx="350838" cy="350838"/>
            </a:xfrm>
            <a:custGeom>
              <a:rect b="b" l="l" r="r" t="t"/>
              <a:pathLst>
                <a:path extrusionOk="0" h="2875" w="2876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5037138" y="2901950"/>
              <a:ext cx="14288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064126" y="2901950"/>
              <a:ext cx="1270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089526" y="2901950"/>
              <a:ext cx="1270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5037138" y="2928938"/>
              <a:ext cx="30003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037138" y="2955925"/>
              <a:ext cx="76200" cy="76200"/>
            </a:xfrm>
            <a:custGeom>
              <a:rect b="b" l="l" r="r" t="t"/>
              <a:pathLst>
                <a:path extrusionOk="0" h="625" w="626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122863" y="2981325"/>
              <a:ext cx="10953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122863" y="3006725"/>
              <a:ext cx="44450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181601" y="3006725"/>
              <a:ext cx="9048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245101" y="2981325"/>
              <a:ext cx="6508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037138" y="3033713"/>
              <a:ext cx="76200" cy="77788"/>
            </a:xfrm>
            <a:custGeom>
              <a:rect b="b" l="l" r="r" t="t"/>
              <a:pathLst>
                <a:path extrusionOk="0" h="626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122863" y="3059113"/>
              <a:ext cx="10953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122863" y="3084513"/>
              <a:ext cx="44450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181601" y="3084513"/>
              <a:ext cx="50800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245101" y="3059113"/>
              <a:ext cx="2698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5037138" y="3113088"/>
              <a:ext cx="76200" cy="76200"/>
            </a:xfrm>
            <a:custGeom>
              <a:rect b="b" l="l" r="r" t="t"/>
              <a:pathLst>
                <a:path extrusionOk="0" h="624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5122863" y="3136900"/>
              <a:ext cx="84138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5122863" y="3162300"/>
              <a:ext cx="44450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181601" y="3162300"/>
              <a:ext cx="25400" cy="1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219701" y="3071813"/>
              <a:ext cx="195263" cy="195263"/>
            </a:xfrm>
            <a:custGeom>
              <a:rect b="b" l="l" r="r" t="t"/>
              <a:pathLst>
                <a:path extrusionOk="0" h="1598" w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265738" y="3119438"/>
              <a:ext cx="101600" cy="88900"/>
            </a:xfrm>
            <a:custGeom>
              <a:rect b="b" l="l" r="r" t="t"/>
              <a:pathLst>
                <a:path extrusionOk="0" h="730" w="831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" name="Google Shape;156;p11"/>
          <p:cNvSpPr/>
          <p:nvPr/>
        </p:nvSpPr>
        <p:spPr>
          <a:xfrm>
            <a:off x="406073" y="364546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 for the answers to these questions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41206fe81_0_0"/>
          <p:cNvSpPr txBox="1"/>
          <p:nvPr>
            <p:ph type="title"/>
          </p:nvPr>
        </p:nvSpPr>
        <p:spPr>
          <a:xfrm>
            <a:off x="488361" y="489215"/>
            <a:ext cx="80376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Let’s look at the framework in action with a simple example</a:t>
            </a:r>
            <a:endParaRPr sz="490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6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67" name="Google Shape;167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gbd5a4536b3_0_507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gbd5a4536b3_0_507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What is data analysis?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Understanding the concept of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bd5a4536b3_0_507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bd5a4536b3_0_507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Why is it important?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Importance of analysing data for businesses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gbd5a4536b3_0_507"/>
          <p:cNvCxnSpPr/>
          <p:nvPr/>
        </p:nvCxnSpPr>
        <p:spPr>
          <a:xfrm>
            <a:off x="1104642" y="3752539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gbd5a4536b3_0_507"/>
          <p:cNvSpPr/>
          <p:nvPr/>
        </p:nvSpPr>
        <p:spPr>
          <a:xfrm>
            <a:off x="1270020" y="3611361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Analysis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 structured approach to generate insights from raw data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bd5a4536b3_0_507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bd5a4536b3_0_507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bd5a4536b3_0_507"/>
          <p:cNvSpPr/>
          <p:nvPr/>
        </p:nvSpPr>
        <p:spPr>
          <a:xfrm>
            <a:off x="367393" y="3611361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83" name="Google Shape;183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Tool &amp; The Target Audience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