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94GSccDglOWHHEu0IDM0z899T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c87af327e6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" name="Google Shape;46;gc87af327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d5540198b_0_59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cd5540198b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d5540198b_0_124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cd5540198b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d5540198b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cd5540198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cd5540198b_0_150"/>
          <p:cNvSpPr/>
          <p:nvPr>
            <p:ph idx="2" type="pic"/>
          </p:nvPr>
        </p:nvSpPr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gcd5540198b_0_150"/>
          <p:cNvSpPr txBox="1"/>
          <p:nvPr>
            <p:ph idx="1" type="body"/>
          </p:nvPr>
        </p:nvSpPr>
        <p:spPr>
          <a:xfrm>
            <a:off x="381000" y="73053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gcd5540198b_0_150"/>
          <p:cNvSpPr txBox="1"/>
          <p:nvPr>
            <p:ph type="title"/>
          </p:nvPr>
        </p:nvSpPr>
        <p:spPr>
          <a:xfrm>
            <a:off x="381000" y="282611"/>
            <a:ext cx="8368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cd5540198b_0_143"/>
          <p:cNvSpPr/>
          <p:nvPr>
            <p:ph idx="2" type="pic"/>
          </p:nvPr>
        </p:nvSpPr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d5540198b_0_145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cd5540198b_0_147"/>
          <p:cNvSpPr/>
          <p:nvPr>
            <p:ph idx="2" type="pic"/>
          </p:nvPr>
        </p:nvSpPr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8" name="Google Shape;38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784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" name="Google Shape;39;p1"/>
          <p:cNvGrpSpPr/>
          <p:nvPr/>
        </p:nvGrpSpPr>
        <p:grpSpPr>
          <a:xfrm>
            <a:off x="947263" y="1515550"/>
            <a:ext cx="7267197" cy="2281591"/>
            <a:chOff x="1468876" y="1924047"/>
            <a:chExt cx="6064589" cy="1295402"/>
          </a:xfrm>
        </p:grpSpPr>
        <p:sp>
          <p:nvSpPr>
            <p:cNvPr id="40" name="Google Shape;40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" name="Google Shape;42;p1"/>
          <p:cNvSpPr txBox="1"/>
          <p:nvPr/>
        </p:nvSpPr>
        <p:spPr>
          <a:xfrm>
            <a:off x="1291575" y="2309774"/>
            <a:ext cx="653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Next Steps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1468876" y="3193484"/>
            <a:ext cx="6206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</a:t>
            </a: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gc87af327e6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9" name="Google Shape;49;gc87af327e6_0_0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823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gc87af327e6_0_0"/>
          <p:cNvSpPr txBox="1"/>
          <p:nvPr/>
        </p:nvSpPr>
        <p:spPr>
          <a:xfrm>
            <a:off x="467607" y="1802660"/>
            <a:ext cx="7714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have we learned &amp; where to go next?</a:t>
            </a:r>
            <a:endParaRPr b="0" i="0" sz="3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gc87af327e6_0_0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8.1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d5540198b_0_59"/>
          <p:cNvSpPr txBox="1"/>
          <p:nvPr>
            <p:ph type="title"/>
          </p:nvPr>
        </p:nvSpPr>
        <p:spPr>
          <a:xfrm>
            <a:off x="381000" y="282611"/>
            <a:ext cx="8368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</a:pPr>
            <a:r>
              <a:rPr lang="en-US" sz="3000">
                <a:solidFill>
                  <a:schemeClr val="dk2"/>
                </a:solidFill>
              </a:rPr>
              <a:t>What have we learned?</a:t>
            </a:r>
            <a:endParaRPr/>
          </a:p>
        </p:txBody>
      </p:sp>
      <p:pic>
        <p:nvPicPr>
          <p:cNvPr id="57" name="Google Shape;57;gcd5540198b_0_59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gcd5540198b_0_59"/>
          <p:cNvGrpSpPr/>
          <p:nvPr/>
        </p:nvGrpSpPr>
        <p:grpSpPr>
          <a:xfrm>
            <a:off x="730580" y="1089392"/>
            <a:ext cx="2125208" cy="2870352"/>
            <a:chOff x="1492580" y="1089392"/>
            <a:chExt cx="2125208" cy="2870352"/>
          </a:xfrm>
        </p:grpSpPr>
        <p:grpSp>
          <p:nvGrpSpPr>
            <p:cNvPr id="59" name="Google Shape;59;gcd5540198b_0_59"/>
            <p:cNvGrpSpPr/>
            <p:nvPr/>
          </p:nvGrpSpPr>
          <p:grpSpPr>
            <a:xfrm>
              <a:off x="1492580" y="1089392"/>
              <a:ext cx="2125208" cy="2870352"/>
              <a:chOff x="404362" y="1686739"/>
              <a:chExt cx="1614900" cy="2156700"/>
            </a:xfrm>
          </p:grpSpPr>
          <p:sp>
            <p:nvSpPr>
              <p:cNvPr id="60" name="Google Shape;60;gcd5540198b_0_59"/>
              <p:cNvSpPr/>
              <p:nvPr/>
            </p:nvSpPr>
            <p:spPr>
              <a:xfrm>
                <a:off x="404362" y="1686739"/>
                <a:ext cx="1614900" cy="215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298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1" name="Google Shape;61;gcd5540198b_0_59"/>
              <p:cNvSpPr/>
              <p:nvPr/>
            </p:nvSpPr>
            <p:spPr>
              <a:xfrm>
                <a:off x="404362" y="1686739"/>
                <a:ext cx="1614900" cy="866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2" name="Google Shape;62;gcd5540198b_0_59"/>
            <p:cNvSpPr txBox="1"/>
            <p:nvPr/>
          </p:nvSpPr>
          <p:spPr>
            <a:xfrm>
              <a:off x="1530071" y="2653580"/>
              <a:ext cx="20502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Noto Sans Symbols"/>
                <a:buNone/>
              </a:pPr>
              <a:r>
                <a:rPr lang="en-US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A structured approach to solving data analysis problems</a:t>
              </a:r>
              <a:endParaRPr sz="1100">
                <a:solidFill>
                  <a:schemeClr val="accent1"/>
                </a:solidFill>
              </a:endParaRPr>
            </a:p>
          </p:txBody>
        </p:sp>
        <p:sp>
          <p:nvSpPr>
            <p:cNvPr id="63" name="Google Shape;63;gcd5540198b_0_59"/>
            <p:cNvSpPr txBox="1"/>
            <p:nvPr/>
          </p:nvSpPr>
          <p:spPr>
            <a:xfrm>
              <a:off x="1922100" y="1242500"/>
              <a:ext cx="11169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Data Analysis Framework</a:t>
              </a:r>
              <a:endParaRPr/>
            </a:p>
          </p:txBody>
        </p:sp>
      </p:grpSp>
      <p:grpSp>
        <p:nvGrpSpPr>
          <p:cNvPr id="64" name="Google Shape;64;gcd5540198b_0_59"/>
          <p:cNvGrpSpPr/>
          <p:nvPr/>
        </p:nvGrpSpPr>
        <p:grpSpPr>
          <a:xfrm>
            <a:off x="3333456" y="1665707"/>
            <a:ext cx="2125208" cy="2870537"/>
            <a:chOff x="3714456" y="1665707"/>
            <a:chExt cx="2125208" cy="2870537"/>
          </a:xfrm>
        </p:grpSpPr>
        <p:grpSp>
          <p:nvGrpSpPr>
            <p:cNvPr id="65" name="Google Shape;65;gcd5540198b_0_59"/>
            <p:cNvGrpSpPr/>
            <p:nvPr/>
          </p:nvGrpSpPr>
          <p:grpSpPr>
            <a:xfrm flipH="1" rot="10800000">
              <a:off x="3714456" y="1665707"/>
              <a:ext cx="2125208" cy="2870537"/>
              <a:chOff x="404362" y="1686600"/>
              <a:chExt cx="1614900" cy="2156839"/>
            </a:xfrm>
          </p:grpSpPr>
          <p:sp>
            <p:nvSpPr>
              <p:cNvPr id="66" name="Google Shape;66;gcd5540198b_0_59"/>
              <p:cNvSpPr/>
              <p:nvPr/>
            </p:nvSpPr>
            <p:spPr>
              <a:xfrm>
                <a:off x="404362" y="1686739"/>
                <a:ext cx="1614900" cy="215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298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7" name="Google Shape;67;gcd5540198b_0_59"/>
              <p:cNvSpPr/>
              <p:nvPr/>
            </p:nvSpPr>
            <p:spPr>
              <a:xfrm flipH="1" rot="10800000">
                <a:off x="404362" y="1686600"/>
                <a:ext cx="1614900" cy="866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8" name="Google Shape;68;gcd5540198b_0_59"/>
            <p:cNvSpPr txBox="1"/>
            <p:nvPr/>
          </p:nvSpPr>
          <p:spPr>
            <a:xfrm>
              <a:off x="3751948" y="2153526"/>
              <a:ext cx="20502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Noto Sans Symbols"/>
                <a:buNone/>
              </a:pPr>
              <a:r>
                <a:rPr lang="en-US" sz="13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NumPy &amp; Pandas for handling </a:t>
              </a:r>
              <a:r>
                <a:rPr lang="en-US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tabular</a:t>
              </a:r>
              <a:r>
                <a:rPr lang="en-US" sz="13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data, seaborn for visualisation</a:t>
              </a:r>
              <a:endParaRPr sz="1100">
                <a:solidFill>
                  <a:schemeClr val="accent2"/>
                </a:solidFill>
              </a:endParaRPr>
            </a:p>
          </p:txBody>
        </p:sp>
        <p:sp>
          <p:nvSpPr>
            <p:cNvPr id="69" name="Google Shape;69;gcd5540198b_0_59"/>
            <p:cNvSpPr txBox="1"/>
            <p:nvPr/>
          </p:nvSpPr>
          <p:spPr>
            <a:xfrm>
              <a:off x="3994550" y="3607975"/>
              <a:ext cx="1587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Python Data Analysis Stack</a:t>
              </a:r>
              <a:endParaRPr/>
            </a:p>
          </p:txBody>
        </p:sp>
      </p:grpSp>
      <p:grpSp>
        <p:nvGrpSpPr>
          <p:cNvPr id="70" name="Google Shape;70;gcd5540198b_0_59"/>
          <p:cNvGrpSpPr/>
          <p:nvPr/>
        </p:nvGrpSpPr>
        <p:grpSpPr>
          <a:xfrm>
            <a:off x="5936333" y="1089392"/>
            <a:ext cx="2125208" cy="2870352"/>
            <a:chOff x="5936333" y="1089392"/>
            <a:chExt cx="2125208" cy="2870352"/>
          </a:xfrm>
        </p:grpSpPr>
        <p:grpSp>
          <p:nvGrpSpPr>
            <p:cNvPr id="71" name="Google Shape;71;gcd5540198b_0_59"/>
            <p:cNvGrpSpPr/>
            <p:nvPr/>
          </p:nvGrpSpPr>
          <p:grpSpPr>
            <a:xfrm>
              <a:off x="5936333" y="1089392"/>
              <a:ext cx="2125208" cy="2870352"/>
              <a:chOff x="404362" y="1686739"/>
              <a:chExt cx="1614900" cy="2156700"/>
            </a:xfrm>
          </p:grpSpPr>
          <p:sp>
            <p:nvSpPr>
              <p:cNvPr id="72" name="Google Shape;72;gcd5540198b_0_59"/>
              <p:cNvSpPr/>
              <p:nvPr/>
            </p:nvSpPr>
            <p:spPr>
              <a:xfrm>
                <a:off x="404362" y="1686739"/>
                <a:ext cx="1614900" cy="215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298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3" name="Google Shape;73;gcd5540198b_0_59"/>
              <p:cNvSpPr/>
              <p:nvPr/>
            </p:nvSpPr>
            <p:spPr>
              <a:xfrm>
                <a:off x="404362" y="1686739"/>
                <a:ext cx="1614900" cy="866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4" name="Google Shape;74;gcd5540198b_0_59"/>
            <p:cNvSpPr txBox="1"/>
            <p:nvPr/>
          </p:nvSpPr>
          <p:spPr>
            <a:xfrm>
              <a:off x="5973825" y="2653580"/>
              <a:ext cx="2050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Noto Sans Symbols"/>
                <a:buNone/>
              </a:pPr>
              <a:r>
                <a:rPr lang="en-US" sz="12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Applied learning of analysis &amp; coding concepts learned in the course on real world data</a:t>
              </a:r>
              <a:endParaRPr sz="1000">
                <a:solidFill>
                  <a:schemeClr val="accent3"/>
                </a:solidFill>
              </a:endParaRPr>
            </a:p>
          </p:txBody>
        </p:sp>
        <p:sp>
          <p:nvSpPr>
            <p:cNvPr id="75" name="Google Shape;75;gcd5540198b_0_59"/>
            <p:cNvSpPr txBox="1"/>
            <p:nvPr/>
          </p:nvSpPr>
          <p:spPr>
            <a:xfrm>
              <a:off x="6056224" y="1471100"/>
              <a:ext cx="181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Case Studies 1 &amp; 2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gcd5540198b_0_124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cd5540198b_0_124"/>
          <p:cNvSpPr txBox="1"/>
          <p:nvPr>
            <p:ph type="title"/>
          </p:nvPr>
        </p:nvSpPr>
        <p:spPr>
          <a:xfrm>
            <a:off x="381000" y="282611"/>
            <a:ext cx="8368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</a:pPr>
            <a:r>
              <a:rPr lang="en-US" sz="3000">
                <a:solidFill>
                  <a:schemeClr val="dk2"/>
                </a:solidFill>
              </a:rPr>
              <a:t>Where to go next?</a:t>
            </a:r>
            <a:endParaRPr/>
          </a:p>
        </p:txBody>
      </p:sp>
      <p:grpSp>
        <p:nvGrpSpPr>
          <p:cNvPr id="82" name="Google Shape;82;gcd5540198b_0_124"/>
          <p:cNvGrpSpPr/>
          <p:nvPr/>
        </p:nvGrpSpPr>
        <p:grpSpPr>
          <a:xfrm>
            <a:off x="393700" y="1198777"/>
            <a:ext cx="4051200" cy="2054668"/>
            <a:chOff x="393700" y="1198777"/>
            <a:chExt cx="4051200" cy="2054668"/>
          </a:xfrm>
        </p:grpSpPr>
        <p:grpSp>
          <p:nvGrpSpPr>
            <p:cNvPr id="83" name="Google Shape;83;gcd5540198b_0_124"/>
            <p:cNvGrpSpPr/>
            <p:nvPr/>
          </p:nvGrpSpPr>
          <p:grpSpPr>
            <a:xfrm>
              <a:off x="393700" y="1198777"/>
              <a:ext cx="4051200" cy="2054668"/>
              <a:chOff x="393700" y="1104900"/>
              <a:chExt cx="4051200" cy="1689000"/>
            </a:xfrm>
          </p:grpSpPr>
          <p:sp>
            <p:nvSpPr>
              <p:cNvPr id="84" name="Google Shape;84;gcd5540198b_0_124"/>
              <p:cNvSpPr/>
              <p:nvPr/>
            </p:nvSpPr>
            <p:spPr>
              <a:xfrm>
                <a:off x="393700" y="1104900"/>
                <a:ext cx="4051200" cy="1689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5" name="Google Shape;85;gcd5540198b_0_124"/>
              <p:cNvSpPr/>
              <p:nvPr/>
            </p:nvSpPr>
            <p:spPr>
              <a:xfrm>
                <a:off x="393700" y="1104900"/>
                <a:ext cx="978000" cy="1689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6" name="Google Shape;86;gcd5540198b_0_124"/>
            <p:cNvSpPr txBox="1"/>
            <p:nvPr/>
          </p:nvSpPr>
          <p:spPr>
            <a:xfrm>
              <a:off x="1617073" y="1231500"/>
              <a:ext cx="2678100" cy="19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Data Analyst</a:t>
              </a:r>
              <a:endPara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en-US" sz="1100">
                  <a:latin typeface="Roboto"/>
                  <a:ea typeface="Roboto"/>
                  <a:cs typeface="Roboto"/>
                  <a:sym typeface="Roboto"/>
                </a:rPr>
                <a:t>Learn SQL &amp; working with databases.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"/>
                  <a:ea typeface="Roboto"/>
                  <a:cs typeface="Roboto"/>
                  <a:sym typeface="Roboto"/>
                </a:rPr>
                <a:t>-  Learn Big Data Technologies like Spark, Hive, Hadoop etc.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"/>
                  <a:ea typeface="Roboto"/>
                  <a:cs typeface="Roboto"/>
                  <a:sym typeface="Roboto"/>
                </a:rPr>
                <a:t>-  More visualisation tools like Tableau,   Qlikview etc.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"/>
                  <a:ea typeface="Roboto"/>
                  <a:cs typeface="Roboto"/>
                  <a:sym typeface="Roboto"/>
                </a:rPr>
                <a:t>-  Practice analysis problems to hone skills.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gcd5540198b_0_124"/>
          <p:cNvGrpSpPr/>
          <p:nvPr/>
        </p:nvGrpSpPr>
        <p:grpSpPr>
          <a:xfrm>
            <a:off x="4698175" y="1198891"/>
            <a:ext cx="4051200" cy="2054669"/>
            <a:chOff x="4698175" y="1198891"/>
            <a:chExt cx="4051200" cy="2054669"/>
          </a:xfrm>
        </p:grpSpPr>
        <p:grpSp>
          <p:nvGrpSpPr>
            <p:cNvPr id="88" name="Google Shape;88;gcd5540198b_0_124"/>
            <p:cNvGrpSpPr/>
            <p:nvPr/>
          </p:nvGrpSpPr>
          <p:grpSpPr>
            <a:xfrm flipH="1">
              <a:off x="4698175" y="1198891"/>
              <a:ext cx="4051200" cy="2054669"/>
              <a:chOff x="393700" y="1104900"/>
              <a:chExt cx="4051200" cy="1689000"/>
            </a:xfrm>
          </p:grpSpPr>
          <p:sp>
            <p:nvSpPr>
              <p:cNvPr id="89" name="Google Shape;89;gcd5540198b_0_124"/>
              <p:cNvSpPr/>
              <p:nvPr/>
            </p:nvSpPr>
            <p:spPr>
              <a:xfrm>
                <a:off x="393700" y="1104900"/>
                <a:ext cx="4051200" cy="1689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0" name="Google Shape;90;gcd5540198b_0_124"/>
              <p:cNvSpPr/>
              <p:nvPr/>
            </p:nvSpPr>
            <p:spPr>
              <a:xfrm>
                <a:off x="393700" y="1104900"/>
                <a:ext cx="978000" cy="1689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1" name="Google Shape;91;gcd5540198b_0_124"/>
            <p:cNvSpPr txBox="1"/>
            <p:nvPr/>
          </p:nvSpPr>
          <p:spPr>
            <a:xfrm>
              <a:off x="4853575" y="1289250"/>
              <a:ext cx="2678100" cy="180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Noto Sans Symbols"/>
                <a:buNone/>
              </a:pPr>
              <a:r>
                <a:rPr lang="en-US" sz="16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Data Scientist</a:t>
              </a:r>
              <a:br>
                <a:rPr lang="en-US" sz="12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Learn Machine Learning Fundamentals.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Learn Probability &amp; statistics for machine learning.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Learn how to apply ML techniques to real world problems and build applications around that.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Google Shape;92;gcd5540198b_0_124"/>
          <p:cNvGrpSpPr/>
          <p:nvPr/>
        </p:nvGrpSpPr>
        <p:grpSpPr>
          <a:xfrm>
            <a:off x="2527300" y="3491206"/>
            <a:ext cx="4051200" cy="1501014"/>
            <a:chOff x="2527300" y="2957806"/>
            <a:chExt cx="4051200" cy="1501014"/>
          </a:xfrm>
        </p:grpSpPr>
        <p:grpSp>
          <p:nvGrpSpPr>
            <p:cNvPr id="93" name="Google Shape;93;gcd5540198b_0_124"/>
            <p:cNvGrpSpPr/>
            <p:nvPr/>
          </p:nvGrpSpPr>
          <p:grpSpPr>
            <a:xfrm>
              <a:off x="2527300" y="2957806"/>
              <a:ext cx="4051200" cy="1501014"/>
              <a:chOff x="393700" y="1104900"/>
              <a:chExt cx="4051200" cy="1689000"/>
            </a:xfrm>
          </p:grpSpPr>
          <p:sp>
            <p:nvSpPr>
              <p:cNvPr id="94" name="Google Shape;94;gcd5540198b_0_124"/>
              <p:cNvSpPr/>
              <p:nvPr/>
            </p:nvSpPr>
            <p:spPr>
              <a:xfrm>
                <a:off x="393700" y="1104900"/>
                <a:ext cx="4051200" cy="1689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5" name="Google Shape;95;gcd5540198b_0_124"/>
              <p:cNvSpPr/>
              <p:nvPr/>
            </p:nvSpPr>
            <p:spPr>
              <a:xfrm>
                <a:off x="393700" y="1104900"/>
                <a:ext cx="978000" cy="1689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6" name="Google Shape;96;gcd5540198b_0_124"/>
            <p:cNvSpPr txBox="1"/>
            <p:nvPr/>
          </p:nvSpPr>
          <p:spPr>
            <a:xfrm>
              <a:off x="3979281" y="3142861"/>
              <a:ext cx="1956300" cy="106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600"/>
                <a:buFont typeface="Noto Sans Symbols"/>
                <a:buNone/>
              </a:pPr>
              <a:r>
                <a:rPr lang="en-US" sz="16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Product Manager</a:t>
              </a:r>
              <a:br>
                <a:rPr lang="en-US" sz="12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-</a:t>
              </a:r>
              <a:r>
                <a:rPr lang="en-US" sz="12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You can transition from a product analyst role to product manager.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cd5540198b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24886" r="24886" t="0"/>
          <a:stretch/>
        </p:blipFill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102" name="Google Shape;102;gcd5540198b_0_0"/>
          <p:cNvSpPr/>
          <p:nvPr/>
        </p:nvSpPr>
        <p:spPr>
          <a:xfrm>
            <a:off x="4551902" y="2"/>
            <a:ext cx="45921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gcd5540198b_0_0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lang="en-US" sz="2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104;gcd5540198b_0_0"/>
          <p:cNvCxnSpPr/>
          <p:nvPr/>
        </p:nvCxnSpPr>
        <p:spPr>
          <a:xfrm>
            <a:off x="1104642" y="1607588"/>
            <a:ext cx="0" cy="548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gcd5540198b_0_0"/>
          <p:cNvSpPr/>
          <p:nvPr/>
        </p:nvSpPr>
        <p:spPr>
          <a:xfrm>
            <a:off x="1270019" y="1466410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What have we learned?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Re-visiting everything that we have learned in the course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gcd5540198b_0_0"/>
          <p:cNvCxnSpPr/>
          <p:nvPr/>
        </p:nvCxnSpPr>
        <p:spPr>
          <a:xfrm>
            <a:off x="1104642" y="2674060"/>
            <a:ext cx="0" cy="548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gcd5540198b_0_0"/>
          <p:cNvSpPr/>
          <p:nvPr/>
        </p:nvSpPr>
        <p:spPr>
          <a:xfrm>
            <a:off x="1270020" y="2532882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Where to go next?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Next steps beyond this course</a:t>
            </a:r>
            <a:endParaRPr b="0" i="0" sz="10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gcd5540198b_0_0"/>
          <p:cNvSpPr/>
          <p:nvPr/>
        </p:nvSpPr>
        <p:spPr>
          <a:xfrm>
            <a:off x="367393" y="1466410"/>
            <a:ext cx="65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0" i="0" sz="1800" u="none" cap="none" strike="noStrik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gcd5540198b_0_0"/>
          <p:cNvSpPr/>
          <p:nvPr/>
        </p:nvSpPr>
        <p:spPr>
          <a:xfrm>
            <a:off x="367393" y="2532882"/>
            <a:ext cx="65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0" i="0" sz="18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