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zwFmQb2cWUp5nNVmrOModG437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b940719a0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b940719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cbe02641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cbe0264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e0264106_0_1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cbe026410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Setting Up The Environment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Working With Jupyter Notebooks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2.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b940719a0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b940719a0_0_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b940719a0_0_0"/>
          <p:cNvSpPr/>
          <p:nvPr/>
        </p:nvSpPr>
        <p:spPr>
          <a:xfrm>
            <a:off x="447875" y="1084851"/>
            <a:ext cx="8248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Jupyter Notebook is an open-source web application that allows you to create and share documents that contain live code, equations, visualizations and narrative text.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These documents can be run and edited in the browser and are widely used for data analysis.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out Project Jupyter (https://jupyter.org) for more details.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cb940719a0_0_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Jupyter Notebook?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be0264106_0_0"/>
          <p:cNvSpPr txBox="1"/>
          <p:nvPr>
            <p:ph type="title"/>
          </p:nvPr>
        </p:nvSpPr>
        <p:spPr>
          <a:xfrm>
            <a:off x="488361" y="489215"/>
            <a:ext cx="80376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5203">
                <a:solidFill>
                  <a:schemeClr val="lt1"/>
                </a:solidFill>
              </a:rPr>
              <a:t>Why Jupyter Notebook?</a:t>
            </a:r>
            <a:endParaRPr sz="520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gcbe0264106_0_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675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cbe0264106_0_16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Elements of Analysis</a:t>
            </a:r>
            <a:endParaRPr/>
          </a:p>
        </p:txBody>
      </p:sp>
      <p:sp>
        <p:nvSpPr>
          <p:cNvPr id="59" name="Google Shape;59;gcbe0264106_0_16"/>
          <p:cNvSpPr/>
          <p:nvPr/>
        </p:nvSpPr>
        <p:spPr>
          <a:xfrm>
            <a:off x="2667000" y="1151890"/>
            <a:ext cx="4013100" cy="10455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cbe0264106_0_16"/>
          <p:cNvSpPr/>
          <p:nvPr/>
        </p:nvSpPr>
        <p:spPr>
          <a:xfrm>
            <a:off x="2730380" y="1202743"/>
            <a:ext cx="945000" cy="943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gcbe0264106_0_16"/>
          <p:cNvSpPr/>
          <p:nvPr/>
        </p:nvSpPr>
        <p:spPr>
          <a:xfrm>
            <a:off x="3814960" y="1189887"/>
            <a:ext cx="2580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Explains the analysis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gcbe0264106_0_16"/>
          <p:cNvSpPr/>
          <p:nvPr/>
        </p:nvSpPr>
        <p:spPr>
          <a:xfrm>
            <a:off x="2667000" y="2310130"/>
            <a:ext cx="4013100" cy="10455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cbe0264106_0_16"/>
          <p:cNvSpPr/>
          <p:nvPr/>
        </p:nvSpPr>
        <p:spPr>
          <a:xfrm>
            <a:off x="2730380" y="2360983"/>
            <a:ext cx="945000" cy="94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cbe0264106_0_16"/>
          <p:cNvSpPr/>
          <p:nvPr/>
        </p:nvSpPr>
        <p:spPr>
          <a:xfrm>
            <a:off x="3814960" y="2348127"/>
            <a:ext cx="2580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Executes the analysis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" name="Google Shape;65;gcbe0264106_0_16"/>
          <p:cNvGrpSpPr/>
          <p:nvPr/>
        </p:nvGrpSpPr>
        <p:grpSpPr>
          <a:xfrm>
            <a:off x="2996627" y="2615039"/>
            <a:ext cx="435422" cy="435417"/>
            <a:chOff x="6513513" y="2811463"/>
            <a:chExt cx="511179" cy="511173"/>
          </a:xfrm>
        </p:grpSpPr>
        <p:sp>
          <p:nvSpPr>
            <p:cNvPr id="66" name="Google Shape;66;gcbe0264106_0_16"/>
            <p:cNvSpPr/>
            <p:nvPr/>
          </p:nvSpPr>
          <p:spPr>
            <a:xfrm>
              <a:off x="6642101" y="2994026"/>
              <a:ext cx="19050" cy="19050"/>
            </a:xfrm>
            <a:custGeom>
              <a:rect b="b" l="l" r="r" t="t"/>
              <a:pathLst>
                <a:path extrusionOk="0" h="139" w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gcbe0264106_0_16"/>
            <p:cNvSpPr/>
            <p:nvPr/>
          </p:nvSpPr>
          <p:spPr>
            <a:xfrm>
              <a:off x="6513513" y="2865438"/>
              <a:ext cx="457198" cy="457198"/>
            </a:xfrm>
            <a:custGeom>
              <a:rect b="b" l="l" r="r" t="t"/>
              <a:pathLst>
                <a:path extrusionOk="0" h="3168" w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gcbe0264106_0_16"/>
            <p:cNvSpPr/>
            <p:nvPr/>
          </p:nvSpPr>
          <p:spPr>
            <a:xfrm>
              <a:off x="6583363" y="2811463"/>
              <a:ext cx="441329" cy="441322"/>
            </a:xfrm>
            <a:custGeom>
              <a:rect b="b" l="l" r="r" t="t"/>
              <a:pathLst>
                <a:path extrusionOk="0" h="3059" w="3060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gcbe0264106_0_16"/>
            <p:cNvSpPr/>
            <p:nvPr/>
          </p:nvSpPr>
          <p:spPr>
            <a:xfrm>
              <a:off x="6731001" y="3086101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gcbe0264106_0_16"/>
          <p:cNvGrpSpPr/>
          <p:nvPr/>
        </p:nvGrpSpPr>
        <p:grpSpPr>
          <a:xfrm>
            <a:off x="2985062" y="1431510"/>
            <a:ext cx="435388" cy="435405"/>
            <a:chOff x="4189413" y="3181350"/>
            <a:chExt cx="528640" cy="493713"/>
          </a:xfrm>
        </p:grpSpPr>
        <p:sp>
          <p:nvSpPr>
            <p:cNvPr id="71" name="Google Shape;71;gcbe0264106_0_16"/>
            <p:cNvSpPr/>
            <p:nvPr/>
          </p:nvSpPr>
          <p:spPr>
            <a:xfrm>
              <a:off x="4524375" y="3249613"/>
              <a:ext cx="84136" cy="169862"/>
            </a:xfrm>
            <a:custGeom>
              <a:rect b="b" l="l" r="r" t="t"/>
              <a:pathLst>
                <a:path extrusionOk="0" h="1066" w="525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gcbe0264106_0_16"/>
            <p:cNvSpPr/>
            <p:nvPr/>
          </p:nvSpPr>
          <p:spPr>
            <a:xfrm>
              <a:off x="4384675" y="3181350"/>
              <a:ext cx="333377" cy="341312"/>
            </a:xfrm>
            <a:custGeom>
              <a:rect b="b" l="l" r="r" t="t"/>
              <a:pathLst>
                <a:path extrusionOk="0" h="2148" w="209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cbe0264106_0_16"/>
            <p:cNvSpPr/>
            <p:nvPr/>
          </p:nvSpPr>
          <p:spPr>
            <a:xfrm>
              <a:off x="4189413" y="3332163"/>
              <a:ext cx="342898" cy="342900"/>
            </a:xfrm>
            <a:custGeom>
              <a:rect b="b" l="l" r="r" t="t"/>
              <a:pathLst>
                <a:path extrusionOk="0" h="2160" w="2155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" name="Google Shape;74;gcbe0264106_0_16"/>
          <p:cNvSpPr/>
          <p:nvPr/>
        </p:nvSpPr>
        <p:spPr>
          <a:xfrm>
            <a:off x="2678763" y="3498850"/>
            <a:ext cx="4013100" cy="104550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cbe0264106_0_16"/>
          <p:cNvSpPr/>
          <p:nvPr/>
        </p:nvSpPr>
        <p:spPr>
          <a:xfrm>
            <a:off x="2742143" y="3549703"/>
            <a:ext cx="945000" cy="943800"/>
          </a:xfrm>
          <a:prstGeom prst="roundRect">
            <a:avLst>
              <a:gd fmla="val 50000" name="adj"/>
            </a:avLst>
          </a:prstGeom>
          <a:solidFill>
            <a:srgbClr val="0197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cbe0264106_0_16"/>
          <p:cNvSpPr/>
          <p:nvPr/>
        </p:nvSpPr>
        <p:spPr>
          <a:xfrm>
            <a:off x="3826723" y="3536847"/>
            <a:ext cx="2580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summary, plots, visualisations </a:t>
            </a:r>
            <a:endParaRPr b="1" sz="1200">
              <a:solidFill>
                <a:srgbClr val="0197B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" name="Google Shape;77;gcbe0264106_0_16"/>
          <p:cNvGrpSpPr/>
          <p:nvPr/>
        </p:nvGrpSpPr>
        <p:grpSpPr>
          <a:xfrm>
            <a:off x="3022473" y="3812552"/>
            <a:ext cx="384034" cy="417843"/>
            <a:chOff x="3611563" y="2820988"/>
            <a:chExt cx="450850" cy="490541"/>
          </a:xfrm>
        </p:grpSpPr>
        <p:sp>
          <p:nvSpPr>
            <p:cNvPr id="78" name="Google Shape;78;gcbe0264106_0_16"/>
            <p:cNvSpPr/>
            <p:nvPr/>
          </p:nvSpPr>
          <p:spPr>
            <a:xfrm>
              <a:off x="3827463" y="2820988"/>
              <a:ext cx="19050" cy="53975"/>
            </a:xfrm>
            <a:custGeom>
              <a:rect b="b" l="l" r="r" t="t"/>
              <a:pathLst>
                <a:path extrusionOk="0" h="378" w="125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gcbe0264106_0_16"/>
            <p:cNvSpPr/>
            <p:nvPr/>
          </p:nvSpPr>
          <p:spPr>
            <a:xfrm>
              <a:off x="4008438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gcbe0264106_0_16"/>
            <p:cNvSpPr/>
            <p:nvPr/>
          </p:nvSpPr>
          <p:spPr>
            <a:xfrm>
              <a:off x="3611563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gcbe0264106_0_16"/>
            <p:cNvSpPr/>
            <p:nvPr/>
          </p:nvSpPr>
          <p:spPr>
            <a:xfrm>
              <a:off x="3956051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gcbe0264106_0_16"/>
            <p:cNvSpPr/>
            <p:nvPr/>
          </p:nvSpPr>
          <p:spPr>
            <a:xfrm>
              <a:off x="3675063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cbe0264106_0_16"/>
            <p:cNvSpPr/>
            <p:nvPr/>
          </p:nvSpPr>
          <p:spPr>
            <a:xfrm>
              <a:off x="3956051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gcbe0264106_0_16"/>
            <p:cNvSpPr/>
            <p:nvPr/>
          </p:nvSpPr>
          <p:spPr>
            <a:xfrm>
              <a:off x="3675063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cbe0264106_0_16"/>
            <p:cNvSpPr/>
            <p:nvPr/>
          </p:nvSpPr>
          <p:spPr>
            <a:xfrm>
              <a:off x="3729038" y="2938463"/>
              <a:ext cx="117474" cy="119062"/>
            </a:xfrm>
            <a:custGeom>
              <a:rect b="b" l="l" r="r" t="t"/>
              <a:pathLst>
                <a:path extrusionOk="0" h="819" w="812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gcbe0264106_0_16"/>
            <p:cNvSpPr/>
            <p:nvPr/>
          </p:nvSpPr>
          <p:spPr>
            <a:xfrm>
              <a:off x="3683001" y="2894013"/>
              <a:ext cx="306386" cy="417516"/>
            </a:xfrm>
            <a:custGeom>
              <a:rect b="b" l="l" r="r" t="t"/>
              <a:pathLst>
                <a:path extrusionOk="0" h="2897" w="2123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4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92" name="Google Shape;92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gbd5a4536b3_0_507"/>
          <p:cNvGrpSpPr/>
          <p:nvPr/>
        </p:nvGrpSpPr>
        <p:grpSpPr>
          <a:xfrm>
            <a:off x="215016" y="1999868"/>
            <a:ext cx="4192236" cy="997865"/>
            <a:chOff x="367393" y="1466410"/>
            <a:chExt cx="3832726" cy="831000"/>
          </a:xfrm>
        </p:grpSpPr>
        <p:cxnSp>
          <p:nvCxnSpPr>
            <p:cNvPr id="95" name="Google Shape;95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6" name="Google Shape;96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Working with Jupyter Notebooks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Installing Required Packages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