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1" r:id="rId7"/>
    <p:sldId id="263" r:id="rId8"/>
    <p:sldId id="264" r:id="rId9"/>
    <p:sldId id="279" r:id="rId10"/>
    <p:sldId id="280" r:id="rId11"/>
    <p:sldId id="266" r:id="rId12"/>
    <p:sldId id="282" r:id="rId13"/>
    <p:sldId id="283" r:id="rId14"/>
    <p:sldId id="269" r:id="rId15"/>
    <p:sldId id="268" r:id="rId16"/>
    <p:sldId id="284" r:id="rId17"/>
    <p:sldId id="285" r:id="rId18"/>
    <p:sldId id="270" r:id="rId19"/>
    <p:sldId id="271" r:id="rId20"/>
    <p:sldId id="272" r:id="rId21"/>
    <p:sldId id="273" r:id="rId22"/>
    <p:sldId id="274" r:id="rId23"/>
    <p:sldId id="286" r:id="rId24"/>
    <p:sldId id="287" r:id="rId25"/>
    <p:sldId id="275" r:id="rId26"/>
    <p:sldId id="276" r:id="rId27"/>
    <p:sldId id="277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6C7D-41F2-4BC6-B12B-C5B01F225AF9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5F9C-0149-4D5B-B86B-067FFAB64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1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6C7D-41F2-4BC6-B12B-C5B01F225AF9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5F9C-0149-4D5B-B86B-067FFAB64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4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6C7D-41F2-4BC6-B12B-C5B01F225AF9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5F9C-0149-4D5B-B86B-067FFAB64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1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6C7D-41F2-4BC6-B12B-C5B01F225AF9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5F9C-0149-4D5B-B86B-067FFAB64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1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6C7D-41F2-4BC6-B12B-C5B01F225AF9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5F9C-0149-4D5B-B86B-067FFAB64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9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6C7D-41F2-4BC6-B12B-C5B01F225AF9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5F9C-0149-4D5B-B86B-067FFAB64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6C7D-41F2-4BC6-B12B-C5B01F225AF9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5F9C-0149-4D5B-B86B-067FFAB64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1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6C7D-41F2-4BC6-B12B-C5B01F225AF9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5F9C-0149-4D5B-B86B-067FFAB64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8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6C7D-41F2-4BC6-B12B-C5B01F225AF9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5F9C-0149-4D5B-B86B-067FFAB64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1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6C7D-41F2-4BC6-B12B-C5B01F225AF9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5F9C-0149-4D5B-B86B-067FFAB64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8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6C7D-41F2-4BC6-B12B-C5B01F225AF9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5F9C-0149-4D5B-B86B-067FFAB64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6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6C7D-41F2-4BC6-B12B-C5B01F225AF9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5F9C-0149-4D5B-B86B-067FFAB64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0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e-kyoB97a5tnE7X4T4Es4FHi4g6Tref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latin typeface="Algerian" panose="04020705040A02060702" pitchFamily="82" charset="0"/>
              </a:rPr>
              <a:t>BEER DATA SCIENCE PROJECT</a:t>
            </a:r>
            <a:endParaRPr lang="en-US" sz="4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Year with Highest Ratings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3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High Ratings by Year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32681"/>
            <a:ext cx="6705600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8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Conclusion for the year with highest Ratings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has ratings from 1998 to 2012.</a:t>
            </a:r>
          </a:p>
          <a:p>
            <a:r>
              <a:rPr lang="en-US" dirty="0" smtClean="0"/>
              <a:t>The total number of reviews increased every year.</a:t>
            </a:r>
          </a:p>
          <a:p>
            <a:r>
              <a:rPr lang="en-US" dirty="0" smtClean="0"/>
              <a:t>Even though 2011 has most of number of reviews with high ratings, it is not at the top by the percentage of positive ratings.</a:t>
            </a:r>
          </a:p>
          <a:p>
            <a:r>
              <a:rPr lang="en-US" dirty="0" smtClean="0"/>
              <a:t>Year 2001 has the highest percentage of positive ratings.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Correlation between Review Ratings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Question # 3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Correlation between Reviews</a:t>
            </a:r>
            <a:endParaRPr lang="en-US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738500"/>
              </p:ext>
            </p:extLst>
          </p:nvPr>
        </p:nvGraphicFramePr>
        <p:xfrm>
          <a:off x="457200" y="1600200"/>
          <a:ext cx="82296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98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Appearance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Palette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Aroma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Overall</a:t>
                      </a:r>
                    </a:p>
                  </a:txBody>
                  <a:tcPr marL="6350" marR="6350" marT="6350" marB="0" anchor="b"/>
                </a:tc>
              </a:tr>
              <a:tr h="698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Appearance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</a:t>
                      </a:r>
                    </a:p>
                  </a:txBody>
                  <a:tcPr marL="6350" marR="6350" marT="6350" marB="0" anchor="b"/>
                </a:tc>
              </a:tr>
              <a:tr h="698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Palette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</a:tr>
              <a:tr h="698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Aroma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</a:t>
                      </a:r>
                    </a:p>
                  </a:txBody>
                  <a:tcPr marL="6350" marR="6350" marT="6350" marB="0" anchor="b"/>
                </a:tc>
              </a:tr>
              <a:tr h="698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6350" marR="6350" marT="6350" marB="0" anchor="b"/>
                </a:tc>
              </a:tr>
              <a:tr h="698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Overall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Correlation Graph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8" y="1446552"/>
            <a:ext cx="8496491" cy="533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19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Conclusion about correlation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very strong correlation between overall review and Aroma review.</a:t>
            </a:r>
          </a:p>
          <a:p>
            <a:r>
              <a:rPr lang="en-US" dirty="0" smtClean="0"/>
              <a:t>Taste also high correlation with over all review.</a:t>
            </a:r>
          </a:p>
          <a:p>
            <a:r>
              <a:rPr lang="en-US" dirty="0" smtClean="0"/>
              <a:t>Taste and Aroma are also correlated.</a:t>
            </a:r>
          </a:p>
          <a:p>
            <a:r>
              <a:rPr lang="en-US" dirty="0" smtClean="0"/>
              <a:t>Appearance has the least correlation with overall review.</a:t>
            </a:r>
            <a:endParaRPr lang="en-US" dirty="0"/>
          </a:p>
          <a:p>
            <a:r>
              <a:rPr lang="en-US" dirty="0" smtClean="0"/>
              <a:t>Taste and Aroma are very important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Top 3 Beer Names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Question # 4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Observations by ABV Group</a:t>
            </a:r>
            <a:endParaRPr lang="en-US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344407"/>
              </p:ext>
            </p:extLst>
          </p:nvPr>
        </p:nvGraphicFramePr>
        <p:xfrm>
          <a:off x="381001" y="1600200"/>
          <a:ext cx="8305799" cy="358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743200"/>
                <a:gridCol w="2743199"/>
              </a:tblGrid>
              <a:tr h="10194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ABV Group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Observations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Percentage of 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Observations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512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Less than 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463236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91.08%</a:t>
                      </a:r>
                    </a:p>
                  </a:txBody>
                  <a:tcPr marL="6350" marR="6350" marT="6350" marB="0" anchor="b"/>
                </a:tc>
              </a:tr>
              <a:tr h="512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Between 10 and 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44919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8.83%</a:t>
                      </a:r>
                    </a:p>
                  </a:txBody>
                  <a:tcPr marL="6350" marR="6350" marT="6350" marB="0" anchor="b"/>
                </a:tc>
              </a:tr>
              <a:tr h="512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Between 20 and 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0.08%</a:t>
                      </a:r>
                    </a:p>
                  </a:txBody>
                  <a:tcPr marL="6350" marR="6350" marT="6350" marB="0" anchor="b"/>
                </a:tc>
              </a:tr>
              <a:tr h="512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Between 30 and 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0.00%</a:t>
                      </a:r>
                    </a:p>
                  </a:txBody>
                  <a:tcPr marL="6350" marR="6350" marT="6350" marB="0" anchor="b"/>
                </a:tc>
              </a:tr>
              <a:tr h="512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Greater than 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0.00%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6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Number of Observations by ABV Group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848600" cy="463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7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INTRODUCTION TO THE DATA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Source : </a:t>
            </a:r>
            <a:r>
              <a:rPr lang="en-US" u="sng" dirty="0">
                <a:hlinkClick r:id="rId2"/>
              </a:rPr>
              <a:t>https://drive.google.com/open?id=1e-kyoB97a5tnE7X4T4Es4FHi4g6Trefq</a:t>
            </a:r>
            <a:endParaRPr lang="en-US" dirty="0"/>
          </a:p>
          <a:p>
            <a:r>
              <a:rPr lang="en-US" dirty="0" smtClean="0"/>
              <a:t>Number of Observations: </a:t>
            </a:r>
            <a:r>
              <a:rPr lang="en-US" dirty="0" smtClean="0">
                <a:effectLst/>
              </a:rPr>
              <a:t>528870</a:t>
            </a:r>
          </a:p>
          <a:p>
            <a:r>
              <a:rPr lang="en-US" dirty="0" smtClean="0"/>
              <a:t>Number  of columns :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Top 10 Beers with high number of Reviews</a:t>
            </a:r>
            <a:endParaRPr lang="en-US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895019"/>
              </p:ext>
            </p:extLst>
          </p:nvPr>
        </p:nvGraphicFramePr>
        <p:xfrm>
          <a:off x="228600" y="1524001"/>
          <a:ext cx="8458201" cy="48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1"/>
                <a:gridCol w="4114800"/>
              </a:tblGrid>
              <a:tr h="437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Reviews</a:t>
                      </a:r>
                    </a:p>
                  </a:txBody>
                  <a:tcPr marL="6350" marR="6350" marT="6350" marB="0" anchor="b"/>
                </a:tc>
              </a:tr>
              <a:tr h="43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 Celebration 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</a:t>
                      </a:r>
                    </a:p>
                  </a:txBody>
                  <a:tcPr marL="6350" marR="6350" marT="6350" marB="0" anchor="b"/>
                </a:tc>
              </a:tr>
              <a:tr h="43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 Pale 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2587</a:t>
                      </a:r>
                    </a:p>
                  </a:txBody>
                  <a:tcPr marL="6350" marR="6350" marT="6350" marB="0" anchor="b"/>
                </a:tc>
              </a:tr>
              <a:tr h="43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Founders Breakfast Stout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2502</a:t>
                      </a:r>
                    </a:p>
                  </a:txBody>
                  <a:tcPr marL="6350" marR="6350" marT="6350" marB="0" anchor="b"/>
                </a:tc>
              </a:tr>
              <a:tr h="43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 Bigfoot Barleywine Style 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2492</a:t>
                      </a:r>
                    </a:p>
                  </a:txBody>
                  <a:tcPr marL="6350" marR="6350" marT="6350" marB="0" anchor="b"/>
                </a:tc>
              </a:tr>
              <a:tr h="43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 Fin Du Monde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2483</a:t>
                      </a:r>
                    </a:p>
                  </a:txBody>
                  <a:tcPr marL="6350" marR="6350" marT="6350" marB="0" anchor="b"/>
                </a:tc>
              </a:tr>
              <a:tr h="43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Samuel Adams Boston Lager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2418</a:t>
                      </a:r>
                    </a:p>
                  </a:txBody>
                  <a:tcPr marL="6350" marR="6350" marT="6350" marB="0" anchor="b"/>
                </a:tc>
              </a:tr>
              <a:tr h="43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Chocolate Stout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2234</a:t>
                      </a:r>
                    </a:p>
                  </a:txBody>
                  <a:tcPr marL="6350" marR="6350" marT="6350" marB="0" anchor="b"/>
                </a:tc>
              </a:tr>
              <a:tr h="43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Dead Guy 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2234</a:t>
                      </a:r>
                    </a:p>
                  </a:txBody>
                  <a:tcPr marL="6350" marR="6350" marT="6350" marB="0" anchor="b"/>
                </a:tc>
              </a:tr>
              <a:tr h="43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Trappistes Rochefort 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2170</a:t>
                      </a:r>
                    </a:p>
                  </a:txBody>
                  <a:tcPr marL="6350" marR="6350" marT="6350" marB="0" anchor="b"/>
                </a:tc>
              </a:tr>
              <a:tr h="4362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 Torpedo Extra IPA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2029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2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Top Beers with High Ratings and high Reviews</a:t>
            </a:r>
            <a:endParaRPr lang="en-US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990535"/>
              </p:ext>
            </p:extLst>
          </p:nvPr>
        </p:nvGraphicFramePr>
        <p:xfrm>
          <a:off x="152400" y="1600200"/>
          <a:ext cx="8686800" cy="510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/>
                <a:gridCol w="2870200"/>
                <a:gridCol w="2870200"/>
              </a:tblGrid>
              <a:tr h="43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Overall Review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Reviews</a:t>
                      </a:r>
                    </a:p>
                  </a:txBody>
                  <a:tcPr marL="6350" marR="6350" marT="6350" marB="0" anchor="b"/>
                </a:tc>
              </a:tr>
              <a:tr h="436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Founders Breakfast Stout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2502</a:t>
                      </a:r>
                    </a:p>
                  </a:txBody>
                  <a:tcPr marL="6350" marR="6350" marT="6350" marB="0" anchor="b"/>
                </a:tc>
              </a:tr>
              <a:tr h="436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Trappistes Rochefort 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2170</a:t>
                      </a:r>
                    </a:p>
                  </a:txBody>
                  <a:tcPr marL="6350" marR="6350" marT="6350" marB="0" anchor="b"/>
                </a:tc>
              </a:tr>
              <a:tr h="436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 Fin Du Monde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2483</a:t>
                      </a:r>
                    </a:p>
                  </a:txBody>
                  <a:tcPr marL="6350" marR="6350" marT="6350" marB="0" anchor="b"/>
                </a:tc>
              </a:tr>
              <a:tr h="436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 Pale 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2587</a:t>
                      </a:r>
                    </a:p>
                  </a:txBody>
                  <a:tcPr marL="6350" marR="6350" marT="6350" marB="0" anchor="b"/>
                </a:tc>
              </a:tr>
              <a:tr h="436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 Celebration 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</a:t>
                      </a:r>
                    </a:p>
                  </a:txBody>
                  <a:tcPr marL="6350" marR="6350" marT="6350" marB="0" anchor="b"/>
                </a:tc>
              </a:tr>
              <a:tr h="436418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 Torpedo Extra IPA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2029</a:t>
                      </a:r>
                    </a:p>
                  </a:txBody>
                  <a:tcPr marL="6350" marR="6350" marT="6350" marB="0" anchor="b"/>
                </a:tc>
              </a:tr>
              <a:tr h="436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Dead Guy 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2234</a:t>
                      </a:r>
                    </a:p>
                  </a:txBody>
                  <a:tcPr marL="6350" marR="6350" marT="6350" marB="0" anchor="b"/>
                </a:tc>
              </a:tr>
              <a:tr h="436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Samuel Adams Boston Lager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2418</a:t>
                      </a:r>
                    </a:p>
                  </a:txBody>
                  <a:tcPr marL="6350" marR="6350" marT="6350" marB="0" anchor="b"/>
                </a:tc>
              </a:tr>
              <a:tr h="436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Chocolate Stout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2234</a:t>
                      </a:r>
                    </a:p>
                  </a:txBody>
                  <a:tcPr marL="6350" marR="6350" marT="6350" marB="0" anchor="b"/>
                </a:tc>
              </a:tr>
              <a:tr h="436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 Bigfoot Barleywine Style Ale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2492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5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 Black" panose="020B0A04020102020204" pitchFamily="34" charset="0"/>
              </a:rPr>
              <a:t>Top 3 Recommended Beers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616221"/>
              </p:ext>
            </p:extLst>
          </p:nvPr>
        </p:nvGraphicFramePr>
        <p:xfrm>
          <a:off x="304800" y="1600200"/>
          <a:ext cx="8229600" cy="365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154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Overall Review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Reviews</a:t>
                      </a:r>
                    </a:p>
                  </a:txBody>
                  <a:tcPr marL="6350" marR="6350" marT="6350" marB="0" anchor="b"/>
                </a:tc>
              </a:tr>
              <a:tr h="8344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Founders Breakfast Stout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2502</a:t>
                      </a:r>
                    </a:p>
                  </a:txBody>
                  <a:tcPr marL="6350" marR="6350" marT="6350" marB="0" anchor="b"/>
                </a:tc>
              </a:tr>
              <a:tr h="8344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Trappistes Rochefort 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2170</a:t>
                      </a:r>
                    </a:p>
                  </a:txBody>
                  <a:tcPr marL="6350" marR="6350" marT="6350" marB="0" anchor="b"/>
                </a:tc>
              </a:tr>
              <a:tr h="8344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 Fin Du Monde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2483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3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Conclusion about top 3 Beers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90% of the observations have ABV less than 20%</a:t>
            </a:r>
          </a:p>
          <a:p>
            <a:r>
              <a:rPr lang="en-US" dirty="0" smtClean="0"/>
              <a:t>Out of this 90%, Beer with most reviews are selected.</a:t>
            </a:r>
          </a:p>
          <a:p>
            <a:r>
              <a:rPr lang="en-US" dirty="0" smtClean="0"/>
              <a:t>Then Beers with most reviews and high ratings are deduced to select top 3 Beers.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Top beer Style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 Black" panose="020B0A04020102020204" pitchFamily="34" charset="0"/>
              </a:rPr>
              <a:t>Question #5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Most frequently used  words in Top Beers Reviews</a:t>
            </a:r>
            <a:endParaRPr lang="en-US" b="1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77180"/>
            <a:ext cx="8153400" cy="444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71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Most frequently used  words in Low Rated Beers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6382"/>
            <a:ext cx="7540229" cy="487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5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Beer Styles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210335"/>
              </p:ext>
            </p:extLst>
          </p:nvPr>
        </p:nvGraphicFramePr>
        <p:xfrm>
          <a:off x="457200" y="1600200"/>
          <a:ext cx="8229600" cy="2514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30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 Style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Review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6281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Double / Imperial Stout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6350" marR="6350" marT="6350" marB="0" anchor="b"/>
                </a:tc>
              </a:tr>
              <a:tr h="6281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Quadrupel (Quad)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6350" marR="6350" marT="6350" marB="0" anchor="b"/>
                </a:tc>
              </a:tr>
              <a:tr h="6281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Tripel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4.30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2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Challenges in Text Mining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most frequently used words in the top rated beer are graphed </a:t>
            </a:r>
          </a:p>
          <a:p>
            <a:r>
              <a:rPr lang="en-US" sz="2800" dirty="0" smtClean="0"/>
              <a:t>The most frequently used in the low rated beer are graphed.</a:t>
            </a:r>
          </a:p>
          <a:p>
            <a:r>
              <a:rPr lang="en-US" sz="2800" dirty="0" smtClean="0"/>
              <a:t>There are some common words in both categories.</a:t>
            </a:r>
          </a:p>
          <a:p>
            <a:r>
              <a:rPr lang="en-US" sz="2800" dirty="0" smtClean="0"/>
              <a:t>It will be hard to correlate the review ratings with the text reviews.</a:t>
            </a:r>
          </a:p>
          <a:p>
            <a:r>
              <a:rPr lang="en-US" sz="2800" dirty="0" smtClean="0"/>
              <a:t>Review overall is used to get top 3 beer styles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82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Description of the Variables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461113"/>
              </p:ext>
            </p:extLst>
          </p:nvPr>
        </p:nvGraphicFramePr>
        <p:xfrm>
          <a:off x="304800" y="1142996"/>
          <a:ext cx="8382000" cy="541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781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6350" marR="6350" marT="6350" marB="0" anchor="b"/>
                </a:tc>
              </a:tr>
              <a:tr h="355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beer_ABV(Alcohol by Volume)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Numeric</a:t>
                      </a:r>
                    </a:p>
                  </a:txBody>
                  <a:tcPr marL="6350" marR="6350" marT="6350" marB="0" anchor="b"/>
                </a:tc>
              </a:tr>
              <a:tr h="355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beer_beerId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Integer</a:t>
                      </a:r>
                    </a:p>
                  </a:txBody>
                  <a:tcPr marL="6350" marR="6350" marT="6350" marB="0" anchor="b"/>
                </a:tc>
              </a:tr>
              <a:tr h="355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beer_brewerId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Integer</a:t>
                      </a:r>
                    </a:p>
                  </a:txBody>
                  <a:tcPr marL="6350" marR="6350" marT="6350" marB="0" anchor="b"/>
                </a:tc>
              </a:tr>
              <a:tr h="355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beer_name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Character</a:t>
                      </a:r>
                    </a:p>
                  </a:txBody>
                  <a:tcPr marL="6350" marR="6350" marT="6350" marB="0" anchor="b"/>
                </a:tc>
              </a:tr>
              <a:tr h="355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beer_style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Character</a:t>
                      </a:r>
                    </a:p>
                  </a:txBody>
                  <a:tcPr marL="6350" marR="6350" marT="6350" marB="0" anchor="b"/>
                </a:tc>
              </a:tr>
              <a:tr h="355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review_appearance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Numeric</a:t>
                      </a:r>
                    </a:p>
                  </a:txBody>
                  <a:tcPr marL="6350" marR="6350" marT="6350" marB="0" anchor="b"/>
                </a:tc>
              </a:tr>
              <a:tr h="355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review_palette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Numeric</a:t>
                      </a:r>
                    </a:p>
                  </a:txBody>
                  <a:tcPr marL="6350" marR="6350" marT="6350" marB="0" anchor="b"/>
                </a:tc>
              </a:tr>
              <a:tr h="355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review_overall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Numeric</a:t>
                      </a:r>
                    </a:p>
                  </a:txBody>
                  <a:tcPr marL="6350" marR="6350" marT="6350" marB="0" anchor="b"/>
                </a:tc>
              </a:tr>
              <a:tr h="355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review_taste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Numeric</a:t>
                      </a:r>
                    </a:p>
                  </a:txBody>
                  <a:tcPr marL="6350" marR="6350" marT="6350" marB="0" anchor="b"/>
                </a:tc>
              </a:tr>
              <a:tr h="355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review_profileName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Character</a:t>
                      </a:r>
                    </a:p>
                  </a:txBody>
                  <a:tcPr marL="6350" marR="6350" marT="6350" marB="0" anchor="b"/>
                </a:tc>
              </a:tr>
              <a:tr h="355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review_aroma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Numeric</a:t>
                      </a:r>
                    </a:p>
                  </a:txBody>
                  <a:tcPr marL="6350" marR="6350" marT="6350" marB="0" anchor="b"/>
                </a:tc>
              </a:tr>
              <a:tr h="355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review_text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Character</a:t>
                      </a:r>
                    </a:p>
                  </a:txBody>
                  <a:tcPr marL="6350" marR="6350" marT="6350" marB="0" anchor="b"/>
                </a:tc>
              </a:tr>
              <a:tr h="3594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review_time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Integer(Unix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Stamp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9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Unique Variables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Number of Unique Breweries :     1803</a:t>
            </a:r>
          </a:p>
          <a:p>
            <a:r>
              <a:rPr lang="en-US" sz="3600" dirty="0" smtClean="0"/>
              <a:t>Number of Unique Beer IDs :        20200</a:t>
            </a:r>
          </a:p>
          <a:p>
            <a:r>
              <a:rPr lang="en-US" sz="3600" dirty="0" smtClean="0"/>
              <a:t>Number of Unique Beer Styles :   104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Missing Values</a:t>
            </a:r>
            <a:endParaRPr lang="en-US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171188"/>
              </p:ext>
            </p:extLst>
          </p:nvPr>
        </p:nvGraphicFramePr>
        <p:xfrm>
          <a:off x="762000" y="1981200"/>
          <a:ext cx="78486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4114800"/>
              </a:tblGrid>
              <a:tr h="552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Number of Observations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528870</a:t>
                      </a:r>
                    </a:p>
                  </a:txBody>
                  <a:tcPr marL="6350" marR="6350" marT="6350" marB="0" anchor="b"/>
                </a:tc>
              </a:tr>
              <a:tr h="552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Number of Missing Values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20280</a:t>
                      </a:r>
                    </a:p>
                  </a:txBody>
                  <a:tcPr marL="6350" marR="6350" marT="6350" marB="0" anchor="b"/>
                </a:tc>
              </a:tr>
              <a:tr h="552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Column with missing value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beer_ABV</a:t>
                      </a:r>
                    </a:p>
                  </a:txBody>
                  <a:tcPr marL="6350" marR="6350" marT="6350" marB="0" anchor="b"/>
                </a:tc>
              </a:tr>
              <a:tr h="552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Percentage of Missing values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4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Missing values graph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13" y="1331408"/>
            <a:ext cx="7837087" cy="476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7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Top Breweries with strongest Beers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 Black" panose="020B0A04020102020204" pitchFamily="34" charset="0"/>
              </a:rPr>
              <a:t>Question #1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Distribution of Beer Alcohol by volume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46701"/>
            <a:ext cx="6096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3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Top 3 Breweries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4% of the observations with missing beer ABV values are removed from the analysis.</a:t>
            </a:r>
          </a:p>
          <a:p>
            <a:r>
              <a:rPr lang="en-US" dirty="0" smtClean="0"/>
              <a:t>The range of beer ABV differs from one Brewery to another.</a:t>
            </a:r>
          </a:p>
          <a:p>
            <a:r>
              <a:rPr lang="en-US" dirty="0" smtClean="0"/>
              <a:t>Mean ABV is obtained to pick the top breweries.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711987"/>
              </p:ext>
            </p:extLst>
          </p:nvPr>
        </p:nvGraphicFramePr>
        <p:xfrm>
          <a:off x="457200" y="1600200"/>
          <a:ext cx="4038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79899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Brewer Id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Mean ABV</a:t>
                      </a:r>
                      <a:endParaRPr lang="en-US" sz="2400" b="0" dirty="0"/>
                    </a:p>
                  </a:txBody>
                  <a:tcPr/>
                </a:tc>
              </a:tr>
              <a:tr h="6480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6513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47.9</a:t>
                      </a:r>
                      <a:endParaRPr lang="en-US" b="1" dirty="0"/>
                    </a:p>
                  </a:txBody>
                  <a:tcPr/>
                </a:tc>
              </a:tr>
              <a:tr h="6480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27</a:t>
                      </a:r>
                      <a:endParaRPr lang="en-US" b="1" dirty="0"/>
                    </a:p>
                  </a:txBody>
                  <a:tcPr/>
                </a:tc>
              </a:tr>
              <a:tr h="6480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16866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19.5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6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714</Words>
  <Application>Microsoft Office PowerPoint</Application>
  <PresentationFormat>On-screen Show (4:3)</PresentationFormat>
  <Paragraphs>232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BEER DATA SCIENCE PROJECT</vt:lpstr>
      <vt:lpstr>INTRODUCTION TO THE DATA</vt:lpstr>
      <vt:lpstr>Description of the Variables</vt:lpstr>
      <vt:lpstr>Unique Variables</vt:lpstr>
      <vt:lpstr>Missing Values</vt:lpstr>
      <vt:lpstr>Missing values graph</vt:lpstr>
      <vt:lpstr>Top Breweries with strongest Beers</vt:lpstr>
      <vt:lpstr>Distribution of Beer Alcohol by volume</vt:lpstr>
      <vt:lpstr>Top 3 Breweries</vt:lpstr>
      <vt:lpstr>Year with Highest Ratings</vt:lpstr>
      <vt:lpstr>High Ratings by Year</vt:lpstr>
      <vt:lpstr>Conclusion for the year with highest Ratings</vt:lpstr>
      <vt:lpstr>Correlation between Review Ratings</vt:lpstr>
      <vt:lpstr>Correlation between Reviews</vt:lpstr>
      <vt:lpstr>Correlation Graph</vt:lpstr>
      <vt:lpstr>Conclusion about correlation</vt:lpstr>
      <vt:lpstr>Top 3 Beer Names</vt:lpstr>
      <vt:lpstr>Observations by ABV Group</vt:lpstr>
      <vt:lpstr>Number of Observations by ABV Group</vt:lpstr>
      <vt:lpstr>Top 10 Beers with high number of Reviews</vt:lpstr>
      <vt:lpstr>Top Beers with High Ratings and high Reviews</vt:lpstr>
      <vt:lpstr>Top 3 Recommended Beers</vt:lpstr>
      <vt:lpstr>Conclusion about top 3 Beers</vt:lpstr>
      <vt:lpstr>Top beer Style</vt:lpstr>
      <vt:lpstr>Most frequently used  words in Top Beers Reviews</vt:lpstr>
      <vt:lpstr>Most frequently used  words in Low Rated Beers</vt:lpstr>
      <vt:lpstr>Top 3 Beer Styles</vt:lpstr>
      <vt:lpstr>Challenges in Text Mining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DATA SCIENCE PROJECT</dc:title>
  <dc:creator>venkataramanan Narayanan</dc:creator>
  <cp:lastModifiedBy>venkataramanan Narayanan</cp:lastModifiedBy>
  <cp:revision>62</cp:revision>
  <dcterms:created xsi:type="dcterms:W3CDTF">2019-12-01T11:07:58Z</dcterms:created>
  <dcterms:modified xsi:type="dcterms:W3CDTF">2019-12-01T23:29:02Z</dcterms:modified>
</cp:coreProperties>
</file>