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8" r:id="rId3"/>
    <p:sldId id="259" r:id="rId4"/>
    <p:sldId id="267" r:id="rId5"/>
    <p:sldId id="273" r:id="rId6"/>
    <p:sldId id="268" r:id="rId7"/>
    <p:sldId id="269" r:id="rId8"/>
    <p:sldId id="272" r:id="rId9"/>
    <p:sldId id="266" r:id="rId10"/>
    <p:sldId id="270" r:id="rId11"/>
    <p:sldId id="263" r:id="rId12"/>
    <p:sldId id="271"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59" d="100"/>
          <a:sy n="59" d="100"/>
        </p:scale>
        <p:origin x="9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45FAA-CCAF-4FCB-BF24-FB40974EF1B2}"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A06D415-ED59-4586-B280-3561C31467B0}">
      <dgm:prSet/>
      <dgm:spPr/>
      <dgm:t>
        <a:bodyPr/>
        <a:lstStyle/>
        <a:p>
          <a:pPr>
            <a:lnSpc>
              <a:spcPct val="100000"/>
            </a:lnSpc>
          </a:pPr>
          <a:r>
            <a:rPr lang="en-US" b="1"/>
            <a:t>Problem Statement: </a:t>
          </a:r>
          <a:r>
            <a:rPr lang="en-US"/>
            <a:t>Users often receive suspicious product links through WhatsApp, email, or social media claiming 'Get this product for just $100 – limited time!’.Some links are created  to steal sensitive data or redirect to scam websites.</a:t>
          </a:r>
        </a:p>
      </dgm:t>
    </dgm:pt>
    <dgm:pt modelId="{41DC2A5C-3013-459D-AA25-4E1393916909}" type="parTrans" cxnId="{6BF06E13-62FF-4956-B7C4-89EF1DD9ABC8}">
      <dgm:prSet/>
      <dgm:spPr/>
      <dgm:t>
        <a:bodyPr/>
        <a:lstStyle/>
        <a:p>
          <a:endParaRPr lang="en-US"/>
        </a:p>
      </dgm:t>
    </dgm:pt>
    <dgm:pt modelId="{ED43C0A6-AF8B-4287-87BD-F2AA7EF7A996}" type="sibTrans" cxnId="{6BF06E13-62FF-4956-B7C4-89EF1DD9ABC8}">
      <dgm:prSet/>
      <dgm:spPr/>
      <dgm:t>
        <a:bodyPr/>
        <a:lstStyle/>
        <a:p>
          <a:pPr>
            <a:lnSpc>
              <a:spcPct val="100000"/>
            </a:lnSpc>
          </a:pPr>
          <a:endParaRPr lang="en-US"/>
        </a:p>
      </dgm:t>
    </dgm:pt>
    <dgm:pt modelId="{794F1EE2-C68D-4782-8F6D-6354752ADCC3}">
      <dgm:prSet/>
      <dgm:spPr/>
      <dgm:t>
        <a:bodyPr/>
        <a:lstStyle/>
        <a:p>
          <a:pPr>
            <a:lnSpc>
              <a:spcPct val="100000"/>
            </a:lnSpc>
          </a:pPr>
          <a:r>
            <a:rPr lang="en-US" b="1"/>
            <a:t>Our Solution</a:t>
          </a:r>
          <a:r>
            <a:rPr lang="en-US"/>
            <a:t>: We developed a platform that allows users to:</a:t>
          </a:r>
        </a:p>
      </dgm:t>
    </dgm:pt>
    <dgm:pt modelId="{153C1FEE-A576-4E63-8DE7-40B714EBEA4A}" type="parTrans" cxnId="{67127789-DC25-4FBA-A7A1-CB18EE9AEEAB}">
      <dgm:prSet/>
      <dgm:spPr/>
      <dgm:t>
        <a:bodyPr/>
        <a:lstStyle/>
        <a:p>
          <a:endParaRPr lang="en-US"/>
        </a:p>
      </dgm:t>
    </dgm:pt>
    <dgm:pt modelId="{904CBC09-5A65-40D2-A736-E6122958D835}" type="sibTrans" cxnId="{67127789-DC25-4FBA-A7A1-CB18EE9AEEAB}">
      <dgm:prSet/>
      <dgm:spPr/>
      <dgm:t>
        <a:bodyPr/>
        <a:lstStyle/>
        <a:p>
          <a:pPr>
            <a:lnSpc>
              <a:spcPct val="100000"/>
            </a:lnSpc>
          </a:pPr>
          <a:endParaRPr lang="en-US"/>
        </a:p>
      </dgm:t>
    </dgm:pt>
    <dgm:pt modelId="{6CA5391D-C26B-474A-82FD-7D34F4CD6ECF}">
      <dgm:prSet/>
      <dgm:spPr/>
      <dgm:t>
        <a:bodyPr/>
        <a:lstStyle/>
        <a:p>
          <a:pPr>
            <a:lnSpc>
              <a:spcPct val="100000"/>
            </a:lnSpc>
          </a:pPr>
          <a:r>
            <a:rPr lang="en-US" dirty="0"/>
            <a:t>- Check  the suspicious URL is safe or not.</a:t>
          </a:r>
        </a:p>
      </dgm:t>
    </dgm:pt>
    <dgm:pt modelId="{F644842C-1BE0-4C7B-BFED-11D634F92A40}" type="parTrans" cxnId="{B78F12AD-4E25-4D48-A73F-A0837203615B}">
      <dgm:prSet/>
      <dgm:spPr/>
      <dgm:t>
        <a:bodyPr/>
        <a:lstStyle/>
        <a:p>
          <a:endParaRPr lang="en-US"/>
        </a:p>
      </dgm:t>
    </dgm:pt>
    <dgm:pt modelId="{70263CC5-8701-4650-9242-F047C184D0C4}" type="sibTrans" cxnId="{B78F12AD-4E25-4D48-A73F-A0837203615B}">
      <dgm:prSet/>
      <dgm:spPr/>
      <dgm:t>
        <a:bodyPr/>
        <a:lstStyle/>
        <a:p>
          <a:pPr>
            <a:lnSpc>
              <a:spcPct val="100000"/>
            </a:lnSpc>
          </a:pPr>
          <a:endParaRPr lang="en-US"/>
        </a:p>
      </dgm:t>
    </dgm:pt>
    <dgm:pt modelId="{623CA6EE-1C75-43E7-BB3D-9BE8759BDC9F}">
      <dgm:prSet/>
      <dgm:spPr/>
      <dgm:t>
        <a:bodyPr/>
        <a:lstStyle/>
        <a:p>
          <a:pPr>
            <a:lnSpc>
              <a:spcPct val="100000"/>
            </a:lnSpc>
          </a:pPr>
          <a:r>
            <a:rPr lang="en-US"/>
            <a:t>- Extract product information if the link is safe from different websites include our own.</a:t>
          </a:r>
        </a:p>
      </dgm:t>
    </dgm:pt>
    <dgm:pt modelId="{45010674-63EE-410E-B97C-DE708B09A291}" type="parTrans" cxnId="{5B798B6D-D6EE-42E3-9C72-F6639E28AAB7}">
      <dgm:prSet/>
      <dgm:spPr/>
      <dgm:t>
        <a:bodyPr/>
        <a:lstStyle/>
        <a:p>
          <a:endParaRPr lang="en-US"/>
        </a:p>
      </dgm:t>
    </dgm:pt>
    <dgm:pt modelId="{C05688D7-AD70-4F44-9AE9-7447EC87136B}" type="sibTrans" cxnId="{5B798B6D-D6EE-42E3-9C72-F6639E28AAB7}">
      <dgm:prSet/>
      <dgm:spPr/>
      <dgm:t>
        <a:bodyPr/>
        <a:lstStyle/>
        <a:p>
          <a:pPr>
            <a:lnSpc>
              <a:spcPct val="100000"/>
            </a:lnSpc>
          </a:pPr>
          <a:endParaRPr lang="en-US"/>
        </a:p>
      </dgm:t>
    </dgm:pt>
    <dgm:pt modelId="{1B8671E6-D081-4784-98D7-187D62C397EA}">
      <dgm:prSet/>
      <dgm:spPr/>
      <dgm:t>
        <a:bodyPr/>
        <a:lstStyle/>
        <a:p>
          <a:pPr>
            <a:lnSpc>
              <a:spcPct val="100000"/>
            </a:lnSpc>
          </a:pPr>
          <a:r>
            <a:rPr lang="en-US" dirty="0"/>
            <a:t>- It enables users to Compare prices across trusted stores like </a:t>
          </a:r>
          <a:r>
            <a:rPr lang="en-US" dirty="0" err="1"/>
            <a:t>amazon,bestbuy,Walmart</a:t>
          </a:r>
          <a:r>
            <a:rPr lang="en-US" dirty="0"/>
            <a:t>.</a:t>
          </a:r>
          <a:br>
            <a:rPr lang="en-US" dirty="0"/>
          </a:br>
          <a:br>
            <a:rPr lang="en-US" dirty="0"/>
          </a:br>
          <a:r>
            <a:rPr lang="en-US" dirty="0"/>
            <a:t>  </a:t>
          </a:r>
          <a:r>
            <a:rPr lang="en-US" b="0" i="0" baseline="0" dirty="0"/>
            <a:t>This ensures users don’t fall for scams and always get the </a:t>
          </a:r>
          <a:r>
            <a:rPr lang="en-US" i="0" baseline="0" dirty="0"/>
            <a:t>best deals from verified sources.</a:t>
          </a:r>
          <a:endParaRPr lang="en-US" dirty="0"/>
        </a:p>
      </dgm:t>
    </dgm:pt>
    <dgm:pt modelId="{2A582C42-2C2E-44A7-BF4C-30B6F865037B}" type="parTrans" cxnId="{14C85A37-3EB8-4BA6-927F-F3CB3273C32F}">
      <dgm:prSet/>
      <dgm:spPr/>
      <dgm:t>
        <a:bodyPr/>
        <a:lstStyle/>
        <a:p>
          <a:endParaRPr lang="en-US"/>
        </a:p>
      </dgm:t>
    </dgm:pt>
    <dgm:pt modelId="{6CDAA055-4956-4354-AC59-0DF6E7D53AAB}" type="sibTrans" cxnId="{14C85A37-3EB8-4BA6-927F-F3CB3273C32F}">
      <dgm:prSet/>
      <dgm:spPr/>
      <dgm:t>
        <a:bodyPr/>
        <a:lstStyle/>
        <a:p>
          <a:endParaRPr lang="en-US"/>
        </a:p>
      </dgm:t>
    </dgm:pt>
    <dgm:pt modelId="{8AACF61C-6148-4FAE-B066-3DB8C2FAC711}" type="pres">
      <dgm:prSet presAssocID="{43C45FAA-CCAF-4FCB-BF24-FB40974EF1B2}" presName="outerComposite" presStyleCnt="0">
        <dgm:presLayoutVars>
          <dgm:chMax val="5"/>
          <dgm:dir/>
          <dgm:resizeHandles val="exact"/>
        </dgm:presLayoutVars>
      </dgm:prSet>
      <dgm:spPr/>
    </dgm:pt>
    <dgm:pt modelId="{3B5544A0-CC22-4482-A54A-A128E36513B2}" type="pres">
      <dgm:prSet presAssocID="{43C45FAA-CCAF-4FCB-BF24-FB40974EF1B2}" presName="dummyMaxCanvas" presStyleCnt="0">
        <dgm:presLayoutVars/>
      </dgm:prSet>
      <dgm:spPr/>
    </dgm:pt>
    <dgm:pt modelId="{9E94D041-DB8F-4D4A-8FCA-A57AD9C8AA89}" type="pres">
      <dgm:prSet presAssocID="{43C45FAA-CCAF-4FCB-BF24-FB40974EF1B2}" presName="FiveNodes_1" presStyleLbl="node1" presStyleIdx="0" presStyleCnt="5">
        <dgm:presLayoutVars>
          <dgm:bulletEnabled val="1"/>
        </dgm:presLayoutVars>
      </dgm:prSet>
      <dgm:spPr/>
    </dgm:pt>
    <dgm:pt modelId="{10FACBB6-20CC-4AB7-ADF7-07CC8A7392DE}" type="pres">
      <dgm:prSet presAssocID="{43C45FAA-CCAF-4FCB-BF24-FB40974EF1B2}" presName="FiveNodes_2" presStyleLbl="node1" presStyleIdx="1" presStyleCnt="5">
        <dgm:presLayoutVars>
          <dgm:bulletEnabled val="1"/>
        </dgm:presLayoutVars>
      </dgm:prSet>
      <dgm:spPr/>
    </dgm:pt>
    <dgm:pt modelId="{6195226F-77B3-4963-AC30-20ABEA2A4507}" type="pres">
      <dgm:prSet presAssocID="{43C45FAA-CCAF-4FCB-BF24-FB40974EF1B2}" presName="FiveNodes_3" presStyleLbl="node1" presStyleIdx="2" presStyleCnt="5">
        <dgm:presLayoutVars>
          <dgm:bulletEnabled val="1"/>
        </dgm:presLayoutVars>
      </dgm:prSet>
      <dgm:spPr/>
    </dgm:pt>
    <dgm:pt modelId="{76DC4DA5-31A5-412C-B99B-0A70F71C9DA4}" type="pres">
      <dgm:prSet presAssocID="{43C45FAA-CCAF-4FCB-BF24-FB40974EF1B2}" presName="FiveNodes_4" presStyleLbl="node1" presStyleIdx="3" presStyleCnt="5">
        <dgm:presLayoutVars>
          <dgm:bulletEnabled val="1"/>
        </dgm:presLayoutVars>
      </dgm:prSet>
      <dgm:spPr/>
    </dgm:pt>
    <dgm:pt modelId="{EAACC458-1D81-42A6-B650-FABB1A135C25}" type="pres">
      <dgm:prSet presAssocID="{43C45FAA-CCAF-4FCB-BF24-FB40974EF1B2}" presName="FiveNodes_5" presStyleLbl="node1" presStyleIdx="4" presStyleCnt="5">
        <dgm:presLayoutVars>
          <dgm:bulletEnabled val="1"/>
        </dgm:presLayoutVars>
      </dgm:prSet>
      <dgm:spPr/>
    </dgm:pt>
    <dgm:pt modelId="{C9D2720E-0240-420E-BC7B-FA31AB0400D0}" type="pres">
      <dgm:prSet presAssocID="{43C45FAA-CCAF-4FCB-BF24-FB40974EF1B2}" presName="FiveConn_1-2" presStyleLbl="fgAccFollowNode1" presStyleIdx="0" presStyleCnt="4">
        <dgm:presLayoutVars>
          <dgm:bulletEnabled val="1"/>
        </dgm:presLayoutVars>
      </dgm:prSet>
      <dgm:spPr/>
    </dgm:pt>
    <dgm:pt modelId="{7BDAF69B-460F-40E9-90D7-13BC4BC309F2}" type="pres">
      <dgm:prSet presAssocID="{43C45FAA-CCAF-4FCB-BF24-FB40974EF1B2}" presName="FiveConn_2-3" presStyleLbl="fgAccFollowNode1" presStyleIdx="1" presStyleCnt="4">
        <dgm:presLayoutVars>
          <dgm:bulletEnabled val="1"/>
        </dgm:presLayoutVars>
      </dgm:prSet>
      <dgm:spPr/>
    </dgm:pt>
    <dgm:pt modelId="{1768ECB5-4F9E-4089-AC43-07B24E2FABCE}" type="pres">
      <dgm:prSet presAssocID="{43C45FAA-CCAF-4FCB-BF24-FB40974EF1B2}" presName="FiveConn_3-4" presStyleLbl="fgAccFollowNode1" presStyleIdx="2" presStyleCnt="4">
        <dgm:presLayoutVars>
          <dgm:bulletEnabled val="1"/>
        </dgm:presLayoutVars>
      </dgm:prSet>
      <dgm:spPr/>
    </dgm:pt>
    <dgm:pt modelId="{5F6560C0-91B5-4D22-A342-DACECA69F898}" type="pres">
      <dgm:prSet presAssocID="{43C45FAA-CCAF-4FCB-BF24-FB40974EF1B2}" presName="FiveConn_4-5" presStyleLbl="fgAccFollowNode1" presStyleIdx="3" presStyleCnt="4">
        <dgm:presLayoutVars>
          <dgm:bulletEnabled val="1"/>
        </dgm:presLayoutVars>
      </dgm:prSet>
      <dgm:spPr/>
    </dgm:pt>
    <dgm:pt modelId="{A5523CF5-B758-4289-85AF-0FCE36DDBB9B}" type="pres">
      <dgm:prSet presAssocID="{43C45FAA-CCAF-4FCB-BF24-FB40974EF1B2}" presName="FiveNodes_1_text" presStyleLbl="node1" presStyleIdx="4" presStyleCnt="5">
        <dgm:presLayoutVars>
          <dgm:bulletEnabled val="1"/>
        </dgm:presLayoutVars>
      </dgm:prSet>
      <dgm:spPr/>
    </dgm:pt>
    <dgm:pt modelId="{6FEC6D52-033D-4864-AD59-2AE8F64DDB7E}" type="pres">
      <dgm:prSet presAssocID="{43C45FAA-CCAF-4FCB-BF24-FB40974EF1B2}" presName="FiveNodes_2_text" presStyleLbl="node1" presStyleIdx="4" presStyleCnt="5">
        <dgm:presLayoutVars>
          <dgm:bulletEnabled val="1"/>
        </dgm:presLayoutVars>
      </dgm:prSet>
      <dgm:spPr/>
    </dgm:pt>
    <dgm:pt modelId="{CE1B79BA-0EE8-467F-AE2F-D77C7C039C4B}" type="pres">
      <dgm:prSet presAssocID="{43C45FAA-CCAF-4FCB-BF24-FB40974EF1B2}" presName="FiveNodes_3_text" presStyleLbl="node1" presStyleIdx="4" presStyleCnt="5">
        <dgm:presLayoutVars>
          <dgm:bulletEnabled val="1"/>
        </dgm:presLayoutVars>
      </dgm:prSet>
      <dgm:spPr/>
    </dgm:pt>
    <dgm:pt modelId="{A917E48F-FDC6-42FD-ADCE-02F31FF5597E}" type="pres">
      <dgm:prSet presAssocID="{43C45FAA-CCAF-4FCB-BF24-FB40974EF1B2}" presName="FiveNodes_4_text" presStyleLbl="node1" presStyleIdx="4" presStyleCnt="5">
        <dgm:presLayoutVars>
          <dgm:bulletEnabled val="1"/>
        </dgm:presLayoutVars>
      </dgm:prSet>
      <dgm:spPr/>
    </dgm:pt>
    <dgm:pt modelId="{C233E4CF-77CB-4807-A926-0B4227D6D458}" type="pres">
      <dgm:prSet presAssocID="{43C45FAA-CCAF-4FCB-BF24-FB40974EF1B2}" presName="FiveNodes_5_text" presStyleLbl="node1" presStyleIdx="4" presStyleCnt="5">
        <dgm:presLayoutVars>
          <dgm:bulletEnabled val="1"/>
        </dgm:presLayoutVars>
      </dgm:prSet>
      <dgm:spPr/>
    </dgm:pt>
  </dgm:ptLst>
  <dgm:cxnLst>
    <dgm:cxn modelId="{6BF06E13-62FF-4956-B7C4-89EF1DD9ABC8}" srcId="{43C45FAA-CCAF-4FCB-BF24-FB40974EF1B2}" destId="{5A06D415-ED59-4586-B280-3561C31467B0}" srcOrd="0" destOrd="0" parTransId="{41DC2A5C-3013-459D-AA25-4E1393916909}" sibTransId="{ED43C0A6-AF8B-4287-87BD-F2AA7EF7A996}"/>
    <dgm:cxn modelId="{2DA8E115-AA19-4CE8-957D-8CDBE88B8912}" type="presOf" srcId="{ED43C0A6-AF8B-4287-87BD-F2AA7EF7A996}" destId="{C9D2720E-0240-420E-BC7B-FA31AB0400D0}" srcOrd="0" destOrd="0" presId="urn:microsoft.com/office/officeart/2005/8/layout/vProcess5"/>
    <dgm:cxn modelId="{14C85A37-3EB8-4BA6-927F-F3CB3273C32F}" srcId="{43C45FAA-CCAF-4FCB-BF24-FB40974EF1B2}" destId="{1B8671E6-D081-4784-98D7-187D62C397EA}" srcOrd="4" destOrd="0" parTransId="{2A582C42-2C2E-44A7-BF4C-30B6F865037B}" sibTransId="{6CDAA055-4956-4354-AC59-0DF6E7D53AAB}"/>
    <dgm:cxn modelId="{532DE53B-A198-441E-B166-28D39C76DF14}" type="presOf" srcId="{5A06D415-ED59-4586-B280-3561C31467B0}" destId="{A5523CF5-B758-4289-85AF-0FCE36DDBB9B}" srcOrd="1" destOrd="0" presId="urn:microsoft.com/office/officeart/2005/8/layout/vProcess5"/>
    <dgm:cxn modelId="{F6C0E340-A0A2-48FB-8F0D-583D6A909C91}" type="presOf" srcId="{6CA5391D-C26B-474A-82FD-7D34F4CD6ECF}" destId="{6195226F-77B3-4963-AC30-20ABEA2A4507}" srcOrd="0" destOrd="0" presId="urn:microsoft.com/office/officeart/2005/8/layout/vProcess5"/>
    <dgm:cxn modelId="{5B798B6D-D6EE-42E3-9C72-F6639E28AAB7}" srcId="{43C45FAA-CCAF-4FCB-BF24-FB40974EF1B2}" destId="{623CA6EE-1C75-43E7-BB3D-9BE8759BDC9F}" srcOrd="3" destOrd="0" parTransId="{45010674-63EE-410E-B97C-DE708B09A291}" sibTransId="{C05688D7-AD70-4F44-9AE9-7447EC87136B}"/>
    <dgm:cxn modelId="{71813A74-DA28-453B-98BB-30CF04993A28}" type="presOf" srcId="{1B8671E6-D081-4784-98D7-187D62C397EA}" destId="{C233E4CF-77CB-4807-A926-0B4227D6D458}" srcOrd="1" destOrd="0" presId="urn:microsoft.com/office/officeart/2005/8/layout/vProcess5"/>
    <dgm:cxn modelId="{5612C084-7D63-4FF7-AD15-2FCFCA82819F}" type="presOf" srcId="{5A06D415-ED59-4586-B280-3561C31467B0}" destId="{9E94D041-DB8F-4D4A-8FCA-A57AD9C8AA89}" srcOrd="0" destOrd="0" presId="urn:microsoft.com/office/officeart/2005/8/layout/vProcess5"/>
    <dgm:cxn modelId="{D1A69387-18E3-4D99-9FA5-8387339AB49C}" type="presOf" srcId="{623CA6EE-1C75-43E7-BB3D-9BE8759BDC9F}" destId="{76DC4DA5-31A5-412C-B99B-0A70F71C9DA4}" srcOrd="0" destOrd="0" presId="urn:microsoft.com/office/officeart/2005/8/layout/vProcess5"/>
    <dgm:cxn modelId="{67127789-DC25-4FBA-A7A1-CB18EE9AEEAB}" srcId="{43C45FAA-CCAF-4FCB-BF24-FB40974EF1B2}" destId="{794F1EE2-C68D-4782-8F6D-6354752ADCC3}" srcOrd="1" destOrd="0" parTransId="{153C1FEE-A576-4E63-8DE7-40B714EBEA4A}" sibTransId="{904CBC09-5A65-40D2-A736-E6122958D835}"/>
    <dgm:cxn modelId="{8939558B-4DD8-4E27-B42A-F19785AF8B0B}" type="presOf" srcId="{C05688D7-AD70-4F44-9AE9-7447EC87136B}" destId="{5F6560C0-91B5-4D22-A342-DACECA69F898}" srcOrd="0" destOrd="0" presId="urn:microsoft.com/office/officeart/2005/8/layout/vProcess5"/>
    <dgm:cxn modelId="{0D080297-8BB0-4209-8CFE-29124659B3C4}" type="presOf" srcId="{794F1EE2-C68D-4782-8F6D-6354752ADCC3}" destId="{10FACBB6-20CC-4AB7-ADF7-07CC8A7392DE}" srcOrd="0" destOrd="0" presId="urn:microsoft.com/office/officeart/2005/8/layout/vProcess5"/>
    <dgm:cxn modelId="{66AEFB9A-06BB-4291-B53B-391AC2221D30}" type="presOf" srcId="{623CA6EE-1C75-43E7-BB3D-9BE8759BDC9F}" destId="{A917E48F-FDC6-42FD-ADCE-02F31FF5597E}" srcOrd="1" destOrd="0" presId="urn:microsoft.com/office/officeart/2005/8/layout/vProcess5"/>
    <dgm:cxn modelId="{861EC4A4-D65D-4E09-A402-991DEE2BA866}" type="presOf" srcId="{904CBC09-5A65-40D2-A736-E6122958D835}" destId="{7BDAF69B-460F-40E9-90D7-13BC4BC309F2}" srcOrd="0" destOrd="0" presId="urn:microsoft.com/office/officeart/2005/8/layout/vProcess5"/>
    <dgm:cxn modelId="{B78F12AD-4E25-4D48-A73F-A0837203615B}" srcId="{43C45FAA-CCAF-4FCB-BF24-FB40974EF1B2}" destId="{6CA5391D-C26B-474A-82FD-7D34F4CD6ECF}" srcOrd="2" destOrd="0" parTransId="{F644842C-1BE0-4C7B-BFED-11D634F92A40}" sibTransId="{70263CC5-8701-4650-9242-F047C184D0C4}"/>
    <dgm:cxn modelId="{C70EDBB4-2F24-4FFD-91D7-C7673393BC87}" type="presOf" srcId="{70263CC5-8701-4650-9242-F047C184D0C4}" destId="{1768ECB5-4F9E-4089-AC43-07B24E2FABCE}" srcOrd="0" destOrd="0" presId="urn:microsoft.com/office/officeart/2005/8/layout/vProcess5"/>
    <dgm:cxn modelId="{E34EACBA-DAA2-40AD-9839-B8776999E933}" type="presOf" srcId="{6CA5391D-C26B-474A-82FD-7D34F4CD6ECF}" destId="{CE1B79BA-0EE8-467F-AE2F-D77C7C039C4B}" srcOrd="1" destOrd="0" presId="urn:microsoft.com/office/officeart/2005/8/layout/vProcess5"/>
    <dgm:cxn modelId="{F9C4BDEB-CEA3-4E89-87CD-09C5C4C5868F}" type="presOf" srcId="{794F1EE2-C68D-4782-8F6D-6354752ADCC3}" destId="{6FEC6D52-033D-4864-AD59-2AE8F64DDB7E}" srcOrd="1" destOrd="0" presId="urn:microsoft.com/office/officeart/2005/8/layout/vProcess5"/>
    <dgm:cxn modelId="{7228D2EE-558D-482E-8B6F-6783374E37B8}" type="presOf" srcId="{1B8671E6-D081-4784-98D7-187D62C397EA}" destId="{EAACC458-1D81-42A6-B650-FABB1A135C25}" srcOrd="0" destOrd="0" presId="urn:microsoft.com/office/officeart/2005/8/layout/vProcess5"/>
    <dgm:cxn modelId="{30C2CAFF-CF4A-4761-A694-E50BF2ECE79A}" type="presOf" srcId="{43C45FAA-CCAF-4FCB-BF24-FB40974EF1B2}" destId="{8AACF61C-6148-4FAE-B066-3DB8C2FAC711}" srcOrd="0" destOrd="0" presId="urn:microsoft.com/office/officeart/2005/8/layout/vProcess5"/>
    <dgm:cxn modelId="{E3CB90AA-099C-48FF-B4E1-F7C5055E466F}" type="presParOf" srcId="{8AACF61C-6148-4FAE-B066-3DB8C2FAC711}" destId="{3B5544A0-CC22-4482-A54A-A128E36513B2}" srcOrd="0" destOrd="0" presId="urn:microsoft.com/office/officeart/2005/8/layout/vProcess5"/>
    <dgm:cxn modelId="{4A3170EF-D8DD-4645-B577-879B30CCAFE6}" type="presParOf" srcId="{8AACF61C-6148-4FAE-B066-3DB8C2FAC711}" destId="{9E94D041-DB8F-4D4A-8FCA-A57AD9C8AA89}" srcOrd="1" destOrd="0" presId="urn:microsoft.com/office/officeart/2005/8/layout/vProcess5"/>
    <dgm:cxn modelId="{66AC5B91-28CC-43BA-8802-9739E55C0942}" type="presParOf" srcId="{8AACF61C-6148-4FAE-B066-3DB8C2FAC711}" destId="{10FACBB6-20CC-4AB7-ADF7-07CC8A7392DE}" srcOrd="2" destOrd="0" presId="urn:microsoft.com/office/officeart/2005/8/layout/vProcess5"/>
    <dgm:cxn modelId="{91A79012-35AD-4CDC-9E70-6DE8EA37F9E5}" type="presParOf" srcId="{8AACF61C-6148-4FAE-B066-3DB8C2FAC711}" destId="{6195226F-77B3-4963-AC30-20ABEA2A4507}" srcOrd="3" destOrd="0" presId="urn:microsoft.com/office/officeart/2005/8/layout/vProcess5"/>
    <dgm:cxn modelId="{B54E7382-2E66-4040-B4B0-F81B474CFC18}" type="presParOf" srcId="{8AACF61C-6148-4FAE-B066-3DB8C2FAC711}" destId="{76DC4DA5-31A5-412C-B99B-0A70F71C9DA4}" srcOrd="4" destOrd="0" presId="urn:microsoft.com/office/officeart/2005/8/layout/vProcess5"/>
    <dgm:cxn modelId="{CC5EB753-CF52-43FF-8525-C1322CF4A639}" type="presParOf" srcId="{8AACF61C-6148-4FAE-B066-3DB8C2FAC711}" destId="{EAACC458-1D81-42A6-B650-FABB1A135C25}" srcOrd="5" destOrd="0" presId="urn:microsoft.com/office/officeart/2005/8/layout/vProcess5"/>
    <dgm:cxn modelId="{BB7444DA-B023-429A-86B1-D51A23C3BD4F}" type="presParOf" srcId="{8AACF61C-6148-4FAE-B066-3DB8C2FAC711}" destId="{C9D2720E-0240-420E-BC7B-FA31AB0400D0}" srcOrd="6" destOrd="0" presId="urn:microsoft.com/office/officeart/2005/8/layout/vProcess5"/>
    <dgm:cxn modelId="{E975311B-43B9-44D7-BDA9-0E83FB3E5415}" type="presParOf" srcId="{8AACF61C-6148-4FAE-B066-3DB8C2FAC711}" destId="{7BDAF69B-460F-40E9-90D7-13BC4BC309F2}" srcOrd="7" destOrd="0" presId="urn:microsoft.com/office/officeart/2005/8/layout/vProcess5"/>
    <dgm:cxn modelId="{903F6C0A-682B-49EA-8F91-0C985F595726}" type="presParOf" srcId="{8AACF61C-6148-4FAE-B066-3DB8C2FAC711}" destId="{1768ECB5-4F9E-4089-AC43-07B24E2FABCE}" srcOrd="8" destOrd="0" presId="urn:microsoft.com/office/officeart/2005/8/layout/vProcess5"/>
    <dgm:cxn modelId="{DD4C9BDB-316B-417C-9AF9-8E40E635B822}" type="presParOf" srcId="{8AACF61C-6148-4FAE-B066-3DB8C2FAC711}" destId="{5F6560C0-91B5-4D22-A342-DACECA69F898}" srcOrd="9" destOrd="0" presId="urn:microsoft.com/office/officeart/2005/8/layout/vProcess5"/>
    <dgm:cxn modelId="{50B6213D-5941-42AC-AD68-9BEE434B17E5}" type="presParOf" srcId="{8AACF61C-6148-4FAE-B066-3DB8C2FAC711}" destId="{A5523CF5-B758-4289-85AF-0FCE36DDBB9B}" srcOrd="10" destOrd="0" presId="urn:microsoft.com/office/officeart/2005/8/layout/vProcess5"/>
    <dgm:cxn modelId="{5D1B9500-7965-424E-A7DC-C8F48E576B92}" type="presParOf" srcId="{8AACF61C-6148-4FAE-B066-3DB8C2FAC711}" destId="{6FEC6D52-033D-4864-AD59-2AE8F64DDB7E}" srcOrd="11" destOrd="0" presId="urn:microsoft.com/office/officeart/2005/8/layout/vProcess5"/>
    <dgm:cxn modelId="{5861A797-4E4E-4F7C-80B5-1FB85F21C826}" type="presParOf" srcId="{8AACF61C-6148-4FAE-B066-3DB8C2FAC711}" destId="{CE1B79BA-0EE8-467F-AE2F-D77C7C039C4B}" srcOrd="12" destOrd="0" presId="urn:microsoft.com/office/officeart/2005/8/layout/vProcess5"/>
    <dgm:cxn modelId="{ADF2B5FA-E7B3-4EAF-99B5-45F58E5D7830}" type="presParOf" srcId="{8AACF61C-6148-4FAE-B066-3DB8C2FAC711}" destId="{A917E48F-FDC6-42FD-ADCE-02F31FF5597E}" srcOrd="13" destOrd="0" presId="urn:microsoft.com/office/officeart/2005/8/layout/vProcess5"/>
    <dgm:cxn modelId="{DBB0C027-6150-4F49-9D30-C6F783A607A4}" type="presParOf" srcId="{8AACF61C-6148-4FAE-B066-3DB8C2FAC711}" destId="{C233E4CF-77CB-4807-A926-0B4227D6D45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4D041-DB8F-4D4A-8FCA-A57AD9C8AA89}">
      <dsp:nvSpPr>
        <dsp:cNvPr id="0" name=""/>
        <dsp:cNvSpPr/>
      </dsp:nvSpPr>
      <dsp:spPr>
        <a:xfrm>
          <a:off x="0" y="0"/>
          <a:ext cx="8427678" cy="79458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1" kern="1200"/>
            <a:t>Problem Statement: </a:t>
          </a:r>
          <a:r>
            <a:rPr lang="en-US" sz="1300" kern="1200"/>
            <a:t>Users often receive suspicious product links through WhatsApp, email, or social media claiming 'Get this product for just $100 – limited time!’.Some links are created  to steal sensitive data or redirect to scam websites.</a:t>
          </a:r>
        </a:p>
      </dsp:txBody>
      <dsp:txXfrm>
        <a:off x="23273" y="23273"/>
        <a:ext cx="7477293" cy="748037"/>
      </dsp:txXfrm>
    </dsp:sp>
    <dsp:sp modelId="{10FACBB6-20CC-4AB7-ADF7-07CC8A7392DE}">
      <dsp:nvSpPr>
        <dsp:cNvPr id="0" name=""/>
        <dsp:cNvSpPr/>
      </dsp:nvSpPr>
      <dsp:spPr>
        <a:xfrm>
          <a:off x="629339" y="904942"/>
          <a:ext cx="8427678" cy="79458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1" kern="1200"/>
            <a:t>Our Solution</a:t>
          </a:r>
          <a:r>
            <a:rPr lang="en-US" sz="1300" kern="1200"/>
            <a:t>: We developed a platform that allows users to:</a:t>
          </a:r>
        </a:p>
      </dsp:txBody>
      <dsp:txXfrm>
        <a:off x="652612" y="928215"/>
        <a:ext cx="7235313" cy="748037"/>
      </dsp:txXfrm>
    </dsp:sp>
    <dsp:sp modelId="{6195226F-77B3-4963-AC30-20ABEA2A4507}">
      <dsp:nvSpPr>
        <dsp:cNvPr id="0" name=""/>
        <dsp:cNvSpPr/>
      </dsp:nvSpPr>
      <dsp:spPr>
        <a:xfrm>
          <a:off x="1258679" y="1809885"/>
          <a:ext cx="8427678" cy="79458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 Check  the suspicious URL is safe or not.</a:t>
          </a:r>
        </a:p>
      </dsp:txBody>
      <dsp:txXfrm>
        <a:off x="1281952" y="1833158"/>
        <a:ext cx="7235313" cy="748037"/>
      </dsp:txXfrm>
    </dsp:sp>
    <dsp:sp modelId="{76DC4DA5-31A5-412C-B99B-0A70F71C9DA4}">
      <dsp:nvSpPr>
        <dsp:cNvPr id="0" name=""/>
        <dsp:cNvSpPr/>
      </dsp:nvSpPr>
      <dsp:spPr>
        <a:xfrm>
          <a:off x="1888018" y="2714827"/>
          <a:ext cx="8427678" cy="794583"/>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 Extract product information if the link is safe from different websites include our own.</a:t>
          </a:r>
        </a:p>
      </dsp:txBody>
      <dsp:txXfrm>
        <a:off x="1911291" y="2738100"/>
        <a:ext cx="7235313" cy="748037"/>
      </dsp:txXfrm>
    </dsp:sp>
    <dsp:sp modelId="{EAACC458-1D81-42A6-B650-FABB1A135C25}">
      <dsp:nvSpPr>
        <dsp:cNvPr id="0" name=""/>
        <dsp:cNvSpPr/>
      </dsp:nvSpPr>
      <dsp:spPr>
        <a:xfrm>
          <a:off x="2517358" y="3619770"/>
          <a:ext cx="8427678" cy="794583"/>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 It enables users to Compare prices across trusted stores like </a:t>
          </a:r>
          <a:r>
            <a:rPr lang="en-US" sz="1300" kern="1200" dirty="0" err="1"/>
            <a:t>amazon,bestbuy,Walmart</a:t>
          </a:r>
          <a:r>
            <a:rPr lang="en-US" sz="1300" kern="1200" dirty="0"/>
            <a:t>.</a:t>
          </a:r>
          <a:br>
            <a:rPr lang="en-US" sz="1300" kern="1200" dirty="0"/>
          </a:br>
          <a:br>
            <a:rPr lang="en-US" sz="1300" kern="1200" dirty="0"/>
          </a:br>
          <a:r>
            <a:rPr lang="en-US" sz="1300" kern="1200" dirty="0"/>
            <a:t>  </a:t>
          </a:r>
          <a:r>
            <a:rPr lang="en-US" sz="1300" b="0" i="0" kern="1200" baseline="0" dirty="0"/>
            <a:t>This ensures users don’t fall for scams and always get the </a:t>
          </a:r>
          <a:r>
            <a:rPr lang="en-US" sz="1300" i="0" kern="1200" baseline="0" dirty="0"/>
            <a:t>best deals from verified sources.</a:t>
          </a:r>
          <a:endParaRPr lang="en-US" sz="1300" kern="1200" dirty="0"/>
        </a:p>
      </dsp:txBody>
      <dsp:txXfrm>
        <a:off x="2540631" y="3643043"/>
        <a:ext cx="7235313" cy="748037"/>
      </dsp:txXfrm>
    </dsp:sp>
    <dsp:sp modelId="{C9D2720E-0240-420E-BC7B-FA31AB0400D0}">
      <dsp:nvSpPr>
        <dsp:cNvPr id="0" name=""/>
        <dsp:cNvSpPr/>
      </dsp:nvSpPr>
      <dsp:spPr>
        <a:xfrm>
          <a:off x="7911199" y="580487"/>
          <a:ext cx="516479" cy="516479"/>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p>
      </dsp:txBody>
      <dsp:txXfrm>
        <a:off x="8027407" y="580487"/>
        <a:ext cx="284063" cy="388650"/>
      </dsp:txXfrm>
    </dsp:sp>
    <dsp:sp modelId="{7BDAF69B-460F-40E9-90D7-13BC4BC309F2}">
      <dsp:nvSpPr>
        <dsp:cNvPr id="0" name=""/>
        <dsp:cNvSpPr/>
      </dsp:nvSpPr>
      <dsp:spPr>
        <a:xfrm>
          <a:off x="8540538" y="1485430"/>
          <a:ext cx="516479" cy="516479"/>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p>
      </dsp:txBody>
      <dsp:txXfrm>
        <a:off x="8656746" y="1485430"/>
        <a:ext cx="284063" cy="388650"/>
      </dsp:txXfrm>
    </dsp:sp>
    <dsp:sp modelId="{1768ECB5-4F9E-4089-AC43-07B24E2FABCE}">
      <dsp:nvSpPr>
        <dsp:cNvPr id="0" name=""/>
        <dsp:cNvSpPr/>
      </dsp:nvSpPr>
      <dsp:spPr>
        <a:xfrm>
          <a:off x="9169878" y="2377129"/>
          <a:ext cx="516479" cy="516479"/>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p>
      </dsp:txBody>
      <dsp:txXfrm>
        <a:off x="9286086" y="2377129"/>
        <a:ext cx="284063" cy="388650"/>
      </dsp:txXfrm>
    </dsp:sp>
    <dsp:sp modelId="{5F6560C0-91B5-4D22-A342-DACECA69F898}">
      <dsp:nvSpPr>
        <dsp:cNvPr id="0" name=""/>
        <dsp:cNvSpPr/>
      </dsp:nvSpPr>
      <dsp:spPr>
        <a:xfrm>
          <a:off x="9799217" y="3290900"/>
          <a:ext cx="516479" cy="516479"/>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p>
      </dsp:txBody>
      <dsp:txXfrm>
        <a:off x="9915425" y="3290900"/>
        <a:ext cx="284063" cy="38865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1239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93118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9901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604929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65728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61496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7556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1216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156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4/21/2025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9762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4/21/2025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38353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4/21/2025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9076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4/21/2025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8932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4/21/2025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753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4/21/2025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4608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4/21/2025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5714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F45AC6-C491-4585-A584-9CE2AF7D5500}" type="datetime1">
              <a:rPr lang="en-US" smtClean="0"/>
              <a:t>4/21/2025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220941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190.7ee.myftpupload.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raperapi.compriceapi./" TargetMode="External"/><Relationship Id="rId2" Type="http://schemas.openxmlformats.org/officeDocument/2006/relationships/hyperlink" Target="https://developers.virustotal.com/referenceScraperAPI.%20(n.d.)." TargetMode="External"/><Relationship Id="rId1" Type="http://schemas.openxmlformats.org/officeDocument/2006/relationships/slideLayout" Target="../slideLayouts/slideLayout2.xml"/><Relationship Id="rId5" Type="http://schemas.openxmlformats.org/officeDocument/2006/relationships/hyperlink" Target="https://owasp.org/www-project-secure-headers/" TargetMode="External"/><Relationship Id="rId4" Type="http://schemas.openxmlformats.org/officeDocument/2006/relationships/hyperlink" Target="https://www.priceapi.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1447-683E-50A2-C8D1-B86261B224A0}"/>
              </a:ext>
            </a:extLst>
          </p:cNvPr>
          <p:cNvSpPr>
            <a:spLocks noGrp="1"/>
          </p:cNvSpPr>
          <p:nvPr>
            <p:ph type="ctrTitle"/>
          </p:nvPr>
        </p:nvSpPr>
        <p:spPr>
          <a:xfrm>
            <a:off x="7843394" y="1585762"/>
            <a:ext cx="3788767" cy="2811737"/>
          </a:xfrm>
        </p:spPr>
        <p:txBody>
          <a:bodyPr>
            <a:normAutofit/>
          </a:bodyPr>
          <a:lstStyle/>
          <a:p>
            <a:pPr algn="l"/>
            <a:r>
              <a:rPr lang="en-US" sz="4400" dirty="0"/>
              <a:t>Safe Deal finder</a:t>
            </a:r>
          </a:p>
        </p:txBody>
      </p:sp>
      <p:sp>
        <p:nvSpPr>
          <p:cNvPr id="3" name="Subtitle 2">
            <a:extLst>
              <a:ext uri="{FF2B5EF4-FFF2-40B4-BE49-F238E27FC236}">
                <a16:creationId xmlns:a16="http://schemas.microsoft.com/office/drawing/2014/main" id="{406D8848-253A-B46A-F921-EDEE7D1A6A12}"/>
              </a:ext>
            </a:extLst>
          </p:cNvPr>
          <p:cNvSpPr>
            <a:spLocks noGrp="1"/>
          </p:cNvSpPr>
          <p:nvPr>
            <p:ph type="subTitle" idx="1"/>
          </p:nvPr>
        </p:nvSpPr>
        <p:spPr>
          <a:xfrm>
            <a:off x="7843395" y="4524046"/>
            <a:ext cx="3614857" cy="1319951"/>
          </a:xfrm>
        </p:spPr>
        <p:txBody>
          <a:bodyPr>
            <a:normAutofit/>
          </a:bodyPr>
          <a:lstStyle/>
          <a:p>
            <a:pPr algn="l"/>
            <a:r>
              <a:rPr lang="en-US" dirty="0"/>
              <a:t>Group4</a:t>
            </a:r>
            <a:br>
              <a:rPr lang="en-US" dirty="0"/>
            </a:br>
            <a:r>
              <a:rPr lang="en-US" dirty="0"/>
              <a:t>Dedeepya Vaddi</a:t>
            </a:r>
            <a:br>
              <a:rPr lang="en-US" dirty="0"/>
            </a:br>
            <a:r>
              <a:rPr lang="en-US" dirty="0"/>
              <a:t>Durgadevi Pampani</a:t>
            </a:r>
            <a:br>
              <a:rPr lang="en-US" dirty="0"/>
            </a:br>
            <a:r>
              <a:rPr lang="en-US" dirty="0"/>
              <a:t>Sowmya Sree Maddukuri</a:t>
            </a:r>
          </a:p>
        </p:txBody>
      </p:sp>
      <p:pic>
        <p:nvPicPr>
          <p:cNvPr id="20" name="Picture 19">
            <a:extLst>
              <a:ext uri="{FF2B5EF4-FFF2-40B4-BE49-F238E27FC236}">
                <a16:creationId xmlns:a16="http://schemas.microsoft.com/office/drawing/2014/main" id="{848D6680-A63B-9AA2-4460-DDE10A60DD2C}"/>
              </a:ext>
            </a:extLst>
          </p:cNvPr>
          <p:cNvPicPr>
            <a:picLocks noChangeAspect="1"/>
          </p:cNvPicPr>
          <p:nvPr/>
        </p:nvPicPr>
        <p:blipFill>
          <a:blip r:embed="rId2"/>
          <a:srcRect l="19878" r="26406"/>
          <a:stretch/>
        </p:blipFill>
        <p:spPr>
          <a:xfrm>
            <a:off x="2" y="10"/>
            <a:ext cx="7367752" cy="6857990"/>
          </a:xfrm>
          <a:prstGeom prst="rect">
            <a:avLst/>
          </a:prstGeom>
        </p:spPr>
      </p:pic>
    </p:spTree>
    <p:extLst>
      <p:ext uri="{BB962C8B-B14F-4D97-AF65-F5344CB8AC3E}">
        <p14:creationId xmlns:p14="http://schemas.microsoft.com/office/powerpoint/2010/main" val="309142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5B9AE-B783-7AC5-7A57-E0AECEE5F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4A239-3339-EC24-D0DB-2A214B28D7DC}"/>
              </a:ext>
            </a:extLst>
          </p:cNvPr>
          <p:cNvSpPr>
            <a:spLocks noGrp="1"/>
          </p:cNvSpPr>
          <p:nvPr>
            <p:ph type="title"/>
          </p:nvPr>
        </p:nvSpPr>
        <p:spPr/>
        <p:txBody>
          <a:bodyPr/>
          <a:lstStyle/>
          <a:p>
            <a:r>
              <a:rPr lang="en-US" b="0" i="0" dirty="0">
                <a:solidFill>
                  <a:srgbClr val="333333"/>
                </a:solidFill>
                <a:effectLst/>
                <a:latin typeface="LatoWeb"/>
              </a:rPr>
              <a:t>Data Flow Diagram continued.. </a:t>
            </a:r>
            <a:endParaRPr lang="en-US" dirty="0"/>
          </a:p>
        </p:txBody>
      </p:sp>
      <p:sp>
        <p:nvSpPr>
          <p:cNvPr id="4" name="Content Placeholder 3">
            <a:extLst>
              <a:ext uri="{FF2B5EF4-FFF2-40B4-BE49-F238E27FC236}">
                <a16:creationId xmlns:a16="http://schemas.microsoft.com/office/drawing/2014/main" id="{86F22981-1D04-BEB2-EBF4-7BC2C0C8C8D5}"/>
              </a:ext>
            </a:extLst>
          </p:cNvPr>
          <p:cNvSpPr>
            <a:spLocks noGrp="1"/>
          </p:cNvSpPr>
          <p:nvPr>
            <p:ph idx="1"/>
          </p:nvPr>
        </p:nvSpPr>
        <p:spPr/>
        <p:txBody>
          <a:bodyPr>
            <a:noAutofit/>
          </a:bodyPr>
          <a:lstStyle/>
          <a:p>
            <a:r>
              <a:rPr lang="en-US" sz="2200" b="1" dirty="0"/>
              <a:t>Payment Gateway Integration:</a:t>
            </a:r>
          </a:p>
          <a:p>
            <a:r>
              <a:rPr lang="en-US" sz="2200" dirty="0"/>
              <a:t>If the user decides to proceed with purchasing, secure payment is processed through Stripe or PayPal.</a:t>
            </a:r>
          </a:p>
          <a:p>
            <a:r>
              <a:rPr lang="en-US" sz="2200" b="1" dirty="0"/>
              <a:t>User Response:</a:t>
            </a:r>
          </a:p>
          <a:p>
            <a:pPr lvl="1"/>
            <a:r>
              <a:rPr lang="en-US" sz="2200" dirty="0"/>
              <a:t>The AJAX powered UI shows the user the relevant product details including pricing and available purchase options, which they can effortlessly select through an authenticated purchase option.</a:t>
            </a:r>
          </a:p>
          <a:p>
            <a:r>
              <a:rPr lang="en-US" sz="2200" b="1" dirty="0"/>
              <a:t>MySQL Database Logging:</a:t>
            </a:r>
          </a:p>
          <a:p>
            <a:pPr lvl="1"/>
            <a:r>
              <a:rPr lang="en-US" sz="2200" dirty="0"/>
              <a:t>The System keeps track of all interactions from URL submissions to and user activity for analytic purposes.</a:t>
            </a:r>
          </a:p>
          <a:p>
            <a:endParaRPr lang="en-US" sz="2200" dirty="0"/>
          </a:p>
        </p:txBody>
      </p:sp>
    </p:spTree>
    <p:extLst>
      <p:ext uri="{BB962C8B-B14F-4D97-AF65-F5344CB8AC3E}">
        <p14:creationId xmlns:p14="http://schemas.microsoft.com/office/powerpoint/2010/main" val="83823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61A4-1FBD-2D2A-9130-90FF341F6667}"/>
              </a:ext>
            </a:extLst>
          </p:cNvPr>
          <p:cNvSpPr>
            <a:spLocks noGrp="1"/>
          </p:cNvSpPr>
          <p:nvPr>
            <p:ph type="title"/>
          </p:nvPr>
        </p:nvSpPr>
        <p:spPr/>
        <p:txBody>
          <a:bodyPr/>
          <a:lstStyle/>
          <a:p>
            <a:pPr algn="just"/>
            <a:r>
              <a:rPr lang="en-US" b="1" i="0" dirty="0">
                <a:solidFill>
                  <a:srgbClr val="333333"/>
                </a:solidFill>
                <a:effectLst/>
                <a:latin typeface="LatoWeb"/>
              </a:rPr>
              <a:t>Results and Analysis</a:t>
            </a:r>
            <a:endParaRPr lang="en-US" dirty="0"/>
          </a:p>
        </p:txBody>
      </p:sp>
      <p:sp>
        <p:nvSpPr>
          <p:cNvPr id="3" name="Content Placeholder 2">
            <a:extLst>
              <a:ext uri="{FF2B5EF4-FFF2-40B4-BE49-F238E27FC236}">
                <a16:creationId xmlns:a16="http://schemas.microsoft.com/office/drawing/2014/main" id="{BC8E30C9-054C-F1A2-F99E-08A50E9ECF7E}"/>
              </a:ext>
            </a:extLst>
          </p:cNvPr>
          <p:cNvSpPr>
            <a:spLocks noGrp="1"/>
          </p:cNvSpPr>
          <p:nvPr>
            <p:ph idx="1"/>
          </p:nvPr>
        </p:nvSpPr>
        <p:spPr/>
        <p:txBody>
          <a:bodyPr>
            <a:normAutofit fontScale="92500" lnSpcReduction="20000"/>
          </a:bodyPr>
          <a:lstStyle/>
          <a:p>
            <a:r>
              <a:rPr lang="en-US" sz="2400" dirty="0"/>
              <a:t>Achievements and Outcomes:</a:t>
            </a:r>
          </a:p>
          <a:p>
            <a:pPr lvl="1"/>
            <a:r>
              <a:rPr lang="en-US" sz="2200" dirty="0"/>
              <a:t>Able to successfully integrate two factor authentication using HOTP as an additional layer of security.</a:t>
            </a:r>
          </a:p>
          <a:p>
            <a:pPr lvl="1"/>
            <a:r>
              <a:rPr lang="en-US" sz="2200" dirty="0"/>
              <a:t>Secure connection is established via SSL Certificates.</a:t>
            </a:r>
          </a:p>
          <a:p>
            <a:pPr lvl="1"/>
            <a:r>
              <a:rPr lang="en-US" sz="2200" dirty="0"/>
              <a:t>Successfully developed a secure website capable of detecting and rejecting spam or phishing URLs.</a:t>
            </a:r>
          </a:p>
          <a:p>
            <a:pPr lvl="1"/>
            <a:r>
              <a:rPr lang="en-US" sz="2200" dirty="0"/>
              <a:t>Product scrapping from unknown links and then get the details of product from trusted sources.</a:t>
            </a:r>
          </a:p>
          <a:p>
            <a:pPr lvl="1"/>
            <a:r>
              <a:rPr lang="en-US" sz="2200" dirty="0"/>
              <a:t>Implemented secure payment systems.</a:t>
            </a:r>
          </a:p>
          <a:p>
            <a:pPr lvl="1"/>
            <a:r>
              <a:rPr lang="en-US" sz="2200" dirty="0"/>
              <a:t>Conducted vulnerability assessment using wapiti tool to know vulnerabilities of our site. </a:t>
            </a:r>
          </a:p>
        </p:txBody>
      </p:sp>
    </p:spTree>
    <p:extLst>
      <p:ext uri="{BB962C8B-B14F-4D97-AF65-F5344CB8AC3E}">
        <p14:creationId xmlns:p14="http://schemas.microsoft.com/office/powerpoint/2010/main" val="116028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B9E09-01A8-D631-FBBA-572F993F0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75C3BB-9BEA-B53E-FF1C-32E646E8496F}"/>
              </a:ext>
            </a:extLst>
          </p:cNvPr>
          <p:cNvSpPr>
            <a:spLocks noGrp="1"/>
          </p:cNvSpPr>
          <p:nvPr>
            <p:ph type="title"/>
          </p:nvPr>
        </p:nvSpPr>
        <p:spPr/>
        <p:txBody>
          <a:bodyPr/>
          <a:lstStyle/>
          <a:p>
            <a:r>
              <a:rPr lang="en-US" b="1" i="0" dirty="0">
                <a:solidFill>
                  <a:srgbClr val="333333"/>
                </a:solidFill>
                <a:effectLst/>
                <a:latin typeface="LatoWeb"/>
              </a:rPr>
              <a:t>Results and Analysis</a:t>
            </a:r>
            <a:endParaRPr lang="en-US" dirty="0"/>
          </a:p>
        </p:txBody>
      </p:sp>
      <p:sp>
        <p:nvSpPr>
          <p:cNvPr id="3" name="Content Placeholder 2">
            <a:extLst>
              <a:ext uri="{FF2B5EF4-FFF2-40B4-BE49-F238E27FC236}">
                <a16:creationId xmlns:a16="http://schemas.microsoft.com/office/drawing/2014/main" id="{BACE68F1-EC4C-E52C-A3D1-0E8BDEB9BCC4}"/>
              </a:ext>
            </a:extLst>
          </p:cNvPr>
          <p:cNvSpPr>
            <a:spLocks noGrp="1"/>
          </p:cNvSpPr>
          <p:nvPr>
            <p:ph idx="1"/>
          </p:nvPr>
        </p:nvSpPr>
        <p:spPr>
          <a:xfrm>
            <a:off x="612647" y="1099457"/>
            <a:ext cx="10653579" cy="5209903"/>
          </a:xfrm>
        </p:spPr>
        <p:txBody>
          <a:bodyPr>
            <a:noAutofit/>
          </a:bodyPr>
          <a:lstStyle/>
          <a:p>
            <a:r>
              <a:rPr lang="en-US" dirty="0"/>
              <a:t>Assessment :</a:t>
            </a:r>
          </a:p>
          <a:p>
            <a:pPr lvl="1"/>
            <a:r>
              <a:rPr lang="en-US" sz="2000" dirty="0"/>
              <a:t>We have scanned for vulnerabilities in our website using wapiti as our primary tool.</a:t>
            </a:r>
          </a:p>
          <a:p>
            <a:pPr lvl="1"/>
            <a:r>
              <a:rPr lang="en-US" sz="2000" dirty="0"/>
              <a:t>We have done a vulnerability assessment on our </a:t>
            </a:r>
            <a:r>
              <a:rPr lang="en-US" sz="2000" dirty="0" err="1"/>
              <a:t>wordpress</a:t>
            </a:r>
            <a:r>
              <a:rPr lang="en-US" sz="2000" dirty="0"/>
              <a:t> based site: </a:t>
            </a:r>
            <a:r>
              <a:rPr lang="en-US" sz="2000" dirty="0">
                <a:hlinkClick r:id="rId2"/>
              </a:rPr>
              <a:t>http://190.7ee.myftpupload.com</a:t>
            </a:r>
            <a:endParaRPr lang="en-US" sz="2000" dirty="0"/>
          </a:p>
          <a:p>
            <a:pPr lvl="1"/>
            <a:r>
              <a:rPr lang="en-US" sz="2000" dirty="0"/>
              <a:t>Wapiti detects web application vulnerabilities such as:</a:t>
            </a:r>
          </a:p>
          <a:p>
            <a:pPr lvl="2"/>
            <a:r>
              <a:rPr lang="en-US" sz="2000" dirty="0"/>
              <a:t>SQL Injection</a:t>
            </a:r>
          </a:p>
          <a:p>
            <a:pPr lvl="2"/>
            <a:r>
              <a:rPr lang="en-US" sz="2000" dirty="0"/>
              <a:t>Cross Site Scripting(XSS)</a:t>
            </a:r>
          </a:p>
          <a:p>
            <a:pPr lvl="2"/>
            <a:r>
              <a:rPr lang="en-US" sz="2000" dirty="0"/>
              <a:t>Command execution</a:t>
            </a:r>
          </a:p>
          <a:p>
            <a:pPr lvl="2"/>
            <a:r>
              <a:rPr lang="en-US" sz="2000" dirty="0"/>
              <a:t>Insecure cookie and other missing headers</a:t>
            </a:r>
          </a:p>
          <a:p>
            <a:pPr lvl="1" fontAlgn="base">
              <a:spcAft>
                <a:spcPts val="1200"/>
              </a:spcAft>
            </a:pPr>
            <a:r>
              <a:rPr lang="en-US" sz="2000" dirty="0"/>
              <a:t>No serious vulnerabilities like SQLi, XSS or CSRF were able to be detected.</a:t>
            </a:r>
          </a:p>
          <a:p>
            <a:pPr lvl="1" fontAlgn="base">
              <a:spcAft>
                <a:spcPts val="1200"/>
              </a:spcAft>
            </a:pPr>
            <a:r>
              <a:rPr lang="en-US" sz="2000" dirty="0"/>
              <a:t>Several HTTP security headers were absent at the beginning.</a:t>
            </a:r>
          </a:p>
          <a:p>
            <a:pPr lvl="1" fontAlgn="base">
              <a:spcAft>
                <a:spcPts val="1200"/>
              </a:spcAft>
            </a:pPr>
            <a:r>
              <a:rPr lang="en-US" sz="2000" dirty="0"/>
              <a:t>Most of them were fixed after implementing the Headers Security Advanced and HSTS WP plugin.</a:t>
            </a:r>
          </a:p>
          <a:p>
            <a:pPr lvl="1"/>
            <a:endParaRPr lang="en-US" sz="2000" b="1" dirty="0"/>
          </a:p>
        </p:txBody>
      </p:sp>
    </p:spTree>
    <p:extLst>
      <p:ext uri="{BB962C8B-B14F-4D97-AF65-F5344CB8AC3E}">
        <p14:creationId xmlns:p14="http://schemas.microsoft.com/office/powerpoint/2010/main" val="174841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62FA-D396-EDA0-D8E3-F61C37209F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05609FA-10D3-CE21-C179-ECEBA5855C3E}"/>
              </a:ext>
            </a:extLst>
          </p:cNvPr>
          <p:cNvSpPr>
            <a:spLocks noGrp="1"/>
          </p:cNvSpPr>
          <p:nvPr>
            <p:ph idx="1"/>
          </p:nvPr>
        </p:nvSpPr>
        <p:spPr/>
        <p:txBody>
          <a:bodyPr>
            <a:normAutofit/>
          </a:bodyPr>
          <a:lstStyle/>
          <a:p>
            <a:pPr marL="0" indent="0" algn="just">
              <a:buNone/>
            </a:pPr>
            <a:r>
              <a:rPr lang="en-US" sz="2200" dirty="0"/>
              <a:t>We created a functional and secure website that filters out spam or phishing product links to protect users from scams. With the help of the APIs provided by </a:t>
            </a:r>
            <a:r>
              <a:rPr lang="en-US" sz="2200" dirty="0" err="1"/>
              <a:t>VirusTotal</a:t>
            </a:r>
            <a:r>
              <a:rPr lang="en-US" sz="2200" dirty="0"/>
              <a:t>, ScraperAPI, and </a:t>
            </a:r>
            <a:r>
              <a:rPr lang="en-US" sz="2200" dirty="0" err="1"/>
              <a:t>PriceAPI</a:t>
            </a:r>
            <a:r>
              <a:rPr lang="en-US" sz="2200" dirty="0"/>
              <a:t>, the site cross-checks the product information it gathers from untrusted links with reliable sources like Amazon and Best Buy. Security testing in Wapiti helped us resolve problems such as omissions of HTTP headers which made the site less secure. This project demonstrates the integration of WordPress and external APIs for developing an intelligent and secure online shopping website.</a:t>
            </a:r>
          </a:p>
          <a:p>
            <a:pPr marL="0" indent="0" algn="just">
              <a:buNone/>
            </a:pPr>
            <a:endParaRPr lang="en-US" sz="2200" dirty="0"/>
          </a:p>
        </p:txBody>
      </p:sp>
    </p:spTree>
    <p:extLst>
      <p:ext uri="{BB962C8B-B14F-4D97-AF65-F5344CB8AC3E}">
        <p14:creationId xmlns:p14="http://schemas.microsoft.com/office/powerpoint/2010/main" val="161994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F286-7B42-E475-50FB-D6A3AFB0C93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790591E-5DA3-CD89-CF60-AD3A21169D17}"/>
              </a:ext>
            </a:extLst>
          </p:cNvPr>
          <p:cNvSpPr>
            <a:spLocks noGrp="1"/>
          </p:cNvSpPr>
          <p:nvPr>
            <p:ph idx="1"/>
          </p:nvPr>
        </p:nvSpPr>
        <p:spPr/>
        <p:txBody>
          <a:bodyPr>
            <a:normAutofit fontScale="92500"/>
          </a:bodyPr>
          <a:lstStyle/>
          <a:p>
            <a:r>
              <a:rPr lang="en-US" sz="2400" dirty="0" err="1"/>
              <a:t>VirusTotal</a:t>
            </a:r>
            <a:r>
              <a:rPr lang="en-US" sz="2400" dirty="0"/>
              <a:t> Developers. (n.d.). </a:t>
            </a:r>
            <a:r>
              <a:rPr lang="en-US" sz="2400" dirty="0" err="1"/>
              <a:t>VirusTotal</a:t>
            </a:r>
            <a:r>
              <a:rPr lang="en-US" sz="2400" dirty="0"/>
              <a:t> API v3 Reference. Retrieved from </a:t>
            </a:r>
            <a:r>
              <a:rPr lang="en-US" sz="2400" dirty="0">
                <a:hlinkClick r:id="rId2"/>
              </a:rPr>
              <a:t>https://developers.virustotal.com/referenceScraperAPI. (n.d.). </a:t>
            </a:r>
            <a:endParaRPr lang="en-US" sz="2400" dirty="0"/>
          </a:p>
          <a:p>
            <a:r>
              <a:rPr lang="en-US" sz="2400" dirty="0"/>
              <a:t>Web scraping API for developers. Retrieved from </a:t>
            </a:r>
            <a:r>
              <a:rPr lang="en-US" sz="2400" dirty="0">
                <a:hlinkClick r:id="rId3"/>
              </a:rPr>
              <a:t>https://www.scraperapi.comPriceAPI. (n.d.). </a:t>
            </a:r>
            <a:endParaRPr lang="en-US" sz="2400" dirty="0"/>
          </a:p>
          <a:p>
            <a:r>
              <a:rPr lang="en-US" sz="2400" dirty="0"/>
              <a:t>Product price comparison API. Retrieved from </a:t>
            </a:r>
            <a:r>
              <a:rPr lang="en-US" sz="2400" dirty="0">
                <a:hlinkClick r:id="rId4"/>
              </a:rPr>
              <a:t>https://www.priceapi.com</a:t>
            </a:r>
            <a:endParaRPr lang="en-US" sz="2400" dirty="0"/>
          </a:p>
          <a:p>
            <a:r>
              <a:rPr lang="en-US" sz="2400" dirty="0"/>
              <a:t>OWASP. (n.d.). HTTP Security Headers (Protection for Browsers). Retrieved from </a:t>
            </a:r>
            <a:r>
              <a:rPr lang="en-US" sz="2400" dirty="0">
                <a:hlinkClick r:id="rId5"/>
              </a:rPr>
              <a:t>https://owasp.org/www-project-secure-headers/</a:t>
            </a:r>
            <a:endParaRPr lang="en-US" sz="2400" dirty="0"/>
          </a:p>
        </p:txBody>
      </p:sp>
    </p:spTree>
    <p:extLst>
      <p:ext uri="{BB962C8B-B14F-4D97-AF65-F5344CB8AC3E}">
        <p14:creationId xmlns:p14="http://schemas.microsoft.com/office/powerpoint/2010/main" val="209090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B4DC-AEF4-330C-F0D8-F022143811F7}"/>
              </a:ext>
            </a:extLst>
          </p:cNvPr>
          <p:cNvSpPr>
            <a:spLocks noGrp="1"/>
          </p:cNvSpPr>
          <p:nvPr>
            <p:ph type="title"/>
          </p:nvPr>
        </p:nvSpPr>
        <p:spPr>
          <a:xfrm>
            <a:off x="5568537" y="603504"/>
            <a:ext cx="5916168" cy="1527048"/>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914B90DE-8833-5246-EB9A-82CA4BD31D7C}"/>
              </a:ext>
            </a:extLst>
          </p:cNvPr>
          <p:cNvSpPr>
            <a:spLocks noGrp="1"/>
          </p:cNvSpPr>
          <p:nvPr>
            <p:ph idx="1"/>
          </p:nvPr>
        </p:nvSpPr>
        <p:spPr>
          <a:xfrm>
            <a:off x="5568537" y="2214282"/>
            <a:ext cx="5916168" cy="4095078"/>
          </a:xfrm>
        </p:spPr>
        <p:txBody>
          <a:bodyPr>
            <a:normAutofit/>
          </a:bodyPr>
          <a:lstStyle/>
          <a:p>
            <a:pPr algn="just"/>
            <a:r>
              <a:rPr lang="en-US" sz="2200" dirty="0"/>
              <a:t>Secure Deal Finder is an e-commerce web application that allows users to compare the prices of products from different platforms while maintaining link, data, and transaction safety. It integrates security and functionality to provide an optimal online shopping experience.</a:t>
            </a:r>
          </a:p>
        </p:txBody>
      </p:sp>
      <p:pic>
        <p:nvPicPr>
          <p:cNvPr id="12" name="Picture 11" descr="Mobile device with apps">
            <a:extLst>
              <a:ext uri="{FF2B5EF4-FFF2-40B4-BE49-F238E27FC236}">
                <a16:creationId xmlns:a16="http://schemas.microsoft.com/office/drawing/2014/main" id="{24D80AF3-1F86-80B4-5E33-18611866066D}"/>
              </a:ext>
            </a:extLst>
          </p:cNvPr>
          <p:cNvPicPr>
            <a:picLocks noChangeAspect="1"/>
          </p:cNvPicPr>
          <p:nvPr/>
        </p:nvPicPr>
        <p:blipFill>
          <a:blip r:embed="rId2"/>
          <a:srcRect l="49648" r="10077"/>
          <a:stretch/>
        </p:blipFill>
        <p:spPr>
          <a:xfrm>
            <a:off x="20" y="10"/>
            <a:ext cx="4910308" cy="6857990"/>
          </a:xfrm>
          <a:prstGeom prst="rect">
            <a:avLst/>
          </a:prstGeom>
        </p:spPr>
      </p:pic>
    </p:spTree>
    <p:extLst>
      <p:ext uri="{BB962C8B-B14F-4D97-AF65-F5344CB8AC3E}">
        <p14:creationId xmlns:p14="http://schemas.microsoft.com/office/powerpoint/2010/main" val="217531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A111-D840-45E4-3933-B3D2B5403138}"/>
              </a:ext>
            </a:extLst>
          </p:cNvPr>
          <p:cNvSpPr>
            <a:spLocks noGrp="1"/>
          </p:cNvSpPr>
          <p:nvPr>
            <p:ph type="title"/>
          </p:nvPr>
        </p:nvSpPr>
        <p:spPr>
          <a:xfrm>
            <a:off x="612648" y="548640"/>
            <a:ext cx="10945037" cy="1133856"/>
          </a:xfrm>
        </p:spPr>
        <p:txBody>
          <a:bodyPr anchor="t">
            <a:normAutofit/>
          </a:bodyPr>
          <a:lstStyle/>
          <a:p>
            <a:r>
              <a:rPr lang="en-US"/>
              <a:t>Problem Statement and solution</a:t>
            </a:r>
            <a:endParaRPr lang="en-US" dirty="0"/>
          </a:p>
        </p:txBody>
      </p:sp>
      <p:graphicFrame>
        <p:nvGraphicFramePr>
          <p:cNvPr id="13" name="Content Placeholder 2">
            <a:extLst>
              <a:ext uri="{FF2B5EF4-FFF2-40B4-BE49-F238E27FC236}">
                <a16:creationId xmlns:a16="http://schemas.microsoft.com/office/drawing/2014/main" id="{6A27C2F6-CEE8-375C-2929-E7DF5499FBC0}"/>
              </a:ext>
            </a:extLst>
          </p:cNvPr>
          <p:cNvGraphicFramePr>
            <a:graphicFrameLocks noGrp="1"/>
          </p:cNvGraphicFramePr>
          <p:nvPr>
            <p:ph idx="1"/>
            <p:extLst>
              <p:ext uri="{D42A27DB-BD31-4B8C-83A1-F6EECF244321}">
                <p14:modId xmlns:p14="http://schemas.microsoft.com/office/powerpoint/2010/main" val="2938565479"/>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69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3E36F-0F1B-1BA1-60B0-AFF28DEF8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794715-60A7-4D45-0077-9624CC1FD924}"/>
              </a:ext>
            </a:extLst>
          </p:cNvPr>
          <p:cNvSpPr>
            <a:spLocks noGrp="1"/>
          </p:cNvSpPr>
          <p:nvPr>
            <p:ph type="title"/>
          </p:nvPr>
        </p:nvSpPr>
        <p:spPr/>
        <p:txBody>
          <a:bodyPr/>
          <a:lstStyle/>
          <a:p>
            <a:r>
              <a:rPr lang="en-US" b="1" i="0">
                <a:solidFill>
                  <a:srgbClr val="333333"/>
                </a:solidFill>
                <a:effectLst/>
                <a:latin typeface="LatoWeb"/>
              </a:rPr>
              <a:t>Project Structure Design</a:t>
            </a:r>
            <a:endParaRPr lang="en-US" dirty="0"/>
          </a:p>
        </p:txBody>
      </p:sp>
      <p:pic>
        <p:nvPicPr>
          <p:cNvPr id="4" name="Content Placeholder 4" descr="A diagram of a computer&#10;&#10;AI-generated content may be incorrect.">
            <a:extLst>
              <a:ext uri="{FF2B5EF4-FFF2-40B4-BE49-F238E27FC236}">
                <a16:creationId xmlns:a16="http://schemas.microsoft.com/office/drawing/2014/main" id="{4D8151F9-84D0-A02A-E0BE-B90DF827CBFA}"/>
              </a:ext>
            </a:extLst>
          </p:cNvPr>
          <p:cNvPicPr>
            <a:picLocks noGrp="1" noChangeAspect="1"/>
          </p:cNvPicPr>
          <p:nvPr>
            <p:ph idx="1"/>
          </p:nvPr>
        </p:nvPicPr>
        <p:blipFill>
          <a:blip r:embed="rId2"/>
          <a:stretch>
            <a:fillRect/>
          </a:stretch>
        </p:blipFill>
        <p:spPr>
          <a:xfrm>
            <a:off x="2064941" y="2160588"/>
            <a:ext cx="5822155" cy="3881437"/>
          </a:xfrm>
        </p:spPr>
      </p:pic>
    </p:spTree>
    <p:extLst>
      <p:ext uri="{BB962C8B-B14F-4D97-AF65-F5344CB8AC3E}">
        <p14:creationId xmlns:p14="http://schemas.microsoft.com/office/powerpoint/2010/main" val="141430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23BC6-AC55-331C-5C2B-2F0A4FF201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E6FFA-DC6D-75B4-F0C2-216D483C2C51}"/>
              </a:ext>
            </a:extLst>
          </p:cNvPr>
          <p:cNvSpPr>
            <a:spLocks noGrp="1"/>
          </p:cNvSpPr>
          <p:nvPr>
            <p:ph type="title"/>
          </p:nvPr>
        </p:nvSpPr>
        <p:spPr/>
        <p:txBody>
          <a:bodyPr/>
          <a:lstStyle/>
          <a:p>
            <a:r>
              <a:rPr lang="en-US" b="1" i="0">
                <a:solidFill>
                  <a:srgbClr val="333333"/>
                </a:solidFill>
                <a:effectLst/>
                <a:latin typeface="LatoWeb"/>
              </a:rPr>
              <a:t>Project Structure Design</a:t>
            </a:r>
            <a:endParaRPr lang="en-US" dirty="0"/>
          </a:p>
        </p:txBody>
      </p:sp>
      <p:sp>
        <p:nvSpPr>
          <p:cNvPr id="3" name="Content Placeholder 2">
            <a:extLst>
              <a:ext uri="{FF2B5EF4-FFF2-40B4-BE49-F238E27FC236}">
                <a16:creationId xmlns:a16="http://schemas.microsoft.com/office/drawing/2014/main" id="{A842B641-406E-B4FB-D6EF-9855F926FA39}"/>
              </a:ext>
            </a:extLst>
          </p:cNvPr>
          <p:cNvSpPr>
            <a:spLocks noGrp="1"/>
          </p:cNvSpPr>
          <p:nvPr>
            <p:ph idx="1"/>
          </p:nvPr>
        </p:nvSpPr>
        <p:spPr/>
        <p:txBody>
          <a:bodyPr>
            <a:normAutofit fontScale="92500" lnSpcReduction="20000"/>
          </a:bodyPr>
          <a:lstStyle/>
          <a:p>
            <a:r>
              <a:rPr lang="en-US" b="1" dirty="0"/>
              <a:t>Client side :</a:t>
            </a:r>
          </a:p>
          <a:p>
            <a:pPr lvl="1"/>
            <a:r>
              <a:rPr lang="en-US" sz="1800" dirty="0"/>
              <a:t>A client refers to the user’s side browser which they use to access the hosted WordPress website.</a:t>
            </a:r>
            <a:endParaRPr lang="en-US" b="1" dirty="0"/>
          </a:p>
          <a:p>
            <a:r>
              <a:rPr lang="en-US" b="1" dirty="0"/>
              <a:t>How it functions ?</a:t>
            </a:r>
          </a:p>
          <a:p>
            <a:pPr lvl="1"/>
            <a:r>
              <a:rPr lang="en-US" dirty="0"/>
              <a:t>The user can visit the WordPress website which is hosted on GoDaddy.</a:t>
            </a:r>
          </a:p>
          <a:p>
            <a:pPr lvl="1"/>
            <a:r>
              <a:rPr lang="en-US" dirty="0"/>
              <a:t>Using a </a:t>
            </a:r>
            <a:r>
              <a:rPr lang="en-US" dirty="0" err="1"/>
              <a:t>shortcode</a:t>
            </a:r>
            <a:r>
              <a:rPr lang="en-US" dirty="0"/>
              <a:t> in WordPress, they can create a form where they can:</a:t>
            </a:r>
          </a:p>
          <a:p>
            <a:pPr lvl="1"/>
            <a:r>
              <a:rPr lang="en-US" dirty="0"/>
              <a:t>Submit a product link.</a:t>
            </a:r>
          </a:p>
          <a:p>
            <a:pPr lvl="1"/>
            <a:r>
              <a:rPr lang="en-US" dirty="0"/>
              <a:t>Search a for a product by name.</a:t>
            </a:r>
          </a:p>
          <a:p>
            <a:pPr lvl="1"/>
            <a:r>
              <a:rPr lang="en-US" dirty="0"/>
              <a:t>When the Form is submitted:</a:t>
            </a:r>
          </a:p>
          <a:p>
            <a:pPr lvl="2"/>
            <a:r>
              <a:rPr lang="en-US" dirty="0"/>
              <a:t>AJAX is used to submit the request in the background.</a:t>
            </a:r>
          </a:p>
          <a:p>
            <a:pPr lvl="1"/>
            <a:r>
              <a:rPr lang="en-US" dirty="0"/>
              <a:t>The importance of AJAX in this scenario:</a:t>
            </a:r>
          </a:p>
          <a:p>
            <a:pPr lvl="2"/>
            <a:r>
              <a:rPr lang="en-US" dirty="0"/>
              <a:t>Full page reloads are avoided, making the interface smoother and the overall experience a lot more intuitive.</a:t>
            </a:r>
          </a:p>
        </p:txBody>
      </p:sp>
    </p:spTree>
    <p:extLst>
      <p:ext uri="{BB962C8B-B14F-4D97-AF65-F5344CB8AC3E}">
        <p14:creationId xmlns:p14="http://schemas.microsoft.com/office/powerpoint/2010/main" val="206379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0603A-73FC-06CB-97DD-A5CE0645CF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AFB5AE-9D89-5901-3E7D-BD42F557A7AC}"/>
              </a:ext>
            </a:extLst>
          </p:cNvPr>
          <p:cNvSpPr>
            <a:spLocks noGrp="1"/>
          </p:cNvSpPr>
          <p:nvPr>
            <p:ph type="title"/>
          </p:nvPr>
        </p:nvSpPr>
        <p:spPr>
          <a:xfrm>
            <a:off x="612648" y="304800"/>
            <a:ext cx="10653578" cy="1376098"/>
          </a:xfrm>
        </p:spPr>
        <p:txBody>
          <a:bodyPr/>
          <a:lstStyle/>
          <a:p>
            <a:r>
              <a:rPr lang="en-US" b="1" i="0" dirty="0">
                <a:solidFill>
                  <a:srgbClr val="333333"/>
                </a:solidFill>
                <a:effectLst/>
                <a:latin typeface="LatoWeb"/>
              </a:rPr>
              <a:t>Project Structure Design Continued</a:t>
            </a:r>
            <a:endParaRPr lang="en-US" dirty="0"/>
          </a:p>
        </p:txBody>
      </p:sp>
      <p:sp>
        <p:nvSpPr>
          <p:cNvPr id="3" name="Content Placeholder 2">
            <a:extLst>
              <a:ext uri="{FF2B5EF4-FFF2-40B4-BE49-F238E27FC236}">
                <a16:creationId xmlns:a16="http://schemas.microsoft.com/office/drawing/2014/main" id="{36C6D22F-9952-285F-4E10-D24D3700615E}"/>
              </a:ext>
            </a:extLst>
          </p:cNvPr>
          <p:cNvSpPr>
            <a:spLocks noGrp="1"/>
          </p:cNvSpPr>
          <p:nvPr>
            <p:ph idx="1"/>
          </p:nvPr>
        </p:nvSpPr>
        <p:spPr>
          <a:xfrm>
            <a:off x="612647" y="903514"/>
            <a:ext cx="10653579" cy="5405846"/>
          </a:xfrm>
        </p:spPr>
        <p:txBody>
          <a:bodyPr>
            <a:noAutofit/>
          </a:bodyPr>
          <a:lstStyle/>
          <a:p>
            <a:r>
              <a:rPr lang="en-US" sz="2200" b="1" dirty="0"/>
              <a:t>Server side – (backend + custom PHP) :</a:t>
            </a:r>
          </a:p>
          <a:p>
            <a:pPr lvl="1"/>
            <a:r>
              <a:rPr lang="en-US" sz="2200" dirty="0"/>
              <a:t>In this case, the server is the GoDaddy hosted WordPress backend which contains your logic and processing subsystem.</a:t>
            </a:r>
          </a:p>
          <a:p>
            <a:r>
              <a:rPr lang="en-US" sz="2200" b="1" dirty="0"/>
              <a:t>How it functions in our project?</a:t>
            </a:r>
          </a:p>
          <a:p>
            <a:pPr lvl="1"/>
            <a:r>
              <a:rPr lang="en-US" sz="2200" dirty="0"/>
              <a:t>The client's AJAX call goes to the server</a:t>
            </a:r>
          </a:p>
          <a:p>
            <a:pPr lvl="1"/>
            <a:r>
              <a:rPr lang="en-US" sz="2200" dirty="0"/>
              <a:t>Within your </a:t>
            </a:r>
            <a:r>
              <a:rPr lang="en-US" sz="2200" dirty="0" err="1"/>
              <a:t>functions.php</a:t>
            </a:r>
            <a:r>
              <a:rPr lang="en-US" sz="2200" dirty="0"/>
              <a:t> there’s a PHP code that validates and sanitizes the user input</a:t>
            </a:r>
          </a:p>
          <a:p>
            <a:pPr lvl="1"/>
            <a:r>
              <a:rPr lang="en-US" sz="2200" dirty="0"/>
              <a:t>Calls external APIs: </a:t>
            </a:r>
          </a:p>
          <a:p>
            <a:pPr lvl="1"/>
            <a:r>
              <a:rPr lang="en-US" sz="2200" dirty="0"/>
              <a:t>A safety check of the link is done via Virus Total</a:t>
            </a:r>
          </a:p>
          <a:p>
            <a:pPr lvl="1"/>
            <a:r>
              <a:rPr lang="en-US" sz="2200" dirty="0"/>
              <a:t>ScraperApi gets the title of the product</a:t>
            </a:r>
          </a:p>
          <a:p>
            <a:pPr lvl="1"/>
            <a:r>
              <a:rPr lang="en-US" sz="2200" dirty="0" err="1"/>
              <a:t>PriceAPI</a:t>
            </a:r>
            <a:r>
              <a:rPr lang="en-US" sz="2200" dirty="0"/>
              <a:t> does the price comparison.</a:t>
            </a:r>
          </a:p>
          <a:p>
            <a:pPr lvl="1"/>
            <a:r>
              <a:rPr lang="en-US" sz="2200" dirty="0"/>
              <a:t>Secure checkout via Stripe can be initiated optionally.</a:t>
            </a:r>
          </a:p>
          <a:p>
            <a:pPr lvl="1"/>
            <a:r>
              <a:rPr lang="en-US" sz="2200" dirty="0"/>
              <a:t>All the processed information is returned to frontend via AJAX response.</a:t>
            </a:r>
          </a:p>
          <a:p>
            <a:pPr marL="0" indent="0">
              <a:buNone/>
            </a:pPr>
            <a:endParaRPr lang="en-US" sz="2200" b="1" dirty="0"/>
          </a:p>
          <a:p>
            <a:endParaRPr lang="en-US" sz="2200" b="1" dirty="0"/>
          </a:p>
          <a:p>
            <a:endParaRPr lang="en-US" sz="2200" b="1" dirty="0"/>
          </a:p>
          <a:p>
            <a:pPr marL="0" indent="0">
              <a:buNone/>
            </a:pPr>
            <a:endParaRPr lang="en-US" sz="2200" dirty="0"/>
          </a:p>
        </p:txBody>
      </p:sp>
    </p:spTree>
    <p:extLst>
      <p:ext uri="{BB962C8B-B14F-4D97-AF65-F5344CB8AC3E}">
        <p14:creationId xmlns:p14="http://schemas.microsoft.com/office/powerpoint/2010/main" val="84972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28C0D-8499-54D6-6CD2-6F6B7589F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D53A4-755D-0791-F44F-710160F910C3}"/>
              </a:ext>
            </a:extLst>
          </p:cNvPr>
          <p:cNvSpPr>
            <a:spLocks noGrp="1"/>
          </p:cNvSpPr>
          <p:nvPr>
            <p:ph type="title"/>
          </p:nvPr>
        </p:nvSpPr>
        <p:spPr>
          <a:xfrm>
            <a:off x="912465" y="0"/>
            <a:ext cx="10353761" cy="1326321"/>
          </a:xfrm>
        </p:spPr>
        <p:txBody>
          <a:bodyPr/>
          <a:lstStyle/>
          <a:p>
            <a:r>
              <a:rPr lang="en-US" b="1" i="0" dirty="0">
                <a:solidFill>
                  <a:srgbClr val="333333"/>
                </a:solidFill>
                <a:effectLst/>
                <a:latin typeface="LatoWeb"/>
              </a:rPr>
              <a:t>Project Structure Design Continued</a:t>
            </a:r>
            <a:endParaRPr lang="en-US" dirty="0"/>
          </a:p>
        </p:txBody>
      </p:sp>
      <p:sp>
        <p:nvSpPr>
          <p:cNvPr id="3" name="Content Placeholder 2">
            <a:extLst>
              <a:ext uri="{FF2B5EF4-FFF2-40B4-BE49-F238E27FC236}">
                <a16:creationId xmlns:a16="http://schemas.microsoft.com/office/drawing/2014/main" id="{5E83C0E5-8252-40C4-5080-2C9A4ED13591}"/>
              </a:ext>
            </a:extLst>
          </p:cNvPr>
          <p:cNvSpPr>
            <a:spLocks noGrp="1"/>
          </p:cNvSpPr>
          <p:nvPr>
            <p:ph idx="1"/>
          </p:nvPr>
        </p:nvSpPr>
        <p:spPr>
          <a:xfrm>
            <a:off x="612647" y="1230086"/>
            <a:ext cx="10653579" cy="5079274"/>
          </a:xfrm>
        </p:spPr>
        <p:txBody>
          <a:bodyPr>
            <a:noAutofit/>
          </a:bodyPr>
          <a:lstStyle/>
          <a:p>
            <a:r>
              <a:rPr lang="en-US" sz="2200" b="1" dirty="0"/>
              <a:t>Database (WordPress MySQL DB):</a:t>
            </a:r>
          </a:p>
          <a:p>
            <a:pPr lvl="1"/>
            <a:r>
              <a:rPr lang="en-US" sz="2200" dirty="0"/>
              <a:t>The MySQL database containing all information associated with the WordPress application.</a:t>
            </a:r>
          </a:p>
          <a:p>
            <a:r>
              <a:rPr lang="en-US" sz="2200" b="1" dirty="0"/>
              <a:t>Usage of it in our project:</a:t>
            </a:r>
          </a:p>
          <a:p>
            <a:r>
              <a:rPr lang="en-US" sz="2200" dirty="0"/>
              <a:t>Stores:</a:t>
            </a:r>
          </a:p>
          <a:p>
            <a:pPr lvl="1"/>
            <a:r>
              <a:rPr lang="en-US" sz="2200" dirty="0"/>
              <a:t>User login information</a:t>
            </a:r>
          </a:p>
          <a:p>
            <a:pPr lvl="1"/>
            <a:r>
              <a:rPr lang="en-US" sz="2200" dirty="0"/>
              <a:t>Settings for plugins</a:t>
            </a:r>
          </a:p>
          <a:p>
            <a:pPr lvl="1"/>
            <a:r>
              <a:rPr lang="en-US" sz="2200" dirty="0"/>
              <a:t>Content of a </a:t>
            </a:r>
            <a:r>
              <a:rPr lang="en-US" sz="2200" dirty="0" err="1"/>
              <a:t>shortcode</a:t>
            </a:r>
            <a:endParaRPr lang="en-US" sz="2200" dirty="0"/>
          </a:p>
          <a:p>
            <a:pPr lvl="1"/>
            <a:r>
              <a:rPr lang="en-US" sz="2200" dirty="0"/>
              <a:t>Logs or entries (if enabled through plugins)</a:t>
            </a:r>
          </a:p>
          <a:p>
            <a:r>
              <a:rPr lang="en-US" sz="2200" dirty="0"/>
              <a:t>We did not create custom database tables — everything is managed through </a:t>
            </a:r>
            <a:r>
              <a:rPr lang="en-US" sz="2200" dirty="0" err="1"/>
              <a:t>Wordpress</a:t>
            </a:r>
            <a:r>
              <a:rPr lang="en-US" sz="2200" dirty="0"/>
              <a:t>.</a:t>
            </a:r>
          </a:p>
          <a:p>
            <a:endParaRPr lang="en-US" sz="2200" dirty="0"/>
          </a:p>
          <a:p>
            <a:pPr marL="0" indent="0">
              <a:buNone/>
            </a:pPr>
            <a:endParaRPr lang="en-US" sz="2200" b="1" dirty="0"/>
          </a:p>
          <a:p>
            <a:endParaRPr lang="en-US" sz="2200" b="1" dirty="0"/>
          </a:p>
          <a:p>
            <a:endParaRPr lang="en-US" sz="2200" b="1" dirty="0"/>
          </a:p>
          <a:p>
            <a:pPr marL="0" indent="0">
              <a:buNone/>
            </a:pPr>
            <a:endParaRPr lang="en-US" sz="2200" dirty="0"/>
          </a:p>
        </p:txBody>
      </p:sp>
    </p:spTree>
    <p:extLst>
      <p:ext uri="{BB962C8B-B14F-4D97-AF65-F5344CB8AC3E}">
        <p14:creationId xmlns:p14="http://schemas.microsoft.com/office/powerpoint/2010/main" val="271527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5F5001-2446-21D8-8D07-50DAA4D46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6CB0A-0167-564D-64CC-4C951C3E158F}"/>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i="0">
                <a:effectLst/>
              </a:rPr>
              <a:t>Data Flow Diagram </a:t>
            </a:r>
            <a:endParaRPr lang="en-US"/>
          </a:p>
        </p:txBody>
      </p:sp>
      <p:pic>
        <p:nvPicPr>
          <p:cNvPr id="7" name="Content Placeholder 6">
            <a:extLst>
              <a:ext uri="{FF2B5EF4-FFF2-40B4-BE49-F238E27FC236}">
                <a16:creationId xmlns:a16="http://schemas.microsoft.com/office/drawing/2014/main" id="{D1510383-D884-647C-7FAD-30DB906DBB47}"/>
              </a:ext>
            </a:extLst>
          </p:cNvPr>
          <p:cNvPicPr>
            <a:picLocks noGrp="1" noChangeAspect="1"/>
          </p:cNvPicPr>
          <p:nvPr>
            <p:ph idx="1"/>
          </p:nvPr>
        </p:nvPicPr>
        <p:blipFill>
          <a:blip r:embed="rId2"/>
          <a:stretch>
            <a:fillRect/>
          </a:stretch>
        </p:blipFill>
        <p:spPr>
          <a:xfrm>
            <a:off x="3682207" y="2160588"/>
            <a:ext cx="2587624" cy="3881437"/>
          </a:xfrm>
          <a:prstGeom prst="rect">
            <a:avLst/>
          </a:prstGeom>
        </p:spPr>
      </p:pic>
    </p:spTree>
    <p:extLst>
      <p:ext uri="{BB962C8B-B14F-4D97-AF65-F5344CB8AC3E}">
        <p14:creationId xmlns:p14="http://schemas.microsoft.com/office/powerpoint/2010/main" val="278164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7D374-5BCC-3990-2A95-266A01F1E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E9287-D19E-74D5-3E71-5EC7EB22F3E6}"/>
              </a:ext>
            </a:extLst>
          </p:cNvPr>
          <p:cNvSpPr>
            <a:spLocks noGrp="1"/>
          </p:cNvSpPr>
          <p:nvPr>
            <p:ph type="title"/>
          </p:nvPr>
        </p:nvSpPr>
        <p:spPr>
          <a:xfrm>
            <a:off x="612648" y="-130629"/>
            <a:ext cx="10653578" cy="1811527"/>
          </a:xfrm>
        </p:spPr>
        <p:txBody>
          <a:bodyPr/>
          <a:lstStyle/>
          <a:p>
            <a:r>
              <a:rPr lang="en-US" b="0" i="0" dirty="0">
                <a:solidFill>
                  <a:srgbClr val="333333"/>
                </a:solidFill>
                <a:effectLst/>
                <a:latin typeface="LatoWeb"/>
              </a:rPr>
              <a:t>Data Flow Diagram continued.. </a:t>
            </a:r>
            <a:endParaRPr lang="en-US" dirty="0"/>
          </a:p>
        </p:txBody>
      </p:sp>
      <p:sp>
        <p:nvSpPr>
          <p:cNvPr id="4" name="Content Placeholder 3">
            <a:extLst>
              <a:ext uri="{FF2B5EF4-FFF2-40B4-BE49-F238E27FC236}">
                <a16:creationId xmlns:a16="http://schemas.microsoft.com/office/drawing/2014/main" id="{53DF618F-5508-6923-20FA-6AAB71E4EF5E}"/>
              </a:ext>
            </a:extLst>
          </p:cNvPr>
          <p:cNvSpPr>
            <a:spLocks noGrp="1"/>
          </p:cNvSpPr>
          <p:nvPr>
            <p:ph idx="1"/>
          </p:nvPr>
        </p:nvSpPr>
        <p:spPr>
          <a:xfrm>
            <a:off x="612647" y="446315"/>
            <a:ext cx="10653579" cy="5863046"/>
          </a:xfrm>
        </p:spPr>
        <p:txBody>
          <a:bodyPr>
            <a:noAutofit/>
          </a:bodyPr>
          <a:lstStyle/>
          <a:p>
            <a:r>
              <a:rPr lang="en-US" sz="2200" b="1" dirty="0"/>
              <a:t>Customer Interaction:</a:t>
            </a:r>
          </a:p>
          <a:p>
            <a:pPr lvl="1"/>
            <a:r>
              <a:rPr lang="en-US" sz="2200" dirty="0"/>
              <a:t>The end user either provides a product URL or utilizes a search or filter option from the website interface.</a:t>
            </a:r>
          </a:p>
          <a:p>
            <a:r>
              <a:rPr lang="en-US" sz="2200" b="1" dirty="0"/>
              <a:t>AJAX Call:</a:t>
            </a:r>
          </a:p>
          <a:p>
            <a:pPr lvl="1"/>
            <a:r>
              <a:rPr lang="en-US" sz="2200" dirty="0"/>
              <a:t>An AJAX call sends information to the WordPress backend and updating the page without refreshing it.</a:t>
            </a:r>
          </a:p>
          <a:p>
            <a:r>
              <a:rPr lang="en-US" sz="2200" b="1" dirty="0"/>
              <a:t>Security Verification:</a:t>
            </a:r>
          </a:p>
          <a:p>
            <a:pPr lvl="1"/>
            <a:r>
              <a:rPr lang="en-US" sz="2200" dirty="0"/>
              <a:t>The backend uses the provided URL and performs a check using the </a:t>
            </a:r>
            <a:r>
              <a:rPr lang="en-US" sz="2200" dirty="0" err="1"/>
              <a:t>VirusTotal</a:t>
            </a:r>
            <a:r>
              <a:rPr lang="en-US" sz="2200" dirty="0"/>
              <a:t> API to see if the link is phishing or malicious.</a:t>
            </a:r>
          </a:p>
          <a:p>
            <a:r>
              <a:rPr lang="en-US" sz="2200" b="1" dirty="0"/>
              <a:t>Data Extraction and Comparison Pricing:</a:t>
            </a:r>
          </a:p>
          <a:p>
            <a:pPr lvl="1"/>
            <a:r>
              <a:rPr lang="en-US" sz="2200" dirty="0"/>
              <a:t>In case the link is okay;</a:t>
            </a:r>
          </a:p>
          <a:p>
            <a:pPr lvl="2"/>
            <a:r>
              <a:rPr lang="en-US" sz="2200" dirty="0"/>
              <a:t>ScraperAPI jumps into action and retrieves the product description.</a:t>
            </a:r>
          </a:p>
          <a:p>
            <a:pPr lvl="2"/>
            <a:r>
              <a:rPr lang="en-US" sz="2200" dirty="0" err="1"/>
              <a:t>PriceAPI</a:t>
            </a:r>
            <a:r>
              <a:rPr lang="en-US" sz="2200" dirty="0"/>
              <a:t> checks the product's price on major platforms like Amazon, eBay, BestBuy and others.</a:t>
            </a:r>
          </a:p>
          <a:p>
            <a:endParaRPr lang="en-US" sz="2200" dirty="0"/>
          </a:p>
        </p:txBody>
      </p:sp>
    </p:spTree>
    <p:extLst>
      <p:ext uri="{BB962C8B-B14F-4D97-AF65-F5344CB8AC3E}">
        <p14:creationId xmlns:p14="http://schemas.microsoft.com/office/powerpoint/2010/main" val="1559680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TM02900688[[fn=Facet]]</Template>
  <TotalTime>310</TotalTime>
  <Words>1046</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LatoWeb</vt:lpstr>
      <vt:lpstr>Trebuchet MS</vt:lpstr>
      <vt:lpstr>Wingdings 3</vt:lpstr>
      <vt:lpstr>Facet</vt:lpstr>
      <vt:lpstr>Safe Deal finder</vt:lpstr>
      <vt:lpstr>Introduction</vt:lpstr>
      <vt:lpstr>Problem Statement and solution</vt:lpstr>
      <vt:lpstr>Project Structure Design</vt:lpstr>
      <vt:lpstr>Project Structure Design</vt:lpstr>
      <vt:lpstr>Project Structure Design Continued</vt:lpstr>
      <vt:lpstr>Project Structure Design Continued</vt:lpstr>
      <vt:lpstr>Data Flow Diagram </vt:lpstr>
      <vt:lpstr>Data Flow Diagram continued.. </vt:lpstr>
      <vt:lpstr>Data Flow Diagram continued.. </vt:lpstr>
      <vt:lpstr>Results and Analysis</vt:lpstr>
      <vt:lpstr>Results and Analysis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Babu Talam</dc:creator>
  <cp:lastModifiedBy>Vaddi, Dedeepya</cp:lastModifiedBy>
  <cp:revision>43</cp:revision>
  <dcterms:created xsi:type="dcterms:W3CDTF">2025-04-20T19:57:29Z</dcterms:created>
  <dcterms:modified xsi:type="dcterms:W3CDTF">2025-04-22T03:01:17Z</dcterms:modified>
</cp:coreProperties>
</file>