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72" d="100"/>
          <a:sy n="72" d="100"/>
        </p:scale>
        <p:origin x="6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05460C-0DA4-4016-84AB-0508BD1A8511}"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US"/>
        </a:p>
      </dgm:t>
    </dgm:pt>
    <dgm:pt modelId="{79B3108F-5B0A-4EC8-8CA0-6BF928E5E2DD}">
      <dgm:prSet phldrT="[Text]"/>
      <dgm:spPr/>
      <dgm:t>
        <a:bodyPr/>
        <a:lstStyle/>
        <a:p>
          <a:r>
            <a:rPr lang="en-US" dirty="0" smtClean="0"/>
            <a:t>Human Essence</a:t>
          </a:r>
          <a:endParaRPr lang="en-US" dirty="0"/>
        </a:p>
      </dgm:t>
    </dgm:pt>
    <dgm:pt modelId="{8A47A89F-53B9-4621-BD90-CD8DCB2390F9}" type="parTrans" cxnId="{57738738-F568-413D-9747-55CEAC58CFCA}">
      <dgm:prSet/>
      <dgm:spPr/>
      <dgm:t>
        <a:bodyPr/>
        <a:lstStyle/>
        <a:p>
          <a:endParaRPr lang="en-US"/>
        </a:p>
      </dgm:t>
    </dgm:pt>
    <dgm:pt modelId="{BDAAB204-74C4-425D-A8BF-B5A1DDF4ADFC}" type="sibTrans" cxnId="{57738738-F568-413D-9747-55CEAC58CFCA}">
      <dgm:prSet/>
      <dgm:spPr/>
      <dgm:t>
        <a:bodyPr/>
        <a:lstStyle/>
        <a:p>
          <a:endParaRPr lang="en-US"/>
        </a:p>
      </dgm:t>
    </dgm:pt>
    <dgm:pt modelId="{6A9E2B7D-D948-46FB-8D62-2DF5D4EDCE7C}">
      <dgm:prSet phldrT="[Text]"/>
      <dgm:spPr/>
      <dgm:t>
        <a:bodyPr/>
        <a:lstStyle/>
        <a:p>
          <a:r>
            <a:rPr lang="en-US" dirty="0" smtClean="0"/>
            <a:t>Has extraordinary potential as perfect human</a:t>
          </a:r>
          <a:endParaRPr lang="en-US" dirty="0"/>
        </a:p>
      </dgm:t>
    </dgm:pt>
    <dgm:pt modelId="{BAEDC133-ECED-4A68-BF2C-60885203EB43}" type="parTrans" cxnId="{08BB6501-03E3-4A21-864C-66C86C0A18C9}">
      <dgm:prSet/>
      <dgm:spPr/>
      <dgm:t>
        <a:bodyPr/>
        <a:lstStyle/>
        <a:p>
          <a:endParaRPr lang="en-US"/>
        </a:p>
      </dgm:t>
    </dgm:pt>
    <dgm:pt modelId="{BFA456C8-E713-4037-AEA5-A0640F74378A}" type="sibTrans" cxnId="{08BB6501-03E3-4A21-864C-66C86C0A18C9}">
      <dgm:prSet/>
      <dgm:spPr/>
      <dgm:t>
        <a:bodyPr/>
        <a:lstStyle/>
        <a:p>
          <a:endParaRPr lang="en-US"/>
        </a:p>
      </dgm:t>
    </dgm:pt>
    <dgm:pt modelId="{D1640C6B-E085-4896-A399-524BBA8304FC}">
      <dgm:prSet phldrT="[Text]"/>
      <dgm:spPr/>
      <dgm:t>
        <a:bodyPr/>
        <a:lstStyle/>
        <a:p>
          <a:r>
            <a:rPr lang="en-US" dirty="0" smtClean="0"/>
            <a:t>One of the developmental tasks of adolescents is to achieve emotional independence</a:t>
          </a:r>
          <a:endParaRPr lang="en-US" dirty="0"/>
        </a:p>
      </dgm:t>
    </dgm:pt>
    <dgm:pt modelId="{E522F2F8-7002-43E6-98A4-12BC5C49A2D9}" type="parTrans" cxnId="{CDB075BC-1076-47A7-8B08-C9A397F3F050}">
      <dgm:prSet/>
      <dgm:spPr/>
      <dgm:t>
        <a:bodyPr/>
        <a:lstStyle/>
        <a:p>
          <a:endParaRPr lang="en-US"/>
        </a:p>
      </dgm:t>
    </dgm:pt>
    <dgm:pt modelId="{5F11D199-F87C-40AB-A708-109FEBE81B8E}" type="sibTrans" cxnId="{CDB075BC-1076-47A7-8B08-C9A397F3F050}">
      <dgm:prSet/>
      <dgm:spPr/>
      <dgm:t>
        <a:bodyPr/>
        <a:lstStyle/>
        <a:p>
          <a:endParaRPr lang="en-US"/>
        </a:p>
      </dgm:t>
    </dgm:pt>
    <dgm:pt modelId="{19D6320C-8F13-4154-B00D-7C10655F746F}">
      <dgm:prSet phldrT="[Text]"/>
      <dgm:spPr/>
      <dgm:t>
        <a:bodyPr/>
        <a:lstStyle/>
        <a:p>
          <a:r>
            <a:rPr lang="en-US" dirty="0" smtClean="0"/>
            <a:t>Present condition:</a:t>
          </a:r>
          <a:endParaRPr lang="en-US" dirty="0"/>
        </a:p>
      </dgm:t>
    </dgm:pt>
    <dgm:pt modelId="{01BC23AA-1302-4D0C-A6C5-C944E2E0A49D}" type="parTrans" cxnId="{EAF82B56-EEEF-4D4C-B90B-B3EF864DDAC0}">
      <dgm:prSet/>
      <dgm:spPr/>
      <dgm:t>
        <a:bodyPr/>
        <a:lstStyle/>
        <a:p>
          <a:endParaRPr lang="en-US"/>
        </a:p>
      </dgm:t>
    </dgm:pt>
    <dgm:pt modelId="{269B6E82-F36A-4D30-8F6E-DAC3FC3D5CC5}" type="sibTrans" cxnId="{EAF82B56-EEEF-4D4C-B90B-B3EF864DDAC0}">
      <dgm:prSet/>
      <dgm:spPr/>
      <dgm:t>
        <a:bodyPr/>
        <a:lstStyle/>
        <a:p>
          <a:endParaRPr lang="en-US"/>
        </a:p>
      </dgm:t>
    </dgm:pt>
    <dgm:pt modelId="{A31E645A-3818-4BF1-A9BD-60D3A3758509}">
      <dgm:prSet phldrT="[Text]"/>
      <dgm:spPr/>
      <dgm:t>
        <a:bodyPr/>
        <a:lstStyle/>
        <a:p>
          <a:r>
            <a:rPr lang="en-US" dirty="0" smtClean="0"/>
            <a:t>The emergence of the term strawberry generation</a:t>
          </a:r>
          <a:endParaRPr lang="en-US" dirty="0"/>
        </a:p>
      </dgm:t>
    </dgm:pt>
    <dgm:pt modelId="{CB3A9A4C-4271-4CEA-B306-C6603E296D52}" type="parTrans" cxnId="{4CB566D3-F496-4085-8A4F-D78C830E57E6}">
      <dgm:prSet/>
      <dgm:spPr/>
      <dgm:t>
        <a:bodyPr/>
        <a:lstStyle/>
        <a:p>
          <a:endParaRPr lang="en-US"/>
        </a:p>
      </dgm:t>
    </dgm:pt>
    <dgm:pt modelId="{9E148521-C8FA-4B09-A519-9C860A2A4BE6}" type="sibTrans" cxnId="{4CB566D3-F496-4085-8A4F-D78C830E57E6}">
      <dgm:prSet/>
      <dgm:spPr/>
      <dgm:t>
        <a:bodyPr/>
        <a:lstStyle/>
        <a:p>
          <a:endParaRPr lang="en-US"/>
        </a:p>
      </dgm:t>
    </dgm:pt>
    <dgm:pt modelId="{E259007B-E3F8-449D-B89F-72C501C0DD65}">
      <dgm:prSet phldrT="[Text]"/>
      <dgm:spPr/>
      <dgm:t>
        <a:bodyPr/>
        <a:lstStyle/>
        <a:p>
          <a:r>
            <a:rPr lang="en-US" dirty="0" smtClean="0"/>
            <a:t>Research results and phenomena regarding the psychological well-being of students</a:t>
          </a:r>
          <a:endParaRPr lang="en-US" dirty="0"/>
        </a:p>
      </dgm:t>
    </dgm:pt>
    <dgm:pt modelId="{21889B0D-2B01-4228-B9F5-5907BEF36970}" type="parTrans" cxnId="{19BE104F-D8D1-4358-8582-FA52F9BEFFE3}">
      <dgm:prSet/>
      <dgm:spPr/>
      <dgm:t>
        <a:bodyPr/>
        <a:lstStyle/>
        <a:p>
          <a:endParaRPr lang="en-US"/>
        </a:p>
      </dgm:t>
    </dgm:pt>
    <dgm:pt modelId="{A705ED4E-7E95-49CE-A287-8DEA1DB184E5}" type="sibTrans" cxnId="{19BE104F-D8D1-4358-8582-FA52F9BEFFE3}">
      <dgm:prSet/>
      <dgm:spPr/>
      <dgm:t>
        <a:bodyPr/>
        <a:lstStyle/>
        <a:p>
          <a:endParaRPr lang="en-US"/>
        </a:p>
      </dgm:t>
    </dgm:pt>
    <dgm:pt modelId="{6B60F2A8-92AA-4BC3-90C3-732F05DE63B2}">
      <dgm:prSet phldrT="[Text]"/>
      <dgm:spPr/>
      <dgm:t>
        <a:bodyPr/>
        <a:lstStyle/>
        <a:p>
          <a:r>
            <a:rPr lang="en-US" dirty="0" smtClean="0"/>
            <a:t>Based on research on central Jakarta high school students, the results are moderate</a:t>
          </a:r>
          <a:endParaRPr lang="en-US" dirty="0"/>
        </a:p>
      </dgm:t>
    </dgm:pt>
    <dgm:pt modelId="{20D6F7B3-A906-428A-A392-43EE9525C9A1}" type="parTrans" cxnId="{DCCEB875-1780-4F25-BB02-3F881E51141F}">
      <dgm:prSet/>
      <dgm:spPr/>
      <dgm:t>
        <a:bodyPr/>
        <a:lstStyle/>
        <a:p>
          <a:endParaRPr lang="en-US"/>
        </a:p>
      </dgm:t>
    </dgm:pt>
    <dgm:pt modelId="{535E205A-BB5A-476C-99AE-4FEF2D4ECAAC}" type="sibTrans" cxnId="{DCCEB875-1780-4F25-BB02-3F881E51141F}">
      <dgm:prSet/>
      <dgm:spPr/>
      <dgm:t>
        <a:bodyPr/>
        <a:lstStyle/>
        <a:p>
          <a:endParaRPr lang="en-US"/>
        </a:p>
      </dgm:t>
    </dgm:pt>
    <dgm:pt modelId="{5C0EBF08-B27E-4969-B20C-F74E33953C55}">
      <dgm:prSet phldrT="[Text]"/>
      <dgm:spPr/>
      <dgm:t>
        <a:bodyPr/>
        <a:lstStyle/>
        <a:p>
          <a:r>
            <a:rPr lang="en-US" dirty="0" smtClean="0"/>
            <a:t>The abundance of the influence of technological developments</a:t>
          </a:r>
          <a:endParaRPr lang="en-US" dirty="0"/>
        </a:p>
      </dgm:t>
    </dgm:pt>
    <dgm:pt modelId="{D16DB489-2F69-4E22-B6A8-6B005E018815}" type="parTrans" cxnId="{E1D05160-4168-479E-8154-1B6293E157C5}">
      <dgm:prSet/>
      <dgm:spPr/>
      <dgm:t>
        <a:bodyPr/>
        <a:lstStyle/>
        <a:p>
          <a:endParaRPr lang="en-US"/>
        </a:p>
      </dgm:t>
    </dgm:pt>
    <dgm:pt modelId="{2FCF28C2-8E60-4D6C-8503-4717536A457B}" type="sibTrans" cxnId="{E1D05160-4168-479E-8154-1B6293E157C5}">
      <dgm:prSet/>
      <dgm:spPr/>
      <dgm:t>
        <a:bodyPr/>
        <a:lstStyle/>
        <a:p>
          <a:endParaRPr lang="en-US"/>
        </a:p>
      </dgm:t>
    </dgm:pt>
    <dgm:pt modelId="{B85CE856-5A33-45ED-8B6E-0592E80AEB5D}">
      <dgm:prSet phldrT="[Text]"/>
      <dgm:spPr/>
      <dgm:t>
        <a:bodyPr/>
        <a:lstStyle/>
        <a:p>
          <a:r>
            <a:rPr lang="en-US" dirty="0" smtClean="0"/>
            <a:t>Violence against teenagers</a:t>
          </a:r>
          <a:endParaRPr lang="en-US" dirty="0"/>
        </a:p>
      </dgm:t>
    </dgm:pt>
    <dgm:pt modelId="{C07986EA-7159-4744-B26C-B1C0DD696236}" type="parTrans" cxnId="{61D2EA4C-FDB7-492A-8231-E1D3B643FE5A}">
      <dgm:prSet/>
      <dgm:spPr/>
      <dgm:t>
        <a:bodyPr/>
        <a:lstStyle/>
        <a:p>
          <a:endParaRPr lang="en-US"/>
        </a:p>
      </dgm:t>
    </dgm:pt>
    <dgm:pt modelId="{13D9C6F4-722A-4C6F-94C1-494AC31DDFAD}" type="sibTrans" cxnId="{61D2EA4C-FDB7-492A-8231-E1D3B643FE5A}">
      <dgm:prSet/>
      <dgm:spPr/>
      <dgm:t>
        <a:bodyPr/>
        <a:lstStyle/>
        <a:p>
          <a:endParaRPr lang="en-US"/>
        </a:p>
      </dgm:t>
    </dgm:pt>
    <dgm:pt modelId="{DAB5C706-5F2C-4DAE-9803-4F3792A45B8F}" type="pres">
      <dgm:prSet presAssocID="{1005460C-0DA4-4016-84AB-0508BD1A8511}" presName="Name0" presStyleCnt="0">
        <dgm:presLayoutVars>
          <dgm:dir/>
          <dgm:resizeHandles val="exact"/>
        </dgm:presLayoutVars>
      </dgm:prSet>
      <dgm:spPr/>
    </dgm:pt>
    <dgm:pt modelId="{7F7CC76B-6BE2-418D-AB36-865FDB763E15}" type="pres">
      <dgm:prSet presAssocID="{79B3108F-5B0A-4EC8-8CA0-6BF928E5E2DD}" presName="node" presStyleLbl="node1" presStyleIdx="0" presStyleCnt="3" custLinFactNeighborX="1402" custLinFactNeighborY="-2831">
        <dgm:presLayoutVars>
          <dgm:bulletEnabled val="1"/>
        </dgm:presLayoutVars>
      </dgm:prSet>
      <dgm:spPr/>
      <dgm:t>
        <a:bodyPr/>
        <a:lstStyle/>
        <a:p>
          <a:endParaRPr lang="en-US"/>
        </a:p>
      </dgm:t>
    </dgm:pt>
    <dgm:pt modelId="{99BFEC1F-8FAC-4AF1-B873-46A7D4AE9CA5}" type="pres">
      <dgm:prSet presAssocID="{BDAAB204-74C4-425D-A8BF-B5A1DDF4ADFC}" presName="sibTrans" presStyleCnt="0"/>
      <dgm:spPr/>
    </dgm:pt>
    <dgm:pt modelId="{E4451913-329D-4A15-BE0B-A7FAAFC3EE79}" type="pres">
      <dgm:prSet presAssocID="{19D6320C-8F13-4154-B00D-7C10655F746F}" presName="node" presStyleLbl="node1" presStyleIdx="1" presStyleCnt="3">
        <dgm:presLayoutVars>
          <dgm:bulletEnabled val="1"/>
        </dgm:presLayoutVars>
      </dgm:prSet>
      <dgm:spPr/>
      <dgm:t>
        <a:bodyPr/>
        <a:lstStyle/>
        <a:p>
          <a:endParaRPr lang="en-US"/>
        </a:p>
      </dgm:t>
    </dgm:pt>
    <dgm:pt modelId="{5381C1FF-485E-46FC-A792-AD8379A57CFA}" type="pres">
      <dgm:prSet presAssocID="{269B6E82-F36A-4D30-8F6E-DAC3FC3D5CC5}" presName="sibTrans" presStyleCnt="0"/>
      <dgm:spPr/>
    </dgm:pt>
    <dgm:pt modelId="{B571D699-EFCE-4EDA-A3A9-0F6E24D0C5C9}" type="pres">
      <dgm:prSet presAssocID="{E259007B-E3F8-449D-B89F-72C501C0DD65}" presName="node" presStyleLbl="node1" presStyleIdx="2" presStyleCnt="3">
        <dgm:presLayoutVars>
          <dgm:bulletEnabled val="1"/>
        </dgm:presLayoutVars>
      </dgm:prSet>
      <dgm:spPr/>
      <dgm:t>
        <a:bodyPr/>
        <a:lstStyle/>
        <a:p>
          <a:endParaRPr lang="en-US"/>
        </a:p>
      </dgm:t>
    </dgm:pt>
  </dgm:ptLst>
  <dgm:cxnLst>
    <dgm:cxn modelId="{4160AADB-97B7-4D96-B38F-AE77EE6658EB}" type="presOf" srcId="{19D6320C-8F13-4154-B00D-7C10655F746F}" destId="{E4451913-329D-4A15-BE0B-A7FAAFC3EE79}" srcOrd="0" destOrd="0" presId="urn:microsoft.com/office/officeart/2005/8/layout/hList6"/>
    <dgm:cxn modelId="{4F7649E0-1FDD-498C-8CC6-47B58DD3A795}" type="presOf" srcId="{A31E645A-3818-4BF1-A9BD-60D3A3758509}" destId="{E4451913-329D-4A15-BE0B-A7FAAFC3EE79}" srcOrd="0" destOrd="1" presId="urn:microsoft.com/office/officeart/2005/8/layout/hList6"/>
    <dgm:cxn modelId="{19BE104F-D8D1-4358-8582-FA52F9BEFFE3}" srcId="{1005460C-0DA4-4016-84AB-0508BD1A8511}" destId="{E259007B-E3F8-449D-B89F-72C501C0DD65}" srcOrd="2" destOrd="0" parTransId="{21889B0D-2B01-4228-B9F5-5907BEF36970}" sibTransId="{A705ED4E-7E95-49CE-A287-8DEA1DB184E5}"/>
    <dgm:cxn modelId="{CDB075BC-1076-47A7-8B08-C9A397F3F050}" srcId="{79B3108F-5B0A-4EC8-8CA0-6BF928E5E2DD}" destId="{D1640C6B-E085-4896-A399-524BBA8304FC}" srcOrd="1" destOrd="0" parTransId="{E522F2F8-7002-43E6-98A4-12BC5C49A2D9}" sibTransId="{5F11D199-F87C-40AB-A708-109FEBE81B8E}"/>
    <dgm:cxn modelId="{08BB6501-03E3-4A21-864C-66C86C0A18C9}" srcId="{79B3108F-5B0A-4EC8-8CA0-6BF928E5E2DD}" destId="{6A9E2B7D-D948-46FB-8D62-2DF5D4EDCE7C}" srcOrd="0" destOrd="0" parTransId="{BAEDC133-ECED-4A68-BF2C-60885203EB43}" sibTransId="{BFA456C8-E713-4037-AEA5-A0640F74378A}"/>
    <dgm:cxn modelId="{B1337983-EEAD-4A98-B5F3-B3303E259C90}" type="presOf" srcId="{6A9E2B7D-D948-46FB-8D62-2DF5D4EDCE7C}" destId="{7F7CC76B-6BE2-418D-AB36-865FDB763E15}" srcOrd="0" destOrd="1" presId="urn:microsoft.com/office/officeart/2005/8/layout/hList6"/>
    <dgm:cxn modelId="{CA22936D-6BA7-4F18-8423-33C2C78CBBEF}" type="presOf" srcId="{1005460C-0DA4-4016-84AB-0508BD1A8511}" destId="{DAB5C706-5F2C-4DAE-9803-4F3792A45B8F}" srcOrd="0" destOrd="0" presId="urn:microsoft.com/office/officeart/2005/8/layout/hList6"/>
    <dgm:cxn modelId="{5DF838DE-130D-48EA-923B-1C4E698B0593}" type="presOf" srcId="{E259007B-E3F8-449D-B89F-72C501C0DD65}" destId="{B571D699-EFCE-4EDA-A3A9-0F6E24D0C5C9}" srcOrd="0" destOrd="0" presId="urn:microsoft.com/office/officeart/2005/8/layout/hList6"/>
    <dgm:cxn modelId="{61D2EA4C-FDB7-492A-8231-E1D3B643FE5A}" srcId="{E259007B-E3F8-449D-B89F-72C501C0DD65}" destId="{B85CE856-5A33-45ED-8B6E-0592E80AEB5D}" srcOrd="1" destOrd="0" parTransId="{C07986EA-7159-4744-B26C-B1C0DD696236}" sibTransId="{13D9C6F4-722A-4C6F-94C1-494AC31DDFAD}"/>
    <dgm:cxn modelId="{DCCEB875-1780-4F25-BB02-3F881E51141F}" srcId="{E259007B-E3F8-449D-B89F-72C501C0DD65}" destId="{6B60F2A8-92AA-4BC3-90C3-732F05DE63B2}" srcOrd="0" destOrd="0" parTransId="{20D6F7B3-A906-428A-A392-43EE9525C9A1}" sibTransId="{535E205A-BB5A-476C-99AE-4FEF2D4ECAAC}"/>
    <dgm:cxn modelId="{F6F3790C-2FD5-40A7-A3D9-535FED0D1986}" type="presOf" srcId="{6B60F2A8-92AA-4BC3-90C3-732F05DE63B2}" destId="{B571D699-EFCE-4EDA-A3A9-0F6E24D0C5C9}" srcOrd="0" destOrd="1" presId="urn:microsoft.com/office/officeart/2005/8/layout/hList6"/>
    <dgm:cxn modelId="{0D806EB2-9E1C-44F3-9F99-65CD006AF5FA}" type="presOf" srcId="{D1640C6B-E085-4896-A399-524BBA8304FC}" destId="{7F7CC76B-6BE2-418D-AB36-865FDB763E15}" srcOrd="0" destOrd="2" presId="urn:microsoft.com/office/officeart/2005/8/layout/hList6"/>
    <dgm:cxn modelId="{EAF82B56-EEEF-4D4C-B90B-B3EF864DDAC0}" srcId="{1005460C-0DA4-4016-84AB-0508BD1A8511}" destId="{19D6320C-8F13-4154-B00D-7C10655F746F}" srcOrd="1" destOrd="0" parTransId="{01BC23AA-1302-4D0C-A6C5-C944E2E0A49D}" sibTransId="{269B6E82-F36A-4D30-8F6E-DAC3FC3D5CC5}"/>
    <dgm:cxn modelId="{57738738-F568-413D-9747-55CEAC58CFCA}" srcId="{1005460C-0DA4-4016-84AB-0508BD1A8511}" destId="{79B3108F-5B0A-4EC8-8CA0-6BF928E5E2DD}" srcOrd="0" destOrd="0" parTransId="{8A47A89F-53B9-4621-BD90-CD8DCB2390F9}" sibTransId="{BDAAB204-74C4-425D-A8BF-B5A1DDF4ADFC}"/>
    <dgm:cxn modelId="{55068CEA-63CF-4DC3-A58A-ACAA13E84DF0}" type="presOf" srcId="{79B3108F-5B0A-4EC8-8CA0-6BF928E5E2DD}" destId="{7F7CC76B-6BE2-418D-AB36-865FDB763E15}" srcOrd="0" destOrd="0" presId="urn:microsoft.com/office/officeart/2005/8/layout/hList6"/>
    <dgm:cxn modelId="{4CB566D3-F496-4085-8A4F-D78C830E57E6}" srcId="{19D6320C-8F13-4154-B00D-7C10655F746F}" destId="{A31E645A-3818-4BF1-A9BD-60D3A3758509}" srcOrd="0" destOrd="0" parTransId="{CB3A9A4C-4271-4CEA-B306-C6603E296D52}" sibTransId="{9E148521-C8FA-4B09-A519-9C860A2A4BE6}"/>
    <dgm:cxn modelId="{A0F66EA9-06FB-4C24-B065-F9D213E1DF6F}" type="presOf" srcId="{B85CE856-5A33-45ED-8B6E-0592E80AEB5D}" destId="{B571D699-EFCE-4EDA-A3A9-0F6E24D0C5C9}" srcOrd="0" destOrd="2" presId="urn:microsoft.com/office/officeart/2005/8/layout/hList6"/>
    <dgm:cxn modelId="{E1D05160-4168-479E-8154-1B6293E157C5}" srcId="{19D6320C-8F13-4154-B00D-7C10655F746F}" destId="{5C0EBF08-B27E-4969-B20C-F74E33953C55}" srcOrd="1" destOrd="0" parTransId="{D16DB489-2F69-4E22-B6A8-6B005E018815}" sibTransId="{2FCF28C2-8E60-4D6C-8503-4717536A457B}"/>
    <dgm:cxn modelId="{4B212ACE-9A83-4C6D-B15B-BDDB53F60A53}" type="presOf" srcId="{5C0EBF08-B27E-4969-B20C-F74E33953C55}" destId="{E4451913-329D-4A15-BE0B-A7FAAFC3EE79}" srcOrd="0" destOrd="2" presId="urn:microsoft.com/office/officeart/2005/8/layout/hList6"/>
    <dgm:cxn modelId="{29176A1A-FB68-46A0-8D59-4ED929F19EFE}" type="presParOf" srcId="{DAB5C706-5F2C-4DAE-9803-4F3792A45B8F}" destId="{7F7CC76B-6BE2-418D-AB36-865FDB763E15}" srcOrd="0" destOrd="0" presId="urn:microsoft.com/office/officeart/2005/8/layout/hList6"/>
    <dgm:cxn modelId="{6E14CA9C-D480-4BD1-9851-0899E0A428EF}" type="presParOf" srcId="{DAB5C706-5F2C-4DAE-9803-4F3792A45B8F}" destId="{99BFEC1F-8FAC-4AF1-B873-46A7D4AE9CA5}" srcOrd="1" destOrd="0" presId="urn:microsoft.com/office/officeart/2005/8/layout/hList6"/>
    <dgm:cxn modelId="{1C854375-B518-4267-8150-A2BD41E55D8A}" type="presParOf" srcId="{DAB5C706-5F2C-4DAE-9803-4F3792A45B8F}" destId="{E4451913-329D-4A15-BE0B-A7FAAFC3EE79}" srcOrd="2" destOrd="0" presId="urn:microsoft.com/office/officeart/2005/8/layout/hList6"/>
    <dgm:cxn modelId="{6B7C1D4C-0273-4834-B272-021677B7E2C9}" type="presParOf" srcId="{DAB5C706-5F2C-4DAE-9803-4F3792A45B8F}" destId="{5381C1FF-485E-46FC-A792-AD8379A57CFA}" srcOrd="3" destOrd="0" presId="urn:microsoft.com/office/officeart/2005/8/layout/hList6"/>
    <dgm:cxn modelId="{0A46E98A-27FB-431A-9422-72141C210401}" type="presParOf" srcId="{DAB5C706-5F2C-4DAE-9803-4F3792A45B8F}" destId="{B571D699-EFCE-4EDA-A3A9-0F6E24D0C5C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980FE-7C3B-4FEE-B89F-A108686FECF1}"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en-US"/>
        </a:p>
      </dgm:t>
    </dgm:pt>
    <dgm:pt modelId="{5E27FB1E-409C-4E1F-9A36-6A8535351405}">
      <dgm:prSet phldrT="[Text]"/>
      <dgm:spPr/>
      <dgm:t>
        <a:bodyPr/>
        <a:lstStyle/>
        <a:p>
          <a:r>
            <a:rPr lang="en-US" dirty="0" err="1" smtClean="0"/>
            <a:t>Sufistic</a:t>
          </a:r>
          <a:r>
            <a:rPr lang="en-US" dirty="0" smtClean="0"/>
            <a:t> values ​​according to Al </a:t>
          </a:r>
          <a:r>
            <a:rPr lang="en-US" dirty="0" err="1" smtClean="0"/>
            <a:t>Ghazali's</a:t>
          </a:r>
          <a:r>
            <a:rPr lang="en-US" dirty="0" smtClean="0"/>
            <a:t> view</a:t>
          </a:r>
          <a:endParaRPr lang="en-US" dirty="0"/>
        </a:p>
      </dgm:t>
    </dgm:pt>
    <dgm:pt modelId="{28A08F8C-0853-4DF2-84AD-89A2BB68AC3E}" type="parTrans" cxnId="{16064287-DB7B-44B3-8BE3-37EC5FA7A2D2}">
      <dgm:prSet/>
      <dgm:spPr/>
      <dgm:t>
        <a:bodyPr/>
        <a:lstStyle/>
        <a:p>
          <a:endParaRPr lang="en-US"/>
        </a:p>
      </dgm:t>
    </dgm:pt>
    <dgm:pt modelId="{36C5F82B-8423-47B8-BC9B-F7D717C7494B}" type="sibTrans" cxnId="{16064287-DB7B-44B3-8BE3-37EC5FA7A2D2}">
      <dgm:prSet/>
      <dgm:spPr/>
      <dgm:t>
        <a:bodyPr/>
        <a:lstStyle/>
        <a:p>
          <a:endParaRPr lang="en-US"/>
        </a:p>
      </dgm:t>
    </dgm:pt>
    <dgm:pt modelId="{4A96E033-8405-438D-8BF3-CF87BD04FA34}">
      <dgm:prSet phldrT="[Text]"/>
      <dgm:spPr/>
      <dgm:t>
        <a:bodyPr/>
        <a:lstStyle/>
        <a:p>
          <a:r>
            <a:rPr lang="en-US" dirty="0" smtClean="0"/>
            <a:t>Moral value: forming human beings who are pure in soul in order to draw closer to Allah SWT</a:t>
          </a:r>
          <a:endParaRPr lang="en-US" dirty="0"/>
        </a:p>
      </dgm:t>
    </dgm:pt>
    <dgm:pt modelId="{5DAC9C1F-7A60-40CB-8BF1-AA0CDA6CAAE7}" type="parTrans" cxnId="{3628D5D5-26FD-403C-8DCE-2D79025EE537}">
      <dgm:prSet/>
      <dgm:spPr/>
      <dgm:t>
        <a:bodyPr/>
        <a:lstStyle/>
        <a:p>
          <a:endParaRPr lang="en-US"/>
        </a:p>
      </dgm:t>
    </dgm:pt>
    <dgm:pt modelId="{3CE461CD-3051-4465-8E39-470F01E1D62C}" type="sibTrans" cxnId="{3628D5D5-26FD-403C-8DCE-2D79025EE537}">
      <dgm:prSet/>
      <dgm:spPr/>
      <dgm:t>
        <a:bodyPr/>
        <a:lstStyle/>
        <a:p>
          <a:endParaRPr lang="en-US"/>
        </a:p>
      </dgm:t>
    </dgm:pt>
    <dgm:pt modelId="{07A8069D-9927-46CF-BA96-9FE60804AD57}">
      <dgm:prSet phldrT="[Text]"/>
      <dgm:spPr/>
      <dgm:t>
        <a:bodyPr/>
        <a:lstStyle/>
        <a:p>
          <a:r>
            <a:rPr lang="en-US" dirty="0" err="1" smtClean="0"/>
            <a:t>Happines</a:t>
          </a:r>
          <a:r>
            <a:rPr lang="en-US" dirty="0" smtClean="0"/>
            <a:t> value: the value of true happiness is knowing oneself, knowing Allah, knowing the world, and knowing the hereafter (</a:t>
          </a:r>
          <a:r>
            <a:rPr lang="en-US" dirty="0" err="1" smtClean="0"/>
            <a:t>akhirat</a:t>
          </a:r>
          <a:r>
            <a:rPr lang="en-US" dirty="0" smtClean="0"/>
            <a:t>)</a:t>
          </a:r>
          <a:endParaRPr lang="en-US" dirty="0"/>
        </a:p>
      </dgm:t>
    </dgm:pt>
    <dgm:pt modelId="{2A359B07-37BA-49D3-BF80-0B2C7C891EC4}" type="parTrans" cxnId="{133DDC4F-DCBF-48AE-9A8B-605FE3930E3D}">
      <dgm:prSet/>
      <dgm:spPr/>
      <dgm:t>
        <a:bodyPr/>
        <a:lstStyle/>
        <a:p>
          <a:endParaRPr lang="en-US"/>
        </a:p>
      </dgm:t>
    </dgm:pt>
    <dgm:pt modelId="{A2044687-84FF-4BC0-A63C-1ABF7A47AD6C}" type="sibTrans" cxnId="{133DDC4F-DCBF-48AE-9A8B-605FE3930E3D}">
      <dgm:prSet/>
      <dgm:spPr/>
      <dgm:t>
        <a:bodyPr/>
        <a:lstStyle/>
        <a:p>
          <a:endParaRPr lang="en-US"/>
        </a:p>
      </dgm:t>
    </dgm:pt>
    <dgm:pt modelId="{DD5E8CF6-4372-43D9-8DB0-957C3C9CACDC}">
      <dgm:prSet phldrT="[Text]"/>
      <dgm:spPr/>
      <dgm:t>
        <a:bodyPr/>
        <a:lstStyle/>
        <a:p>
          <a:r>
            <a:rPr lang="en-US" dirty="0" err="1" smtClean="0"/>
            <a:t>Sufistic</a:t>
          </a:r>
          <a:r>
            <a:rPr lang="en-US" dirty="0" smtClean="0"/>
            <a:t> values according to </a:t>
          </a:r>
          <a:r>
            <a:rPr lang="en-US" dirty="0" err="1" smtClean="0"/>
            <a:t>Ibnu</a:t>
          </a:r>
          <a:r>
            <a:rPr lang="en-US" dirty="0" smtClean="0"/>
            <a:t> </a:t>
          </a:r>
          <a:r>
            <a:rPr lang="en-US" dirty="0" err="1" smtClean="0"/>
            <a:t>Arabi’s</a:t>
          </a:r>
          <a:r>
            <a:rPr lang="en-US" dirty="0" smtClean="0"/>
            <a:t> value</a:t>
          </a:r>
          <a:endParaRPr lang="en-US" dirty="0"/>
        </a:p>
      </dgm:t>
    </dgm:pt>
    <dgm:pt modelId="{32BE3FEA-7FF6-4EFE-A2B7-4F398388B0E6}" type="parTrans" cxnId="{E703DF57-87FD-4621-99AF-34775EB65F93}">
      <dgm:prSet/>
      <dgm:spPr/>
      <dgm:t>
        <a:bodyPr/>
        <a:lstStyle/>
        <a:p>
          <a:endParaRPr lang="en-US"/>
        </a:p>
      </dgm:t>
    </dgm:pt>
    <dgm:pt modelId="{6EACCA5F-C003-49B3-B44D-21010DAA8402}" type="sibTrans" cxnId="{E703DF57-87FD-4621-99AF-34775EB65F93}">
      <dgm:prSet/>
      <dgm:spPr/>
      <dgm:t>
        <a:bodyPr/>
        <a:lstStyle/>
        <a:p>
          <a:endParaRPr lang="en-US"/>
        </a:p>
      </dgm:t>
    </dgm:pt>
    <dgm:pt modelId="{48711996-4590-4515-B636-E937CC76F31F}">
      <dgm:prSet phldrT="[Text]"/>
      <dgm:spPr/>
      <dgm:t>
        <a:bodyPr/>
        <a:lstStyle/>
        <a:p>
          <a:r>
            <a:rPr lang="en-US" dirty="0" smtClean="0"/>
            <a:t>Spiritual value: mobilization of all spiritual potential in human beings who must submit to God's provisions</a:t>
          </a:r>
          <a:endParaRPr lang="en-US" dirty="0"/>
        </a:p>
      </dgm:t>
    </dgm:pt>
    <dgm:pt modelId="{53D93BF1-BFC2-433D-875D-0137F5202F3E}" type="parTrans" cxnId="{72BFB2F9-BBFC-4A6F-AF0D-D0C132B5150D}">
      <dgm:prSet/>
      <dgm:spPr/>
      <dgm:t>
        <a:bodyPr/>
        <a:lstStyle/>
        <a:p>
          <a:endParaRPr lang="en-US"/>
        </a:p>
      </dgm:t>
    </dgm:pt>
    <dgm:pt modelId="{2D080A8F-8ABD-46DE-B7FF-87667983AFCE}" type="sibTrans" cxnId="{72BFB2F9-BBFC-4A6F-AF0D-D0C132B5150D}">
      <dgm:prSet/>
      <dgm:spPr/>
      <dgm:t>
        <a:bodyPr/>
        <a:lstStyle/>
        <a:p>
          <a:endParaRPr lang="en-US"/>
        </a:p>
      </dgm:t>
    </dgm:pt>
    <dgm:pt modelId="{E95F606D-E9E3-41FD-B866-BBB42FB19F14}">
      <dgm:prSet phldrT="[Text]"/>
      <dgm:spPr/>
      <dgm:t>
        <a:bodyPr/>
        <a:lstStyle/>
        <a:p>
          <a:r>
            <a:rPr lang="en-US" dirty="0" smtClean="0"/>
            <a:t>Creativity value: one of the plenary human forms is through creativity and work as proof of preserving and preserving nature</a:t>
          </a:r>
          <a:endParaRPr lang="en-US" dirty="0"/>
        </a:p>
      </dgm:t>
    </dgm:pt>
    <dgm:pt modelId="{21D64673-D01F-4784-9B8A-966B7D1FB37B}" type="parTrans" cxnId="{F03E3310-B2C2-4FC6-80EE-9DBDDC0D359E}">
      <dgm:prSet/>
      <dgm:spPr/>
      <dgm:t>
        <a:bodyPr/>
        <a:lstStyle/>
        <a:p>
          <a:endParaRPr lang="en-US"/>
        </a:p>
      </dgm:t>
    </dgm:pt>
    <dgm:pt modelId="{873DED85-D73F-4135-8480-D426999031CE}" type="sibTrans" cxnId="{F03E3310-B2C2-4FC6-80EE-9DBDDC0D359E}">
      <dgm:prSet/>
      <dgm:spPr/>
      <dgm:t>
        <a:bodyPr/>
        <a:lstStyle/>
        <a:p>
          <a:endParaRPr lang="en-US"/>
        </a:p>
      </dgm:t>
    </dgm:pt>
    <dgm:pt modelId="{FEA41E2E-9875-4B44-ADAC-A02B51269EE8}" type="pres">
      <dgm:prSet presAssocID="{013980FE-7C3B-4FEE-B89F-A108686FECF1}" presName="Name0" presStyleCnt="0">
        <dgm:presLayoutVars>
          <dgm:dir/>
          <dgm:animLvl val="lvl"/>
          <dgm:resizeHandles/>
        </dgm:presLayoutVars>
      </dgm:prSet>
      <dgm:spPr/>
    </dgm:pt>
    <dgm:pt modelId="{799DB8B1-193F-4529-A8B2-4191F9EFAD02}" type="pres">
      <dgm:prSet presAssocID="{5E27FB1E-409C-4E1F-9A36-6A8535351405}" presName="linNode" presStyleCnt="0"/>
      <dgm:spPr/>
    </dgm:pt>
    <dgm:pt modelId="{AFDCAC5F-7C7B-4420-A8E5-C97AA10B9B9D}" type="pres">
      <dgm:prSet presAssocID="{5E27FB1E-409C-4E1F-9A36-6A8535351405}" presName="parentShp" presStyleLbl="node1" presStyleIdx="0" presStyleCnt="2">
        <dgm:presLayoutVars>
          <dgm:bulletEnabled val="1"/>
        </dgm:presLayoutVars>
      </dgm:prSet>
      <dgm:spPr/>
      <dgm:t>
        <a:bodyPr/>
        <a:lstStyle/>
        <a:p>
          <a:endParaRPr lang="en-US"/>
        </a:p>
      </dgm:t>
    </dgm:pt>
    <dgm:pt modelId="{B8249544-5D04-423C-AE3B-E8F8BD6FDCF1}" type="pres">
      <dgm:prSet presAssocID="{5E27FB1E-409C-4E1F-9A36-6A8535351405}" presName="childShp" presStyleLbl="bgAccFollowNode1" presStyleIdx="0" presStyleCnt="2">
        <dgm:presLayoutVars>
          <dgm:bulletEnabled val="1"/>
        </dgm:presLayoutVars>
      </dgm:prSet>
      <dgm:spPr/>
      <dgm:t>
        <a:bodyPr/>
        <a:lstStyle/>
        <a:p>
          <a:endParaRPr lang="en-US"/>
        </a:p>
      </dgm:t>
    </dgm:pt>
    <dgm:pt modelId="{DD445F44-DFD2-4187-860A-94DBFF5C8CEF}" type="pres">
      <dgm:prSet presAssocID="{36C5F82B-8423-47B8-BC9B-F7D717C7494B}" presName="spacing" presStyleCnt="0"/>
      <dgm:spPr/>
    </dgm:pt>
    <dgm:pt modelId="{5C3DC1A3-9951-410E-A88E-A7DD81CB1B28}" type="pres">
      <dgm:prSet presAssocID="{DD5E8CF6-4372-43D9-8DB0-957C3C9CACDC}" presName="linNode" presStyleCnt="0"/>
      <dgm:spPr/>
    </dgm:pt>
    <dgm:pt modelId="{F3850E6E-01F6-40AC-B09E-650F5AD6AEBD}" type="pres">
      <dgm:prSet presAssocID="{DD5E8CF6-4372-43D9-8DB0-957C3C9CACDC}" presName="parentShp" presStyleLbl="node1" presStyleIdx="1" presStyleCnt="2">
        <dgm:presLayoutVars>
          <dgm:bulletEnabled val="1"/>
        </dgm:presLayoutVars>
      </dgm:prSet>
      <dgm:spPr/>
    </dgm:pt>
    <dgm:pt modelId="{266CE494-5C80-4768-AE79-84843CABD78E}" type="pres">
      <dgm:prSet presAssocID="{DD5E8CF6-4372-43D9-8DB0-957C3C9CACDC}" presName="childShp" presStyleLbl="bgAccFollowNode1" presStyleIdx="1" presStyleCnt="2">
        <dgm:presLayoutVars>
          <dgm:bulletEnabled val="1"/>
        </dgm:presLayoutVars>
      </dgm:prSet>
      <dgm:spPr/>
      <dgm:t>
        <a:bodyPr/>
        <a:lstStyle/>
        <a:p>
          <a:endParaRPr lang="en-US"/>
        </a:p>
      </dgm:t>
    </dgm:pt>
  </dgm:ptLst>
  <dgm:cxnLst>
    <dgm:cxn modelId="{C72680BF-BE4A-47DF-835A-B4ED01F61D32}" type="presOf" srcId="{E95F606D-E9E3-41FD-B866-BBB42FB19F14}" destId="{266CE494-5C80-4768-AE79-84843CABD78E}" srcOrd="0" destOrd="1" presId="urn:microsoft.com/office/officeart/2005/8/layout/vList6"/>
    <dgm:cxn modelId="{72BFB2F9-BBFC-4A6F-AF0D-D0C132B5150D}" srcId="{DD5E8CF6-4372-43D9-8DB0-957C3C9CACDC}" destId="{48711996-4590-4515-B636-E937CC76F31F}" srcOrd="0" destOrd="0" parTransId="{53D93BF1-BFC2-433D-875D-0137F5202F3E}" sibTransId="{2D080A8F-8ABD-46DE-B7FF-87667983AFCE}"/>
    <dgm:cxn modelId="{F03E3310-B2C2-4FC6-80EE-9DBDDC0D359E}" srcId="{DD5E8CF6-4372-43D9-8DB0-957C3C9CACDC}" destId="{E95F606D-E9E3-41FD-B866-BBB42FB19F14}" srcOrd="1" destOrd="0" parTransId="{21D64673-D01F-4784-9B8A-966B7D1FB37B}" sibTransId="{873DED85-D73F-4135-8480-D426999031CE}"/>
    <dgm:cxn modelId="{B7B2E0AF-130D-41EA-B4D2-05ACCAFF89C5}" type="presOf" srcId="{DD5E8CF6-4372-43D9-8DB0-957C3C9CACDC}" destId="{F3850E6E-01F6-40AC-B09E-650F5AD6AEBD}" srcOrd="0" destOrd="0" presId="urn:microsoft.com/office/officeart/2005/8/layout/vList6"/>
    <dgm:cxn modelId="{9E237E91-DACD-4575-A74A-1660D4FA94BD}" type="presOf" srcId="{013980FE-7C3B-4FEE-B89F-A108686FECF1}" destId="{FEA41E2E-9875-4B44-ADAC-A02B51269EE8}" srcOrd="0" destOrd="0" presId="urn:microsoft.com/office/officeart/2005/8/layout/vList6"/>
    <dgm:cxn modelId="{16064287-DB7B-44B3-8BE3-37EC5FA7A2D2}" srcId="{013980FE-7C3B-4FEE-B89F-A108686FECF1}" destId="{5E27FB1E-409C-4E1F-9A36-6A8535351405}" srcOrd="0" destOrd="0" parTransId="{28A08F8C-0853-4DF2-84AD-89A2BB68AC3E}" sibTransId="{36C5F82B-8423-47B8-BC9B-F7D717C7494B}"/>
    <dgm:cxn modelId="{0E2A3C05-A216-49B4-9046-4FB70E32ED5E}" type="presOf" srcId="{5E27FB1E-409C-4E1F-9A36-6A8535351405}" destId="{AFDCAC5F-7C7B-4420-A8E5-C97AA10B9B9D}" srcOrd="0" destOrd="0" presId="urn:microsoft.com/office/officeart/2005/8/layout/vList6"/>
    <dgm:cxn modelId="{3628D5D5-26FD-403C-8DCE-2D79025EE537}" srcId="{5E27FB1E-409C-4E1F-9A36-6A8535351405}" destId="{4A96E033-8405-438D-8BF3-CF87BD04FA34}" srcOrd="0" destOrd="0" parTransId="{5DAC9C1F-7A60-40CB-8BF1-AA0CDA6CAAE7}" sibTransId="{3CE461CD-3051-4465-8E39-470F01E1D62C}"/>
    <dgm:cxn modelId="{133DDC4F-DCBF-48AE-9A8B-605FE3930E3D}" srcId="{5E27FB1E-409C-4E1F-9A36-6A8535351405}" destId="{07A8069D-9927-46CF-BA96-9FE60804AD57}" srcOrd="1" destOrd="0" parTransId="{2A359B07-37BA-49D3-BF80-0B2C7C891EC4}" sibTransId="{A2044687-84FF-4BC0-A63C-1ABF7A47AD6C}"/>
    <dgm:cxn modelId="{F61B94AB-68CE-4807-8F0C-D95E48C5049A}" type="presOf" srcId="{4A96E033-8405-438D-8BF3-CF87BD04FA34}" destId="{B8249544-5D04-423C-AE3B-E8F8BD6FDCF1}" srcOrd="0" destOrd="0" presId="urn:microsoft.com/office/officeart/2005/8/layout/vList6"/>
    <dgm:cxn modelId="{E703DF57-87FD-4621-99AF-34775EB65F93}" srcId="{013980FE-7C3B-4FEE-B89F-A108686FECF1}" destId="{DD5E8CF6-4372-43D9-8DB0-957C3C9CACDC}" srcOrd="1" destOrd="0" parTransId="{32BE3FEA-7FF6-4EFE-A2B7-4F398388B0E6}" sibTransId="{6EACCA5F-C003-49B3-B44D-21010DAA8402}"/>
    <dgm:cxn modelId="{2F48F007-A454-42E7-B05F-E3E55758C8E4}" type="presOf" srcId="{48711996-4590-4515-B636-E937CC76F31F}" destId="{266CE494-5C80-4768-AE79-84843CABD78E}" srcOrd="0" destOrd="0" presId="urn:microsoft.com/office/officeart/2005/8/layout/vList6"/>
    <dgm:cxn modelId="{48B74ED6-1BBD-427E-8B6D-CF0F32083DED}" type="presOf" srcId="{07A8069D-9927-46CF-BA96-9FE60804AD57}" destId="{B8249544-5D04-423C-AE3B-E8F8BD6FDCF1}" srcOrd="0" destOrd="1" presId="urn:microsoft.com/office/officeart/2005/8/layout/vList6"/>
    <dgm:cxn modelId="{11B44597-E85B-4AF1-9EF1-5326537E6338}" type="presParOf" srcId="{FEA41E2E-9875-4B44-ADAC-A02B51269EE8}" destId="{799DB8B1-193F-4529-A8B2-4191F9EFAD02}" srcOrd="0" destOrd="0" presId="urn:microsoft.com/office/officeart/2005/8/layout/vList6"/>
    <dgm:cxn modelId="{3EF8A8BC-6AC4-4B93-9DC3-44C94CA87FE2}" type="presParOf" srcId="{799DB8B1-193F-4529-A8B2-4191F9EFAD02}" destId="{AFDCAC5F-7C7B-4420-A8E5-C97AA10B9B9D}" srcOrd="0" destOrd="0" presId="urn:microsoft.com/office/officeart/2005/8/layout/vList6"/>
    <dgm:cxn modelId="{297A3850-70B7-403B-8143-3B8A215D4CC3}" type="presParOf" srcId="{799DB8B1-193F-4529-A8B2-4191F9EFAD02}" destId="{B8249544-5D04-423C-AE3B-E8F8BD6FDCF1}" srcOrd="1" destOrd="0" presId="urn:microsoft.com/office/officeart/2005/8/layout/vList6"/>
    <dgm:cxn modelId="{82C20390-C6A8-44F1-AEEB-449EC8004DE9}" type="presParOf" srcId="{FEA41E2E-9875-4B44-ADAC-A02B51269EE8}" destId="{DD445F44-DFD2-4187-860A-94DBFF5C8CEF}" srcOrd="1" destOrd="0" presId="urn:microsoft.com/office/officeart/2005/8/layout/vList6"/>
    <dgm:cxn modelId="{12082773-1000-4D37-8E8A-F511BA99D184}" type="presParOf" srcId="{FEA41E2E-9875-4B44-ADAC-A02B51269EE8}" destId="{5C3DC1A3-9951-410E-A88E-A7DD81CB1B28}" srcOrd="2" destOrd="0" presId="urn:microsoft.com/office/officeart/2005/8/layout/vList6"/>
    <dgm:cxn modelId="{4EC5F6C8-D72A-43B9-8F55-025521AF6FC1}" type="presParOf" srcId="{5C3DC1A3-9951-410E-A88E-A7DD81CB1B28}" destId="{F3850E6E-01F6-40AC-B09E-650F5AD6AEBD}" srcOrd="0" destOrd="0" presId="urn:microsoft.com/office/officeart/2005/8/layout/vList6"/>
    <dgm:cxn modelId="{EA864063-8696-4672-9E52-AB7E9F6AF3E5}" type="presParOf" srcId="{5C3DC1A3-9951-410E-A88E-A7DD81CB1B28}" destId="{266CE494-5C80-4768-AE79-84843CABD78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52E327-42D8-4262-923A-01D28E895775}"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en-US"/>
        </a:p>
      </dgm:t>
    </dgm:pt>
    <dgm:pt modelId="{88ADB813-C1F4-428E-8037-25B6F8B9956E}">
      <dgm:prSet phldrT="[Text]"/>
      <dgm:spPr/>
      <dgm:t>
        <a:bodyPr/>
        <a:lstStyle/>
        <a:p>
          <a:r>
            <a:rPr lang="en-US" dirty="0" err="1" smtClean="0"/>
            <a:t>Sufistic</a:t>
          </a:r>
          <a:r>
            <a:rPr lang="en-US" dirty="0" smtClean="0"/>
            <a:t> values according to </a:t>
          </a:r>
          <a:r>
            <a:rPr lang="en-US" dirty="0" err="1" smtClean="0"/>
            <a:t>Seyyed</a:t>
          </a:r>
          <a:r>
            <a:rPr lang="en-US" dirty="0" smtClean="0"/>
            <a:t> </a:t>
          </a:r>
          <a:r>
            <a:rPr lang="en-US" dirty="0" err="1" smtClean="0"/>
            <a:t>Hossein</a:t>
          </a:r>
          <a:r>
            <a:rPr lang="en-US" dirty="0" smtClean="0"/>
            <a:t> Nasr’s value</a:t>
          </a:r>
          <a:endParaRPr lang="en-US" dirty="0"/>
        </a:p>
      </dgm:t>
    </dgm:pt>
    <dgm:pt modelId="{0C41C710-1183-4F0A-BC82-F6F1D22E57C6}" type="parTrans" cxnId="{147116F0-8C6F-4889-BFF9-B7BA08147E01}">
      <dgm:prSet/>
      <dgm:spPr/>
      <dgm:t>
        <a:bodyPr/>
        <a:lstStyle/>
        <a:p>
          <a:endParaRPr lang="en-US"/>
        </a:p>
      </dgm:t>
    </dgm:pt>
    <dgm:pt modelId="{E8186B95-2A3E-4817-A59F-9B58696C3049}" type="sibTrans" cxnId="{147116F0-8C6F-4889-BFF9-B7BA08147E01}">
      <dgm:prSet/>
      <dgm:spPr/>
      <dgm:t>
        <a:bodyPr/>
        <a:lstStyle/>
        <a:p>
          <a:endParaRPr lang="en-US"/>
        </a:p>
      </dgm:t>
    </dgm:pt>
    <dgm:pt modelId="{12E02510-D3E1-467B-B852-BCABABE84B30}">
      <dgm:prSet phldrT="[Text]"/>
      <dgm:spPr/>
      <dgm:t>
        <a:bodyPr/>
        <a:lstStyle/>
        <a:p>
          <a:r>
            <a:rPr lang="en-US" dirty="0" smtClean="0"/>
            <a:t>Artistic or aesthetic value: </a:t>
          </a:r>
          <a:r>
            <a:rPr lang="en-US" dirty="0" smtClean="0"/>
            <a:t>truth is embodied in plurality in the form of art, literature, and cultural awareness so that it expresses monotheism and leads to the most beautiful God</a:t>
          </a:r>
          <a:r>
            <a:rPr lang="en-US" dirty="0" smtClean="0"/>
            <a:t> </a:t>
          </a:r>
          <a:endParaRPr lang="en-US" dirty="0"/>
        </a:p>
      </dgm:t>
    </dgm:pt>
    <dgm:pt modelId="{5D15FA4E-D0D8-4E8C-8A97-4BAA661437A8}" type="parTrans" cxnId="{BED24811-FB4D-4277-B7C9-B6F1E21026C9}">
      <dgm:prSet/>
      <dgm:spPr/>
      <dgm:t>
        <a:bodyPr/>
        <a:lstStyle/>
        <a:p>
          <a:endParaRPr lang="en-US"/>
        </a:p>
      </dgm:t>
    </dgm:pt>
    <dgm:pt modelId="{A8409AD4-2816-4189-9E3F-036B564D5F70}" type="sibTrans" cxnId="{BED24811-FB4D-4277-B7C9-B6F1E21026C9}">
      <dgm:prSet/>
      <dgm:spPr/>
      <dgm:t>
        <a:bodyPr/>
        <a:lstStyle/>
        <a:p>
          <a:endParaRPr lang="en-US"/>
        </a:p>
      </dgm:t>
    </dgm:pt>
    <dgm:pt modelId="{EAC4274B-EA65-4EE4-BC3E-25200CC0185D}">
      <dgm:prSet phldrT="[Text]"/>
      <dgm:spPr/>
      <dgm:t>
        <a:bodyPr/>
        <a:lstStyle/>
        <a:p>
          <a:r>
            <a:rPr lang="en-US" dirty="0" smtClean="0"/>
            <a:t>Ecological spiritual value: to create peace and harmony with nature, human beings must be in harmony and harmony with heaven, with the source and origin of all creatures</a:t>
          </a:r>
          <a:endParaRPr lang="en-US" dirty="0"/>
        </a:p>
      </dgm:t>
    </dgm:pt>
    <dgm:pt modelId="{6A18D178-30DF-4E18-B3CE-14A7362549A2}" type="parTrans" cxnId="{58F95E07-482F-48AD-A46C-61431F5D0094}">
      <dgm:prSet/>
      <dgm:spPr/>
      <dgm:t>
        <a:bodyPr/>
        <a:lstStyle/>
        <a:p>
          <a:endParaRPr lang="en-US"/>
        </a:p>
      </dgm:t>
    </dgm:pt>
    <dgm:pt modelId="{74B2CFAD-BCF8-4725-96D4-20CF178592CC}" type="sibTrans" cxnId="{58F95E07-482F-48AD-A46C-61431F5D0094}">
      <dgm:prSet/>
      <dgm:spPr/>
      <dgm:t>
        <a:bodyPr/>
        <a:lstStyle/>
        <a:p>
          <a:endParaRPr lang="en-US"/>
        </a:p>
      </dgm:t>
    </dgm:pt>
    <dgm:pt modelId="{506D8D9D-84F5-406D-9405-1D6FAC054678}">
      <dgm:prSet phldrT="[Text]"/>
      <dgm:spPr/>
      <dgm:t>
        <a:bodyPr/>
        <a:lstStyle/>
        <a:p>
          <a:r>
            <a:rPr lang="en-US" dirty="0" smtClean="0"/>
            <a:t>implementation of the value </a:t>
          </a:r>
          <a:r>
            <a:rPr lang="en-US" dirty="0" err="1" smtClean="0"/>
            <a:t>Sufistic</a:t>
          </a:r>
          <a:r>
            <a:rPr lang="en-US" dirty="0" smtClean="0"/>
            <a:t> guidance and counseling in the “</a:t>
          </a:r>
          <a:r>
            <a:rPr lang="en-US" dirty="0" err="1" smtClean="0"/>
            <a:t>merdeka</a:t>
          </a:r>
          <a:r>
            <a:rPr lang="en-US" dirty="0" smtClean="0"/>
            <a:t> </a:t>
          </a:r>
          <a:r>
            <a:rPr lang="en-US" dirty="0" err="1" smtClean="0"/>
            <a:t>belajar</a:t>
          </a:r>
          <a:r>
            <a:rPr lang="en-US" dirty="0" smtClean="0"/>
            <a:t>” curriculum</a:t>
          </a:r>
          <a:endParaRPr lang="en-US" dirty="0"/>
        </a:p>
      </dgm:t>
    </dgm:pt>
    <dgm:pt modelId="{5CE6334C-15A9-4F41-9015-98563C1C44D1}" type="parTrans" cxnId="{7401CFE0-54E3-4E1A-B003-256867DD74C2}">
      <dgm:prSet/>
      <dgm:spPr/>
      <dgm:t>
        <a:bodyPr/>
        <a:lstStyle/>
        <a:p>
          <a:endParaRPr lang="en-US"/>
        </a:p>
      </dgm:t>
    </dgm:pt>
    <dgm:pt modelId="{9E69366E-CBA3-4105-83B7-F68E20B7147E}" type="sibTrans" cxnId="{7401CFE0-54E3-4E1A-B003-256867DD74C2}">
      <dgm:prSet/>
      <dgm:spPr/>
      <dgm:t>
        <a:bodyPr/>
        <a:lstStyle/>
        <a:p>
          <a:endParaRPr lang="en-US"/>
        </a:p>
      </dgm:t>
    </dgm:pt>
    <dgm:pt modelId="{E4436FF9-C7D7-4489-8CB7-1B8EAD00B4DE}">
      <dgm:prSet phldrT="[Text]"/>
      <dgm:spPr/>
      <dgm:t>
        <a:bodyPr/>
        <a:lstStyle/>
        <a:p>
          <a:r>
            <a:rPr lang="en-US" dirty="0" smtClean="0"/>
            <a:t>basic service, individual planning, responsive service, system support</a:t>
          </a:r>
          <a:endParaRPr lang="en-US" dirty="0"/>
        </a:p>
      </dgm:t>
    </dgm:pt>
    <dgm:pt modelId="{8FFD0A1E-F750-4901-BC57-EA8E031C4BB3}" type="parTrans" cxnId="{80859912-0170-41A0-AAC8-9112CB163E78}">
      <dgm:prSet/>
      <dgm:spPr/>
      <dgm:t>
        <a:bodyPr/>
        <a:lstStyle/>
        <a:p>
          <a:endParaRPr lang="en-US"/>
        </a:p>
      </dgm:t>
    </dgm:pt>
    <dgm:pt modelId="{B330816E-1DC9-4107-ABBC-E6538C65BDCE}" type="sibTrans" cxnId="{80859912-0170-41A0-AAC8-9112CB163E78}">
      <dgm:prSet/>
      <dgm:spPr/>
      <dgm:t>
        <a:bodyPr/>
        <a:lstStyle/>
        <a:p>
          <a:endParaRPr lang="en-US"/>
        </a:p>
      </dgm:t>
    </dgm:pt>
    <dgm:pt modelId="{EE2088A8-ADA0-4979-B8AF-6E6DDD99394E}">
      <dgm:prSet phldrT="[Text]"/>
      <dgm:spPr/>
      <dgm:t>
        <a:bodyPr/>
        <a:lstStyle/>
        <a:p>
          <a:r>
            <a:rPr lang="en-US" dirty="0" smtClean="0"/>
            <a:t>personal, social, learning, and career aspects</a:t>
          </a:r>
          <a:endParaRPr lang="en-US" dirty="0"/>
        </a:p>
      </dgm:t>
    </dgm:pt>
    <dgm:pt modelId="{6CB40181-1235-4635-B6E0-70A8D9C7345D}" type="parTrans" cxnId="{AE1C9CCD-E5E6-4A36-82CB-3BE91E49F52C}">
      <dgm:prSet/>
      <dgm:spPr/>
      <dgm:t>
        <a:bodyPr/>
        <a:lstStyle/>
        <a:p>
          <a:endParaRPr lang="en-US"/>
        </a:p>
      </dgm:t>
    </dgm:pt>
    <dgm:pt modelId="{C30AB024-5916-44D1-8BA9-AD6C8392FF8C}" type="sibTrans" cxnId="{AE1C9CCD-E5E6-4A36-82CB-3BE91E49F52C}">
      <dgm:prSet/>
      <dgm:spPr/>
      <dgm:t>
        <a:bodyPr/>
        <a:lstStyle/>
        <a:p>
          <a:endParaRPr lang="en-US"/>
        </a:p>
      </dgm:t>
    </dgm:pt>
    <dgm:pt modelId="{4ACE443A-AFB4-47BD-842D-AB87D1917191}" type="pres">
      <dgm:prSet presAssocID="{5952E327-42D8-4262-923A-01D28E895775}" presName="Name0" presStyleCnt="0">
        <dgm:presLayoutVars>
          <dgm:dir/>
          <dgm:animLvl val="lvl"/>
          <dgm:resizeHandles/>
        </dgm:presLayoutVars>
      </dgm:prSet>
      <dgm:spPr/>
    </dgm:pt>
    <dgm:pt modelId="{FFC9F95D-1CEC-483A-85BE-5AE2732BE74B}" type="pres">
      <dgm:prSet presAssocID="{88ADB813-C1F4-428E-8037-25B6F8B9956E}" presName="linNode" presStyleCnt="0"/>
      <dgm:spPr/>
    </dgm:pt>
    <dgm:pt modelId="{80046448-E14C-470E-A864-A536259860E4}" type="pres">
      <dgm:prSet presAssocID="{88ADB813-C1F4-428E-8037-25B6F8B9956E}" presName="parentShp" presStyleLbl="node1" presStyleIdx="0" presStyleCnt="2">
        <dgm:presLayoutVars>
          <dgm:bulletEnabled val="1"/>
        </dgm:presLayoutVars>
      </dgm:prSet>
      <dgm:spPr/>
      <dgm:t>
        <a:bodyPr/>
        <a:lstStyle/>
        <a:p>
          <a:endParaRPr lang="en-US"/>
        </a:p>
      </dgm:t>
    </dgm:pt>
    <dgm:pt modelId="{AFCACEF6-1E00-4F1F-B254-14AB3650BC94}" type="pres">
      <dgm:prSet presAssocID="{88ADB813-C1F4-428E-8037-25B6F8B9956E}" presName="childShp" presStyleLbl="bgAccFollowNode1" presStyleIdx="0" presStyleCnt="2">
        <dgm:presLayoutVars>
          <dgm:bulletEnabled val="1"/>
        </dgm:presLayoutVars>
      </dgm:prSet>
      <dgm:spPr/>
      <dgm:t>
        <a:bodyPr/>
        <a:lstStyle/>
        <a:p>
          <a:endParaRPr lang="en-US"/>
        </a:p>
      </dgm:t>
    </dgm:pt>
    <dgm:pt modelId="{09C2821C-4BFD-4D54-8A5A-92A38EB82FAF}" type="pres">
      <dgm:prSet presAssocID="{E8186B95-2A3E-4817-A59F-9B58696C3049}" presName="spacing" presStyleCnt="0"/>
      <dgm:spPr/>
    </dgm:pt>
    <dgm:pt modelId="{130C338D-091C-4DD3-A042-6A6F9F8A3807}" type="pres">
      <dgm:prSet presAssocID="{506D8D9D-84F5-406D-9405-1D6FAC054678}" presName="linNode" presStyleCnt="0"/>
      <dgm:spPr/>
    </dgm:pt>
    <dgm:pt modelId="{9BE17598-B5D3-40A4-8891-66696C05C46A}" type="pres">
      <dgm:prSet presAssocID="{506D8D9D-84F5-406D-9405-1D6FAC054678}" presName="parentShp" presStyleLbl="node1" presStyleIdx="1" presStyleCnt="2">
        <dgm:presLayoutVars>
          <dgm:bulletEnabled val="1"/>
        </dgm:presLayoutVars>
      </dgm:prSet>
      <dgm:spPr/>
      <dgm:t>
        <a:bodyPr/>
        <a:lstStyle/>
        <a:p>
          <a:endParaRPr lang="en-US"/>
        </a:p>
      </dgm:t>
    </dgm:pt>
    <dgm:pt modelId="{390F40F0-1C70-4AED-9333-ACD72B5B7A75}" type="pres">
      <dgm:prSet presAssocID="{506D8D9D-84F5-406D-9405-1D6FAC054678}" presName="childShp" presStyleLbl="bgAccFollowNode1" presStyleIdx="1" presStyleCnt="2">
        <dgm:presLayoutVars>
          <dgm:bulletEnabled val="1"/>
        </dgm:presLayoutVars>
      </dgm:prSet>
      <dgm:spPr/>
      <dgm:t>
        <a:bodyPr/>
        <a:lstStyle/>
        <a:p>
          <a:endParaRPr lang="en-US"/>
        </a:p>
      </dgm:t>
    </dgm:pt>
  </dgm:ptLst>
  <dgm:cxnLst>
    <dgm:cxn modelId="{15EFB356-D14A-4D4D-8185-6A97D19E3AD2}" type="presOf" srcId="{506D8D9D-84F5-406D-9405-1D6FAC054678}" destId="{9BE17598-B5D3-40A4-8891-66696C05C46A}" srcOrd="0" destOrd="0" presId="urn:microsoft.com/office/officeart/2005/8/layout/vList6"/>
    <dgm:cxn modelId="{2E4E0499-30E0-4EE4-88D9-CE38E5635367}" type="presOf" srcId="{EE2088A8-ADA0-4979-B8AF-6E6DDD99394E}" destId="{390F40F0-1C70-4AED-9333-ACD72B5B7A75}" srcOrd="0" destOrd="1" presId="urn:microsoft.com/office/officeart/2005/8/layout/vList6"/>
    <dgm:cxn modelId="{7401CFE0-54E3-4E1A-B003-256867DD74C2}" srcId="{5952E327-42D8-4262-923A-01D28E895775}" destId="{506D8D9D-84F5-406D-9405-1D6FAC054678}" srcOrd="1" destOrd="0" parTransId="{5CE6334C-15A9-4F41-9015-98563C1C44D1}" sibTransId="{9E69366E-CBA3-4105-83B7-F68E20B7147E}"/>
    <dgm:cxn modelId="{BC6CC1B0-5C16-4DB7-B750-2DCBEC9B30E6}" type="presOf" srcId="{EAC4274B-EA65-4EE4-BC3E-25200CC0185D}" destId="{AFCACEF6-1E00-4F1F-B254-14AB3650BC94}" srcOrd="0" destOrd="1" presId="urn:microsoft.com/office/officeart/2005/8/layout/vList6"/>
    <dgm:cxn modelId="{BED24811-FB4D-4277-B7C9-B6F1E21026C9}" srcId="{88ADB813-C1F4-428E-8037-25B6F8B9956E}" destId="{12E02510-D3E1-467B-B852-BCABABE84B30}" srcOrd="0" destOrd="0" parTransId="{5D15FA4E-D0D8-4E8C-8A97-4BAA661437A8}" sibTransId="{A8409AD4-2816-4189-9E3F-036B564D5F70}"/>
    <dgm:cxn modelId="{113B34BC-3B5D-4CD3-BADB-3EB95B9CC4DC}" type="presOf" srcId="{5952E327-42D8-4262-923A-01D28E895775}" destId="{4ACE443A-AFB4-47BD-842D-AB87D1917191}" srcOrd="0" destOrd="0" presId="urn:microsoft.com/office/officeart/2005/8/layout/vList6"/>
    <dgm:cxn modelId="{147116F0-8C6F-4889-BFF9-B7BA08147E01}" srcId="{5952E327-42D8-4262-923A-01D28E895775}" destId="{88ADB813-C1F4-428E-8037-25B6F8B9956E}" srcOrd="0" destOrd="0" parTransId="{0C41C710-1183-4F0A-BC82-F6F1D22E57C6}" sibTransId="{E8186B95-2A3E-4817-A59F-9B58696C3049}"/>
    <dgm:cxn modelId="{A60E493F-C0CE-4768-B11D-54BFE6A429E5}" type="presOf" srcId="{88ADB813-C1F4-428E-8037-25B6F8B9956E}" destId="{80046448-E14C-470E-A864-A536259860E4}" srcOrd="0" destOrd="0" presId="urn:microsoft.com/office/officeart/2005/8/layout/vList6"/>
    <dgm:cxn modelId="{40569D4B-BFBE-4827-A396-98DBA8AED8C7}" type="presOf" srcId="{12E02510-D3E1-467B-B852-BCABABE84B30}" destId="{AFCACEF6-1E00-4F1F-B254-14AB3650BC94}" srcOrd="0" destOrd="0" presId="urn:microsoft.com/office/officeart/2005/8/layout/vList6"/>
    <dgm:cxn modelId="{58F95E07-482F-48AD-A46C-61431F5D0094}" srcId="{88ADB813-C1F4-428E-8037-25B6F8B9956E}" destId="{EAC4274B-EA65-4EE4-BC3E-25200CC0185D}" srcOrd="1" destOrd="0" parTransId="{6A18D178-30DF-4E18-B3CE-14A7362549A2}" sibTransId="{74B2CFAD-BCF8-4725-96D4-20CF178592CC}"/>
    <dgm:cxn modelId="{86B068B1-0AEE-4A33-AF61-F7CCB02E37C9}" type="presOf" srcId="{E4436FF9-C7D7-4489-8CB7-1B8EAD00B4DE}" destId="{390F40F0-1C70-4AED-9333-ACD72B5B7A75}" srcOrd="0" destOrd="0" presId="urn:microsoft.com/office/officeart/2005/8/layout/vList6"/>
    <dgm:cxn modelId="{AE1C9CCD-E5E6-4A36-82CB-3BE91E49F52C}" srcId="{506D8D9D-84F5-406D-9405-1D6FAC054678}" destId="{EE2088A8-ADA0-4979-B8AF-6E6DDD99394E}" srcOrd="1" destOrd="0" parTransId="{6CB40181-1235-4635-B6E0-70A8D9C7345D}" sibTransId="{C30AB024-5916-44D1-8BA9-AD6C8392FF8C}"/>
    <dgm:cxn modelId="{80859912-0170-41A0-AAC8-9112CB163E78}" srcId="{506D8D9D-84F5-406D-9405-1D6FAC054678}" destId="{E4436FF9-C7D7-4489-8CB7-1B8EAD00B4DE}" srcOrd="0" destOrd="0" parTransId="{8FFD0A1E-F750-4901-BC57-EA8E031C4BB3}" sibTransId="{B330816E-1DC9-4107-ABBC-E6538C65BDCE}"/>
    <dgm:cxn modelId="{0FEC2CCE-E027-411E-A05A-DA1308303ADF}" type="presParOf" srcId="{4ACE443A-AFB4-47BD-842D-AB87D1917191}" destId="{FFC9F95D-1CEC-483A-85BE-5AE2732BE74B}" srcOrd="0" destOrd="0" presId="urn:microsoft.com/office/officeart/2005/8/layout/vList6"/>
    <dgm:cxn modelId="{D105CC9A-2F73-493E-BC84-80691664C380}" type="presParOf" srcId="{FFC9F95D-1CEC-483A-85BE-5AE2732BE74B}" destId="{80046448-E14C-470E-A864-A536259860E4}" srcOrd="0" destOrd="0" presId="urn:microsoft.com/office/officeart/2005/8/layout/vList6"/>
    <dgm:cxn modelId="{3AE4D751-01DB-4033-97DA-A86B6AA7C173}" type="presParOf" srcId="{FFC9F95D-1CEC-483A-85BE-5AE2732BE74B}" destId="{AFCACEF6-1E00-4F1F-B254-14AB3650BC94}" srcOrd="1" destOrd="0" presId="urn:microsoft.com/office/officeart/2005/8/layout/vList6"/>
    <dgm:cxn modelId="{704AC03D-2A37-48E6-8702-EEA1F8B42299}" type="presParOf" srcId="{4ACE443A-AFB4-47BD-842D-AB87D1917191}" destId="{09C2821C-4BFD-4D54-8A5A-92A38EB82FAF}" srcOrd="1" destOrd="0" presId="urn:microsoft.com/office/officeart/2005/8/layout/vList6"/>
    <dgm:cxn modelId="{802772A0-649C-4401-9AE6-8591556F595C}" type="presParOf" srcId="{4ACE443A-AFB4-47BD-842D-AB87D1917191}" destId="{130C338D-091C-4DD3-A042-6A6F9F8A3807}" srcOrd="2" destOrd="0" presId="urn:microsoft.com/office/officeart/2005/8/layout/vList6"/>
    <dgm:cxn modelId="{C03FE536-7F3B-4626-A73F-970D4622585A}" type="presParOf" srcId="{130C338D-091C-4DD3-A042-6A6F9F8A3807}" destId="{9BE17598-B5D3-40A4-8891-66696C05C46A}" srcOrd="0" destOrd="0" presId="urn:microsoft.com/office/officeart/2005/8/layout/vList6"/>
    <dgm:cxn modelId="{8B2E9AA7-3E54-477F-8507-B75D9067A50D}" type="presParOf" srcId="{130C338D-091C-4DD3-A042-6A6F9F8A3807}" destId="{390F40F0-1C70-4AED-9333-ACD72B5B7A7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CC76B-6BE2-418D-AB36-865FDB763E15}">
      <dsp:nvSpPr>
        <dsp:cNvPr id="0" name=""/>
        <dsp:cNvSpPr/>
      </dsp:nvSpPr>
      <dsp:spPr>
        <a:xfrm rot="16200000">
          <a:off x="-439459" y="444178"/>
          <a:ext cx="4174435" cy="3286078"/>
        </a:xfrm>
        <a:prstGeom prst="flowChartManualOperati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866" bIns="0" numCol="1" spcCol="1270" anchor="t" anchorCtr="0">
          <a:noAutofit/>
        </a:bodyPr>
        <a:lstStyle/>
        <a:p>
          <a:pPr lvl="0" algn="l" defTabSz="977900">
            <a:lnSpc>
              <a:spcPct val="90000"/>
            </a:lnSpc>
            <a:spcBef>
              <a:spcPct val="0"/>
            </a:spcBef>
            <a:spcAft>
              <a:spcPct val="35000"/>
            </a:spcAft>
          </a:pPr>
          <a:r>
            <a:rPr lang="en-US" sz="2200" kern="1200" dirty="0" smtClean="0"/>
            <a:t>Human Essence</a:t>
          </a:r>
          <a:endParaRPr lang="en-US" sz="2200" kern="1200" dirty="0"/>
        </a:p>
        <a:p>
          <a:pPr marL="171450" lvl="1" indent="-171450" algn="l" defTabSz="755650">
            <a:lnSpc>
              <a:spcPct val="90000"/>
            </a:lnSpc>
            <a:spcBef>
              <a:spcPct val="0"/>
            </a:spcBef>
            <a:spcAft>
              <a:spcPct val="15000"/>
            </a:spcAft>
            <a:buChar char="••"/>
          </a:pPr>
          <a:r>
            <a:rPr lang="en-US" sz="1700" kern="1200" dirty="0" smtClean="0"/>
            <a:t>Has extraordinary potential as perfect human</a:t>
          </a:r>
          <a:endParaRPr lang="en-US" sz="1700" kern="1200" dirty="0"/>
        </a:p>
        <a:p>
          <a:pPr marL="171450" lvl="1" indent="-171450" algn="l" defTabSz="755650">
            <a:lnSpc>
              <a:spcPct val="90000"/>
            </a:lnSpc>
            <a:spcBef>
              <a:spcPct val="0"/>
            </a:spcBef>
            <a:spcAft>
              <a:spcPct val="15000"/>
            </a:spcAft>
            <a:buChar char="••"/>
          </a:pPr>
          <a:r>
            <a:rPr lang="en-US" sz="1700" kern="1200" dirty="0" smtClean="0"/>
            <a:t>One of the developmental tasks of adolescents is to achieve emotional independence</a:t>
          </a:r>
          <a:endParaRPr lang="en-US" sz="1700" kern="1200" dirty="0"/>
        </a:p>
      </dsp:txBody>
      <dsp:txXfrm rot="5400000">
        <a:off x="4720" y="834886"/>
        <a:ext cx="3286078" cy="2504661"/>
      </dsp:txXfrm>
    </dsp:sp>
    <dsp:sp modelId="{E4451913-329D-4A15-BE0B-A7FAAFC3EE79}">
      <dsp:nvSpPr>
        <dsp:cNvPr id="0" name=""/>
        <dsp:cNvSpPr/>
      </dsp:nvSpPr>
      <dsp:spPr>
        <a:xfrm rot="16200000">
          <a:off x="3089620" y="444178"/>
          <a:ext cx="4174435" cy="3286078"/>
        </a:xfrm>
        <a:prstGeom prst="flowChartManualOperation">
          <a:avLst/>
        </a:prstGeom>
        <a:solidFill>
          <a:schemeClr val="accent5">
            <a:hueOff val="-9214729"/>
            <a:satOff val="10313"/>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866" bIns="0" numCol="1" spcCol="1270" anchor="t" anchorCtr="0">
          <a:noAutofit/>
        </a:bodyPr>
        <a:lstStyle/>
        <a:p>
          <a:pPr lvl="0" algn="l" defTabSz="977900">
            <a:lnSpc>
              <a:spcPct val="90000"/>
            </a:lnSpc>
            <a:spcBef>
              <a:spcPct val="0"/>
            </a:spcBef>
            <a:spcAft>
              <a:spcPct val="35000"/>
            </a:spcAft>
          </a:pPr>
          <a:r>
            <a:rPr lang="en-US" sz="2200" kern="1200" dirty="0" smtClean="0"/>
            <a:t>Present condition:</a:t>
          </a:r>
          <a:endParaRPr lang="en-US" sz="2200" kern="1200" dirty="0"/>
        </a:p>
        <a:p>
          <a:pPr marL="171450" lvl="1" indent="-171450" algn="l" defTabSz="755650">
            <a:lnSpc>
              <a:spcPct val="90000"/>
            </a:lnSpc>
            <a:spcBef>
              <a:spcPct val="0"/>
            </a:spcBef>
            <a:spcAft>
              <a:spcPct val="15000"/>
            </a:spcAft>
            <a:buChar char="••"/>
          </a:pPr>
          <a:r>
            <a:rPr lang="en-US" sz="1700" kern="1200" dirty="0" smtClean="0"/>
            <a:t>The emergence of the term strawberry generation</a:t>
          </a:r>
          <a:endParaRPr lang="en-US" sz="1700" kern="1200" dirty="0"/>
        </a:p>
        <a:p>
          <a:pPr marL="171450" lvl="1" indent="-171450" algn="l" defTabSz="755650">
            <a:lnSpc>
              <a:spcPct val="90000"/>
            </a:lnSpc>
            <a:spcBef>
              <a:spcPct val="0"/>
            </a:spcBef>
            <a:spcAft>
              <a:spcPct val="15000"/>
            </a:spcAft>
            <a:buChar char="••"/>
          </a:pPr>
          <a:r>
            <a:rPr lang="en-US" sz="1700" kern="1200" dirty="0" smtClean="0"/>
            <a:t>The abundance of the influence of technological developments</a:t>
          </a:r>
          <a:endParaRPr lang="en-US" sz="1700" kern="1200" dirty="0"/>
        </a:p>
      </dsp:txBody>
      <dsp:txXfrm rot="5400000">
        <a:off x="3533799" y="834886"/>
        <a:ext cx="3286078" cy="2504661"/>
      </dsp:txXfrm>
    </dsp:sp>
    <dsp:sp modelId="{B571D699-EFCE-4EDA-A3A9-0F6E24D0C5C9}">
      <dsp:nvSpPr>
        <dsp:cNvPr id="0" name=""/>
        <dsp:cNvSpPr/>
      </dsp:nvSpPr>
      <dsp:spPr>
        <a:xfrm rot="16200000">
          <a:off x="6622154" y="444178"/>
          <a:ext cx="4174435" cy="3286078"/>
        </a:xfrm>
        <a:prstGeom prst="flowChartManualOperation">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41866" bIns="0" numCol="1" spcCol="1270" anchor="t" anchorCtr="0">
          <a:noAutofit/>
        </a:bodyPr>
        <a:lstStyle/>
        <a:p>
          <a:pPr lvl="0" algn="l" defTabSz="977900">
            <a:lnSpc>
              <a:spcPct val="90000"/>
            </a:lnSpc>
            <a:spcBef>
              <a:spcPct val="0"/>
            </a:spcBef>
            <a:spcAft>
              <a:spcPct val="35000"/>
            </a:spcAft>
          </a:pPr>
          <a:r>
            <a:rPr lang="en-US" sz="2200" kern="1200" dirty="0" smtClean="0"/>
            <a:t>Research results and phenomena regarding the psychological well-being of students</a:t>
          </a:r>
          <a:endParaRPr lang="en-US" sz="2200" kern="1200" dirty="0"/>
        </a:p>
        <a:p>
          <a:pPr marL="171450" lvl="1" indent="-171450" algn="l" defTabSz="755650">
            <a:lnSpc>
              <a:spcPct val="90000"/>
            </a:lnSpc>
            <a:spcBef>
              <a:spcPct val="0"/>
            </a:spcBef>
            <a:spcAft>
              <a:spcPct val="15000"/>
            </a:spcAft>
            <a:buChar char="••"/>
          </a:pPr>
          <a:r>
            <a:rPr lang="en-US" sz="1700" kern="1200" dirty="0" smtClean="0"/>
            <a:t>Based on research on central Jakarta high school students, the results are moderate</a:t>
          </a:r>
          <a:endParaRPr lang="en-US" sz="1700" kern="1200" dirty="0"/>
        </a:p>
        <a:p>
          <a:pPr marL="171450" lvl="1" indent="-171450" algn="l" defTabSz="755650">
            <a:lnSpc>
              <a:spcPct val="90000"/>
            </a:lnSpc>
            <a:spcBef>
              <a:spcPct val="0"/>
            </a:spcBef>
            <a:spcAft>
              <a:spcPct val="15000"/>
            </a:spcAft>
            <a:buChar char="••"/>
          </a:pPr>
          <a:r>
            <a:rPr lang="en-US" sz="1700" kern="1200" dirty="0" smtClean="0"/>
            <a:t>Violence against teenagers</a:t>
          </a:r>
          <a:endParaRPr lang="en-US" sz="1700" kern="1200" dirty="0"/>
        </a:p>
      </dsp:txBody>
      <dsp:txXfrm rot="5400000">
        <a:off x="7066333" y="834886"/>
        <a:ext cx="3286078" cy="2504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49544-5D04-423C-AE3B-E8F8BD6FDCF1}">
      <dsp:nvSpPr>
        <dsp:cNvPr id="0" name=""/>
        <dsp:cNvSpPr/>
      </dsp:nvSpPr>
      <dsp:spPr>
        <a:xfrm>
          <a:off x="4141469" y="512"/>
          <a:ext cx="6212205" cy="1999958"/>
        </a:xfrm>
        <a:prstGeom prst="rightArrow">
          <a:avLst>
            <a:gd name="adj1" fmla="val 75000"/>
            <a:gd name="adj2" fmla="val 50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Moral value: forming human beings who are pure in soul in order to draw closer to Allah SWT</a:t>
          </a:r>
          <a:endParaRPr lang="en-US" sz="1700" kern="1200" dirty="0"/>
        </a:p>
        <a:p>
          <a:pPr marL="171450" lvl="1" indent="-171450" algn="l" defTabSz="755650">
            <a:lnSpc>
              <a:spcPct val="90000"/>
            </a:lnSpc>
            <a:spcBef>
              <a:spcPct val="0"/>
            </a:spcBef>
            <a:spcAft>
              <a:spcPct val="15000"/>
            </a:spcAft>
            <a:buChar char="••"/>
          </a:pPr>
          <a:r>
            <a:rPr lang="en-US" sz="1700" kern="1200" dirty="0" err="1" smtClean="0"/>
            <a:t>Happines</a:t>
          </a:r>
          <a:r>
            <a:rPr lang="en-US" sz="1700" kern="1200" dirty="0" smtClean="0"/>
            <a:t> value: the value of true happiness is knowing oneself, knowing Allah, knowing the world, and knowing the hereafter (</a:t>
          </a:r>
          <a:r>
            <a:rPr lang="en-US" sz="1700" kern="1200" dirty="0" err="1" smtClean="0"/>
            <a:t>akhirat</a:t>
          </a:r>
          <a:r>
            <a:rPr lang="en-US" sz="1700" kern="1200" dirty="0" smtClean="0"/>
            <a:t>)</a:t>
          </a:r>
          <a:endParaRPr lang="en-US" sz="1700" kern="1200" dirty="0"/>
        </a:p>
      </dsp:txBody>
      <dsp:txXfrm>
        <a:off x="4141469" y="250507"/>
        <a:ext cx="5462221" cy="1499968"/>
      </dsp:txXfrm>
    </dsp:sp>
    <dsp:sp modelId="{AFDCAC5F-7C7B-4420-A8E5-C97AA10B9B9D}">
      <dsp:nvSpPr>
        <dsp:cNvPr id="0" name=""/>
        <dsp:cNvSpPr/>
      </dsp:nvSpPr>
      <dsp:spPr>
        <a:xfrm>
          <a:off x="0" y="512"/>
          <a:ext cx="4141470" cy="199995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err="1" smtClean="0"/>
            <a:t>Sufistic</a:t>
          </a:r>
          <a:r>
            <a:rPr lang="en-US" sz="3200" kern="1200" dirty="0" smtClean="0"/>
            <a:t> values ​​according to Al </a:t>
          </a:r>
          <a:r>
            <a:rPr lang="en-US" sz="3200" kern="1200" dirty="0" err="1" smtClean="0"/>
            <a:t>Ghazali's</a:t>
          </a:r>
          <a:r>
            <a:rPr lang="en-US" sz="3200" kern="1200" dirty="0" smtClean="0"/>
            <a:t> view</a:t>
          </a:r>
          <a:endParaRPr lang="en-US" sz="3200" kern="1200" dirty="0"/>
        </a:p>
      </dsp:txBody>
      <dsp:txXfrm>
        <a:off x="97630" y="98142"/>
        <a:ext cx="3946210" cy="1804698"/>
      </dsp:txXfrm>
    </dsp:sp>
    <dsp:sp modelId="{266CE494-5C80-4768-AE79-84843CABD78E}">
      <dsp:nvSpPr>
        <dsp:cNvPr id="0" name=""/>
        <dsp:cNvSpPr/>
      </dsp:nvSpPr>
      <dsp:spPr>
        <a:xfrm>
          <a:off x="4141470" y="2200467"/>
          <a:ext cx="6212205" cy="1999958"/>
        </a:xfrm>
        <a:prstGeom prst="rightArrow">
          <a:avLst>
            <a:gd name="adj1" fmla="val 75000"/>
            <a:gd name="adj2" fmla="val 50000"/>
          </a:avLst>
        </a:prstGeom>
        <a:solidFill>
          <a:schemeClr val="accent5">
            <a:tint val="40000"/>
            <a:alpha val="90000"/>
            <a:hueOff val="-19301144"/>
            <a:satOff val="20985"/>
            <a:lumOff val="1274"/>
            <a:alphaOff val="0"/>
          </a:schemeClr>
        </a:solidFill>
        <a:ln w="19050" cap="flat" cmpd="sng" algn="ctr">
          <a:solidFill>
            <a:schemeClr val="accent5">
              <a:tint val="40000"/>
              <a:alpha val="90000"/>
              <a:hueOff val="-19301144"/>
              <a:satOff val="20985"/>
              <a:lumOff val="12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Spiritual value: mobilization of all spiritual potential in human beings who must submit to God's provisions</a:t>
          </a:r>
          <a:endParaRPr lang="en-US" sz="1700" kern="1200" dirty="0"/>
        </a:p>
        <a:p>
          <a:pPr marL="171450" lvl="1" indent="-171450" algn="l" defTabSz="755650">
            <a:lnSpc>
              <a:spcPct val="90000"/>
            </a:lnSpc>
            <a:spcBef>
              <a:spcPct val="0"/>
            </a:spcBef>
            <a:spcAft>
              <a:spcPct val="15000"/>
            </a:spcAft>
            <a:buChar char="••"/>
          </a:pPr>
          <a:r>
            <a:rPr lang="en-US" sz="1700" kern="1200" dirty="0" smtClean="0"/>
            <a:t>Creativity value: one of the plenary human forms is through creativity and work as proof of preserving and preserving nature</a:t>
          </a:r>
          <a:endParaRPr lang="en-US" sz="1700" kern="1200" dirty="0"/>
        </a:p>
      </dsp:txBody>
      <dsp:txXfrm>
        <a:off x="4141470" y="2450462"/>
        <a:ext cx="5462221" cy="1499968"/>
      </dsp:txXfrm>
    </dsp:sp>
    <dsp:sp modelId="{F3850E6E-01F6-40AC-B09E-650F5AD6AEBD}">
      <dsp:nvSpPr>
        <dsp:cNvPr id="0" name=""/>
        <dsp:cNvSpPr/>
      </dsp:nvSpPr>
      <dsp:spPr>
        <a:xfrm>
          <a:off x="0" y="2200467"/>
          <a:ext cx="4141470" cy="1999958"/>
        </a:xfrm>
        <a:prstGeom prst="roundRect">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err="1" smtClean="0"/>
            <a:t>Sufistic</a:t>
          </a:r>
          <a:r>
            <a:rPr lang="en-US" sz="3200" kern="1200" dirty="0" smtClean="0"/>
            <a:t> values according to </a:t>
          </a:r>
          <a:r>
            <a:rPr lang="en-US" sz="3200" kern="1200" dirty="0" err="1" smtClean="0"/>
            <a:t>Ibnu</a:t>
          </a:r>
          <a:r>
            <a:rPr lang="en-US" sz="3200" kern="1200" dirty="0" smtClean="0"/>
            <a:t> </a:t>
          </a:r>
          <a:r>
            <a:rPr lang="en-US" sz="3200" kern="1200" dirty="0" err="1" smtClean="0"/>
            <a:t>Arabi’s</a:t>
          </a:r>
          <a:r>
            <a:rPr lang="en-US" sz="3200" kern="1200" dirty="0" smtClean="0"/>
            <a:t> value</a:t>
          </a:r>
          <a:endParaRPr lang="en-US" sz="3200" kern="1200" dirty="0"/>
        </a:p>
      </dsp:txBody>
      <dsp:txXfrm>
        <a:off x="97630" y="2298097"/>
        <a:ext cx="3946210" cy="18046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ACEF6-1E00-4F1F-B254-14AB3650BC94}">
      <dsp:nvSpPr>
        <dsp:cNvPr id="0" name=""/>
        <dsp:cNvSpPr/>
      </dsp:nvSpPr>
      <dsp:spPr>
        <a:xfrm>
          <a:off x="4141469" y="507"/>
          <a:ext cx="6212205" cy="1981031"/>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Artistic or aesthetic value: </a:t>
          </a:r>
          <a:r>
            <a:rPr lang="en-US" sz="1500" kern="1200" dirty="0" smtClean="0"/>
            <a:t>truth is embodied in plurality in the form of art, literature, and cultural awareness so that it expresses monotheism and leads to the most beautiful God</a:t>
          </a:r>
          <a:r>
            <a:rPr lang="en-US" sz="1500" kern="1200" dirty="0" smtClean="0"/>
            <a:t> </a:t>
          </a:r>
          <a:endParaRPr lang="en-US" sz="1500" kern="1200" dirty="0"/>
        </a:p>
        <a:p>
          <a:pPr marL="114300" lvl="1" indent="-114300" algn="l" defTabSz="666750">
            <a:lnSpc>
              <a:spcPct val="90000"/>
            </a:lnSpc>
            <a:spcBef>
              <a:spcPct val="0"/>
            </a:spcBef>
            <a:spcAft>
              <a:spcPct val="15000"/>
            </a:spcAft>
            <a:buChar char="••"/>
          </a:pPr>
          <a:r>
            <a:rPr lang="en-US" sz="1500" kern="1200" dirty="0" smtClean="0"/>
            <a:t>Ecological spiritual value: to create peace and harmony with nature, human beings must be in harmony and harmony with heaven, with the source and origin of all creatures</a:t>
          </a:r>
          <a:endParaRPr lang="en-US" sz="1500" kern="1200" dirty="0"/>
        </a:p>
      </dsp:txBody>
      <dsp:txXfrm>
        <a:off x="4141469" y="248136"/>
        <a:ext cx="5469318" cy="1485773"/>
      </dsp:txXfrm>
    </dsp:sp>
    <dsp:sp modelId="{80046448-E14C-470E-A864-A536259860E4}">
      <dsp:nvSpPr>
        <dsp:cNvPr id="0" name=""/>
        <dsp:cNvSpPr/>
      </dsp:nvSpPr>
      <dsp:spPr>
        <a:xfrm>
          <a:off x="0" y="507"/>
          <a:ext cx="4141470" cy="198103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err="1" smtClean="0"/>
            <a:t>Sufistic</a:t>
          </a:r>
          <a:r>
            <a:rPr lang="en-US" sz="2500" kern="1200" dirty="0" smtClean="0"/>
            <a:t> values according to </a:t>
          </a:r>
          <a:r>
            <a:rPr lang="en-US" sz="2500" kern="1200" dirty="0" err="1" smtClean="0"/>
            <a:t>Seyyed</a:t>
          </a:r>
          <a:r>
            <a:rPr lang="en-US" sz="2500" kern="1200" dirty="0" smtClean="0"/>
            <a:t> </a:t>
          </a:r>
          <a:r>
            <a:rPr lang="en-US" sz="2500" kern="1200" dirty="0" err="1" smtClean="0"/>
            <a:t>Hossein</a:t>
          </a:r>
          <a:r>
            <a:rPr lang="en-US" sz="2500" kern="1200" dirty="0" smtClean="0"/>
            <a:t> Nasr’s value</a:t>
          </a:r>
          <a:endParaRPr lang="en-US" sz="2500" kern="1200" dirty="0"/>
        </a:p>
      </dsp:txBody>
      <dsp:txXfrm>
        <a:off x="96706" y="97213"/>
        <a:ext cx="3948058" cy="1787619"/>
      </dsp:txXfrm>
    </dsp:sp>
    <dsp:sp modelId="{390F40F0-1C70-4AED-9333-ACD72B5B7A75}">
      <dsp:nvSpPr>
        <dsp:cNvPr id="0" name=""/>
        <dsp:cNvSpPr/>
      </dsp:nvSpPr>
      <dsp:spPr>
        <a:xfrm>
          <a:off x="4141470" y="2179643"/>
          <a:ext cx="6212205" cy="1981031"/>
        </a:xfrm>
        <a:prstGeom prst="rightArrow">
          <a:avLst>
            <a:gd name="adj1" fmla="val 75000"/>
            <a:gd name="adj2" fmla="val 50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basic service, individual planning, responsive service, system support</a:t>
          </a:r>
          <a:endParaRPr lang="en-US" sz="1500" kern="1200" dirty="0"/>
        </a:p>
        <a:p>
          <a:pPr marL="114300" lvl="1" indent="-114300" algn="l" defTabSz="666750">
            <a:lnSpc>
              <a:spcPct val="90000"/>
            </a:lnSpc>
            <a:spcBef>
              <a:spcPct val="0"/>
            </a:spcBef>
            <a:spcAft>
              <a:spcPct val="15000"/>
            </a:spcAft>
            <a:buChar char="••"/>
          </a:pPr>
          <a:r>
            <a:rPr lang="en-US" sz="1500" kern="1200" dirty="0" smtClean="0"/>
            <a:t>personal, social, learning, and career aspects</a:t>
          </a:r>
          <a:endParaRPr lang="en-US" sz="1500" kern="1200" dirty="0"/>
        </a:p>
      </dsp:txBody>
      <dsp:txXfrm>
        <a:off x="4141470" y="2427272"/>
        <a:ext cx="5469318" cy="1485773"/>
      </dsp:txXfrm>
    </dsp:sp>
    <dsp:sp modelId="{9BE17598-B5D3-40A4-8891-66696C05C46A}">
      <dsp:nvSpPr>
        <dsp:cNvPr id="0" name=""/>
        <dsp:cNvSpPr/>
      </dsp:nvSpPr>
      <dsp:spPr>
        <a:xfrm>
          <a:off x="0" y="2179643"/>
          <a:ext cx="4141470" cy="198103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implementation of the value </a:t>
          </a:r>
          <a:r>
            <a:rPr lang="en-US" sz="2500" kern="1200" dirty="0" err="1" smtClean="0"/>
            <a:t>Sufistic</a:t>
          </a:r>
          <a:r>
            <a:rPr lang="en-US" sz="2500" kern="1200" dirty="0" smtClean="0"/>
            <a:t> guidance and counseling in the “</a:t>
          </a:r>
          <a:r>
            <a:rPr lang="en-US" sz="2500" kern="1200" dirty="0" err="1" smtClean="0"/>
            <a:t>merdeka</a:t>
          </a:r>
          <a:r>
            <a:rPr lang="en-US" sz="2500" kern="1200" dirty="0" smtClean="0"/>
            <a:t> </a:t>
          </a:r>
          <a:r>
            <a:rPr lang="en-US" sz="2500" kern="1200" dirty="0" err="1" smtClean="0"/>
            <a:t>belajar</a:t>
          </a:r>
          <a:r>
            <a:rPr lang="en-US" sz="2500" kern="1200" dirty="0" smtClean="0"/>
            <a:t>” curriculum</a:t>
          </a:r>
          <a:endParaRPr lang="en-US" sz="2500" kern="1200" dirty="0"/>
        </a:p>
      </dsp:txBody>
      <dsp:txXfrm>
        <a:off x="96706" y="2276349"/>
        <a:ext cx="3948058" cy="178761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p:txBody>
          <a:bodyPr>
            <a:normAutofit/>
          </a:bodyPr>
          <a:lstStyle/>
          <a:p>
            <a:pPr lvl="0"/>
            <a:r>
              <a:rPr lang="en-US" sz="3200" dirty="0" smtClean="0"/>
              <a:t>THE VALUE OF </a:t>
            </a:r>
            <a:r>
              <a:rPr lang="en-US" sz="3200" dirty="0" err="1" smtClean="0"/>
              <a:t>SUfisTIC</a:t>
            </a:r>
            <a:r>
              <a:rPr lang="en-US" sz="3200" dirty="0" smtClean="0"/>
              <a:t> GUIDANCE AND COUNSELING IN THE IMPLEMENTATION OF “MERDEKA BELAJAR” CURRICULUM IN INDONESIA </a:t>
            </a:r>
          </a:p>
        </p:txBody>
      </p:sp>
      <p:sp>
        <p:nvSpPr>
          <p:cNvPr id="6" name="Subtitle 5"/>
          <p:cNvSpPr>
            <a:spLocks noGrp="1"/>
          </p:cNvSpPr>
          <p:nvPr>
            <p:ph type="subTitle" idx="1"/>
          </p:nvPr>
        </p:nvSpPr>
        <p:spPr/>
        <p:txBody>
          <a:bodyPr/>
          <a:lstStyle/>
          <a:p>
            <a:r>
              <a:rPr lang="en-US" dirty="0" smtClean="0"/>
              <a:t>AUTHOR: DEVI RATNASARI, MAMAT SUPRIATNA, AGUS TAUFIK, JUNTIKA NURIHSAN</a:t>
            </a:r>
          </a:p>
          <a:p>
            <a:r>
              <a:rPr lang="en-US" dirty="0" smtClean="0"/>
              <a:t>UNIVERSITAS PENDIDIKAN INDONESIA</a:t>
            </a:r>
            <a:endParaRPr lang="en-US" dirty="0"/>
          </a:p>
        </p:txBody>
      </p:sp>
      <p:pic>
        <p:nvPicPr>
          <p:cNvPr id="8" name="Picture 7"/>
          <p:cNvPicPr>
            <a:picLocks noChangeAspect="1"/>
          </p:cNvPicPr>
          <p:nvPr/>
        </p:nvPicPr>
        <p:blipFill>
          <a:blip r:embed="rId2"/>
          <a:stretch>
            <a:fillRect/>
          </a:stretch>
        </p:blipFill>
        <p:spPr>
          <a:xfrm>
            <a:off x="620368" y="4677810"/>
            <a:ext cx="2628900" cy="1743075"/>
          </a:xfrm>
          <a:prstGeom prst="rect">
            <a:avLst/>
          </a:prstGeom>
        </p:spPr>
      </p:pic>
    </p:spTree>
    <p:extLst>
      <p:ext uri="{BB962C8B-B14F-4D97-AF65-F5344CB8AC3E}">
        <p14:creationId xmlns:p14="http://schemas.microsoft.com/office/powerpoint/2010/main" val="223143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72279"/>
            <a:ext cx="10353761" cy="1326321"/>
          </a:xfrm>
        </p:spPr>
        <p:txBody>
          <a:bodyPr/>
          <a:lstStyle/>
          <a:p>
            <a:r>
              <a:rPr lang="en-US" dirty="0" smtClean="0"/>
              <a:t>INTRODUCTION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858627"/>
              </p:ext>
            </p:extLst>
          </p:nvPr>
        </p:nvGraphicFramePr>
        <p:xfrm>
          <a:off x="919119" y="1182756"/>
          <a:ext cx="10353675" cy="4174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own Arrow 5"/>
          <p:cNvSpPr/>
          <p:nvPr/>
        </p:nvSpPr>
        <p:spPr>
          <a:xfrm>
            <a:off x="2107096" y="5075583"/>
            <a:ext cx="450574" cy="649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671931" y="4929809"/>
            <a:ext cx="450574" cy="649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9621079" y="4903305"/>
            <a:ext cx="450574" cy="6493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17983" y="5724939"/>
            <a:ext cx="10045147" cy="94090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Solution :  application </a:t>
            </a:r>
            <a:r>
              <a:rPr lang="en-US" dirty="0"/>
              <a:t>of </a:t>
            </a:r>
            <a:r>
              <a:rPr lang="en-US" dirty="0" err="1"/>
              <a:t>s</a:t>
            </a:r>
            <a:r>
              <a:rPr lang="en-US" dirty="0" err="1" smtClean="0"/>
              <a:t>ufistic</a:t>
            </a:r>
            <a:r>
              <a:rPr lang="en-US" dirty="0" smtClean="0"/>
              <a:t> </a:t>
            </a:r>
            <a:r>
              <a:rPr lang="en-US" dirty="0"/>
              <a:t>guidance and counseling values ​​that prioritize </a:t>
            </a:r>
            <a:r>
              <a:rPr lang="en-US" dirty="0" smtClean="0"/>
              <a:t>“the </a:t>
            </a:r>
            <a:r>
              <a:rPr lang="en-US" dirty="0"/>
              <a:t>heart, self, and </a:t>
            </a:r>
            <a:r>
              <a:rPr lang="en-US" dirty="0" smtClean="0"/>
              <a:t>soul” (based on the view of Al </a:t>
            </a:r>
            <a:r>
              <a:rPr lang="en-US" dirty="0" err="1" smtClean="0"/>
              <a:t>Ghazali</a:t>
            </a:r>
            <a:r>
              <a:rPr lang="en-US" dirty="0" smtClean="0"/>
              <a:t>, </a:t>
            </a:r>
            <a:r>
              <a:rPr lang="en-US" dirty="0" err="1" smtClean="0"/>
              <a:t>Ibnu</a:t>
            </a:r>
            <a:r>
              <a:rPr lang="en-US" dirty="0" smtClean="0"/>
              <a:t> </a:t>
            </a:r>
            <a:r>
              <a:rPr lang="en-US" dirty="0" err="1" smtClean="0"/>
              <a:t>Arabi</a:t>
            </a:r>
            <a:r>
              <a:rPr lang="en-US" dirty="0" smtClean="0"/>
              <a:t>, and </a:t>
            </a:r>
            <a:r>
              <a:rPr lang="en-US" dirty="0" err="1" smtClean="0"/>
              <a:t>Seyyed</a:t>
            </a:r>
            <a:r>
              <a:rPr lang="en-US" dirty="0" smtClean="0"/>
              <a:t> </a:t>
            </a:r>
            <a:r>
              <a:rPr lang="en-US" dirty="0" err="1" smtClean="0"/>
              <a:t>Hossein</a:t>
            </a:r>
            <a:r>
              <a:rPr lang="en-US" dirty="0" smtClean="0"/>
              <a:t> Nasr)</a:t>
            </a:r>
            <a:endParaRPr lang="en-US" dirty="0"/>
          </a:p>
        </p:txBody>
      </p:sp>
      <p:sp>
        <p:nvSpPr>
          <p:cNvPr id="10"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02124"/>
                </a:solidFill>
                <a:effectLst/>
                <a:latin typeface="inherit"/>
                <a:ea typeface="Times New Roman" panose="02020603050405020304" pitchFamily="18" charset="0"/>
                <a:cs typeface="Courier New" panose="02070309020205020404" pitchFamily="49" charset="0"/>
              </a:rPr>
              <a:t>Application of Sufistic guidance and counseling values ​​that prioritize the heart, self, and soul</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7"/>
          <a:stretch>
            <a:fillRect/>
          </a:stretch>
        </p:blipFill>
        <p:spPr>
          <a:xfrm>
            <a:off x="8998227" y="126311"/>
            <a:ext cx="2765978" cy="1742246"/>
          </a:xfrm>
          <a:prstGeom prst="rect">
            <a:avLst/>
          </a:prstGeom>
        </p:spPr>
      </p:pic>
    </p:spTree>
    <p:extLst>
      <p:ext uri="{BB962C8B-B14F-4D97-AF65-F5344CB8AC3E}">
        <p14:creationId xmlns:p14="http://schemas.microsoft.com/office/powerpoint/2010/main" val="240435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a:t>
            </a:r>
            <a:endParaRPr lang="en-US" dirty="0"/>
          </a:p>
        </p:txBody>
      </p:sp>
      <p:sp>
        <p:nvSpPr>
          <p:cNvPr id="12" name="Content Placeholder 11"/>
          <p:cNvSpPr>
            <a:spLocks noGrp="1"/>
          </p:cNvSpPr>
          <p:nvPr>
            <p:ph idx="1"/>
          </p:nvPr>
        </p:nvSpPr>
        <p:spPr/>
        <p:txBody>
          <a:bodyPr/>
          <a:lstStyle/>
          <a:p>
            <a:endParaRPr lang="en-US"/>
          </a:p>
        </p:txBody>
      </p:sp>
      <p:sp>
        <p:nvSpPr>
          <p:cNvPr id="13" name="Flowchart: Punched Tape 12"/>
          <p:cNvSpPr/>
          <p:nvPr/>
        </p:nvSpPr>
        <p:spPr>
          <a:xfrm>
            <a:off x="1205947" y="1562226"/>
            <a:ext cx="9382539" cy="3392556"/>
          </a:xfrm>
          <a:prstGeom prst="flowChartPunchedTape">
            <a:avLst/>
          </a:prstGeom>
        </p:spPr>
        <p:style>
          <a:lnRef idx="3">
            <a:schemeClr val="lt1"/>
          </a:lnRef>
          <a:fillRef idx="1">
            <a:schemeClr val="accent5"/>
          </a:fillRef>
          <a:effectRef idx="1">
            <a:schemeClr val="accent5"/>
          </a:effectRef>
          <a:fontRef idx="minor">
            <a:schemeClr val="lt1"/>
          </a:fontRef>
        </p:style>
        <p:txBody>
          <a:bodyPr rtlCol="0" anchor="ctr"/>
          <a:lstStyle/>
          <a:p>
            <a:pPr lvl="0" algn="ctr"/>
            <a:r>
              <a:rPr lang="en-US" dirty="0"/>
              <a:t>The research approach used in this paper is qualitative with the method of literature study. The literature used includes books, journal articles, and other documents that can contribute to the discussion. </a:t>
            </a:r>
          </a:p>
          <a:p>
            <a:pPr algn="ctr"/>
            <a:endParaRPr lang="en-US" dirty="0"/>
          </a:p>
        </p:txBody>
      </p:sp>
      <p:pic>
        <p:nvPicPr>
          <p:cNvPr id="15" name="Picture 14"/>
          <p:cNvPicPr>
            <a:picLocks noChangeAspect="1"/>
          </p:cNvPicPr>
          <p:nvPr/>
        </p:nvPicPr>
        <p:blipFill>
          <a:blip r:embed="rId2"/>
          <a:stretch>
            <a:fillRect/>
          </a:stretch>
        </p:blipFill>
        <p:spPr>
          <a:xfrm>
            <a:off x="8987717" y="4501454"/>
            <a:ext cx="2619375" cy="1743075"/>
          </a:xfrm>
          <a:prstGeom prst="rect">
            <a:avLst/>
          </a:prstGeom>
        </p:spPr>
      </p:pic>
    </p:spTree>
    <p:extLst>
      <p:ext uri="{BB962C8B-B14F-4D97-AF65-F5344CB8AC3E}">
        <p14:creationId xmlns:p14="http://schemas.microsoft.com/office/powerpoint/2010/main" val="113562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6048992"/>
              </p:ext>
            </p:extLst>
          </p:nvPr>
        </p:nvGraphicFramePr>
        <p:xfrm>
          <a:off x="914400" y="1590261"/>
          <a:ext cx="10353675" cy="4200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93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1320043"/>
              </p:ext>
            </p:extLst>
          </p:nvPr>
        </p:nvGraphicFramePr>
        <p:xfrm>
          <a:off x="914400" y="1630017"/>
          <a:ext cx="10353675" cy="4161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828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dirty="0"/>
          </a:p>
        </p:txBody>
      </p:sp>
      <p:sp>
        <p:nvSpPr>
          <p:cNvPr id="4" name="Rectangle 1"/>
          <p:cNvSpPr>
            <a:spLocks noGrp="1" noChangeArrowheads="1"/>
          </p:cNvSpPr>
          <p:nvPr>
            <p:ph idx="1"/>
          </p:nvPr>
        </p:nvSpPr>
        <p:spPr/>
        <p:txBody>
          <a:bodyPr/>
          <a:lstStyle/>
          <a:p>
            <a:pPr lvl="0"/>
            <a:r>
              <a:rPr lang="en-US" dirty="0" err="1" smtClean="0"/>
              <a:t>Sufistic</a:t>
            </a:r>
            <a:r>
              <a:rPr lang="en-US" dirty="0" smtClean="0"/>
              <a:t> guidance and counseling values ​​have their own advantages to be applied in the industrial era 4.0 and are considered appropriate to answer the challenges in implementing the independent learning curriculum in Indonesia. Through moral values, happiness, beauty, spiritual, creativity, and spiritual ecology initiated by Al </a:t>
            </a:r>
            <a:r>
              <a:rPr lang="en-US" dirty="0" err="1" smtClean="0"/>
              <a:t>Ghazali</a:t>
            </a:r>
            <a:r>
              <a:rPr lang="en-US" dirty="0" smtClean="0"/>
              <a:t>, </a:t>
            </a:r>
            <a:r>
              <a:rPr lang="en-US" dirty="0" err="1" smtClean="0"/>
              <a:t>Ibnu</a:t>
            </a:r>
            <a:r>
              <a:rPr lang="en-US" dirty="0" smtClean="0"/>
              <a:t> </a:t>
            </a:r>
            <a:r>
              <a:rPr lang="en-US" dirty="0" err="1" smtClean="0"/>
              <a:t>Arabi</a:t>
            </a:r>
            <a:r>
              <a:rPr lang="en-US" dirty="0" smtClean="0"/>
              <a:t>, and </a:t>
            </a:r>
            <a:r>
              <a:rPr lang="en-US" dirty="0" err="1" smtClean="0"/>
              <a:t>Seyyed</a:t>
            </a:r>
            <a:r>
              <a:rPr lang="en-US" dirty="0" smtClean="0"/>
              <a:t> </a:t>
            </a:r>
            <a:r>
              <a:rPr lang="en-US" dirty="0" err="1" smtClean="0"/>
              <a:t>Hossein</a:t>
            </a:r>
            <a:r>
              <a:rPr lang="en-US" dirty="0" smtClean="0"/>
              <a:t> Nasr can help Indonesian students to recognize themselves more deeply. Deep self-knowledge can develop true psychological well-being which is one of the goals of guidance and counseling in the independent learning (</a:t>
            </a:r>
            <a:r>
              <a:rPr lang="en-US" dirty="0" err="1" smtClean="0"/>
              <a:t>merdeka</a:t>
            </a:r>
            <a:r>
              <a:rPr lang="en-US" dirty="0" smtClean="0"/>
              <a:t> </a:t>
            </a:r>
            <a:r>
              <a:rPr lang="en-US" dirty="0" err="1" smtClean="0"/>
              <a:t>belajar</a:t>
            </a:r>
            <a:r>
              <a:rPr lang="en-US" dirty="0" smtClean="0"/>
              <a:t>) curriculum in Indonesia. </a:t>
            </a:r>
          </a:p>
        </p:txBody>
      </p:sp>
      <p:pic>
        <p:nvPicPr>
          <p:cNvPr id="8" name="Picture 7"/>
          <p:cNvPicPr>
            <a:picLocks noChangeAspect="1"/>
          </p:cNvPicPr>
          <p:nvPr/>
        </p:nvPicPr>
        <p:blipFill>
          <a:blip r:embed="rId2"/>
          <a:stretch>
            <a:fillRect/>
          </a:stretch>
        </p:blipFill>
        <p:spPr>
          <a:xfrm>
            <a:off x="818529" y="478596"/>
            <a:ext cx="3133725" cy="1457325"/>
          </a:xfrm>
          <a:prstGeom prst="rect">
            <a:avLst/>
          </a:prstGeom>
        </p:spPr>
      </p:pic>
    </p:spTree>
    <p:extLst>
      <p:ext uri="{BB962C8B-B14F-4D97-AF65-F5344CB8AC3E}">
        <p14:creationId xmlns:p14="http://schemas.microsoft.com/office/powerpoint/2010/main" val="20514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71061" y="609600"/>
            <a:ext cx="4704522" cy="184785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1822174" y="2559061"/>
            <a:ext cx="8998226" cy="3074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75000"/>
                </a:schemeClr>
              </a:solidFill>
            </a:endParaRPr>
          </a:p>
        </p:txBody>
      </p:sp>
      <p:sp>
        <p:nvSpPr>
          <p:cNvPr id="5"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02124"/>
                </a:solidFill>
                <a:effectLst/>
                <a:latin typeface="inherit"/>
              </a:rPr>
              <a:t>Do not spend your life in empty endeavors. Don't waste your time in useless talk</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3048000" y="3105835"/>
            <a:ext cx="6546574" cy="1384995"/>
          </a:xfrm>
          <a:prstGeom prst="rect">
            <a:avLst/>
          </a:prstGeom>
        </p:spPr>
        <p:txBody>
          <a:bodyPr wrap="square">
            <a:spAutoFit/>
          </a:bodyPr>
          <a:lstStyle/>
          <a:p>
            <a:r>
              <a:rPr lang="en-US" sz="2800" dirty="0"/>
              <a:t>Do not spend your life in empty endeavors. Don't waste your time in useless </a:t>
            </a:r>
            <a:r>
              <a:rPr lang="en-US" sz="2800" dirty="0" smtClean="0"/>
              <a:t>talk  (</a:t>
            </a:r>
            <a:r>
              <a:rPr lang="en-US" sz="2800" dirty="0" err="1" smtClean="0"/>
              <a:t>Ibnu</a:t>
            </a:r>
            <a:r>
              <a:rPr lang="en-US" sz="2800" dirty="0" smtClean="0"/>
              <a:t> </a:t>
            </a:r>
            <a:r>
              <a:rPr lang="en-US" sz="2800" dirty="0" err="1" smtClean="0"/>
              <a:t>Arabi</a:t>
            </a:r>
            <a:r>
              <a:rPr lang="en-US" sz="2800" dirty="0" smtClean="0"/>
              <a:t>)</a:t>
            </a:r>
            <a:endParaRPr lang="en-US" sz="2800" dirty="0"/>
          </a:p>
        </p:txBody>
      </p:sp>
    </p:spTree>
    <p:extLst>
      <p:ext uri="{BB962C8B-B14F-4D97-AF65-F5344CB8AC3E}">
        <p14:creationId xmlns:p14="http://schemas.microsoft.com/office/powerpoint/2010/main" val="133420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r>
              <a:rPr lang="en-US" dirty="0" smtClean="0">
                <a:sym typeface="Wingdings" panose="05000000000000000000" pitchFamily="2" charset="2"/>
              </a:rPr>
              <a: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250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100</TotalTime>
  <Words>539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Bookman Old Style</vt:lpstr>
      <vt:lpstr>Courier New</vt:lpstr>
      <vt:lpstr>inherit</vt:lpstr>
      <vt:lpstr>Rockwell</vt:lpstr>
      <vt:lpstr>Times New Roman</vt:lpstr>
      <vt:lpstr>Wingdings</vt:lpstr>
      <vt:lpstr>Damask</vt:lpstr>
      <vt:lpstr>THE VALUE OF SUfisTIC GUIDANCE AND COUNSELING IN THE IMPLEMENTATION OF “MERDEKA BELAJAR” CURRICULUM IN INDONESIA </vt:lpstr>
      <vt:lpstr>INTRODUCTION</vt:lpstr>
      <vt:lpstr>METHOD</vt:lpstr>
      <vt:lpstr>DISCUSSION</vt:lpstr>
      <vt:lpstr>DISCUSSION</vt:lpstr>
      <vt:lpstr>CONCLUSION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VALUE OF SUPHISTIC GUIDANCE AND COUNSELING IN THE IMPLEMENTATION OF “MERDEKA BELAJAR” CURRICULUM IN INDONESIA </dc:title>
  <dc:creator>Microsoft account</dc:creator>
  <cp:lastModifiedBy>Microsoft account</cp:lastModifiedBy>
  <cp:revision>27</cp:revision>
  <dcterms:created xsi:type="dcterms:W3CDTF">2023-03-12T23:21:22Z</dcterms:created>
  <dcterms:modified xsi:type="dcterms:W3CDTF">2023-03-13T01:01:25Z</dcterms:modified>
</cp:coreProperties>
</file>