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66" r:id="rId6"/>
    <p:sldId id="262" r:id="rId7"/>
    <p:sldId id="268" r:id="rId8"/>
    <p:sldId id="263" r:id="rId9"/>
    <p:sldId id="265"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72" d="100"/>
          <a:sy n="72" d="100"/>
        </p:scale>
        <p:origin x="612" y="84"/>
      </p:cViewPr>
      <p:guideLst>
        <p:guide orient="horz" pos="2183"/>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D2B69-8C3E-4234-AABC-A364D2C9382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22779E-3452-4B0F-B4A9-8A8E93B01AD5}">
      <dgm:prSet phldrT="[Text]"/>
      <dgm:spPr/>
      <dgm:t>
        <a:bodyPr/>
        <a:lstStyle/>
        <a:p>
          <a:r>
            <a:rPr lang="en-US" dirty="0" smtClean="0"/>
            <a:t>1. Orientation stage </a:t>
          </a:r>
          <a:endParaRPr lang="en-US" dirty="0"/>
        </a:p>
      </dgm:t>
    </dgm:pt>
    <dgm:pt modelId="{AA624832-43E2-49EC-AB41-562D8ADA5DB0}" type="parTrans" cxnId="{66DDC83D-986C-4C84-9A71-3ADA0C278F21}">
      <dgm:prSet/>
      <dgm:spPr/>
      <dgm:t>
        <a:bodyPr/>
        <a:lstStyle/>
        <a:p>
          <a:endParaRPr lang="en-US"/>
        </a:p>
      </dgm:t>
    </dgm:pt>
    <dgm:pt modelId="{2363F5D1-304B-407B-B0D7-820BF983B93F}" type="sibTrans" cxnId="{66DDC83D-986C-4C84-9A71-3ADA0C278F21}">
      <dgm:prSet/>
      <dgm:spPr/>
      <dgm:t>
        <a:bodyPr/>
        <a:lstStyle/>
        <a:p>
          <a:endParaRPr lang="en-US"/>
        </a:p>
      </dgm:t>
    </dgm:pt>
    <dgm:pt modelId="{86338B00-20D1-41F5-9EB1-23A4BB1DDA75}">
      <dgm:prSet phldrT="[Text]"/>
      <dgm:spPr/>
      <dgm:t>
        <a:bodyPr/>
        <a:lstStyle/>
        <a:p>
          <a:r>
            <a:rPr lang="en-US" dirty="0" smtClean="0"/>
            <a:t>The inner realm is in the form of the condition of the heart, self, and soul, while the outer realm is in the form of oceans and mountains, which also have outbound activities in it. At this stage, a "nature montage" activity is also carried out, namely compiling new images from several images that are already available.</a:t>
          </a:r>
          <a:endParaRPr lang="en-US" dirty="0"/>
        </a:p>
      </dgm:t>
    </dgm:pt>
    <dgm:pt modelId="{8587916A-EDF4-42F8-92D8-326395989D6F}" type="parTrans" cxnId="{C0FE6977-F1CE-40CC-8DD4-CBC308D6D087}">
      <dgm:prSet/>
      <dgm:spPr/>
      <dgm:t>
        <a:bodyPr/>
        <a:lstStyle/>
        <a:p>
          <a:endParaRPr lang="en-US"/>
        </a:p>
      </dgm:t>
    </dgm:pt>
    <dgm:pt modelId="{9FDE0D70-77AF-4AA9-A6CF-7382A1286A16}" type="sibTrans" cxnId="{C0FE6977-F1CE-40CC-8DD4-CBC308D6D087}">
      <dgm:prSet/>
      <dgm:spPr/>
      <dgm:t>
        <a:bodyPr/>
        <a:lstStyle/>
        <a:p>
          <a:endParaRPr lang="en-US"/>
        </a:p>
      </dgm:t>
    </dgm:pt>
    <dgm:pt modelId="{E08C2592-A684-430E-9C94-879AE4EAAC2C}">
      <dgm:prSet phldrT="[Text]"/>
      <dgm:spPr/>
      <dgm:t>
        <a:bodyPr/>
        <a:lstStyle/>
        <a:p>
          <a:r>
            <a:rPr lang="en-US" dirty="0" smtClean="0"/>
            <a:t>2. </a:t>
          </a:r>
          <a:r>
            <a:rPr lang="en-US" dirty="0" err="1" smtClean="0"/>
            <a:t>Takhalli</a:t>
          </a:r>
          <a:r>
            <a:rPr lang="en-US" dirty="0" smtClean="0"/>
            <a:t> stage </a:t>
          </a:r>
          <a:endParaRPr lang="en-US" dirty="0"/>
        </a:p>
      </dgm:t>
    </dgm:pt>
    <dgm:pt modelId="{B7094EA4-9A9A-43FD-B452-32628C13BFF8}" type="parTrans" cxnId="{A42658DB-97E1-4ADC-BDF3-F7113EB2564A}">
      <dgm:prSet/>
      <dgm:spPr/>
      <dgm:t>
        <a:bodyPr/>
        <a:lstStyle/>
        <a:p>
          <a:endParaRPr lang="en-US"/>
        </a:p>
      </dgm:t>
    </dgm:pt>
    <dgm:pt modelId="{A96C42F6-4BD1-4DF6-9A11-D32E3363A162}" type="sibTrans" cxnId="{A42658DB-97E1-4ADC-BDF3-F7113EB2564A}">
      <dgm:prSet/>
      <dgm:spPr/>
      <dgm:t>
        <a:bodyPr/>
        <a:lstStyle/>
        <a:p>
          <a:endParaRPr lang="en-US"/>
        </a:p>
      </dgm:t>
    </dgm:pt>
    <dgm:pt modelId="{C8A5E09B-10D6-418A-B04A-82BC3616531F}">
      <dgm:prSet phldrT="[Text]"/>
      <dgm:spPr/>
      <dgm:t>
        <a:bodyPr/>
        <a:lstStyle/>
        <a:p>
          <a:r>
            <a:rPr lang="en-US" dirty="0" smtClean="0"/>
            <a:t>At this stage, counsellors are invited to free themselves from despicable qualities. Activities carried out include making a tyrannical </a:t>
          </a:r>
          <a:r>
            <a:rPr lang="en-US" dirty="0" err="1" smtClean="0"/>
            <a:t>nafs</a:t>
          </a:r>
          <a:r>
            <a:rPr lang="en-US" dirty="0" smtClean="0"/>
            <a:t> journal, counsellors are asked to disclose in writing about the despicable nature that has been owned and despicable deeds that have been committed. In addition, counsellors are also asked to make poems, because based on the views in Sufism, the words expressed by humans are sometimes limited, so through poetry can be expressed a deeper meaning</a:t>
          </a:r>
          <a:endParaRPr lang="en-US" dirty="0"/>
        </a:p>
      </dgm:t>
    </dgm:pt>
    <dgm:pt modelId="{FF25D2DC-A972-492D-9DBA-017395DA7D67}" type="parTrans" cxnId="{A76BDAD5-C9AF-493B-9463-4D658A12F2FC}">
      <dgm:prSet/>
      <dgm:spPr/>
      <dgm:t>
        <a:bodyPr/>
        <a:lstStyle/>
        <a:p>
          <a:endParaRPr lang="en-US"/>
        </a:p>
      </dgm:t>
    </dgm:pt>
    <dgm:pt modelId="{CE62D426-F094-42AE-94C8-F9C58BEECCEA}" type="sibTrans" cxnId="{A76BDAD5-C9AF-493B-9463-4D658A12F2FC}">
      <dgm:prSet/>
      <dgm:spPr/>
      <dgm:t>
        <a:bodyPr/>
        <a:lstStyle/>
        <a:p>
          <a:endParaRPr lang="en-US"/>
        </a:p>
      </dgm:t>
    </dgm:pt>
    <dgm:pt modelId="{F8837CC4-5953-405F-AAF5-7FCC7E61C320}">
      <dgm:prSet phldrT="[Text]"/>
      <dgm:spPr/>
      <dgm:t>
        <a:bodyPr/>
        <a:lstStyle/>
        <a:p>
          <a:r>
            <a:rPr lang="en-US" dirty="0" smtClean="0"/>
            <a:t>3. </a:t>
          </a:r>
          <a:r>
            <a:rPr lang="en-US" dirty="0" err="1" smtClean="0"/>
            <a:t>Tahalli</a:t>
          </a:r>
          <a:r>
            <a:rPr lang="en-US" dirty="0" smtClean="0"/>
            <a:t> Stage</a:t>
          </a:r>
          <a:endParaRPr lang="en-US" dirty="0"/>
        </a:p>
      </dgm:t>
    </dgm:pt>
    <dgm:pt modelId="{DB8C814A-A06D-488D-B5AF-519A892D813B}" type="parTrans" cxnId="{9701BDFD-3403-46C4-8EE7-D2E12117856F}">
      <dgm:prSet/>
      <dgm:spPr/>
      <dgm:t>
        <a:bodyPr/>
        <a:lstStyle/>
        <a:p>
          <a:endParaRPr lang="en-US"/>
        </a:p>
      </dgm:t>
    </dgm:pt>
    <dgm:pt modelId="{F5C64920-589D-4946-8939-4FD025892038}" type="sibTrans" cxnId="{9701BDFD-3403-46C4-8EE7-D2E12117856F}">
      <dgm:prSet/>
      <dgm:spPr/>
      <dgm:t>
        <a:bodyPr/>
        <a:lstStyle/>
        <a:p>
          <a:endParaRPr lang="en-US"/>
        </a:p>
      </dgm:t>
    </dgm:pt>
    <dgm:pt modelId="{8E308AB8-DFF1-48F6-B325-0F7BF48D1214}">
      <dgm:prSet phldrT="[Text]"/>
      <dgm:spPr/>
      <dgm:t>
        <a:bodyPr/>
        <a:lstStyle/>
        <a:p>
          <a:r>
            <a:rPr lang="en-US" dirty="0" smtClean="0"/>
            <a:t>At this stage, it contains activities aimed at "psychological training" with the initial view of </a:t>
          </a:r>
          <a:r>
            <a:rPr lang="en-US" dirty="0" err="1" smtClean="0"/>
            <a:t>Ibn</a:t>
          </a:r>
          <a:r>
            <a:rPr lang="en-US" dirty="0" smtClean="0"/>
            <a:t> </a:t>
          </a:r>
          <a:r>
            <a:rPr lang="en-US" dirty="0" err="1" smtClean="0"/>
            <a:t>Arabi</a:t>
          </a:r>
          <a:r>
            <a:rPr lang="en-US" dirty="0" smtClean="0"/>
            <a:t> that the human soul can be trained, understood, and replaced with a form that is suitable for the human will. At this stage, it is also intended that counsellors can fill and decorate themselves with commendable attitudes. Activities carried out at this </a:t>
          </a:r>
          <a:r>
            <a:rPr lang="en-US" dirty="0" err="1" smtClean="0"/>
            <a:t>tahalli</a:t>
          </a:r>
          <a:r>
            <a:rPr lang="en-US" dirty="0" smtClean="0"/>
            <a:t> stage are counsellors invited to carry out meditation activities, repentance and apologies to humans who have been hurt, and self-pledge.</a:t>
          </a:r>
          <a:endParaRPr lang="en-US" dirty="0"/>
        </a:p>
      </dgm:t>
    </dgm:pt>
    <dgm:pt modelId="{1DBA4F9E-C959-42CF-9140-064886F8E548}" type="parTrans" cxnId="{80B11CEF-FB1A-40DF-B1E4-489F18D96EB8}">
      <dgm:prSet/>
      <dgm:spPr/>
      <dgm:t>
        <a:bodyPr/>
        <a:lstStyle/>
        <a:p>
          <a:endParaRPr lang="en-US"/>
        </a:p>
      </dgm:t>
    </dgm:pt>
    <dgm:pt modelId="{03BCB922-4290-4998-AC00-8F4AA77DBB99}" type="sibTrans" cxnId="{80B11CEF-FB1A-40DF-B1E4-489F18D96EB8}">
      <dgm:prSet/>
      <dgm:spPr/>
      <dgm:t>
        <a:bodyPr/>
        <a:lstStyle/>
        <a:p>
          <a:endParaRPr lang="en-US"/>
        </a:p>
      </dgm:t>
    </dgm:pt>
    <dgm:pt modelId="{3FB39E0C-0E77-4A64-BCF4-F881F752E137}" type="pres">
      <dgm:prSet presAssocID="{FFAD2B69-8C3E-4234-AABC-A364D2C93825}" presName="Name0" presStyleCnt="0">
        <dgm:presLayoutVars>
          <dgm:dir/>
          <dgm:resizeHandles val="exact"/>
        </dgm:presLayoutVars>
      </dgm:prSet>
      <dgm:spPr/>
    </dgm:pt>
    <dgm:pt modelId="{28BD6178-FD4D-44BF-9016-AE68D7FAA37F}" type="pres">
      <dgm:prSet presAssocID="{0522779E-3452-4B0F-B4A9-8A8E93B01AD5}" presName="node" presStyleLbl="node1" presStyleIdx="0" presStyleCnt="3">
        <dgm:presLayoutVars>
          <dgm:bulletEnabled val="1"/>
        </dgm:presLayoutVars>
      </dgm:prSet>
      <dgm:spPr/>
      <dgm:t>
        <a:bodyPr/>
        <a:lstStyle/>
        <a:p>
          <a:endParaRPr lang="en-US"/>
        </a:p>
      </dgm:t>
    </dgm:pt>
    <dgm:pt modelId="{C2DE1CC7-95FF-4231-905E-C4ACA0E3CA3D}" type="pres">
      <dgm:prSet presAssocID="{2363F5D1-304B-407B-B0D7-820BF983B93F}" presName="sibTrans" presStyleCnt="0"/>
      <dgm:spPr/>
    </dgm:pt>
    <dgm:pt modelId="{28C55658-D11C-490B-935F-E55B0B11D53F}" type="pres">
      <dgm:prSet presAssocID="{E08C2592-A684-430E-9C94-879AE4EAAC2C}" presName="node" presStyleLbl="node1" presStyleIdx="1" presStyleCnt="3">
        <dgm:presLayoutVars>
          <dgm:bulletEnabled val="1"/>
        </dgm:presLayoutVars>
      </dgm:prSet>
      <dgm:spPr/>
      <dgm:t>
        <a:bodyPr/>
        <a:lstStyle/>
        <a:p>
          <a:endParaRPr lang="en-US"/>
        </a:p>
      </dgm:t>
    </dgm:pt>
    <dgm:pt modelId="{0BA249F7-8EE1-45B5-9C2E-482108854B41}" type="pres">
      <dgm:prSet presAssocID="{A96C42F6-4BD1-4DF6-9A11-D32E3363A162}" presName="sibTrans" presStyleCnt="0"/>
      <dgm:spPr/>
    </dgm:pt>
    <dgm:pt modelId="{2F201DDE-4570-4DC9-9DC7-482299355B27}" type="pres">
      <dgm:prSet presAssocID="{F8837CC4-5953-405F-AAF5-7FCC7E61C320}" presName="node" presStyleLbl="node1" presStyleIdx="2" presStyleCnt="3">
        <dgm:presLayoutVars>
          <dgm:bulletEnabled val="1"/>
        </dgm:presLayoutVars>
      </dgm:prSet>
      <dgm:spPr/>
      <dgm:t>
        <a:bodyPr/>
        <a:lstStyle/>
        <a:p>
          <a:endParaRPr lang="en-US"/>
        </a:p>
      </dgm:t>
    </dgm:pt>
  </dgm:ptLst>
  <dgm:cxnLst>
    <dgm:cxn modelId="{ECE33399-6E7F-4356-BA6C-5A38BC880F89}" type="presOf" srcId="{8E308AB8-DFF1-48F6-B325-0F7BF48D1214}" destId="{2F201DDE-4570-4DC9-9DC7-482299355B27}" srcOrd="0" destOrd="1" presId="urn:microsoft.com/office/officeart/2005/8/layout/hList6"/>
    <dgm:cxn modelId="{9701BDFD-3403-46C4-8EE7-D2E12117856F}" srcId="{FFAD2B69-8C3E-4234-AABC-A364D2C93825}" destId="{F8837CC4-5953-405F-AAF5-7FCC7E61C320}" srcOrd="2" destOrd="0" parTransId="{DB8C814A-A06D-488D-B5AF-519A892D813B}" sibTransId="{F5C64920-589D-4946-8939-4FD025892038}"/>
    <dgm:cxn modelId="{E637D882-E927-48DB-97DC-602F34BA01AD}" type="presOf" srcId="{FFAD2B69-8C3E-4234-AABC-A364D2C93825}" destId="{3FB39E0C-0E77-4A64-BCF4-F881F752E137}" srcOrd="0" destOrd="0" presId="urn:microsoft.com/office/officeart/2005/8/layout/hList6"/>
    <dgm:cxn modelId="{A42658DB-97E1-4ADC-BDF3-F7113EB2564A}" srcId="{FFAD2B69-8C3E-4234-AABC-A364D2C93825}" destId="{E08C2592-A684-430E-9C94-879AE4EAAC2C}" srcOrd="1" destOrd="0" parTransId="{B7094EA4-9A9A-43FD-B452-32628C13BFF8}" sibTransId="{A96C42F6-4BD1-4DF6-9A11-D32E3363A162}"/>
    <dgm:cxn modelId="{389B2B7D-56B8-486E-BD42-4D691789C6D8}" type="presOf" srcId="{0522779E-3452-4B0F-B4A9-8A8E93B01AD5}" destId="{28BD6178-FD4D-44BF-9016-AE68D7FAA37F}" srcOrd="0" destOrd="0" presId="urn:microsoft.com/office/officeart/2005/8/layout/hList6"/>
    <dgm:cxn modelId="{D2672051-6ED5-483E-854A-22614E0D3831}" type="presOf" srcId="{F8837CC4-5953-405F-AAF5-7FCC7E61C320}" destId="{2F201DDE-4570-4DC9-9DC7-482299355B27}" srcOrd="0" destOrd="0" presId="urn:microsoft.com/office/officeart/2005/8/layout/hList6"/>
    <dgm:cxn modelId="{80B11CEF-FB1A-40DF-B1E4-489F18D96EB8}" srcId="{F8837CC4-5953-405F-AAF5-7FCC7E61C320}" destId="{8E308AB8-DFF1-48F6-B325-0F7BF48D1214}" srcOrd="0" destOrd="0" parTransId="{1DBA4F9E-C959-42CF-9140-064886F8E548}" sibTransId="{03BCB922-4290-4998-AC00-8F4AA77DBB99}"/>
    <dgm:cxn modelId="{A76BDAD5-C9AF-493B-9463-4D658A12F2FC}" srcId="{E08C2592-A684-430E-9C94-879AE4EAAC2C}" destId="{C8A5E09B-10D6-418A-B04A-82BC3616531F}" srcOrd="0" destOrd="0" parTransId="{FF25D2DC-A972-492D-9DBA-017395DA7D67}" sibTransId="{CE62D426-F094-42AE-94C8-F9C58BEECCEA}"/>
    <dgm:cxn modelId="{C0FE6977-F1CE-40CC-8DD4-CBC308D6D087}" srcId="{0522779E-3452-4B0F-B4A9-8A8E93B01AD5}" destId="{86338B00-20D1-41F5-9EB1-23A4BB1DDA75}" srcOrd="0" destOrd="0" parTransId="{8587916A-EDF4-42F8-92D8-326395989D6F}" sibTransId="{9FDE0D70-77AF-4AA9-A6CF-7382A1286A16}"/>
    <dgm:cxn modelId="{AA770909-E01B-473D-9811-729C48254FF7}" type="presOf" srcId="{86338B00-20D1-41F5-9EB1-23A4BB1DDA75}" destId="{28BD6178-FD4D-44BF-9016-AE68D7FAA37F}" srcOrd="0" destOrd="1" presId="urn:microsoft.com/office/officeart/2005/8/layout/hList6"/>
    <dgm:cxn modelId="{DD820B5E-AFAE-4892-A84C-38251BA5569A}" type="presOf" srcId="{E08C2592-A684-430E-9C94-879AE4EAAC2C}" destId="{28C55658-D11C-490B-935F-E55B0B11D53F}" srcOrd="0" destOrd="0" presId="urn:microsoft.com/office/officeart/2005/8/layout/hList6"/>
    <dgm:cxn modelId="{8D87E805-E356-48D2-AD6E-0C5E9813754A}" type="presOf" srcId="{C8A5E09B-10D6-418A-B04A-82BC3616531F}" destId="{28C55658-D11C-490B-935F-E55B0B11D53F}" srcOrd="0" destOrd="1" presId="urn:microsoft.com/office/officeart/2005/8/layout/hList6"/>
    <dgm:cxn modelId="{66DDC83D-986C-4C84-9A71-3ADA0C278F21}" srcId="{FFAD2B69-8C3E-4234-AABC-A364D2C93825}" destId="{0522779E-3452-4B0F-B4A9-8A8E93B01AD5}" srcOrd="0" destOrd="0" parTransId="{AA624832-43E2-49EC-AB41-562D8ADA5DB0}" sibTransId="{2363F5D1-304B-407B-B0D7-820BF983B93F}"/>
    <dgm:cxn modelId="{6BA8FD93-BAB2-4D24-9839-06BB68A37374}" type="presParOf" srcId="{3FB39E0C-0E77-4A64-BCF4-F881F752E137}" destId="{28BD6178-FD4D-44BF-9016-AE68D7FAA37F}" srcOrd="0" destOrd="0" presId="urn:microsoft.com/office/officeart/2005/8/layout/hList6"/>
    <dgm:cxn modelId="{9A8778A0-483D-42BD-BBF9-37B76124DD98}" type="presParOf" srcId="{3FB39E0C-0E77-4A64-BCF4-F881F752E137}" destId="{C2DE1CC7-95FF-4231-905E-C4ACA0E3CA3D}" srcOrd="1" destOrd="0" presId="urn:microsoft.com/office/officeart/2005/8/layout/hList6"/>
    <dgm:cxn modelId="{634A6793-4112-4AF6-B4FC-F187B69BB82A}" type="presParOf" srcId="{3FB39E0C-0E77-4A64-BCF4-F881F752E137}" destId="{28C55658-D11C-490B-935F-E55B0B11D53F}" srcOrd="2" destOrd="0" presId="urn:microsoft.com/office/officeart/2005/8/layout/hList6"/>
    <dgm:cxn modelId="{53629337-1BF0-42FE-A828-3D4A3A52B4C2}" type="presParOf" srcId="{3FB39E0C-0E77-4A64-BCF4-F881F752E137}" destId="{0BA249F7-8EE1-45B5-9C2E-482108854B41}" srcOrd="3" destOrd="0" presId="urn:microsoft.com/office/officeart/2005/8/layout/hList6"/>
    <dgm:cxn modelId="{70314F16-AADB-4A98-A39A-ABF838324D4A}" type="presParOf" srcId="{3FB39E0C-0E77-4A64-BCF4-F881F752E137}" destId="{2F201DDE-4570-4DC9-9DC7-482299355B2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D2B69-8C3E-4234-AABC-A364D2C9382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22779E-3452-4B0F-B4A9-8A8E93B01AD5}">
      <dgm:prSet phldrT="[Text]"/>
      <dgm:spPr/>
      <dgm:t>
        <a:bodyPr/>
        <a:lstStyle/>
        <a:p>
          <a:r>
            <a:rPr lang="en-US" dirty="0" smtClean="0"/>
            <a:t>4.Tajalli Stage</a:t>
          </a:r>
        </a:p>
        <a:p>
          <a:r>
            <a:rPr lang="en-US" dirty="0" smtClean="0"/>
            <a:t>At this stage, activities are carried out that aim to present a sense of Godliness or in </a:t>
          </a:r>
          <a:r>
            <a:rPr lang="en-US" dirty="0" err="1" smtClean="0"/>
            <a:t>Hamka's</a:t>
          </a:r>
          <a:r>
            <a:rPr lang="en-US" dirty="0" smtClean="0"/>
            <a:t> terms, "Visible God in the heart". Activities in this stage are in the form of inviting counsellors to </a:t>
          </a:r>
          <a:r>
            <a:rPr lang="en-US" dirty="0" err="1" smtClean="0"/>
            <a:t>munajat</a:t>
          </a:r>
          <a:r>
            <a:rPr lang="en-US" dirty="0" smtClean="0"/>
            <a:t>, remember about death, and explore the meaning of </a:t>
          </a:r>
          <a:r>
            <a:rPr lang="en-US" dirty="0" err="1" smtClean="0"/>
            <a:t>asmaul</a:t>
          </a:r>
          <a:r>
            <a:rPr lang="en-US" dirty="0" smtClean="0"/>
            <a:t> </a:t>
          </a:r>
          <a:r>
            <a:rPr lang="en-US" dirty="0" err="1" smtClean="0"/>
            <a:t>husna</a:t>
          </a:r>
          <a:r>
            <a:rPr lang="en-US" dirty="0" smtClean="0"/>
            <a:t>. </a:t>
          </a:r>
          <a:endParaRPr lang="en-US" dirty="0"/>
        </a:p>
      </dgm:t>
    </dgm:pt>
    <dgm:pt modelId="{AA624832-43E2-49EC-AB41-562D8ADA5DB0}" type="parTrans" cxnId="{66DDC83D-986C-4C84-9A71-3ADA0C278F21}">
      <dgm:prSet/>
      <dgm:spPr/>
      <dgm:t>
        <a:bodyPr/>
        <a:lstStyle/>
        <a:p>
          <a:endParaRPr lang="en-US"/>
        </a:p>
      </dgm:t>
    </dgm:pt>
    <dgm:pt modelId="{2363F5D1-304B-407B-B0D7-820BF983B93F}" type="sibTrans" cxnId="{66DDC83D-986C-4C84-9A71-3ADA0C278F21}">
      <dgm:prSet/>
      <dgm:spPr/>
      <dgm:t>
        <a:bodyPr/>
        <a:lstStyle/>
        <a:p>
          <a:endParaRPr lang="en-US"/>
        </a:p>
      </dgm:t>
    </dgm:pt>
    <dgm:pt modelId="{E08C2592-A684-430E-9C94-879AE4EAAC2C}">
      <dgm:prSet phldrT="[Text]"/>
      <dgm:spPr/>
      <dgm:t>
        <a:bodyPr/>
        <a:lstStyle/>
        <a:p>
          <a:r>
            <a:rPr lang="en-US" dirty="0" smtClean="0"/>
            <a:t>5. Out bond stage</a:t>
          </a:r>
        </a:p>
        <a:p>
          <a:r>
            <a:rPr lang="en-US" dirty="0" smtClean="0"/>
            <a:t>The counselor invites the counselor to do outbound activities with elements of "challenges" and "difficulties" in it. Activities in this stage include flying fox, rock climbing, and water relay. Furthermore, the activity at this stage was closed by singing along with </a:t>
          </a:r>
          <a:r>
            <a:rPr lang="en-US" dirty="0" err="1" smtClean="0"/>
            <a:t>Dmasiv's</a:t>
          </a:r>
          <a:r>
            <a:rPr lang="en-US" dirty="0" smtClean="0"/>
            <a:t> song entitled "don't give up" </a:t>
          </a:r>
          <a:endParaRPr lang="en-US" dirty="0"/>
        </a:p>
      </dgm:t>
    </dgm:pt>
    <dgm:pt modelId="{B7094EA4-9A9A-43FD-B452-32628C13BFF8}" type="parTrans" cxnId="{A42658DB-97E1-4ADC-BDF3-F7113EB2564A}">
      <dgm:prSet/>
      <dgm:spPr/>
      <dgm:t>
        <a:bodyPr/>
        <a:lstStyle/>
        <a:p>
          <a:endParaRPr lang="en-US"/>
        </a:p>
      </dgm:t>
    </dgm:pt>
    <dgm:pt modelId="{A96C42F6-4BD1-4DF6-9A11-D32E3363A162}" type="sibTrans" cxnId="{A42658DB-97E1-4ADC-BDF3-F7113EB2564A}">
      <dgm:prSet/>
      <dgm:spPr/>
      <dgm:t>
        <a:bodyPr/>
        <a:lstStyle/>
        <a:p>
          <a:endParaRPr lang="en-US"/>
        </a:p>
      </dgm:t>
    </dgm:pt>
    <dgm:pt modelId="{F8837CC4-5953-405F-AAF5-7FCC7E61C320}">
      <dgm:prSet phldrT="[Text]"/>
      <dgm:spPr/>
      <dgm:t>
        <a:bodyPr/>
        <a:lstStyle/>
        <a:p>
          <a:r>
            <a:rPr lang="en-US" dirty="0" smtClean="0"/>
            <a:t>6. </a:t>
          </a:r>
          <a:r>
            <a:rPr lang="en-US" dirty="0" err="1" smtClean="0"/>
            <a:t>Ibrah</a:t>
          </a:r>
          <a:r>
            <a:rPr lang="en-US" dirty="0" smtClean="0"/>
            <a:t> Giving Stage</a:t>
          </a:r>
        </a:p>
        <a:p>
          <a:r>
            <a:rPr lang="en-US" dirty="0" smtClean="0"/>
            <a:t>Counselors provide </a:t>
          </a:r>
          <a:r>
            <a:rPr lang="en-US" dirty="0" err="1" smtClean="0"/>
            <a:t>ibrah</a:t>
          </a:r>
          <a:r>
            <a:rPr lang="en-US" dirty="0" smtClean="0"/>
            <a:t> in the form of meaning about nature, especially the ocean and mountains, by inviting students directly to visit beaches and mountainous areas. In </a:t>
          </a:r>
          <a:r>
            <a:rPr lang="en-US" i="1" dirty="0" err="1" smtClean="0"/>
            <a:t>ibrah</a:t>
          </a:r>
          <a:r>
            <a:rPr lang="en-US" dirty="0" smtClean="0"/>
            <a:t> about the ocean, the counselor invites students to interpret the concept of "sorry" contained in the ocean through discussion activities.</a:t>
          </a:r>
        </a:p>
      </dgm:t>
    </dgm:pt>
    <dgm:pt modelId="{DB8C814A-A06D-488D-B5AF-519A892D813B}" type="parTrans" cxnId="{9701BDFD-3403-46C4-8EE7-D2E12117856F}">
      <dgm:prSet/>
      <dgm:spPr/>
      <dgm:t>
        <a:bodyPr/>
        <a:lstStyle/>
        <a:p>
          <a:endParaRPr lang="en-US"/>
        </a:p>
      </dgm:t>
    </dgm:pt>
    <dgm:pt modelId="{F5C64920-589D-4946-8939-4FD025892038}" type="sibTrans" cxnId="{9701BDFD-3403-46C4-8EE7-D2E12117856F}">
      <dgm:prSet/>
      <dgm:spPr/>
      <dgm:t>
        <a:bodyPr/>
        <a:lstStyle/>
        <a:p>
          <a:endParaRPr lang="en-US"/>
        </a:p>
      </dgm:t>
    </dgm:pt>
    <dgm:pt modelId="{B3642280-5A38-45A2-9D81-E4CD4EB9B615}">
      <dgm:prSet phldrT="[Text]"/>
      <dgm:spPr/>
      <dgm:t>
        <a:bodyPr/>
        <a:lstStyle/>
        <a:p>
          <a:r>
            <a:rPr lang="en-US" dirty="0" smtClean="0"/>
            <a:t>7. Final Stage (evaluation &amp; conclusion)</a:t>
          </a:r>
        </a:p>
        <a:p>
          <a:r>
            <a:rPr lang="en-US" dirty="0" smtClean="0"/>
            <a:t>This stage is intended to review the matters conveyed and discussed by counselors and counselors. Counselors give students the opportunity to ask questions.  The counselor directs the counselors (students) to formulate positive and meaningful conclusions from various series of activities carried out in the guidance of </a:t>
          </a:r>
          <a:r>
            <a:rPr lang="en-US" dirty="0" err="1" smtClean="0"/>
            <a:t>tadabbur</a:t>
          </a:r>
          <a:r>
            <a:rPr lang="en-US" dirty="0" smtClean="0"/>
            <a:t> </a:t>
          </a:r>
          <a:r>
            <a:rPr lang="en-US" dirty="0" err="1" smtClean="0"/>
            <a:t>alam</a:t>
          </a:r>
          <a:endParaRPr lang="en-US" dirty="0"/>
        </a:p>
      </dgm:t>
    </dgm:pt>
    <dgm:pt modelId="{DC86AB04-9A54-4C18-A56D-F1AE115606D6}" type="parTrans" cxnId="{145C639A-B53E-4125-9759-5E571A2568D7}">
      <dgm:prSet/>
      <dgm:spPr/>
    </dgm:pt>
    <dgm:pt modelId="{D2DAB291-7C04-4ADD-A0B8-7A64271BCC08}" type="sibTrans" cxnId="{145C639A-B53E-4125-9759-5E571A2568D7}">
      <dgm:prSet/>
      <dgm:spPr/>
    </dgm:pt>
    <dgm:pt modelId="{3FB39E0C-0E77-4A64-BCF4-F881F752E137}" type="pres">
      <dgm:prSet presAssocID="{FFAD2B69-8C3E-4234-AABC-A364D2C93825}" presName="Name0" presStyleCnt="0">
        <dgm:presLayoutVars>
          <dgm:dir/>
          <dgm:resizeHandles val="exact"/>
        </dgm:presLayoutVars>
      </dgm:prSet>
      <dgm:spPr/>
    </dgm:pt>
    <dgm:pt modelId="{28BD6178-FD4D-44BF-9016-AE68D7FAA37F}" type="pres">
      <dgm:prSet presAssocID="{0522779E-3452-4B0F-B4A9-8A8E93B01AD5}" presName="node" presStyleLbl="node1" presStyleIdx="0" presStyleCnt="4">
        <dgm:presLayoutVars>
          <dgm:bulletEnabled val="1"/>
        </dgm:presLayoutVars>
      </dgm:prSet>
      <dgm:spPr/>
      <dgm:t>
        <a:bodyPr/>
        <a:lstStyle/>
        <a:p>
          <a:endParaRPr lang="en-US"/>
        </a:p>
      </dgm:t>
    </dgm:pt>
    <dgm:pt modelId="{C2DE1CC7-95FF-4231-905E-C4ACA0E3CA3D}" type="pres">
      <dgm:prSet presAssocID="{2363F5D1-304B-407B-B0D7-820BF983B93F}" presName="sibTrans" presStyleCnt="0"/>
      <dgm:spPr/>
    </dgm:pt>
    <dgm:pt modelId="{28C55658-D11C-490B-935F-E55B0B11D53F}" type="pres">
      <dgm:prSet presAssocID="{E08C2592-A684-430E-9C94-879AE4EAAC2C}" presName="node" presStyleLbl="node1" presStyleIdx="1" presStyleCnt="4">
        <dgm:presLayoutVars>
          <dgm:bulletEnabled val="1"/>
        </dgm:presLayoutVars>
      </dgm:prSet>
      <dgm:spPr/>
      <dgm:t>
        <a:bodyPr/>
        <a:lstStyle/>
        <a:p>
          <a:endParaRPr lang="en-US"/>
        </a:p>
      </dgm:t>
    </dgm:pt>
    <dgm:pt modelId="{0BA249F7-8EE1-45B5-9C2E-482108854B41}" type="pres">
      <dgm:prSet presAssocID="{A96C42F6-4BD1-4DF6-9A11-D32E3363A162}" presName="sibTrans" presStyleCnt="0"/>
      <dgm:spPr/>
    </dgm:pt>
    <dgm:pt modelId="{2F201DDE-4570-4DC9-9DC7-482299355B27}" type="pres">
      <dgm:prSet presAssocID="{F8837CC4-5953-405F-AAF5-7FCC7E61C320}" presName="node" presStyleLbl="node1" presStyleIdx="2" presStyleCnt="4">
        <dgm:presLayoutVars>
          <dgm:bulletEnabled val="1"/>
        </dgm:presLayoutVars>
      </dgm:prSet>
      <dgm:spPr/>
      <dgm:t>
        <a:bodyPr/>
        <a:lstStyle/>
        <a:p>
          <a:endParaRPr lang="en-US"/>
        </a:p>
      </dgm:t>
    </dgm:pt>
    <dgm:pt modelId="{1A48D95E-32A1-4B76-A0C3-D0CA4880A971}" type="pres">
      <dgm:prSet presAssocID="{F5C64920-589D-4946-8939-4FD025892038}" presName="sibTrans" presStyleCnt="0"/>
      <dgm:spPr/>
    </dgm:pt>
    <dgm:pt modelId="{7C84A1C4-A3CD-429B-B284-1ABBB52619CF}" type="pres">
      <dgm:prSet presAssocID="{B3642280-5A38-45A2-9D81-E4CD4EB9B615}" presName="node" presStyleLbl="node1" presStyleIdx="3" presStyleCnt="4" custLinFactNeighborX="2">
        <dgm:presLayoutVars>
          <dgm:bulletEnabled val="1"/>
        </dgm:presLayoutVars>
      </dgm:prSet>
      <dgm:spPr/>
      <dgm:t>
        <a:bodyPr/>
        <a:lstStyle/>
        <a:p>
          <a:endParaRPr lang="en-US"/>
        </a:p>
      </dgm:t>
    </dgm:pt>
  </dgm:ptLst>
  <dgm:cxnLst>
    <dgm:cxn modelId="{D34500BF-CAA6-400E-9625-AC3C483C3822}" type="presOf" srcId="{B3642280-5A38-45A2-9D81-E4CD4EB9B615}" destId="{7C84A1C4-A3CD-429B-B284-1ABBB52619CF}" srcOrd="0" destOrd="0" presId="urn:microsoft.com/office/officeart/2005/8/layout/hList6"/>
    <dgm:cxn modelId="{63B32AED-3E9D-48BE-BBA5-FE8FB6AC440E}" type="presOf" srcId="{FFAD2B69-8C3E-4234-AABC-A364D2C93825}" destId="{3FB39E0C-0E77-4A64-BCF4-F881F752E137}" srcOrd="0" destOrd="0" presId="urn:microsoft.com/office/officeart/2005/8/layout/hList6"/>
    <dgm:cxn modelId="{145C639A-B53E-4125-9759-5E571A2568D7}" srcId="{FFAD2B69-8C3E-4234-AABC-A364D2C93825}" destId="{B3642280-5A38-45A2-9D81-E4CD4EB9B615}" srcOrd="3" destOrd="0" parTransId="{DC86AB04-9A54-4C18-A56D-F1AE115606D6}" sibTransId="{D2DAB291-7C04-4ADD-A0B8-7A64271BCC08}"/>
    <dgm:cxn modelId="{B7761AC9-AE6F-4495-AB64-E818D8F54CA8}" type="presOf" srcId="{0522779E-3452-4B0F-B4A9-8A8E93B01AD5}" destId="{28BD6178-FD4D-44BF-9016-AE68D7FAA37F}" srcOrd="0" destOrd="0" presId="urn:microsoft.com/office/officeart/2005/8/layout/hList6"/>
    <dgm:cxn modelId="{9701BDFD-3403-46C4-8EE7-D2E12117856F}" srcId="{FFAD2B69-8C3E-4234-AABC-A364D2C93825}" destId="{F8837CC4-5953-405F-AAF5-7FCC7E61C320}" srcOrd="2" destOrd="0" parTransId="{DB8C814A-A06D-488D-B5AF-519A892D813B}" sibTransId="{F5C64920-589D-4946-8939-4FD025892038}"/>
    <dgm:cxn modelId="{A0648E2A-A312-4D73-9895-6206B4019A0C}" type="presOf" srcId="{E08C2592-A684-430E-9C94-879AE4EAAC2C}" destId="{28C55658-D11C-490B-935F-E55B0B11D53F}" srcOrd="0" destOrd="0" presId="urn:microsoft.com/office/officeart/2005/8/layout/hList6"/>
    <dgm:cxn modelId="{A42658DB-97E1-4ADC-BDF3-F7113EB2564A}" srcId="{FFAD2B69-8C3E-4234-AABC-A364D2C93825}" destId="{E08C2592-A684-430E-9C94-879AE4EAAC2C}" srcOrd="1" destOrd="0" parTransId="{B7094EA4-9A9A-43FD-B452-32628C13BFF8}" sibTransId="{A96C42F6-4BD1-4DF6-9A11-D32E3363A162}"/>
    <dgm:cxn modelId="{5319A13C-B03E-4651-B58B-9BCDC6E972CE}" type="presOf" srcId="{F8837CC4-5953-405F-AAF5-7FCC7E61C320}" destId="{2F201DDE-4570-4DC9-9DC7-482299355B27}" srcOrd="0" destOrd="0" presId="urn:microsoft.com/office/officeart/2005/8/layout/hList6"/>
    <dgm:cxn modelId="{66DDC83D-986C-4C84-9A71-3ADA0C278F21}" srcId="{FFAD2B69-8C3E-4234-AABC-A364D2C93825}" destId="{0522779E-3452-4B0F-B4A9-8A8E93B01AD5}" srcOrd="0" destOrd="0" parTransId="{AA624832-43E2-49EC-AB41-562D8ADA5DB0}" sibTransId="{2363F5D1-304B-407B-B0D7-820BF983B93F}"/>
    <dgm:cxn modelId="{82254F2E-E330-419D-AD7D-89CA23C0E7D0}" type="presParOf" srcId="{3FB39E0C-0E77-4A64-BCF4-F881F752E137}" destId="{28BD6178-FD4D-44BF-9016-AE68D7FAA37F}" srcOrd="0" destOrd="0" presId="urn:microsoft.com/office/officeart/2005/8/layout/hList6"/>
    <dgm:cxn modelId="{DF1B9FC9-417E-467A-9D2F-4E510F40574E}" type="presParOf" srcId="{3FB39E0C-0E77-4A64-BCF4-F881F752E137}" destId="{C2DE1CC7-95FF-4231-905E-C4ACA0E3CA3D}" srcOrd="1" destOrd="0" presId="urn:microsoft.com/office/officeart/2005/8/layout/hList6"/>
    <dgm:cxn modelId="{07C7285A-7324-4630-A0EE-57FBDA41CAF4}" type="presParOf" srcId="{3FB39E0C-0E77-4A64-BCF4-F881F752E137}" destId="{28C55658-D11C-490B-935F-E55B0B11D53F}" srcOrd="2" destOrd="0" presId="urn:microsoft.com/office/officeart/2005/8/layout/hList6"/>
    <dgm:cxn modelId="{5266E3C4-5803-4D8C-9F00-5F6E4851C474}" type="presParOf" srcId="{3FB39E0C-0E77-4A64-BCF4-F881F752E137}" destId="{0BA249F7-8EE1-45B5-9C2E-482108854B41}" srcOrd="3" destOrd="0" presId="urn:microsoft.com/office/officeart/2005/8/layout/hList6"/>
    <dgm:cxn modelId="{EC9ACB09-1E41-4693-AA07-57D022DCC2E6}" type="presParOf" srcId="{3FB39E0C-0E77-4A64-BCF4-F881F752E137}" destId="{2F201DDE-4570-4DC9-9DC7-482299355B27}" srcOrd="4" destOrd="0" presId="urn:microsoft.com/office/officeart/2005/8/layout/hList6"/>
    <dgm:cxn modelId="{62EA8485-2FAC-4CF2-82C7-F6AB866CCAC9}" type="presParOf" srcId="{3FB39E0C-0E77-4A64-BCF4-F881F752E137}" destId="{1A48D95E-32A1-4B76-A0C3-D0CA4880A971}" srcOrd="5" destOrd="0" presId="urn:microsoft.com/office/officeart/2005/8/layout/hList6"/>
    <dgm:cxn modelId="{27083B60-7191-44D2-9EA5-BB5BDFCB31C4}" type="presParOf" srcId="{3FB39E0C-0E77-4A64-BCF4-F881F752E137}" destId="{7C84A1C4-A3CD-429B-B284-1ABBB52619CF}"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D6178-FD4D-44BF-9016-AE68D7FAA37F}">
      <dsp:nvSpPr>
        <dsp:cNvPr id="0" name=""/>
        <dsp:cNvSpPr/>
      </dsp:nvSpPr>
      <dsp:spPr>
        <a:xfrm rot="16200000">
          <a:off x="-700692" y="701910"/>
          <a:ext cx="4572000" cy="3168178"/>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6234" bIns="0" numCol="1" spcCol="1270" anchor="t" anchorCtr="0">
          <a:noAutofit/>
        </a:bodyPr>
        <a:lstStyle/>
        <a:p>
          <a:pPr lvl="0" algn="l" defTabSz="755650">
            <a:lnSpc>
              <a:spcPct val="90000"/>
            </a:lnSpc>
            <a:spcBef>
              <a:spcPct val="0"/>
            </a:spcBef>
            <a:spcAft>
              <a:spcPct val="35000"/>
            </a:spcAft>
          </a:pPr>
          <a:r>
            <a:rPr lang="en-US" sz="1700" kern="1200" dirty="0" smtClean="0"/>
            <a:t>1. Orientation stage </a:t>
          </a:r>
          <a:endParaRPr lang="en-US" sz="1700" kern="1200" dirty="0"/>
        </a:p>
        <a:p>
          <a:pPr marL="114300" lvl="1" indent="-114300" algn="l" defTabSz="577850">
            <a:lnSpc>
              <a:spcPct val="90000"/>
            </a:lnSpc>
            <a:spcBef>
              <a:spcPct val="0"/>
            </a:spcBef>
            <a:spcAft>
              <a:spcPct val="15000"/>
            </a:spcAft>
            <a:buChar char="••"/>
          </a:pPr>
          <a:r>
            <a:rPr lang="en-US" sz="1300" kern="1200" dirty="0" smtClean="0"/>
            <a:t>The inner realm is in the form of the condition of the heart, self, and soul, while the outer realm is in the form of oceans and mountains, which also have outbound activities in it. At this stage, a "nature montage" activity is also carried out, namely compiling new images from several images that are already available.</a:t>
          </a:r>
          <a:endParaRPr lang="en-US" sz="1300" kern="1200" dirty="0"/>
        </a:p>
      </dsp:txBody>
      <dsp:txXfrm rot="5400000">
        <a:off x="1219" y="914399"/>
        <a:ext cx="3168178" cy="2743200"/>
      </dsp:txXfrm>
    </dsp:sp>
    <dsp:sp modelId="{28C55658-D11C-490B-935F-E55B0B11D53F}">
      <dsp:nvSpPr>
        <dsp:cNvPr id="0" name=""/>
        <dsp:cNvSpPr/>
      </dsp:nvSpPr>
      <dsp:spPr>
        <a:xfrm rot="16200000">
          <a:off x="2705100" y="701910"/>
          <a:ext cx="4572000" cy="3168178"/>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6234" bIns="0" numCol="1" spcCol="1270" anchor="t" anchorCtr="0">
          <a:noAutofit/>
        </a:bodyPr>
        <a:lstStyle/>
        <a:p>
          <a:pPr lvl="0" algn="l" defTabSz="755650">
            <a:lnSpc>
              <a:spcPct val="90000"/>
            </a:lnSpc>
            <a:spcBef>
              <a:spcPct val="0"/>
            </a:spcBef>
            <a:spcAft>
              <a:spcPct val="35000"/>
            </a:spcAft>
          </a:pPr>
          <a:r>
            <a:rPr lang="en-US" sz="1700" kern="1200" dirty="0" smtClean="0"/>
            <a:t>2. </a:t>
          </a:r>
          <a:r>
            <a:rPr lang="en-US" sz="1700" kern="1200" dirty="0" err="1" smtClean="0"/>
            <a:t>Takhalli</a:t>
          </a:r>
          <a:r>
            <a:rPr lang="en-US" sz="1700" kern="1200" dirty="0" smtClean="0"/>
            <a:t> stage </a:t>
          </a:r>
          <a:endParaRPr lang="en-US" sz="1700" kern="1200" dirty="0"/>
        </a:p>
        <a:p>
          <a:pPr marL="114300" lvl="1" indent="-114300" algn="l" defTabSz="577850">
            <a:lnSpc>
              <a:spcPct val="90000"/>
            </a:lnSpc>
            <a:spcBef>
              <a:spcPct val="0"/>
            </a:spcBef>
            <a:spcAft>
              <a:spcPct val="15000"/>
            </a:spcAft>
            <a:buChar char="••"/>
          </a:pPr>
          <a:r>
            <a:rPr lang="en-US" sz="1300" kern="1200" dirty="0" smtClean="0"/>
            <a:t>At this stage, counsellors are invited to free themselves from despicable qualities. Activities carried out include making a tyrannical </a:t>
          </a:r>
          <a:r>
            <a:rPr lang="en-US" sz="1300" kern="1200" dirty="0" err="1" smtClean="0"/>
            <a:t>nafs</a:t>
          </a:r>
          <a:r>
            <a:rPr lang="en-US" sz="1300" kern="1200" dirty="0" smtClean="0"/>
            <a:t> journal, counsellors are asked to disclose in writing about the despicable nature that has been owned and despicable deeds that have been committed. In addition, counsellors are also asked to make poems, because based on the views in Sufism, the words expressed by humans are sometimes limited, so through poetry can be expressed a deeper meaning</a:t>
          </a:r>
          <a:endParaRPr lang="en-US" sz="1300" kern="1200" dirty="0"/>
        </a:p>
      </dsp:txBody>
      <dsp:txXfrm rot="5400000">
        <a:off x="3407011" y="914399"/>
        <a:ext cx="3168178" cy="2743200"/>
      </dsp:txXfrm>
    </dsp:sp>
    <dsp:sp modelId="{2F201DDE-4570-4DC9-9DC7-482299355B27}">
      <dsp:nvSpPr>
        <dsp:cNvPr id="0" name=""/>
        <dsp:cNvSpPr/>
      </dsp:nvSpPr>
      <dsp:spPr>
        <a:xfrm rot="16200000">
          <a:off x="6110892" y="701910"/>
          <a:ext cx="4572000" cy="3168178"/>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6234" bIns="0" numCol="1" spcCol="1270" anchor="t" anchorCtr="0">
          <a:noAutofit/>
        </a:bodyPr>
        <a:lstStyle/>
        <a:p>
          <a:pPr lvl="0" algn="l" defTabSz="755650">
            <a:lnSpc>
              <a:spcPct val="90000"/>
            </a:lnSpc>
            <a:spcBef>
              <a:spcPct val="0"/>
            </a:spcBef>
            <a:spcAft>
              <a:spcPct val="35000"/>
            </a:spcAft>
          </a:pPr>
          <a:r>
            <a:rPr lang="en-US" sz="1700" kern="1200" dirty="0" smtClean="0"/>
            <a:t>3. </a:t>
          </a:r>
          <a:r>
            <a:rPr lang="en-US" sz="1700" kern="1200" dirty="0" err="1" smtClean="0"/>
            <a:t>Tahalli</a:t>
          </a:r>
          <a:r>
            <a:rPr lang="en-US" sz="1700" kern="1200" dirty="0" smtClean="0"/>
            <a:t> Stage</a:t>
          </a:r>
          <a:endParaRPr lang="en-US" sz="1700" kern="1200" dirty="0"/>
        </a:p>
        <a:p>
          <a:pPr marL="114300" lvl="1" indent="-114300" algn="l" defTabSz="577850">
            <a:lnSpc>
              <a:spcPct val="90000"/>
            </a:lnSpc>
            <a:spcBef>
              <a:spcPct val="0"/>
            </a:spcBef>
            <a:spcAft>
              <a:spcPct val="15000"/>
            </a:spcAft>
            <a:buChar char="••"/>
          </a:pPr>
          <a:r>
            <a:rPr lang="en-US" sz="1300" kern="1200" dirty="0" smtClean="0"/>
            <a:t>At this stage, it contains activities aimed at "psychological training" with the initial view of </a:t>
          </a:r>
          <a:r>
            <a:rPr lang="en-US" sz="1300" kern="1200" dirty="0" err="1" smtClean="0"/>
            <a:t>Ibn</a:t>
          </a:r>
          <a:r>
            <a:rPr lang="en-US" sz="1300" kern="1200" dirty="0" smtClean="0"/>
            <a:t> </a:t>
          </a:r>
          <a:r>
            <a:rPr lang="en-US" sz="1300" kern="1200" dirty="0" err="1" smtClean="0"/>
            <a:t>Arabi</a:t>
          </a:r>
          <a:r>
            <a:rPr lang="en-US" sz="1300" kern="1200" dirty="0" smtClean="0"/>
            <a:t> that the human soul can be trained, understood, and replaced with a form that is suitable for the human will. At this stage, it is also intended that counsellors can fill and decorate themselves with commendable attitudes. Activities carried out at this </a:t>
          </a:r>
          <a:r>
            <a:rPr lang="en-US" sz="1300" kern="1200" dirty="0" err="1" smtClean="0"/>
            <a:t>tahalli</a:t>
          </a:r>
          <a:r>
            <a:rPr lang="en-US" sz="1300" kern="1200" dirty="0" smtClean="0"/>
            <a:t> stage are counsellors invited to carry out meditation activities, repentance and apologies to humans who have been hurt, and self-pledge.</a:t>
          </a:r>
          <a:endParaRPr lang="en-US" sz="1300" kern="1200" dirty="0"/>
        </a:p>
      </dsp:txBody>
      <dsp:txXfrm rot="5400000">
        <a:off x="6812803" y="914399"/>
        <a:ext cx="3168178" cy="2743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D6178-FD4D-44BF-9016-AE68D7FAA37F}">
      <dsp:nvSpPr>
        <dsp:cNvPr id="0" name=""/>
        <dsp:cNvSpPr/>
      </dsp:nvSpPr>
      <dsp:spPr>
        <a:xfrm rot="16200000">
          <a:off x="-1102837" y="1105244"/>
          <a:ext cx="4572000" cy="2361511"/>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4027" bIns="0" numCol="1" spcCol="1270" anchor="ctr" anchorCtr="0">
          <a:noAutofit/>
        </a:bodyPr>
        <a:lstStyle/>
        <a:p>
          <a:pPr lvl="0" algn="ctr" defTabSz="577850">
            <a:lnSpc>
              <a:spcPct val="90000"/>
            </a:lnSpc>
            <a:spcBef>
              <a:spcPct val="0"/>
            </a:spcBef>
            <a:spcAft>
              <a:spcPct val="35000"/>
            </a:spcAft>
          </a:pPr>
          <a:r>
            <a:rPr lang="en-US" sz="1300" kern="1200" dirty="0" smtClean="0"/>
            <a:t>4.Tajalli Stage</a:t>
          </a:r>
        </a:p>
        <a:p>
          <a:pPr lvl="0" algn="ctr" defTabSz="577850">
            <a:lnSpc>
              <a:spcPct val="90000"/>
            </a:lnSpc>
            <a:spcBef>
              <a:spcPct val="0"/>
            </a:spcBef>
            <a:spcAft>
              <a:spcPct val="35000"/>
            </a:spcAft>
          </a:pPr>
          <a:r>
            <a:rPr lang="en-US" sz="1300" kern="1200" dirty="0" smtClean="0"/>
            <a:t>At this stage, activities are carried out that aim to present a sense of Godliness or in </a:t>
          </a:r>
          <a:r>
            <a:rPr lang="en-US" sz="1300" kern="1200" dirty="0" err="1" smtClean="0"/>
            <a:t>Hamka's</a:t>
          </a:r>
          <a:r>
            <a:rPr lang="en-US" sz="1300" kern="1200" dirty="0" smtClean="0"/>
            <a:t> terms, "Visible God in the heart". Activities in this stage are in the form of inviting counsellors to </a:t>
          </a:r>
          <a:r>
            <a:rPr lang="en-US" sz="1300" kern="1200" dirty="0" err="1" smtClean="0"/>
            <a:t>munajat</a:t>
          </a:r>
          <a:r>
            <a:rPr lang="en-US" sz="1300" kern="1200" dirty="0" smtClean="0"/>
            <a:t>, remember about death, and explore the meaning of </a:t>
          </a:r>
          <a:r>
            <a:rPr lang="en-US" sz="1300" kern="1200" dirty="0" err="1" smtClean="0"/>
            <a:t>asmaul</a:t>
          </a:r>
          <a:r>
            <a:rPr lang="en-US" sz="1300" kern="1200" dirty="0" smtClean="0"/>
            <a:t> </a:t>
          </a:r>
          <a:r>
            <a:rPr lang="en-US" sz="1300" kern="1200" dirty="0" err="1" smtClean="0"/>
            <a:t>husna</a:t>
          </a:r>
          <a:r>
            <a:rPr lang="en-US" sz="1300" kern="1200" dirty="0" smtClean="0"/>
            <a:t>. </a:t>
          </a:r>
          <a:endParaRPr lang="en-US" sz="1300" kern="1200" dirty="0"/>
        </a:p>
      </dsp:txBody>
      <dsp:txXfrm rot="5400000">
        <a:off x="2407" y="914400"/>
        <a:ext cx="2361511" cy="2743200"/>
      </dsp:txXfrm>
    </dsp:sp>
    <dsp:sp modelId="{28C55658-D11C-490B-935F-E55B0B11D53F}">
      <dsp:nvSpPr>
        <dsp:cNvPr id="0" name=""/>
        <dsp:cNvSpPr/>
      </dsp:nvSpPr>
      <dsp:spPr>
        <a:xfrm rot="16200000">
          <a:off x="1435787" y="1105244"/>
          <a:ext cx="4572000" cy="2361511"/>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4027" bIns="0" numCol="1" spcCol="1270" anchor="ctr" anchorCtr="0">
          <a:noAutofit/>
        </a:bodyPr>
        <a:lstStyle/>
        <a:p>
          <a:pPr lvl="0" algn="ctr" defTabSz="577850">
            <a:lnSpc>
              <a:spcPct val="90000"/>
            </a:lnSpc>
            <a:spcBef>
              <a:spcPct val="0"/>
            </a:spcBef>
            <a:spcAft>
              <a:spcPct val="35000"/>
            </a:spcAft>
          </a:pPr>
          <a:r>
            <a:rPr lang="en-US" sz="1300" kern="1200" dirty="0" smtClean="0"/>
            <a:t>5. Out bond stage</a:t>
          </a:r>
        </a:p>
        <a:p>
          <a:pPr lvl="0" algn="ctr" defTabSz="577850">
            <a:lnSpc>
              <a:spcPct val="90000"/>
            </a:lnSpc>
            <a:spcBef>
              <a:spcPct val="0"/>
            </a:spcBef>
            <a:spcAft>
              <a:spcPct val="35000"/>
            </a:spcAft>
          </a:pPr>
          <a:r>
            <a:rPr lang="en-US" sz="1300" kern="1200" dirty="0" smtClean="0"/>
            <a:t>The counselor invites the counselor to do outbound activities with elements of "challenges" and "difficulties" in it. Activities in this stage include flying fox, rock climbing, and water relay. Furthermore, the activity at this stage was closed by singing along with </a:t>
          </a:r>
          <a:r>
            <a:rPr lang="en-US" sz="1300" kern="1200" dirty="0" err="1" smtClean="0"/>
            <a:t>Dmasiv's</a:t>
          </a:r>
          <a:r>
            <a:rPr lang="en-US" sz="1300" kern="1200" dirty="0" smtClean="0"/>
            <a:t> song entitled "don't give up" </a:t>
          </a:r>
          <a:endParaRPr lang="en-US" sz="1300" kern="1200" dirty="0"/>
        </a:p>
      </dsp:txBody>
      <dsp:txXfrm rot="5400000">
        <a:off x="2541031" y="914400"/>
        <a:ext cx="2361511" cy="2743200"/>
      </dsp:txXfrm>
    </dsp:sp>
    <dsp:sp modelId="{2F201DDE-4570-4DC9-9DC7-482299355B27}">
      <dsp:nvSpPr>
        <dsp:cNvPr id="0" name=""/>
        <dsp:cNvSpPr/>
      </dsp:nvSpPr>
      <dsp:spPr>
        <a:xfrm rot="16200000">
          <a:off x="3974412" y="1105244"/>
          <a:ext cx="4572000" cy="2361511"/>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4027" bIns="0" numCol="1" spcCol="1270" anchor="ctr" anchorCtr="0">
          <a:noAutofit/>
        </a:bodyPr>
        <a:lstStyle/>
        <a:p>
          <a:pPr lvl="0" algn="ctr" defTabSz="577850">
            <a:lnSpc>
              <a:spcPct val="90000"/>
            </a:lnSpc>
            <a:spcBef>
              <a:spcPct val="0"/>
            </a:spcBef>
            <a:spcAft>
              <a:spcPct val="35000"/>
            </a:spcAft>
          </a:pPr>
          <a:r>
            <a:rPr lang="en-US" sz="1300" kern="1200" dirty="0" smtClean="0"/>
            <a:t>6. </a:t>
          </a:r>
          <a:r>
            <a:rPr lang="en-US" sz="1300" kern="1200" dirty="0" err="1" smtClean="0"/>
            <a:t>Ibrah</a:t>
          </a:r>
          <a:r>
            <a:rPr lang="en-US" sz="1300" kern="1200" dirty="0" smtClean="0"/>
            <a:t> Giving Stage</a:t>
          </a:r>
        </a:p>
        <a:p>
          <a:pPr lvl="0" algn="ctr" defTabSz="577850">
            <a:lnSpc>
              <a:spcPct val="90000"/>
            </a:lnSpc>
            <a:spcBef>
              <a:spcPct val="0"/>
            </a:spcBef>
            <a:spcAft>
              <a:spcPct val="35000"/>
            </a:spcAft>
          </a:pPr>
          <a:r>
            <a:rPr lang="en-US" sz="1300" kern="1200" dirty="0" smtClean="0"/>
            <a:t>Counselors provide </a:t>
          </a:r>
          <a:r>
            <a:rPr lang="en-US" sz="1300" kern="1200" dirty="0" err="1" smtClean="0"/>
            <a:t>ibrah</a:t>
          </a:r>
          <a:r>
            <a:rPr lang="en-US" sz="1300" kern="1200" dirty="0" smtClean="0"/>
            <a:t> in the form of meaning about nature, especially the ocean and mountains, by inviting students directly to visit beaches and mountainous areas. In </a:t>
          </a:r>
          <a:r>
            <a:rPr lang="en-US" sz="1300" i="1" kern="1200" dirty="0" err="1" smtClean="0"/>
            <a:t>ibrah</a:t>
          </a:r>
          <a:r>
            <a:rPr lang="en-US" sz="1300" kern="1200" dirty="0" smtClean="0"/>
            <a:t> about the ocean, the counselor invites students to interpret the concept of "sorry" contained in the ocean through discussion activities.</a:t>
          </a:r>
        </a:p>
      </dsp:txBody>
      <dsp:txXfrm rot="5400000">
        <a:off x="5079656" y="914400"/>
        <a:ext cx="2361511" cy="2743200"/>
      </dsp:txXfrm>
    </dsp:sp>
    <dsp:sp modelId="{7C84A1C4-A3CD-429B-B284-1ABBB52619CF}">
      <dsp:nvSpPr>
        <dsp:cNvPr id="0" name=""/>
        <dsp:cNvSpPr/>
      </dsp:nvSpPr>
      <dsp:spPr>
        <a:xfrm rot="16200000">
          <a:off x="6513041" y="1105244"/>
          <a:ext cx="4572000" cy="2361511"/>
        </a:xfrm>
        <a:prstGeom prst="flowChartManualOperati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4027" bIns="0" numCol="1" spcCol="1270" anchor="ctr" anchorCtr="0">
          <a:noAutofit/>
        </a:bodyPr>
        <a:lstStyle/>
        <a:p>
          <a:pPr lvl="0" algn="ctr" defTabSz="577850">
            <a:lnSpc>
              <a:spcPct val="90000"/>
            </a:lnSpc>
            <a:spcBef>
              <a:spcPct val="0"/>
            </a:spcBef>
            <a:spcAft>
              <a:spcPct val="35000"/>
            </a:spcAft>
          </a:pPr>
          <a:r>
            <a:rPr lang="en-US" sz="1300" kern="1200" dirty="0" smtClean="0"/>
            <a:t>7. Final Stage (evaluation &amp; conclusion)</a:t>
          </a:r>
        </a:p>
        <a:p>
          <a:pPr lvl="0" algn="ctr" defTabSz="577850">
            <a:lnSpc>
              <a:spcPct val="90000"/>
            </a:lnSpc>
            <a:spcBef>
              <a:spcPct val="0"/>
            </a:spcBef>
            <a:spcAft>
              <a:spcPct val="35000"/>
            </a:spcAft>
          </a:pPr>
          <a:r>
            <a:rPr lang="en-US" sz="1300" kern="1200" dirty="0" smtClean="0"/>
            <a:t>This stage is intended to review the matters conveyed and discussed by counselors and counselors. Counselors give students the opportunity to ask questions.  The counselor directs the counselors (students) to formulate positive and meaningful conclusions from various series of activities carried out in the guidance of </a:t>
          </a:r>
          <a:r>
            <a:rPr lang="en-US" sz="1300" kern="1200" dirty="0" err="1" smtClean="0"/>
            <a:t>tadabbur</a:t>
          </a:r>
          <a:r>
            <a:rPr lang="en-US" sz="1300" kern="1200" dirty="0" smtClean="0"/>
            <a:t> </a:t>
          </a:r>
          <a:r>
            <a:rPr lang="en-US" sz="1300" kern="1200" dirty="0" err="1" smtClean="0"/>
            <a:t>alam</a:t>
          </a:r>
          <a:endParaRPr lang="en-US" sz="1300" kern="1200" dirty="0"/>
        </a:p>
      </dsp:txBody>
      <dsp:txXfrm rot="5400000">
        <a:off x="7618285" y="914400"/>
        <a:ext cx="2361511" cy="27432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8/26/2023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8/26/2023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8/26/2023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8/26/2023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8/26/2023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400" dirty="0"/>
              <a:t>Reducing the Inner Child level of College Students via </a:t>
            </a:r>
            <a:r>
              <a:rPr lang="en-US" sz="2400" dirty="0" err="1"/>
              <a:t>Sufistic</a:t>
            </a:r>
            <a:r>
              <a:rPr lang="en-US" sz="2400" dirty="0"/>
              <a:t> Guidance and Counseling with </a:t>
            </a:r>
            <a:r>
              <a:rPr lang="en-US" sz="2400" i="1" dirty="0" err="1"/>
              <a:t>Tadabbur</a:t>
            </a:r>
            <a:r>
              <a:rPr lang="en-US" sz="2400" i="1" dirty="0"/>
              <a:t> </a:t>
            </a:r>
            <a:r>
              <a:rPr lang="en-US" sz="2400" i="1" dirty="0" err="1"/>
              <a:t>Alam</a:t>
            </a:r>
            <a:r>
              <a:rPr lang="en-US" sz="2400" i="1" dirty="0"/>
              <a:t> </a:t>
            </a:r>
            <a:r>
              <a:rPr lang="en-US" sz="2400" dirty="0"/>
              <a:t>Technique</a:t>
            </a:r>
            <a:br>
              <a:rPr lang="en-US" sz="2400" dirty="0"/>
            </a:br>
            <a:endParaRPr lang="en-US" sz="2400" dirty="0"/>
          </a:p>
        </p:txBody>
      </p:sp>
      <p:sp>
        <p:nvSpPr>
          <p:cNvPr id="7" name="Subtitle 6"/>
          <p:cNvSpPr>
            <a:spLocks noGrp="1"/>
          </p:cNvSpPr>
          <p:nvPr>
            <p:ph type="subTitle" idx="1"/>
          </p:nvPr>
        </p:nvSpPr>
        <p:spPr/>
        <p:txBody>
          <a:bodyPr/>
          <a:lstStyle/>
          <a:p>
            <a:r>
              <a:rPr lang="en-US" dirty="0" smtClean="0"/>
              <a:t>Devi </a:t>
            </a:r>
            <a:r>
              <a:rPr lang="en-US" dirty="0" err="1" smtClean="0"/>
              <a:t>Ratnasari</a:t>
            </a:r>
            <a:r>
              <a:rPr lang="en-US" dirty="0" smtClean="0"/>
              <a:t>, </a:t>
            </a:r>
            <a:r>
              <a:rPr lang="en-US" dirty="0" err="1" smtClean="0"/>
              <a:t>Mamat</a:t>
            </a:r>
            <a:r>
              <a:rPr lang="en-US" dirty="0" smtClean="0"/>
              <a:t> </a:t>
            </a:r>
            <a:r>
              <a:rPr lang="en-US" dirty="0" err="1" smtClean="0"/>
              <a:t>Supriatna</a:t>
            </a:r>
            <a:r>
              <a:rPr lang="en-US" dirty="0" smtClean="0"/>
              <a:t>, </a:t>
            </a:r>
            <a:r>
              <a:rPr lang="en-US" dirty="0"/>
              <a:t>Christine Masada </a:t>
            </a:r>
            <a:r>
              <a:rPr lang="en-US" dirty="0" err="1"/>
              <a:t>Hirashita</a:t>
            </a:r>
            <a:r>
              <a:rPr lang="en-US" dirty="0"/>
              <a:t> </a:t>
            </a:r>
            <a:r>
              <a:rPr lang="en-US" dirty="0" err="1" smtClean="0"/>
              <a:t>Tobing</a:t>
            </a:r>
            <a:r>
              <a:rPr lang="en-US" dirty="0" smtClean="0"/>
              <a:t>, </a:t>
            </a:r>
            <a:r>
              <a:rPr lang="en-US" dirty="0" err="1"/>
              <a:t>Diova</a:t>
            </a:r>
            <a:r>
              <a:rPr lang="en-US" dirty="0"/>
              <a:t> </a:t>
            </a:r>
            <a:r>
              <a:rPr lang="en-US" dirty="0" err="1"/>
              <a:t>Laviria</a:t>
            </a:r>
            <a:r>
              <a:rPr lang="en-US" dirty="0"/>
              <a:t> </a:t>
            </a:r>
            <a:r>
              <a:rPr lang="en-US" dirty="0" err="1" smtClean="0"/>
              <a:t>Alfirazi</a:t>
            </a:r>
            <a:r>
              <a:rPr lang="en-US" dirty="0" smtClean="0"/>
              <a:t>, </a:t>
            </a:r>
            <a:r>
              <a:rPr lang="en-US" dirty="0" err="1"/>
              <a:t>Sedem</a:t>
            </a:r>
            <a:r>
              <a:rPr lang="en-US" dirty="0"/>
              <a:t> </a:t>
            </a:r>
            <a:r>
              <a:rPr lang="en-US" dirty="0" err="1"/>
              <a:t>Nunyuia</a:t>
            </a:r>
            <a:r>
              <a:rPr lang="en-US" dirty="0"/>
              <a:t> </a:t>
            </a:r>
            <a:r>
              <a:rPr lang="en-US" dirty="0" err="1" smtClean="0"/>
              <a:t>Amedome</a:t>
            </a:r>
            <a:r>
              <a:rPr lang="en-US" dirty="0" smtClean="0"/>
              <a:t>, </a:t>
            </a:r>
            <a:r>
              <a:rPr lang="en-US" dirty="0" err="1" smtClean="0"/>
              <a:t>Agus</a:t>
            </a:r>
            <a:r>
              <a:rPr lang="en-US" dirty="0" smtClean="0"/>
              <a:t> </a:t>
            </a:r>
            <a:r>
              <a:rPr lang="en-US" dirty="0" err="1" smtClean="0"/>
              <a:t>Taufiq</a:t>
            </a:r>
            <a:endParaRPr lang="en-US" dirty="0"/>
          </a:p>
          <a:p>
            <a:endParaRPr lang="en-US" dirty="0"/>
          </a:p>
          <a:p>
            <a:endParaRPr lang="en-US" dirty="0"/>
          </a:p>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hangingPunct="0"/>
            <a:r>
              <a:rPr lang="en-US" sz="2000" dirty="0"/>
              <a:t>The stages of </a:t>
            </a:r>
            <a:r>
              <a:rPr lang="en-US" sz="2000" dirty="0" err="1"/>
              <a:t>Sufistic</a:t>
            </a:r>
            <a:r>
              <a:rPr lang="en-US" sz="2000" dirty="0"/>
              <a:t> guidance and counseling services of </a:t>
            </a:r>
            <a:r>
              <a:rPr lang="en-US" sz="2000" dirty="0" err="1"/>
              <a:t>tadabbur</a:t>
            </a:r>
            <a:r>
              <a:rPr lang="en-US" sz="2000" dirty="0"/>
              <a:t> </a:t>
            </a:r>
            <a:r>
              <a:rPr lang="en-US" sz="2000" dirty="0" err="1"/>
              <a:t>alam</a:t>
            </a:r>
            <a:r>
              <a:rPr lang="en-US" sz="2000" dirty="0"/>
              <a:t> techniques include; (1) orientation stage, (2) </a:t>
            </a:r>
            <a:r>
              <a:rPr lang="en-US" sz="2000" i="1" dirty="0" err="1"/>
              <a:t>takhalli</a:t>
            </a:r>
            <a:r>
              <a:rPr lang="en-US" sz="2000" dirty="0"/>
              <a:t> stage, (3) </a:t>
            </a:r>
            <a:r>
              <a:rPr lang="en-US" sz="2000" i="1" dirty="0" err="1"/>
              <a:t>tahalli</a:t>
            </a:r>
            <a:r>
              <a:rPr lang="en-US" sz="2000" dirty="0"/>
              <a:t> stage, (4) </a:t>
            </a:r>
            <a:r>
              <a:rPr lang="en-US" sz="2000" i="1" dirty="0" err="1"/>
              <a:t>tajalli</a:t>
            </a:r>
            <a:r>
              <a:rPr lang="en-US" sz="2000" dirty="0"/>
              <a:t> stage, (5) out bond stage, (6) </a:t>
            </a:r>
            <a:r>
              <a:rPr lang="en-US" sz="2000" i="1" dirty="0" err="1"/>
              <a:t>ibrah</a:t>
            </a:r>
            <a:r>
              <a:rPr lang="en-US" sz="2000" dirty="0"/>
              <a:t> giving stage, and (7) final stage (evaluation &amp;conclusion).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7009712"/>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432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fontAlgn="base" hangingPunct="0"/>
            <a:r>
              <a:rPr lang="en-US" dirty="0"/>
              <a:t>It should be noted that the parenting patterns provided by parents, especially during school age, can have a significant impact on the formation of inner children in individuals. An injured inner child can cause psychological disorders and affect actions later in development, especially in early adulthood. </a:t>
            </a:r>
            <a:endParaRPr lang="en-US" dirty="0" smtClean="0"/>
          </a:p>
          <a:p>
            <a:pPr fontAlgn="base" hangingPunct="0"/>
            <a:r>
              <a:rPr lang="en-US" dirty="0" err="1" smtClean="0"/>
              <a:t>Sufistic</a:t>
            </a:r>
            <a:r>
              <a:rPr lang="en-US" dirty="0" smtClean="0"/>
              <a:t> </a:t>
            </a:r>
            <a:r>
              <a:rPr lang="en-US" dirty="0"/>
              <a:t>guidance and counseling of </a:t>
            </a:r>
            <a:r>
              <a:rPr lang="en-US" dirty="0" err="1"/>
              <a:t>tadabbur</a:t>
            </a:r>
            <a:r>
              <a:rPr lang="en-US" dirty="0"/>
              <a:t> </a:t>
            </a:r>
            <a:r>
              <a:rPr lang="en-US" dirty="0" err="1"/>
              <a:t>alam</a:t>
            </a:r>
            <a:r>
              <a:rPr lang="en-US" dirty="0"/>
              <a:t> techniques can be one of the efforts in reducing the level of inner child experienced by students, which is carried out through the stages of (1) orientation stage, (2) </a:t>
            </a:r>
            <a:r>
              <a:rPr lang="en-US" dirty="0" err="1"/>
              <a:t>takhalli</a:t>
            </a:r>
            <a:r>
              <a:rPr lang="en-US" dirty="0"/>
              <a:t> stage, (3) </a:t>
            </a:r>
            <a:r>
              <a:rPr lang="en-US" dirty="0" err="1"/>
              <a:t>tahalli</a:t>
            </a:r>
            <a:r>
              <a:rPr lang="en-US" dirty="0"/>
              <a:t> stage, (4) </a:t>
            </a:r>
            <a:r>
              <a:rPr lang="en-US" dirty="0" err="1"/>
              <a:t>tajalli</a:t>
            </a:r>
            <a:r>
              <a:rPr lang="en-US" dirty="0"/>
              <a:t> stage, (5) out bond stage, (6) </a:t>
            </a:r>
            <a:r>
              <a:rPr lang="en-US" dirty="0" err="1"/>
              <a:t>ibrah</a:t>
            </a:r>
            <a:r>
              <a:rPr lang="en-US" dirty="0"/>
              <a:t> giving stage, and (7) final stage (evaluation &amp;conclusion). </a:t>
            </a:r>
            <a:endParaRPr lang="en-US" dirty="0" smtClean="0"/>
          </a:p>
          <a:p>
            <a:pPr fontAlgn="base" hangingPunct="0"/>
            <a:r>
              <a:rPr lang="en-US" dirty="0" smtClean="0"/>
              <a:t>Through </a:t>
            </a:r>
            <a:r>
              <a:rPr lang="en-US" dirty="0" err="1"/>
              <a:t>Sufistic</a:t>
            </a:r>
            <a:r>
              <a:rPr lang="en-US" dirty="0"/>
              <a:t> guidance and counseling on </a:t>
            </a:r>
            <a:r>
              <a:rPr lang="en-US" dirty="0" err="1"/>
              <a:t>tadabbur</a:t>
            </a:r>
            <a:r>
              <a:rPr lang="en-US" dirty="0"/>
              <a:t> </a:t>
            </a:r>
            <a:r>
              <a:rPr lang="en-US" dirty="0" err="1"/>
              <a:t>alam</a:t>
            </a:r>
            <a:r>
              <a:rPr lang="en-US" dirty="0"/>
              <a:t> techniques, students are expected to be able to interpret life more positively by harmonizing the mind and heart and interpreting God's power through the creation of nature. Positive life meaning can help students to rise from the inner child condition. The recommendation for the next researcher is that experimental mix method design research should be carried out to determine the reliability or effectiveness of the use of </a:t>
            </a:r>
            <a:r>
              <a:rPr lang="en-US" dirty="0" err="1"/>
              <a:t>Sufistic</a:t>
            </a:r>
            <a:r>
              <a:rPr lang="en-US" dirty="0"/>
              <a:t> guidance and counseling </a:t>
            </a:r>
            <a:r>
              <a:rPr lang="en-US" dirty="0" err="1"/>
              <a:t>tadabbur</a:t>
            </a:r>
            <a:r>
              <a:rPr lang="en-US" dirty="0"/>
              <a:t> </a:t>
            </a:r>
            <a:r>
              <a:rPr lang="en-US" dirty="0" err="1"/>
              <a:t>alam</a:t>
            </a:r>
            <a:r>
              <a:rPr lang="en-US" dirty="0"/>
              <a:t> techniques in reducing the level of inner child students.</a:t>
            </a:r>
          </a:p>
        </p:txBody>
      </p:sp>
      <p:pic>
        <p:nvPicPr>
          <p:cNvPr id="4" name="Picture 3"/>
          <p:cNvPicPr>
            <a:picLocks noChangeAspect="1"/>
          </p:cNvPicPr>
          <p:nvPr/>
        </p:nvPicPr>
        <p:blipFill>
          <a:blip r:embed="rId2"/>
          <a:stretch>
            <a:fillRect/>
          </a:stretch>
        </p:blipFill>
        <p:spPr>
          <a:xfrm>
            <a:off x="7120767" y="1587"/>
            <a:ext cx="3348450" cy="1473725"/>
          </a:xfrm>
          <a:prstGeom prst="rect">
            <a:avLst/>
          </a:prstGeom>
        </p:spPr>
      </p:pic>
    </p:spTree>
    <p:extLst>
      <p:ext uri="{BB962C8B-B14F-4D97-AF65-F5344CB8AC3E}">
        <p14:creationId xmlns:p14="http://schemas.microsoft.com/office/powerpoint/2010/main" val="913918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Subtitle 2"/>
          <p:cNvSpPr>
            <a:spLocks noGrp="1"/>
          </p:cNvSpPr>
          <p:nvPr>
            <p:ph type="subTitle" idx="1"/>
          </p:nvPr>
        </p:nvSpPr>
        <p:spPr/>
        <p:txBody>
          <a:bodyPr/>
          <a:lstStyle/>
          <a:p>
            <a:r>
              <a:rPr lang="en-US" dirty="0"/>
              <a:t>d</a:t>
            </a:r>
            <a:r>
              <a:rPr lang="en-US" dirty="0" smtClean="0"/>
              <a:t>evi.ratnasari21@upi.edu</a:t>
            </a:r>
            <a:endParaRPr lang="en-US" dirty="0"/>
          </a:p>
        </p:txBody>
      </p:sp>
    </p:spTree>
    <p:extLst>
      <p:ext uri="{BB962C8B-B14F-4D97-AF65-F5344CB8AC3E}">
        <p14:creationId xmlns:p14="http://schemas.microsoft.com/office/powerpoint/2010/main" val="1812489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Text Placeholder 3"/>
          <p:cNvSpPr>
            <a:spLocks noGrp="1"/>
          </p:cNvSpPr>
          <p:nvPr>
            <p:ph type="body" sz="half" idx="2"/>
          </p:nvPr>
        </p:nvSpPr>
        <p:spPr>
          <a:xfrm>
            <a:off x="437322" y="1600200"/>
            <a:ext cx="6745356" cy="4572000"/>
          </a:xfrm>
        </p:spPr>
        <p:txBody>
          <a:bodyPr/>
          <a:lstStyle/>
          <a:p>
            <a:pPr marL="285750" indent="-285750">
              <a:buFont typeface="Wingdings" panose="05000000000000000000" pitchFamily="2" charset="2"/>
              <a:buChar char="Ø"/>
            </a:pPr>
            <a:r>
              <a:rPr lang="en-US" dirty="0"/>
              <a:t>Personality is an interesting topic to be discussed from various sides. One part related to personality formation discussed in this study is about the existence of an inner child, especially in college students.</a:t>
            </a:r>
            <a:r>
              <a:rPr lang="en-US" i="1" dirty="0"/>
              <a:t> </a:t>
            </a:r>
            <a:r>
              <a:rPr lang="en-US" dirty="0"/>
              <a:t>Inner child is a side of a person's personality that is formed from childhood experiences (</a:t>
            </a:r>
            <a:r>
              <a:rPr lang="en-US" dirty="0" err="1"/>
              <a:t>Lobok</a:t>
            </a:r>
            <a:r>
              <a:rPr lang="en-US" dirty="0"/>
              <a:t>, 2017</a:t>
            </a:r>
            <a:r>
              <a:rPr lang="en-US" dirty="0" smtClean="0"/>
              <a:t>)</a:t>
            </a:r>
          </a:p>
          <a:p>
            <a:pPr marL="285750" indent="-285750">
              <a:buFont typeface="Wingdings" panose="05000000000000000000" pitchFamily="2" charset="2"/>
              <a:buChar char="Ø"/>
            </a:pPr>
            <a:r>
              <a:rPr lang="en-US" dirty="0"/>
              <a:t>When growing up, the inner child's condition can manifest in various forms of negative feelings and behaviors, ranging from feelings of unloved, easy anxiety, difficulty trusting others, and so (Chen, 2022; </a:t>
            </a:r>
            <a:r>
              <a:rPr lang="en-US" dirty="0" err="1"/>
              <a:t>Paeg</a:t>
            </a:r>
            <a:r>
              <a:rPr lang="en-US" dirty="0"/>
              <a:t> &amp; </a:t>
            </a:r>
            <a:r>
              <a:rPr lang="en-US" dirty="0" err="1"/>
              <a:t>Khu</a:t>
            </a:r>
            <a:r>
              <a:rPr lang="en-US" dirty="0"/>
              <a:t>, 2018)</a:t>
            </a:r>
          </a:p>
          <a:p>
            <a:pPr marL="285750" indent="-285750">
              <a:buFont typeface="Wingdings" panose="05000000000000000000" pitchFamily="2" charset="2"/>
              <a:buChar char="Ø"/>
            </a:pPr>
            <a:r>
              <a:rPr lang="en-US" dirty="0"/>
              <a:t>Therefore, research related to inner child is important to provide literacy to the community, especially parents in order to provide good parenting patterns for their children. Moreover, around 30.1% or 79.5 million of Indonesia's population are children, the data was obtained from the </a:t>
            </a:r>
            <a:r>
              <a:rPr lang="en-US" dirty="0" err="1"/>
              <a:t>Infographic</a:t>
            </a:r>
            <a:r>
              <a:rPr lang="en-US" dirty="0"/>
              <a:t> source of the Indonesian Child Protection Commission (</a:t>
            </a:r>
            <a:r>
              <a:rPr lang="en-US" dirty="0" err="1"/>
              <a:t>Maemunah</a:t>
            </a:r>
            <a:r>
              <a:rPr lang="en-US" dirty="0"/>
              <a:t> &amp; </a:t>
            </a:r>
            <a:r>
              <a:rPr lang="en-US" dirty="0" err="1"/>
              <a:t>Sakban</a:t>
            </a:r>
            <a:r>
              <a:rPr lang="en-US" dirty="0"/>
              <a:t>, 2020).</a:t>
            </a:r>
          </a:p>
          <a:p>
            <a:pPr marL="285750" indent="-285750">
              <a:buFont typeface="Wingdings" panose="05000000000000000000" pitchFamily="2" charset="2"/>
              <a:buChar char="Ø"/>
            </a:pPr>
            <a:endParaRPr lang="en-US" dirty="0"/>
          </a:p>
          <a:p>
            <a:endParaRPr lang="en-US" dirty="0"/>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a:xfrm>
            <a:off x="7394712" y="1600199"/>
            <a:ext cx="3690869" cy="4572001"/>
          </a:xfr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Research about Inner Child</a:t>
            </a:r>
            <a:endParaRPr lang="en-US" dirty="0"/>
          </a:p>
        </p:txBody>
      </p:sp>
      <p:sp>
        <p:nvSpPr>
          <p:cNvPr id="4" name="Content Placeholder 3"/>
          <p:cNvSpPr>
            <a:spLocks noGrp="1"/>
          </p:cNvSpPr>
          <p:nvPr>
            <p:ph sz="half" idx="2"/>
          </p:nvPr>
        </p:nvSpPr>
        <p:spPr/>
        <p:txBody>
          <a:bodyPr>
            <a:normAutofit lnSpcReduction="10000"/>
          </a:bodyPr>
          <a:lstStyle/>
          <a:p>
            <a:pPr fontAlgn="base" hangingPunct="0"/>
            <a:r>
              <a:rPr lang="en-US" dirty="0"/>
              <a:t>Research related to the inner child, conducted at Dominion University by (Norton, 2017) in Nigeria. The results of the study are related to research indicators in the form of childhood experiences and personalities formed due to injured inner children. The results showed that adult individuals who experienced trauma in childhood (one of which could be caused by experiencing domestic violence) had a personality that tended to be depressed and had lower self-resilience than adult individuals who did not experience trauma</a:t>
            </a:r>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pPr fontAlgn="base" hangingPunct="0"/>
            <a:r>
              <a:rPr lang="en-US" dirty="0"/>
              <a:t>Other research was conducted by (Roche, </a:t>
            </a:r>
            <a:r>
              <a:rPr lang="en-US" dirty="0" err="1"/>
              <a:t>Kroska</a:t>
            </a:r>
            <a:r>
              <a:rPr lang="en-US" dirty="0"/>
              <a:t>, Miller, </a:t>
            </a:r>
            <a:r>
              <a:rPr lang="en-US" dirty="0" err="1"/>
              <a:t>Kroska</a:t>
            </a:r>
            <a:r>
              <a:rPr lang="en-US" dirty="0"/>
              <a:t>, &amp; O’Hara, 2019) in America against 414 students. The results of the study are related to personality research indicators formed due to injured </a:t>
            </a:r>
            <a:r>
              <a:rPr lang="en-US" dirty="0" err="1"/>
              <a:t>innerchilds</a:t>
            </a:r>
            <a:r>
              <a:rPr lang="en-US" dirty="0"/>
              <a:t>. The results showed that individuals who had experienced trauma since childhood, had personalities that tended to avoid something risky or avoid problems and less courageous in facing problems. </a:t>
            </a:r>
          </a:p>
        </p:txBody>
      </p:sp>
      <p:pic>
        <p:nvPicPr>
          <p:cNvPr id="8" name="Picture 7"/>
          <p:cNvPicPr>
            <a:picLocks noChangeAspect="1"/>
          </p:cNvPicPr>
          <p:nvPr/>
        </p:nvPicPr>
        <p:blipFill>
          <a:blip r:embed="rId2"/>
          <a:stretch>
            <a:fillRect/>
          </a:stretch>
        </p:blipFill>
        <p:spPr>
          <a:xfrm>
            <a:off x="-1" y="0"/>
            <a:ext cx="10455965" cy="1676400"/>
          </a:xfrm>
          <a:prstGeom prst="rect">
            <a:avLst/>
          </a:prstGeom>
        </p:spPr>
      </p:pic>
      <p:sp>
        <p:nvSpPr>
          <p:cNvPr id="7" name="AutoShape 2" descr="Lebih Mengenal Inner Child, Apa Itu Luka yang Tertinggal? - Inspira.tv"/>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err="1"/>
              <a:t>Sufistic</a:t>
            </a:r>
            <a:r>
              <a:rPr lang="en-US" dirty="0"/>
              <a:t> guidance and counseling of </a:t>
            </a:r>
            <a:r>
              <a:rPr lang="en-US" i="1" dirty="0" err="1"/>
              <a:t>tadabbur</a:t>
            </a:r>
            <a:r>
              <a:rPr lang="en-US" i="1" dirty="0"/>
              <a:t> </a:t>
            </a:r>
            <a:r>
              <a:rPr lang="en-US" i="1" dirty="0" err="1"/>
              <a:t>alam</a:t>
            </a:r>
            <a:r>
              <a:rPr lang="en-US" dirty="0"/>
              <a:t> techniques</a:t>
            </a:r>
            <a:endParaRPr lang="en-US" dirty="0"/>
          </a:p>
        </p:txBody>
      </p:sp>
      <p:sp>
        <p:nvSpPr>
          <p:cNvPr id="4" name="Content Placeholder 3"/>
          <p:cNvSpPr>
            <a:spLocks noGrp="1"/>
          </p:cNvSpPr>
          <p:nvPr>
            <p:ph sz="half" idx="2"/>
          </p:nvPr>
        </p:nvSpPr>
        <p:spPr/>
        <p:txBody>
          <a:bodyPr>
            <a:normAutofit lnSpcReduction="10000"/>
          </a:bodyPr>
          <a:lstStyle/>
          <a:p>
            <a:pPr fontAlgn="base" hangingPunct="0"/>
            <a:r>
              <a:rPr lang="en-US" dirty="0"/>
              <a:t>Wounds caused by the inner child can be treated with the intervention of </a:t>
            </a:r>
            <a:r>
              <a:rPr lang="en-US" dirty="0" err="1"/>
              <a:t>Sufistic</a:t>
            </a:r>
            <a:r>
              <a:rPr lang="en-US" dirty="0"/>
              <a:t> guidance and counseling. </a:t>
            </a:r>
            <a:r>
              <a:rPr lang="en-US" dirty="0" err="1"/>
              <a:t>Sufistic</a:t>
            </a:r>
            <a:r>
              <a:rPr lang="en-US" dirty="0"/>
              <a:t> guidance and counseling uses Sufism concepts and values based on </a:t>
            </a:r>
            <a:r>
              <a:rPr lang="en-US" dirty="0" err="1"/>
              <a:t>Qur'anic</a:t>
            </a:r>
            <a:r>
              <a:rPr lang="en-US" dirty="0"/>
              <a:t> texts and hadith to bring individuals to overcome problems and develop their potential. </a:t>
            </a:r>
            <a:r>
              <a:rPr lang="en-US" dirty="0" err="1"/>
              <a:t>Sufistic</a:t>
            </a:r>
            <a:r>
              <a:rPr lang="en-US" dirty="0"/>
              <a:t> guidance is the result of a combination of psychology and Sufism which plays a strong role in realizing human mental health. Mental health results in peace, well-being, and peace of mind (</a:t>
            </a:r>
            <a:r>
              <a:rPr lang="en-US" dirty="0" err="1"/>
              <a:t>Abd</a:t>
            </a:r>
            <a:r>
              <a:rPr lang="en-US" dirty="0"/>
              <a:t> </a:t>
            </a:r>
            <a:r>
              <a:rPr lang="en-US" dirty="0" err="1"/>
              <a:t>Rasyid</a:t>
            </a:r>
            <a:r>
              <a:rPr lang="en-US" dirty="0"/>
              <a:t>, 2020; Mona M. </a:t>
            </a:r>
            <a:r>
              <a:rPr lang="en-US" dirty="0" err="1"/>
              <a:t>Amer</a:t>
            </a:r>
            <a:r>
              <a:rPr lang="en-US" dirty="0"/>
              <a:t>&amp;, 2012). </a:t>
            </a:r>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fontScale="92500" lnSpcReduction="20000"/>
          </a:bodyPr>
          <a:lstStyle/>
          <a:p>
            <a:pPr fontAlgn="base" hangingPunct="0"/>
            <a:r>
              <a:rPr lang="en-US" dirty="0"/>
              <a:t>Mental health can be realized if humans understand the nature of themselves as humans both as individuals, socially, and spiritually. </a:t>
            </a:r>
            <a:r>
              <a:rPr lang="en-US" dirty="0" err="1"/>
              <a:t>Sufistic</a:t>
            </a:r>
            <a:r>
              <a:rPr lang="en-US" dirty="0"/>
              <a:t> guidance and counseling of </a:t>
            </a:r>
            <a:r>
              <a:rPr lang="en-US" i="1" dirty="0" err="1"/>
              <a:t>tadabbur</a:t>
            </a:r>
            <a:r>
              <a:rPr lang="en-US" i="1" dirty="0"/>
              <a:t> </a:t>
            </a:r>
            <a:r>
              <a:rPr lang="en-US" i="1" dirty="0" err="1"/>
              <a:t>alam</a:t>
            </a:r>
            <a:r>
              <a:rPr lang="en-US" dirty="0"/>
              <a:t> techniques as an effort to help which in its activities also aims to increase the awareness of the mind, heart, and soul of counsellors (students) through the process of thinking, pondering, and studying further about the special balance found in oneself and in nature (for example mountains and oceans). Through the harmonization of reason and soul, students will be more able to have meaningful and useful life skills as an effort to rise from the slumped condition (Mona M. </a:t>
            </a:r>
            <a:r>
              <a:rPr lang="en-US" dirty="0" err="1"/>
              <a:t>Amer</a:t>
            </a:r>
            <a:r>
              <a:rPr lang="en-US" dirty="0"/>
              <a:t>&amp;, 2012; </a:t>
            </a:r>
            <a:r>
              <a:rPr lang="en-US" dirty="0" err="1"/>
              <a:t>Supriatna</a:t>
            </a:r>
            <a:r>
              <a:rPr lang="en-US" dirty="0"/>
              <a:t>, 2017).</a:t>
            </a:r>
          </a:p>
          <a:p>
            <a:pPr fontAlgn="base" hangingPunct="0"/>
            <a:endParaRPr lang="en-US" dirty="0"/>
          </a:p>
        </p:txBody>
      </p:sp>
      <p:pic>
        <p:nvPicPr>
          <p:cNvPr id="2" name="Picture 1"/>
          <p:cNvPicPr>
            <a:picLocks noChangeAspect="1"/>
          </p:cNvPicPr>
          <p:nvPr/>
        </p:nvPicPr>
        <p:blipFill>
          <a:blip r:embed="rId2"/>
          <a:stretch>
            <a:fillRect/>
          </a:stretch>
        </p:blipFill>
        <p:spPr>
          <a:xfrm>
            <a:off x="1059656" y="110056"/>
            <a:ext cx="10072687" cy="1268067"/>
          </a:xfrm>
          <a:prstGeom prst="rect">
            <a:avLst/>
          </a:prstGeom>
        </p:spPr>
      </p:pic>
    </p:spTree>
    <p:extLst>
      <p:ext uri="{BB962C8B-B14F-4D97-AF65-F5344CB8AC3E}">
        <p14:creationId xmlns:p14="http://schemas.microsoft.com/office/powerpoint/2010/main" val="122701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endParaRPr lang="en-US" dirty="0"/>
          </a:p>
        </p:txBody>
      </p:sp>
      <p:sp>
        <p:nvSpPr>
          <p:cNvPr id="3" name="Rectangle 2"/>
          <p:cNvSpPr/>
          <p:nvPr/>
        </p:nvSpPr>
        <p:spPr>
          <a:xfrm>
            <a:off x="1104900" y="1600200"/>
            <a:ext cx="10172700" cy="2308324"/>
          </a:xfrm>
          <a:prstGeom prst="rect">
            <a:avLst/>
          </a:prstGeom>
        </p:spPr>
        <p:txBody>
          <a:bodyPr wrap="square">
            <a:spAutoFit/>
          </a:bodyPr>
          <a:lstStyle/>
          <a:p>
            <a:pPr marL="285750" indent="-285750" algn="just" fontAlgn="base" hangingPunct="0">
              <a:buFont typeface="Wingdings" panose="05000000000000000000" pitchFamily="2" charset="2"/>
              <a:buChar char="Ø"/>
            </a:pPr>
            <a:r>
              <a:rPr lang="en-US" dirty="0">
                <a:latin typeface="Times New Roman" panose="02020603050405020304" pitchFamily="18" charset="0"/>
              </a:rPr>
              <a:t>The research approach chosen in this study is a qualitative approach with a descriptive method. The research subjects or informants in this study amounted to three (3) people. The informant is selected by purposive sampling technique. The informants will be disguised as research subjects A, B, and C. The criteria for selecting these informants are; 1) is a student of </a:t>
            </a:r>
            <a:r>
              <a:rPr lang="en-US" dirty="0" err="1">
                <a:latin typeface="Times New Roman" panose="02020603050405020304" pitchFamily="18" charset="0"/>
              </a:rPr>
              <a:t>Universitas</a:t>
            </a:r>
            <a:r>
              <a:rPr lang="en-US" dirty="0">
                <a:latin typeface="Times New Roman" panose="02020603050405020304" pitchFamily="18" charset="0"/>
              </a:rPr>
              <a:t> </a:t>
            </a:r>
            <a:r>
              <a:rPr lang="en-US" dirty="0" err="1">
                <a:latin typeface="Times New Roman" panose="02020603050405020304" pitchFamily="18" charset="0"/>
              </a:rPr>
              <a:t>Indraprasta</a:t>
            </a:r>
            <a:r>
              <a:rPr lang="en-US" dirty="0">
                <a:latin typeface="Times New Roman" panose="02020603050405020304" pitchFamily="18" charset="0"/>
              </a:rPr>
              <a:t> PGRI Jakarta, 2) has the age of &gt;19 years, and 3) experiences trauma or mental injury due to domestic violence in the family so that it feels the negative impact of the inner child</a:t>
            </a:r>
            <a:r>
              <a:rPr lang="en-US" dirty="0" smtClean="0">
                <a:latin typeface="Times New Roman" panose="02020603050405020304" pitchFamily="18" charset="0"/>
              </a:rPr>
              <a:t>.</a:t>
            </a:r>
          </a:p>
          <a:p>
            <a:pPr marL="285750" indent="-285750" algn="just" fontAlgn="base" hangingPunct="0">
              <a:buFont typeface="Wingdings" panose="05000000000000000000" pitchFamily="2" charset="2"/>
              <a:buChar char="Ø"/>
            </a:pPr>
            <a:endParaRPr lang="en-US" dirty="0" smtClean="0">
              <a:latin typeface="Times New Roman" panose="02020603050405020304" pitchFamily="18" charset="0"/>
            </a:endParaRPr>
          </a:p>
          <a:p>
            <a:pPr marL="285750" indent="-285750" algn="just" fontAlgn="base" hangingPunct="0">
              <a:buFont typeface="Wingdings" panose="05000000000000000000" pitchFamily="2" charset="2"/>
              <a:buChar char="Ø"/>
            </a:pPr>
            <a:endParaRPr lang="en-US" dirty="0">
              <a:effectLst/>
              <a:latin typeface="Times New Roman" panose="02020603050405020304" pitchFamily="18" charset="0"/>
            </a:endParaRPr>
          </a:p>
        </p:txBody>
      </p:sp>
      <p:sp>
        <p:nvSpPr>
          <p:cNvPr id="4" name="Rectangle 3"/>
          <p:cNvSpPr/>
          <p:nvPr/>
        </p:nvSpPr>
        <p:spPr>
          <a:xfrm>
            <a:off x="1007165" y="3354526"/>
            <a:ext cx="10079935" cy="923330"/>
          </a:xfrm>
          <a:prstGeom prst="rect">
            <a:avLst/>
          </a:prstGeom>
        </p:spPr>
        <p:txBody>
          <a:bodyPr wrap="square">
            <a:spAutoFit/>
          </a:bodyPr>
          <a:lstStyle/>
          <a:p>
            <a:pPr marL="285750" indent="-285750" algn="just" fontAlgn="base" hangingPunct="0">
              <a:buFont typeface="Wingdings" panose="05000000000000000000" pitchFamily="2" charset="2"/>
              <a:buChar char="Ø"/>
            </a:pPr>
            <a:r>
              <a:rPr lang="en-US" dirty="0">
                <a:latin typeface="Times New Roman" panose="02020603050405020304" pitchFamily="18" charset="0"/>
              </a:rPr>
              <a:t>Data collection includes interviews, observations, and documentation. The interviews conducted were unstructured and open-ended. The interviews conducted were in-depth interviews and counseling interviews</a:t>
            </a:r>
            <a:endParaRPr lang="en-US" dirty="0">
              <a:effectLst/>
              <a:latin typeface="Times New Roman" panose="02020603050405020304" pitchFamily="18" charset="0"/>
            </a:endParaRPr>
          </a:p>
        </p:txBody>
      </p:sp>
      <p:sp>
        <p:nvSpPr>
          <p:cNvPr id="5" name="Rectangle 4"/>
          <p:cNvSpPr/>
          <p:nvPr/>
        </p:nvSpPr>
        <p:spPr>
          <a:xfrm>
            <a:off x="1007166" y="4155350"/>
            <a:ext cx="10079934" cy="1200329"/>
          </a:xfrm>
          <a:prstGeom prst="rect">
            <a:avLst/>
          </a:prstGeom>
        </p:spPr>
        <p:txBody>
          <a:bodyPr wrap="square">
            <a:spAutoFit/>
          </a:bodyPr>
          <a:lstStyle/>
          <a:p>
            <a:pPr marL="285750" indent="-285750" algn="just" fontAlgn="base" hangingPunct="0">
              <a:buFont typeface="Wingdings" panose="05000000000000000000" pitchFamily="2" charset="2"/>
              <a:buChar char="Ø"/>
            </a:pPr>
            <a:r>
              <a:rPr lang="en-US" dirty="0">
                <a:latin typeface="Times New Roman" panose="02020603050405020304" pitchFamily="18" charset="0"/>
              </a:rPr>
              <a:t>The research process that took place in this study ranged for approximately five months. In addition, literature studies are also carried out by analyzing journal articles, books, and other reading materials to deepen the concept of </a:t>
            </a:r>
            <a:r>
              <a:rPr lang="en-US" dirty="0" err="1">
                <a:latin typeface="Times New Roman" panose="02020603050405020304" pitchFamily="18" charset="0"/>
              </a:rPr>
              <a:t>Sufistic</a:t>
            </a:r>
            <a:r>
              <a:rPr lang="en-US" dirty="0">
                <a:latin typeface="Times New Roman" panose="02020603050405020304" pitchFamily="18" charset="0"/>
              </a:rPr>
              <a:t> guidance and counseling of natural </a:t>
            </a:r>
            <a:r>
              <a:rPr lang="en-US" dirty="0" err="1">
                <a:latin typeface="Times New Roman" panose="02020603050405020304" pitchFamily="18" charset="0"/>
              </a:rPr>
              <a:t>tadabbur</a:t>
            </a:r>
            <a:r>
              <a:rPr lang="en-US" dirty="0">
                <a:latin typeface="Times New Roman" panose="02020603050405020304" pitchFamily="18" charset="0"/>
              </a:rPr>
              <a:t> techniques as an implication of research results on the inner child</a:t>
            </a:r>
            <a:endParaRPr lang="en-US" dirty="0">
              <a:effectLst/>
              <a:latin typeface="Times New Roman" panose="02020603050405020304" pitchFamily="18" charset="0"/>
            </a:endParaRPr>
          </a:p>
        </p:txBody>
      </p:sp>
      <p:sp>
        <p:nvSpPr>
          <p:cNvPr id="6" name="Rectangle 5"/>
          <p:cNvSpPr/>
          <p:nvPr/>
        </p:nvSpPr>
        <p:spPr>
          <a:xfrm>
            <a:off x="1007166" y="5258891"/>
            <a:ext cx="10079934" cy="646331"/>
          </a:xfrm>
          <a:prstGeom prst="rect">
            <a:avLst/>
          </a:prstGeom>
        </p:spPr>
        <p:txBody>
          <a:bodyPr wrap="square">
            <a:spAutoFit/>
          </a:bodyPr>
          <a:lstStyle/>
          <a:p>
            <a:pPr marL="285750" indent="-285750" algn="just" fontAlgn="base" hangingPunct="0">
              <a:buFont typeface="Wingdings" panose="05000000000000000000" pitchFamily="2" charset="2"/>
              <a:buChar char="Ø"/>
            </a:pPr>
            <a:r>
              <a:rPr lang="en-US" dirty="0">
                <a:latin typeface="Times New Roman" panose="02020603050405020304" pitchFamily="18" charset="0"/>
              </a:rPr>
              <a:t>Data analysis using models from Miles and </a:t>
            </a:r>
            <a:r>
              <a:rPr lang="en-US" dirty="0" err="1">
                <a:latin typeface="Times New Roman" panose="02020603050405020304" pitchFamily="18" charset="0"/>
              </a:rPr>
              <a:t>Huberman</a:t>
            </a:r>
            <a:r>
              <a:rPr lang="en-US" dirty="0">
                <a:latin typeface="Times New Roman" panose="02020603050405020304" pitchFamily="18" charset="0"/>
              </a:rPr>
              <a:t> (Miles &amp; </a:t>
            </a:r>
            <a:r>
              <a:rPr lang="en-US" dirty="0" err="1">
                <a:latin typeface="Times New Roman" panose="02020603050405020304" pitchFamily="18" charset="0"/>
              </a:rPr>
              <a:t>Huberman</a:t>
            </a:r>
            <a:r>
              <a:rPr lang="en-US" dirty="0">
                <a:latin typeface="Times New Roman" panose="02020603050405020304" pitchFamily="18" charset="0"/>
              </a:rPr>
              <a:t>, 1994) In general, there are three paths of qualitative data analysis, namely data reduction, data presentation and conclusion.</a:t>
            </a:r>
            <a:endParaRPr lang="en-US" dirty="0">
              <a:effectLst/>
              <a:latin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816708" y="0"/>
            <a:ext cx="6632092" cy="1353374"/>
          </a:xfrm>
          <a:prstGeom prst="rect">
            <a:avLst/>
          </a:prstGeom>
        </p:spPr>
      </p:pic>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4" name="Text Placeholder 3"/>
          <p:cNvSpPr>
            <a:spLocks noGrp="1"/>
          </p:cNvSpPr>
          <p:nvPr>
            <p:ph type="body" sz="half" idx="2"/>
          </p:nvPr>
        </p:nvSpPr>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55277441"/>
              </p:ext>
            </p:extLst>
          </p:nvPr>
        </p:nvGraphicFramePr>
        <p:xfrm>
          <a:off x="1007165" y="1600200"/>
          <a:ext cx="10079935" cy="4676504"/>
        </p:xfrm>
        <a:graphic>
          <a:graphicData uri="http://schemas.openxmlformats.org/drawingml/2006/table">
            <a:tbl>
              <a:tblPr>
                <a:tableStyleId>{5C22544A-7EE6-4342-B048-85BDC9FD1C3A}</a:tableStyleId>
              </a:tblPr>
              <a:tblGrid>
                <a:gridCol w="3261668"/>
                <a:gridCol w="3417807"/>
                <a:gridCol w="3400460"/>
              </a:tblGrid>
              <a:tr h="149087">
                <a:tc>
                  <a:txBody>
                    <a:bodyPr/>
                    <a:lstStyle/>
                    <a:p>
                      <a:pPr algn="ctr"/>
                      <a:r>
                        <a:rPr lang="en-US" sz="1200" dirty="0">
                          <a:effectLst/>
                        </a:rPr>
                        <a:t>Sub Focus</a:t>
                      </a:r>
                      <a:endParaRPr lang="en-US" sz="1200" dirty="0">
                        <a:effectLst/>
                        <a:latin typeface="Times New Roman" panose="02020603050405020304" pitchFamily="18" charset="0"/>
                      </a:endParaRPr>
                    </a:p>
                  </a:txBody>
                  <a:tcPr marL="26126" marR="26126" marT="13063" marB="13063"/>
                </a:tc>
                <a:tc>
                  <a:txBody>
                    <a:bodyPr/>
                    <a:lstStyle/>
                    <a:p>
                      <a:pPr algn="ctr"/>
                      <a:r>
                        <a:rPr lang="en-US" sz="1200" dirty="0">
                          <a:effectLst/>
                        </a:rPr>
                        <a:t>Description</a:t>
                      </a:r>
                      <a:endParaRPr lang="en-US" sz="1200" dirty="0">
                        <a:effectLst/>
                        <a:latin typeface="Times New Roman" panose="02020603050405020304" pitchFamily="18" charset="0"/>
                      </a:endParaRPr>
                    </a:p>
                  </a:txBody>
                  <a:tcPr marL="26126" marR="26126" marT="13063" marB="13063"/>
                </a:tc>
                <a:tc>
                  <a:txBody>
                    <a:bodyPr/>
                    <a:lstStyle/>
                    <a:p>
                      <a:pPr algn="ctr"/>
                      <a:r>
                        <a:rPr lang="en-US" sz="1200" dirty="0">
                          <a:effectLst/>
                        </a:rPr>
                        <a:t>Analysis</a:t>
                      </a:r>
                      <a:endParaRPr lang="en-US" sz="1200" dirty="0">
                        <a:effectLst/>
                        <a:latin typeface="Times New Roman" panose="02020603050405020304" pitchFamily="18" charset="0"/>
                      </a:endParaRPr>
                    </a:p>
                  </a:txBody>
                  <a:tcPr marL="26126" marR="26126" marT="13063" marB="13063"/>
                </a:tc>
              </a:tr>
              <a:tr h="1828800">
                <a:tc>
                  <a:txBody>
                    <a:bodyPr/>
                    <a:lstStyle/>
                    <a:p>
                      <a:pPr marL="0" marR="0" algn="just" fontAlgn="base" hangingPunct="0">
                        <a:spcBef>
                          <a:spcPts val="0"/>
                        </a:spcBef>
                        <a:spcAft>
                          <a:spcPts val="0"/>
                        </a:spcAft>
                      </a:pPr>
                      <a:r>
                        <a:rPr lang="en-US" sz="1200" dirty="0">
                          <a:effectLst/>
                        </a:rPr>
                        <a:t>Inner child who is injured as a result of domestic violence.</a:t>
                      </a:r>
                    </a:p>
                    <a:p>
                      <a:pPr marL="0" marR="0" algn="just" fontAlgn="base" hangingPunct="0">
                        <a:spcBef>
                          <a:spcPts val="0"/>
                        </a:spcBef>
                        <a:spcAft>
                          <a:spcPts val="0"/>
                        </a:spcAft>
                      </a:pPr>
                      <a:r>
                        <a:rPr lang="en-US" sz="1200" dirty="0">
                          <a:effectLst/>
                        </a:rPr>
                        <a:t> </a:t>
                      </a:r>
                    </a:p>
                    <a:p>
                      <a:pPr marL="0" marR="0" algn="just" fontAlgn="base" hangingPunct="0">
                        <a:spcBef>
                          <a:spcPts val="0"/>
                        </a:spcBef>
                        <a:spcAft>
                          <a:spcPts val="0"/>
                        </a:spcAft>
                      </a:pPr>
                      <a:r>
                        <a:rPr lang="en-US" sz="1200" dirty="0">
                          <a:effectLst/>
                        </a:rPr>
                        <a:t>Childhood experiences that affect the inner child</a:t>
                      </a:r>
                      <a:endParaRPr lang="en-US" sz="1200" dirty="0">
                        <a:effectLst/>
                        <a:latin typeface="Times New Roman" panose="02020603050405020304" pitchFamily="18" charset="0"/>
                      </a:endParaRPr>
                    </a:p>
                  </a:txBody>
                  <a:tcPr marL="26126" marR="26126" marT="13063" marB="13063"/>
                </a:tc>
                <a:tc>
                  <a:txBody>
                    <a:bodyPr/>
                    <a:lstStyle/>
                    <a:p>
                      <a:pPr marL="0" marR="0" algn="just" fontAlgn="base" hangingPunct="0">
                        <a:spcBef>
                          <a:spcPts val="0"/>
                        </a:spcBef>
                        <a:spcAft>
                          <a:spcPts val="0"/>
                        </a:spcAft>
                      </a:pPr>
                      <a:r>
                        <a:rPr lang="en-US" sz="1200" dirty="0">
                          <a:effectLst/>
                        </a:rPr>
                        <a:t>(1) Received verbal abuse in the form of negative labelling and abusive words from the father (Subject A).</a:t>
                      </a:r>
                    </a:p>
                    <a:p>
                      <a:pPr marL="0" marR="0" algn="just" fontAlgn="base" hangingPunct="0">
                        <a:spcBef>
                          <a:spcPts val="0"/>
                        </a:spcBef>
                        <a:spcAft>
                          <a:spcPts val="0"/>
                        </a:spcAft>
                      </a:pPr>
                      <a:r>
                        <a:rPr lang="en-US" sz="1200" dirty="0">
                          <a:effectLst/>
                        </a:rPr>
                        <a:t>(2) Received yelling with harsh words and excessive prohibition from the mother who is a single parent (Subject B).</a:t>
                      </a:r>
                    </a:p>
                    <a:p>
                      <a:pPr marL="0" marR="0" algn="just" fontAlgn="base" hangingPunct="0">
                        <a:spcBef>
                          <a:spcPts val="0"/>
                        </a:spcBef>
                        <a:spcAft>
                          <a:spcPts val="0"/>
                        </a:spcAft>
                      </a:pPr>
                      <a:r>
                        <a:rPr lang="en-US" sz="1200" dirty="0">
                          <a:effectLst/>
                        </a:rPr>
                        <a:t>(3) Seeing the father physically abusing the mother by strangling and hitting her (</a:t>
                      </a:r>
                      <a:r>
                        <a:rPr lang="en-US" sz="1200" dirty="0" err="1">
                          <a:effectLst/>
                        </a:rPr>
                        <a:t>Subje</a:t>
                      </a:r>
                      <a:r>
                        <a:rPr lang="en-US" sz="1200" dirty="0">
                          <a:effectLst/>
                        </a:rPr>
                        <a:t> C)</a:t>
                      </a:r>
                      <a:endParaRPr lang="en-US" sz="1200" dirty="0">
                        <a:effectLst/>
                        <a:latin typeface="Times New Roman" panose="02020603050405020304" pitchFamily="18" charset="0"/>
                      </a:endParaRPr>
                    </a:p>
                  </a:txBody>
                  <a:tcPr marL="26126" marR="26126" marT="13063" marB="13063"/>
                </a:tc>
                <a:tc>
                  <a:txBody>
                    <a:bodyPr/>
                    <a:lstStyle/>
                    <a:p>
                      <a:pPr algn="just"/>
                      <a:r>
                        <a:rPr lang="en-US" sz="1200">
                          <a:effectLst/>
                        </a:rPr>
                        <a:t>Forming cognitive patterns in the subject</a:t>
                      </a:r>
                      <a:endParaRPr lang="en-US" sz="1200">
                        <a:effectLst/>
                        <a:latin typeface="Times New Roman" panose="02020603050405020304" pitchFamily="18" charset="0"/>
                      </a:endParaRPr>
                    </a:p>
                  </a:txBody>
                  <a:tcPr marL="26126" marR="26126" marT="13063" marB="13063"/>
                </a:tc>
              </a:tr>
              <a:tr h="1045029">
                <a:tc>
                  <a:txBody>
                    <a:bodyPr/>
                    <a:lstStyle/>
                    <a:p>
                      <a:pPr algn="just"/>
                      <a:r>
                        <a:rPr lang="en-US" sz="1200">
                          <a:effectLst/>
                        </a:rPr>
                        <a:t>Personality formed as a result of a wounded inner child</a:t>
                      </a:r>
                      <a:endParaRPr lang="en-US" sz="1200">
                        <a:effectLst/>
                        <a:latin typeface="Times New Roman" panose="02020603050405020304" pitchFamily="18" charset="0"/>
                      </a:endParaRPr>
                    </a:p>
                  </a:txBody>
                  <a:tcPr marL="26126" marR="26126" marT="13063" marB="13063"/>
                </a:tc>
                <a:tc>
                  <a:txBody>
                    <a:bodyPr/>
                    <a:lstStyle/>
                    <a:p>
                      <a:pPr marL="0" marR="0" algn="just" fontAlgn="base" hangingPunct="0">
                        <a:spcBef>
                          <a:spcPts val="0"/>
                        </a:spcBef>
                        <a:spcAft>
                          <a:spcPts val="0"/>
                        </a:spcAft>
                      </a:pPr>
                      <a:r>
                        <a:rPr lang="en-US" sz="1200" dirty="0">
                          <a:effectLst/>
                        </a:rPr>
                        <a:t>(1) Tends to enjoy seeing others suffer (known as </a:t>
                      </a:r>
                      <a:r>
                        <a:rPr lang="en-US" sz="1200" dirty="0" err="1">
                          <a:effectLst/>
                        </a:rPr>
                        <a:t>schadenfreude</a:t>
                      </a:r>
                      <a:r>
                        <a:rPr lang="en-US" sz="1200" dirty="0">
                          <a:effectLst/>
                        </a:rPr>
                        <a:t>) (Subject A).</a:t>
                      </a:r>
                    </a:p>
                    <a:p>
                      <a:pPr marL="0" marR="0" algn="just" fontAlgn="base" hangingPunct="0">
                        <a:spcBef>
                          <a:spcPts val="0"/>
                        </a:spcBef>
                        <a:spcAft>
                          <a:spcPts val="0"/>
                        </a:spcAft>
                      </a:pPr>
                      <a:r>
                        <a:rPr lang="en-US" sz="1200" dirty="0">
                          <a:effectLst/>
                        </a:rPr>
                        <a:t>(2)Tends to be suspicious and lacks trust in male loyalty (Subject B) (3)Tends to have anxiety in living life (Subject C)</a:t>
                      </a:r>
                      <a:endParaRPr lang="en-US" sz="1200" dirty="0">
                        <a:effectLst/>
                        <a:latin typeface="Times New Roman" panose="02020603050405020304" pitchFamily="18" charset="0"/>
                      </a:endParaRPr>
                    </a:p>
                  </a:txBody>
                  <a:tcPr marL="26126" marR="26126" marT="13063" marB="13063"/>
                </a:tc>
                <a:tc>
                  <a:txBody>
                    <a:bodyPr/>
                    <a:lstStyle/>
                    <a:p>
                      <a:pPr algn="just"/>
                      <a:r>
                        <a:rPr lang="en-US" sz="1200" dirty="0">
                          <a:effectLst/>
                        </a:rPr>
                        <a:t>Forming affective patterns in subject</a:t>
                      </a:r>
                      <a:endParaRPr lang="en-US" sz="1200" dirty="0">
                        <a:effectLst/>
                        <a:latin typeface="Times New Roman" panose="02020603050405020304" pitchFamily="18" charset="0"/>
                      </a:endParaRPr>
                    </a:p>
                  </a:txBody>
                  <a:tcPr marL="26126" marR="26126" marT="13063" marB="13063"/>
                </a:tc>
              </a:tr>
              <a:tr h="1593669">
                <a:tc>
                  <a:txBody>
                    <a:bodyPr/>
                    <a:lstStyle/>
                    <a:p>
                      <a:pPr algn="just"/>
                      <a:r>
                        <a:rPr lang="en-US" sz="1200">
                          <a:effectLst/>
                        </a:rPr>
                        <a:t>Efforts to rise from the inner child owned</a:t>
                      </a:r>
                      <a:endParaRPr lang="en-US" sz="1200">
                        <a:effectLst/>
                        <a:latin typeface="Times New Roman" panose="02020603050405020304" pitchFamily="18" charset="0"/>
                      </a:endParaRPr>
                    </a:p>
                  </a:txBody>
                  <a:tcPr marL="26126" marR="26126" marT="13063" marB="13063"/>
                </a:tc>
                <a:tc>
                  <a:txBody>
                    <a:bodyPr/>
                    <a:lstStyle/>
                    <a:p>
                      <a:pPr algn="just"/>
                      <a:r>
                        <a:rPr lang="en-US" sz="1200">
                          <a:effectLst/>
                        </a:rPr>
                        <a:t>(1) Seeking social support through boyfriend and grandmother (Subject A) (2) Focusing on doing positive things such as by expressing yourself by trying makeup tutorials and uploading videos on tik tok (Subject B) (3) Choosing to focus on college so that you can graduate and provide a better life (Subject C)</a:t>
                      </a:r>
                      <a:endParaRPr lang="en-US" sz="1200">
                        <a:effectLst/>
                        <a:latin typeface="Times New Roman" panose="02020603050405020304" pitchFamily="18" charset="0"/>
                      </a:endParaRPr>
                    </a:p>
                  </a:txBody>
                  <a:tcPr marL="26126" marR="26126" marT="13063" marB="13063"/>
                </a:tc>
                <a:tc>
                  <a:txBody>
                    <a:bodyPr/>
                    <a:lstStyle/>
                    <a:p>
                      <a:pPr algn="just"/>
                      <a:r>
                        <a:rPr lang="en-US" sz="1200" dirty="0">
                          <a:effectLst/>
                        </a:rPr>
                        <a:t>Forming a conative pattern on the subject</a:t>
                      </a:r>
                      <a:endParaRPr lang="en-US" sz="1200" dirty="0">
                        <a:effectLst/>
                        <a:latin typeface="Times New Roman" panose="02020603050405020304" pitchFamily="18" charset="0"/>
                      </a:endParaRPr>
                    </a:p>
                  </a:txBody>
                  <a:tcPr marL="26126" marR="26126" marT="13063" marB="13063"/>
                </a:tc>
              </a:tr>
            </a:tbl>
          </a:graphicData>
        </a:graphic>
      </p:graphicFrame>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sz="half" idx="1"/>
          </p:nvPr>
        </p:nvSpPr>
        <p:spPr/>
        <p:txBody>
          <a:bodyPr>
            <a:normAutofit fontScale="77500" lnSpcReduction="20000"/>
          </a:bodyPr>
          <a:lstStyle/>
          <a:p>
            <a:pPr fontAlgn="base" hangingPunct="0"/>
            <a:r>
              <a:rPr lang="en-US" dirty="0"/>
              <a:t>Meanwhile, the findings on the theme "personality formed due to an injured inner child", in subject A there are individuals who have a tendency to feel happy when seeing others hurt or suffering, especially in the situation of a mother who feels panic when her child crashes and bleeds a lot, and the condition of athletes who scream in pain when they sprained their legs and are being massaged. This rather concerning personality condition has the term </a:t>
            </a:r>
            <a:r>
              <a:rPr lang="en-US" dirty="0" err="1"/>
              <a:t>schadenfraude</a:t>
            </a:r>
            <a:r>
              <a:rPr lang="en-US" dirty="0"/>
              <a:t>. The feeling of pleasure when seeing others is difficult, according to researchers from Mercer University's Department of Psychology, known as </a:t>
            </a:r>
            <a:r>
              <a:rPr lang="en-US" dirty="0" err="1"/>
              <a:t>schadenfreude</a:t>
            </a:r>
            <a:r>
              <a:rPr lang="en-US" dirty="0"/>
              <a:t>. Schadenfreude can also be interpreted as "joy in loss" (Seidel et al., 2020). The term is taken from the German "</a:t>
            </a:r>
            <a:r>
              <a:rPr lang="en-US" dirty="0" err="1"/>
              <a:t>Schaden</a:t>
            </a:r>
            <a:r>
              <a:rPr lang="en-US" dirty="0"/>
              <a:t>" meaning loss and "</a:t>
            </a:r>
            <a:r>
              <a:rPr lang="en-US" dirty="0" err="1"/>
              <a:t>Freude</a:t>
            </a:r>
            <a:r>
              <a:rPr lang="en-US" dirty="0"/>
              <a:t>" meaning joy.  </a:t>
            </a:r>
            <a:r>
              <a:rPr lang="en-US" dirty="0" err="1"/>
              <a:t>Wilco</a:t>
            </a:r>
            <a:r>
              <a:rPr lang="en-US" dirty="0"/>
              <a:t> W. van </a:t>
            </a:r>
            <a:r>
              <a:rPr lang="en-US" dirty="0" err="1"/>
              <a:t>Dijk</a:t>
            </a:r>
            <a:r>
              <a:rPr lang="en-US" dirty="0"/>
              <a:t>, a lecturer in psychology at Leiden University in the Netherlands, said that individuals who laugh at or delight in the misfortunes of others may assume there is something in the event that is beneficial to themselves. It is also possible that they feel better or luckier than those stricken by misfortune. </a:t>
            </a:r>
          </a:p>
        </p:txBody>
      </p:sp>
      <p:sp>
        <p:nvSpPr>
          <p:cNvPr id="4" name="Content Placeholder 3"/>
          <p:cNvSpPr>
            <a:spLocks noGrp="1"/>
          </p:cNvSpPr>
          <p:nvPr>
            <p:ph sz="half" idx="2"/>
          </p:nvPr>
        </p:nvSpPr>
        <p:spPr/>
        <p:txBody>
          <a:bodyPr>
            <a:normAutofit fontScale="77500" lnSpcReduction="20000"/>
          </a:bodyPr>
          <a:lstStyle/>
          <a:p>
            <a:pPr fontAlgn="base" hangingPunct="0"/>
            <a:r>
              <a:rPr lang="en-US" dirty="0"/>
              <a:t>The personality of subject B in the form of a tendency to lack trust with loyal men and the personality of subject C who tends to be easily anxious can be associated with experiences that settle in the subconscious. Freud reveals that the subconscious is where individuals store feelings, thoughts, impulses, desires, and memories that we are never aware of (Amelia &amp; </a:t>
            </a:r>
            <a:r>
              <a:rPr lang="en-US" dirty="0" err="1"/>
              <a:t>Daud</a:t>
            </a:r>
            <a:r>
              <a:rPr lang="en-US" dirty="0"/>
              <a:t>, 2020). The form of stored emotions can vary, ranging from feelings of pain, anxiety, to past trauma. Consciously or not, the subconscious mind actually continues to influence an individual's behavior and experience as a human being. The subconscious actually plays a lot of role in shaping the motivation and personal interests of a human being. Nature is also responsible for shaping memory, intuition, fantasy, and dreams, as well as how information is processed from all these forms. All our life instincts and drives are stored also in the subconscious mind.</a:t>
            </a:r>
          </a:p>
        </p:txBody>
      </p:sp>
      <p:pic>
        <p:nvPicPr>
          <p:cNvPr id="5" name="Picture 4"/>
          <p:cNvPicPr>
            <a:picLocks noChangeAspect="1"/>
          </p:cNvPicPr>
          <p:nvPr/>
        </p:nvPicPr>
        <p:blipFill>
          <a:blip r:embed="rId2"/>
          <a:stretch>
            <a:fillRect/>
          </a:stretch>
        </p:blipFill>
        <p:spPr>
          <a:xfrm>
            <a:off x="3629025" y="76200"/>
            <a:ext cx="4653584" cy="1096962"/>
          </a:xfrm>
          <a:prstGeom prst="rect">
            <a:avLst/>
          </a:prstGeom>
        </p:spPr>
      </p:pic>
    </p:spTree>
    <p:extLst>
      <p:ext uri="{BB962C8B-B14F-4D97-AF65-F5344CB8AC3E}">
        <p14:creationId xmlns:p14="http://schemas.microsoft.com/office/powerpoint/2010/main" val="2016735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9859617" cy="1173162"/>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fontAlgn="base" hangingPunct="0"/>
            <a:r>
              <a:rPr lang="en-US" dirty="0"/>
              <a:t>The inner child condition experienced by students requires proper handling, so as not to cause various adverse negative impacts (Carr &amp; Hancock, 2017). One of the steps that can be taken is to apply </a:t>
            </a:r>
            <a:r>
              <a:rPr lang="en-US" dirty="0" err="1"/>
              <a:t>Sufistic</a:t>
            </a:r>
            <a:r>
              <a:rPr lang="en-US" dirty="0"/>
              <a:t> guidance and counseling  to the </a:t>
            </a:r>
            <a:r>
              <a:rPr lang="en-US" i="1" dirty="0" err="1"/>
              <a:t>tadabbur</a:t>
            </a:r>
            <a:r>
              <a:rPr lang="en-US" i="1" dirty="0"/>
              <a:t> </a:t>
            </a:r>
            <a:r>
              <a:rPr lang="en-US" i="1" dirty="0" err="1"/>
              <a:t>alam</a:t>
            </a:r>
            <a:r>
              <a:rPr lang="en-US" dirty="0"/>
              <a:t> technique, which is the activity of thinking, pondering, and studying comprehensively about the meaning and messages contained in the inner realm (heart, self, and soul) and the outer realm (oceans and mountains) in order to improve the meaning and quality of life (Anwar, 2022; </a:t>
            </a:r>
            <a:r>
              <a:rPr lang="en-US" dirty="0" err="1"/>
              <a:t>Subhi</a:t>
            </a:r>
            <a:r>
              <a:rPr lang="en-US" dirty="0"/>
              <a:t>, </a:t>
            </a:r>
            <a:r>
              <a:rPr lang="en-US" dirty="0" err="1"/>
              <a:t>Rakhmat</a:t>
            </a:r>
            <a:r>
              <a:rPr lang="en-US" dirty="0"/>
              <a:t>, LN, &amp; </a:t>
            </a:r>
            <a:r>
              <a:rPr lang="en-US" dirty="0" err="1"/>
              <a:t>Budiman</a:t>
            </a:r>
            <a:r>
              <a:rPr lang="en-US" dirty="0"/>
              <a:t>, 2019) The </a:t>
            </a:r>
            <a:r>
              <a:rPr lang="en-US" dirty="0" err="1"/>
              <a:t>Sufistic</a:t>
            </a:r>
            <a:r>
              <a:rPr lang="en-US" dirty="0"/>
              <a:t> guidance and counseling with </a:t>
            </a:r>
            <a:r>
              <a:rPr lang="en-US" i="1" dirty="0" err="1"/>
              <a:t>tadabbur</a:t>
            </a:r>
            <a:r>
              <a:rPr lang="en-US" i="1" dirty="0"/>
              <a:t> </a:t>
            </a:r>
            <a:r>
              <a:rPr lang="en-US" i="1" dirty="0" err="1"/>
              <a:t>alam</a:t>
            </a:r>
            <a:r>
              <a:rPr lang="en-US" i="1" dirty="0"/>
              <a:t> </a:t>
            </a:r>
            <a:r>
              <a:rPr lang="en-US" dirty="0"/>
              <a:t>techniques designed in this paper, developed based on the theoretical views of Al </a:t>
            </a:r>
            <a:r>
              <a:rPr lang="en-US" dirty="0" err="1"/>
              <a:t>Ghazali</a:t>
            </a:r>
            <a:r>
              <a:rPr lang="en-US" dirty="0"/>
              <a:t>, </a:t>
            </a:r>
            <a:r>
              <a:rPr lang="en-US" dirty="0" err="1"/>
              <a:t>Ibn</a:t>
            </a:r>
            <a:r>
              <a:rPr lang="en-US" dirty="0"/>
              <a:t> </a:t>
            </a:r>
            <a:r>
              <a:rPr lang="en-US" dirty="0" err="1"/>
              <a:t>Arabi</a:t>
            </a:r>
            <a:r>
              <a:rPr lang="en-US" dirty="0"/>
              <a:t>, and </a:t>
            </a:r>
            <a:r>
              <a:rPr lang="en-US" dirty="0" err="1"/>
              <a:t>Ibn</a:t>
            </a:r>
            <a:r>
              <a:rPr lang="en-US" dirty="0"/>
              <a:t> </a:t>
            </a:r>
            <a:r>
              <a:rPr lang="en-US" dirty="0" err="1"/>
              <a:t>Sina</a:t>
            </a:r>
            <a:r>
              <a:rPr lang="en-US" dirty="0"/>
              <a:t> from Islamic psychology and </a:t>
            </a:r>
            <a:r>
              <a:rPr lang="en-US" dirty="0" err="1"/>
              <a:t>Sufistic</a:t>
            </a:r>
            <a:r>
              <a:rPr lang="en-US" dirty="0"/>
              <a:t> psychology. </a:t>
            </a:r>
          </a:p>
          <a:p>
            <a:pPr fontAlgn="base" hangingPunct="0"/>
            <a:r>
              <a:rPr lang="en-US" dirty="0"/>
              <a:t>The specific objectives of </a:t>
            </a:r>
            <a:r>
              <a:rPr lang="en-US" dirty="0" err="1"/>
              <a:t>Sufistic</a:t>
            </a:r>
            <a:r>
              <a:rPr lang="en-US" dirty="0"/>
              <a:t> guidance and counseling of  </a:t>
            </a:r>
            <a:r>
              <a:rPr lang="en-US" i="1" dirty="0" err="1"/>
              <a:t>tadabbur</a:t>
            </a:r>
            <a:r>
              <a:rPr lang="en-US" i="1" dirty="0"/>
              <a:t> </a:t>
            </a:r>
            <a:r>
              <a:rPr lang="en-US" i="1" dirty="0" err="1"/>
              <a:t>alam</a:t>
            </a:r>
            <a:r>
              <a:rPr lang="en-US" dirty="0"/>
              <a:t> techniques to be developed include; (1) The ability of students to understand with reason, heart, and soul about the meanings of themselves as humans created by God and the meaning of life conveyed through signs of power in nature, (2) The ability of students to bring gratitude and eliminate "fear" and "anxiety" in themselves, (3) The ability of students to have infinite love and peerless forgiveness,  (4) The ability of students to have a wise and wise attitude through the disclosure of the consistent quality of nature, (5) The ability of students to realize harmony between mind and heart, so that they have a more positive meaning in life as an effort to rise from the condition of the injured inner child.</a:t>
            </a:r>
          </a:p>
        </p:txBody>
      </p:sp>
    </p:spTree>
    <p:extLst>
      <p:ext uri="{BB962C8B-B14F-4D97-AF65-F5344CB8AC3E}">
        <p14:creationId xmlns:p14="http://schemas.microsoft.com/office/powerpoint/2010/main" val="1238305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hangingPunct="0"/>
            <a:r>
              <a:rPr lang="en-US" sz="2000" dirty="0"/>
              <a:t>The stages of </a:t>
            </a:r>
            <a:r>
              <a:rPr lang="en-US" sz="2000" dirty="0" err="1"/>
              <a:t>Sufistic</a:t>
            </a:r>
            <a:r>
              <a:rPr lang="en-US" sz="2000" dirty="0"/>
              <a:t> guidance and counseling services of </a:t>
            </a:r>
            <a:r>
              <a:rPr lang="en-US" sz="2000" dirty="0" err="1"/>
              <a:t>tadabbur</a:t>
            </a:r>
            <a:r>
              <a:rPr lang="en-US" sz="2000" dirty="0"/>
              <a:t> </a:t>
            </a:r>
            <a:r>
              <a:rPr lang="en-US" sz="2000" dirty="0" err="1"/>
              <a:t>alam</a:t>
            </a:r>
            <a:r>
              <a:rPr lang="en-US" sz="2000" dirty="0"/>
              <a:t> techniques include; (1) orientation stage, (2) </a:t>
            </a:r>
            <a:r>
              <a:rPr lang="en-US" sz="2000" i="1" dirty="0" err="1"/>
              <a:t>takhalli</a:t>
            </a:r>
            <a:r>
              <a:rPr lang="en-US" sz="2000" dirty="0"/>
              <a:t> stage, (3) </a:t>
            </a:r>
            <a:r>
              <a:rPr lang="en-US" sz="2000" i="1" dirty="0" err="1"/>
              <a:t>tahalli</a:t>
            </a:r>
            <a:r>
              <a:rPr lang="en-US" sz="2000" dirty="0"/>
              <a:t> stage, (4) </a:t>
            </a:r>
            <a:r>
              <a:rPr lang="en-US" sz="2000" i="1" dirty="0" err="1"/>
              <a:t>tajalli</a:t>
            </a:r>
            <a:r>
              <a:rPr lang="en-US" sz="2000" dirty="0"/>
              <a:t> stage, (5) out bond stage, (6) </a:t>
            </a:r>
            <a:r>
              <a:rPr lang="en-US" sz="2000" i="1" dirty="0" err="1"/>
              <a:t>ibrah</a:t>
            </a:r>
            <a:r>
              <a:rPr lang="en-US" sz="2000" dirty="0"/>
              <a:t> giving stage, and (7) final stage (evaluation &amp;conclusion).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0277577"/>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234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52</TotalTime>
  <Words>2625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Euphemia</vt:lpstr>
      <vt:lpstr>Plantagenet Cherokee</vt:lpstr>
      <vt:lpstr>Times New Roman</vt:lpstr>
      <vt:lpstr>Wingdings</vt:lpstr>
      <vt:lpstr>Academic Literature 16x9</vt:lpstr>
      <vt:lpstr>Reducing the Inner Child level of College Students via Sufistic Guidance and Counseling with Tadabbur Alam Technique </vt:lpstr>
      <vt:lpstr>Introduction</vt:lpstr>
      <vt:lpstr>PowerPoint Presentation</vt:lpstr>
      <vt:lpstr>PowerPoint Presentation</vt:lpstr>
      <vt:lpstr>Method </vt:lpstr>
      <vt:lpstr>Result</vt:lpstr>
      <vt:lpstr>Discussion</vt:lpstr>
      <vt:lpstr>PowerPoint Presentation</vt:lpstr>
      <vt:lpstr>The stages of Sufistic guidance and counseling services of tadabbur alam techniques include; (1) orientation stage, (2) takhalli stage, (3) tahalli stage, (4) tajalli stage, (5) out bond stage, (6) ibrah giving stage, and (7) final stage (evaluation &amp;conclusion).</vt:lpstr>
      <vt:lpstr>The stages of Sufistic guidance and counseling services of tadabbur alam techniques include; (1) orientation stage, (2) takhalli stage, (3) tahalli stage, (4) tajalli stage, (5) out bond stage, (6) ibrah giving stage, and (7) final stage (evaluation &amp;conclusion).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Inner Child level of College Students via Sufistic Guidance and Counseling with Tadabbur Alam Technique </dc:title>
  <dc:creator>Microsoft account</dc:creator>
  <cp:lastModifiedBy>Microsoft account</cp:lastModifiedBy>
  <cp:revision>20</cp:revision>
  <dcterms:created xsi:type="dcterms:W3CDTF">2023-08-26T05:00:00Z</dcterms:created>
  <dcterms:modified xsi:type="dcterms:W3CDTF">2023-08-26T05:52:42Z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