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6"/>
  </p:handoutMasterIdLst>
  <p:sldIdLst>
    <p:sldId id="256" r:id="rId3"/>
    <p:sldId id="266" r:id="rId5"/>
    <p:sldId id="262" r:id="rId6"/>
    <p:sldId id="268" r:id="rId7"/>
    <p:sldId id="263" r:id="rId8"/>
    <p:sldId id="265" r:id="rId9"/>
    <p:sldId id="269" r:id="rId10"/>
    <p:sldId id="270" r:id="rId11"/>
    <p:sldId id="271" r:id="rId12"/>
    <p:sldId id="272" r:id="rId13"/>
    <p:sldId id="2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showGuides="1">
      <p:cViewPr varScale="1">
        <p:scale>
          <a:sx n="72" d="100"/>
          <a:sy n="72" d="100"/>
        </p:scale>
        <p:origin x="612" y="84"/>
      </p:cViewPr>
      <p:guideLst>
        <p:guide orient="horz" pos="2159"/>
        <p:guide pos="3839"/>
      </p:guideLst>
    </p:cSldViewPr>
  </p:slideViewPr>
  <p:notesTextViewPr>
    <p:cViewPr>
      <p:scale>
        <a:sx n="1" d="1"/>
        <a:sy n="1" d="1"/>
      </p:scale>
      <p:origin x="0" y="0"/>
    </p:cViewPr>
  </p:notesTextViewPr>
  <p:notesViewPr>
    <p:cSldViewPr snapToGrid="0">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FAD2B69-8C3E-4234-AABC-A364D2C93825}"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0522779E-3452-4B0F-B4A9-8A8E93B01AD5}">
      <dgm:prSet phldrT="[Text]"/>
      <dgm:spPr/>
      <dgm:t>
        <a:bodyPr/>
        <a:lstStyle/>
        <a:p>
          <a:r>
            <a:rPr lang="en-US" dirty="0" smtClean="0"/>
            <a:t>1. Orientation stage </a:t>
          </a:r>
          <a:endParaRPr lang="en-US" dirty="0"/>
        </a:p>
      </dgm:t>
    </dgm:pt>
    <dgm:pt modelId="{AA624832-43E2-49EC-AB41-562D8ADA5DB0}" cxnId="{66DDC83D-986C-4C84-9A71-3ADA0C278F21}" type="parTrans">
      <dgm:prSet/>
      <dgm:spPr/>
      <dgm:t>
        <a:bodyPr/>
        <a:lstStyle/>
        <a:p>
          <a:endParaRPr lang="en-US"/>
        </a:p>
      </dgm:t>
    </dgm:pt>
    <dgm:pt modelId="{2363F5D1-304B-407B-B0D7-820BF983B93F}" cxnId="{66DDC83D-986C-4C84-9A71-3ADA0C278F21}" type="sibTrans">
      <dgm:prSet/>
      <dgm:spPr/>
      <dgm:t>
        <a:bodyPr/>
        <a:lstStyle/>
        <a:p>
          <a:endParaRPr lang="en-US"/>
        </a:p>
      </dgm:t>
    </dgm:pt>
    <dgm:pt modelId="{86338B00-20D1-41F5-9EB1-23A4BB1DDA75}">
      <dgm:prSet phldrT="[Text]"/>
      <dgm:spPr/>
      <dgm:t>
        <a:bodyPr/>
        <a:lstStyle/>
        <a:p>
          <a:r>
            <a:rPr lang="en-US" dirty="0" smtClean="0"/>
            <a:t>The inner realm is in the form of the condition of the heart, self, and soul, while the outer realm is in the form of oceans and mountains, which also have outbound activities in it. At this stage, a "nature montage" activity is also carried out, namely compiling new images from several images that are already available.</a:t>
          </a:r>
          <a:endParaRPr lang="en-US" dirty="0"/>
        </a:p>
      </dgm:t>
    </dgm:pt>
    <dgm:pt modelId="{8587916A-EDF4-42F8-92D8-326395989D6F}" cxnId="{C0FE6977-F1CE-40CC-8DD4-CBC308D6D087}" type="parTrans">
      <dgm:prSet/>
      <dgm:spPr/>
      <dgm:t>
        <a:bodyPr/>
        <a:lstStyle/>
        <a:p>
          <a:endParaRPr lang="en-US"/>
        </a:p>
      </dgm:t>
    </dgm:pt>
    <dgm:pt modelId="{9FDE0D70-77AF-4AA9-A6CF-7382A1286A16}" cxnId="{C0FE6977-F1CE-40CC-8DD4-CBC308D6D087}" type="sibTrans">
      <dgm:prSet/>
      <dgm:spPr/>
      <dgm:t>
        <a:bodyPr/>
        <a:lstStyle/>
        <a:p>
          <a:endParaRPr lang="en-US"/>
        </a:p>
      </dgm:t>
    </dgm:pt>
    <dgm:pt modelId="{E08C2592-A684-430E-9C94-879AE4EAAC2C}">
      <dgm:prSet phldrT="[Text]"/>
      <dgm:spPr/>
      <dgm:t>
        <a:bodyPr/>
        <a:lstStyle/>
        <a:p>
          <a:r>
            <a:rPr lang="en-US" dirty="0" smtClean="0"/>
            <a:t>2. </a:t>
          </a:r>
          <a:r>
            <a:rPr lang="en-US" dirty="0" err="1" smtClean="0"/>
            <a:t>Takhalli</a:t>
          </a:r>
          <a:r>
            <a:rPr lang="en-US" dirty="0" smtClean="0"/>
            <a:t> stage </a:t>
          </a:r>
          <a:endParaRPr lang="en-US" dirty="0"/>
        </a:p>
      </dgm:t>
    </dgm:pt>
    <dgm:pt modelId="{B7094EA4-9A9A-43FD-B452-32628C13BFF8}" cxnId="{A42658DB-97E1-4ADC-BDF3-F7113EB2564A}" type="parTrans">
      <dgm:prSet/>
      <dgm:spPr/>
      <dgm:t>
        <a:bodyPr/>
        <a:lstStyle/>
        <a:p>
          <a:endParaRPr lang="en-US"/>
        </a:p>
      </dgm:t>
    </dgm:pt>
    <dgm:pt modelId="{A96C42F6-4BD1-4DF6-9A11-D32E3363A162}" cxnId="{A42658DB-97E1-4ADC-BDF3-F7113EB2564A}" type="sibTrans">
      <dgm:prSet/>
      <dgm:spPr/>
      <dgm:t>
        <a:bodyPr/>
        <a:lstStyle/>
        <a:p>
          <a:endParaRPr lang="en-US"/>
        </a:p>
      </dgm:t>
    </dgm:pt>
    <dgm:pt modelId="{C8A5E09B-10D6-418A-B04A-82BC3616531F}">
      <dgm:prSet phldrT="[Text]"/>
      <dgm:spPr/>
      <dgm:t>
        <a:bodyPr/>
        <a:lstStyle/>
        <a:p>
          <a:r>
            <a:rPr lang="en-US" dirty="0" smtClean="0"/>
            <a:t>At this stage, counsellors are invited to free themselves from despicable qualities. Activities carried out include making a tyrannical </a:t>
          </a:r>
          <a:r>
            <a:rPr lang="en-US" dirty="0" err="1" smtClean="0"/>
            <a:t>nafs</a:t>
          </a:r>
          <a:r>
            <a:rPr lang="en-US" dirty="0" smtClean="0"/>
            <a:t> journal, counsellors are asked to disclose in writing about the despicable nature that has been owned and despicable deeds that have been committed. In addition, counsellors are also asked to make poems, because based on the views in Sufism, the words expressed by humans are sometimes limited, so through poetry can be expressed a deeper meaning</a:t>
          </a:r>
          <a:endParaRPr lang="en-US" dirty="0"/>
        </a:p>
      </dgm:t>
    </dgm:pt>
    <dgm:pt modelId="{FF25D2DC-A972-492D-9DBA-017395DA7D67}" cxnId="{A76BDAD5-C9AF-493B-9463-4D658A12F2FC}" type="parTrans">
      <dgm:prSet/>
      <dgm:spPr/>
      <dgm:t>
        <a:bodyPr/>
        <a:lstStyle/>
        <a:p>
          <a:endParaRPr lang="en-US"/>
        </a:p>
      </dgm:t>
    </dgm:pt>
    <dgm:pt modelId="{CE62D426-F094-42AE-94C8-F9C58BEECCEA}" cxnId="{A76BDAD5-C9AF-493B-9463-4D658A12F2FC}" type="sibTrans">
      <dgm:prSet/>
      <dgm:spPr/>
      <dgm:t>
        <a:bodyPr/>
        <a:lstStyle/>
        <a:p>
          <a:endParaRPr lang="en-US"/>
        </a:p>
      </dgm:t>
    </dgm:pt>
    <dgm:pt modelId="{F8837CC4-5953-405F-AAF5-7FCC7E61C320}">
      <dgm:prSet phldrT="[Text]"/>
      <dgm:spPr/>
      <dgm:t>
        <a:bodyPr/>
        <a:lstStyle/>
        <a:p>
          <a:r>
            <a:rPr lang="en-US" dirty="0" smtClean="0"/>
            <a:t>3. </a:t>
          </a:r>
          <a:r>
            <a:rPr lang="en-US" dirty="0" err="1" smtClean="0"/>
            <a:t>Tahalli</a:t>
          </a:r>
          <a:r>
            <a:rPr lang="en-US" dirty="0" smtClean="0"/>
            <a:t> Stage</a:t>
          </a:r>
          <a:endParaRPr lang="en-US" dirty="0"/>
        </a:p>
      </dgm:t>
    </dgm:pt>
    <dgm:pt modelId="{DB8C814A-A06D-488D-B5AF-519A892D813B}" cxnId="{9701BDFD-3403-46C4-8EE7-D2E12117856F}" type="parTrans">
      <dgm:prSet/>
      <dgm:spPr/>
      <dgm:t>
        <a:bodyPr/>
        <a:lstStyle/>
        <a:p>
          <a:endParaRPr lang="en-US"/>
        </a:p>
      </dgm:t>
    </dgm:pt>
    <dgm:pt modelId="{F5C64920-589D-4946-8939-4FD025892038}" cxnId="{9701BDFD-3403-46C4-8EE7-D2E12117856F}" type="sibTrans">
      <dgm:prSet/>
      <dgm:spPr/>
      <dgm:t>
        <a:bodyPr/>
        <a:lstStyle/>
        <a:p>
          <a:endParaRPr lang="en-US"/>
        </a:p>
      </dgm:t>
    </dgm:pt>
    <dgm:pt modelId="{8E308AB8-DFF1-48F6-B325-0F7BF48D1214}">
      <dgm:prSet phldrT="[Text]"/>
      <dgm:spPr/>
      <dgm:t>
        <a:bodyPr/>
        <a:lstStyle/>
        <a:p>
          <a:r>
            <a:rPr lang="en-US" dirty="0" smtClean="0"/>
            <a:t>At this stage, it contains activities aimed at "psychological training" with the initial view of </a:t>
          </a:r>
          <a:r>
            <a:rPr lang="en-US" dirty="0" err="1" smtClean="0"/>
            <a:t>Ibn</a:t>
          </a:r>
          <a:r>
            <a:rPr lang="en-US" dirty="0" smtClean="0"/>
            <a:t> </a:t>
          </a:r>
          <a:r>
            <a:rPr lang="en-US" dirty="0" err="1" smtClean="0"/>
            <a:t>Arabi</a:t>
          </a:r>
          <a:r>
            <a:rPr lang="en-US" dirty="0" smtClean="0"/>
            <a:t> that the human soul can be trained, understood, and replaced with a form that is suitable for the human will. At this stage, it is also intended that counsellors can fill and decorate themselves with commendable attitudes. Activities carried out at this </a:t>
          </a:r>
          <a:r>
            <a:rPr lang="en-US" dirty="0" err="1" smtClean="0"/>
            <a:t>tahalli</a:t>
          </a:r>
          <a:r>
            <a:rPr lang="en-US" dirty="0" smtClean="0"/>
            <a:t> stage are counsellors invited to carry out meditation activities, repentance and apologies to humans who have been hurt, and self-pledge.</a:t>
          </a:r>
          <a:endParaRPr lang="en-US" dirty="0"/>
        </a:p>
      </dgm:t>
    </dgm:pt>
    <dgm:pt modelId="{1DBA4F9E-C959-42CF-9140-064886F8E548}" cxnId="{80B11CEF-FB1A-40DF-B1E4-489F18D96EB8}" type="parTrans">
      <dgm:prSet/>
      <dgm:spPr/>
      <dgm:t>
        <a:bodyPr/>
        <a:lstStyle/>
        <a:p>
          <a:endParaRPr lang="en-US"/>
        </a:p>
      </dgm:t>
    </dgm:pt>
    <dgm:pt modelId="{03BCB922-4290-4998-AC00-8F4AA77DBB99}" cxnId="{80B11CEF-FB1A-40DF-B1E4-489F18D96EB8}" type="sibTrans">
      <dgm:prSet/>
      <dgm:spPr/>
      <dgm:t>
        <a:bodyPr/>
        <a:lstStyle/>
        <a:p>
          <a:endParaRPr lang="en-US"/>
        </a:p>
      </dgm:t>
    </dgm:pt>
    <dgm:pt modelId="{3FB39E0C-0E77-4A64-BCF4-F881F752E137}" type="pres">
      <dgm:prSet presAssocID="{FFAD2B69-8C3E-4234-AABC-A364D2C93825}" presName="Name0" presStyleCnt="0">
        <dgm:presLayoutVars>
          <dgm:dir/>
          <dgm:resizeHandles val="exact"/>
        </dgm:presLayoutVars>
      </dgm:prSet>
      <dgm:spPr/>
    </dgm:pt>
    <dgm:pt modelId="{28BD6178-FD4D-44BF-9016-AE68D7FAA37F}" type="pres">
      <dgm:prSet presAssocID="{0522779E-3452-4B0F-B4A9-8A8E93B01AD5}" presName="node" presStyleLbl="node1" presStyleIdx="0" presStyleCnt="3">
        <dgm:presLayoutVars>
          <dgm:bulletEnabled val="1"/>
        </dgm:presLayoutVars>
      </dgm:prSet>
      <dgm:spPr/>
      <dgm:t>
        <a:bodyPr/>
        <a:lstStyle/>
        <a:p>
          <a:endParaRPr lang="en-US"/>
        </a:p>
      </dgm:t>
    </dgm:pt>
    <dgm:pt modelId="{C2DE1CC7-95FF-4231-905E-C4ACA0E3CA3D}" type="pres">
      <dgm:prSet presAssocID="{2363F5D1-304B-407B-B0D7-820BF983B93F}" presName="sibTrans" presStyleCnt="0"/>
      <dgm:spPr/>
    </dgm:pt>
    <dgm:pt modelId="{28C55658-D11C-490B-935F-E55B0B11D53F}" type="pres">
      <dgm:prSet presAssocID="{E08C2592-A684-430E-9C94-879AE4EAAC2C}" presName="node" presStyleLbl="node1" presStyleIdx="1" presStyleCnt="3">
        <dgm:presLayoutVars>
          <dgm:bulletEnabled val="1"/>
        </dgm:presLayoutVars>
      </dgm:prSet>
      <dgm:spPr/>
      <dgm:t>
        <a:bodyPr/>
        <a:lstStyle/>
        <a:p>
          <a:endParaRPr lang="en-US"/>
        </a:p>
      </dgm:t>
    </dgm:pt>
    <dgm:pt modelId="{0BA249F7-8EE1-45B5-9C2E-482108854B41}" type="pres">
      <dgm:prSet presAssocID="{A96C42F6-4BD1-4DF6-9A11-D32E3363A162}" presName="sibTrans" presStyleCnt="0"/>
      <dgm:spPr/>
    </dgm:pt>
    <dgm:pt modelId="{2F201DDE-4570-4DC9-9DC7-482299355B27}" type="pres">
      <dgm:prSet presAssocID="{F8837CC4-5953-405F-AAF5-7FCC7E61C320}" presName="node" presStyleLbl="node1" presStyleIdx="2" presStyleCnt="3">
        <dgm:presLayoutVars>
          <dgm:bulletEnabled val="1"/>
        </dgm:presLayoutVars>
      </dgm:prSet>
      <dgm:spPr/>
      <dgm:t>
        <a:bodyPr/>
        <a:lstStyle/>
        <a:p>
          <a:endParaRPr lang="en-US"/>
        </a:p>
      </dgm:t>
    </dgm:pt>
  </dgm:ptLst>
  <dgm:cxnLst>
    <dgm:cxn modelId="{ECE33399-6E7F-4356-BA6C-5A38BC880F89}" type="presOf" srcId="{8E308AB8-DFF1-48F6-B325-0F7BF48D1214}" destId="{2F201DDE-4570-4DC9-9DC7-482299355B27}" srcOrd="0" destOrd="1" presId="urn:microsoft.com/office/officeart/2005/8/layout/hList6"/>
    <dgm:cxn modelId="{9701BDFD-3403-46C4-8EE7-D2E12117856F}" srcId="{FFAD2B69-8C3E-4234-AABC-A364D2C93825}" destId="{F8837CC4-5953-405F-AAF5-7FCC7E61C320}" srcOrd="2" destOrd="0" parTransId="{DB8C814A-A06D-488D-B5AF-519A892D813B}" sibTransId="{F5C64920-589D-4946-8939-4FD025892038}"/>
    <dgm:cxn modelId="{E637D882-E927-48DB-97DC-602F34BA01AD}" type="presOf" srcId="{FFAD2B69-8C3E-4234-AABC-A364D2C93825}" destId="{3FB39E0C-0E77-4A64-BCF4-F881F752E137}" srcOrd="0" destOrd="0" presId="urn:microsoft.com/office/officeart/2005/8/layout/hList6"/>
    <dgm:cxn modelId="{A42658DB-97E1-4ADC-BDF3-F7113EB2564A}" srcId="{FFAD2B69-8C3E-4234-AABC-A364D2C93825}" destId="{E08C2592-A684-430E-9C94-879AE4EAAC2C}" srcOrd="1" destOrd="0" parTransId="{B7094EA4-9A9A-43FD-B452-32628C13BFF8}" sibTransId="{A96C42F6-4BD1-4DF6-9A11-D32E3363A162}"/>
    <dgm:cxn modelId="{389B2B7D-56B8-486E-BD42-4D691789C6D8}" type="presOf" srcId="{0522779E-3452-4B0F-B4A9-8A8E93B01AD5}" destId="{28BD6178-FD4D-44BF-9016-AE68D7FAA37F}" srcOrd="0" destOrd="0" presId="urn:microsoft.com/office/officeart/2005/8/layout/hList6"/>
    <dgm:cxn modelId="{D2672051-6ED5-483E-854A-22614E0D3831}" type="presOf" srcId="{F8837CC4-5953-405F-AAF5-7FCC7E61C320}" destId="{2F201DDE-4570-4DC9-9DC7-482299355B27}" srcOrd="0" destOrd="0" presId="urn:microsoft.com/office/officeart/2005/8/layout/hList6"/>
    <dgm:cxn modelId="{80B11CEF-FB1A-40DF-B1E4-489F18D96EB8}" srcId="{F8837CC4-5953-405F-AAF5-7FCC7E61C320}" destId="{8E308AB8-DFF1-48F6-B325-0F7BF48D1214}" srcOrd="0" destOrd="0" parTransId="{1DBA4F9E-C959-42CF-9140-064886F8E548}" sibTransId="{03BCB922-4290-4998-AC00-8F4AA77DBB99}"/>
    <dgm:cxn modelId="{A76BDAD5-C9AF-493B-9463-4D658A12F2FC}" srcId="{E08C2592-A684-430E-9C94-879AE4EAAC2C}" destId="{C8A5E09B-10D6-418A-B04A-82BC3616531F}" srcOrd="0" destOrd="0" parTransId="{FF25D2DC-A972-492D-9DBA-017395DA7D67}" sibTransId="{CE62D426-F094-42AE-94C8-F9C58BEECCEA}"/>
    <dgm:cxn modelId="{C0FE6977-F1CE-40CC-8DD4-CBC308D6D087}" srcId="{0522779E-3452-4B0F-B4A9-8A8E93B01AD5}" destId="{86338B00-20D1-41F5-9EB1-23A4BB1DDA75}" srcOrd="0" destOrd="0" parTransId="{8587916A-EDF4-42F8-92D8-326395989D6F}" sibTransId="{9FDE0D70-77AF-4AA9-A6CF-7382A1286A16}"/>
    <dgm:cxn modelId="{AA770909-E01B-473D-9811-729C48254FF7}" type="presOf" srcId="{86338B00-20D1-41F5-9EB1-23A4BB1DDA75}" destId="{28BD6178-FD4D-44BF-9016-AE68D7FAA37F}" srcOrd="0" destOrd="1" presId="urn:microsoft.com/office/officeart/2005/8/layout/hList6"/>
    <dgm:cxn modelId="{DD820B5E-AFAE-4892-A84C-38251BA5569A}" type="presOf" srcId="{E08C2592-A684-430E-9C94-879AE4EAAC2C}" destId="{28C55658-D11C-490B-935F-E55B0B11D53F}" srcOrd="0" destOrd="0" presId="urn:microsoft.com/office/officeart/2005/8/layout/hList6"/>
    <dgm:cxn modelId="{8D87E805-E356-48D2-AD6E-0C5E9813754A}" type="presOf" srcId="{C8A5E09B-10D6-418A-B04A-82BC3616531F}" destId="{28C55658-D11C-490B-935F-E55B0B11D53F}" srcOrd="0" destOrd="1" presId="urn:microsoft.com/office/officeart/2005/8/layout/hList6"/>
    <dgm:cxn modelId="{66DDC83D-986C-4C84-9A71-3ADA0C278F21}" srcId="{FFAD2B69-8C3E-4234-AABC-A364D2C93825}" destId="{0522779E-3452-4B0F-B4A9-8A8E93B01AD5}" srcOrd="0" destOrd="0" parTransId="{AA624832-43E2-49EC-AB41-562D8ADA5DB0}" sibTransId="{2363F5D1-304B-407B-B0D7-820BF983B93F}"/>
    <dgm:cxn modelId="{6BA8FD93-BAB2-4D24-9839-06BB68A37374}" type="presParOf" srcId="{3FB39E0C-0E77-4A64-BCF4-F881F752E137}" destId="{28BD6178-FD4D-44BF-9016-AE68D7FAA37F}" srcOrd="0" destOrd="0" presId="urn:microsoft.com/office/officeart/2005/8/layout/hList6"/>
    <dgm:cxn modelId="{9A8778A0-483D-42BD-BBF9-37B76124DD98}" type="presParOf" srcId="{3FB39E0C-0E77-4A64-BCF4-F881F752E137}" destId="{C2DE1CC7-95FF-4231-905E-C4ACA0E3CA3D}" srcOrd="1" destOrd="0" presId="urn:microsoft.com/office/officeart/2005/8/layout/hList6"/>
    <dgm:cxn modelId="{634A6793-4112-4AF6-B4FC-F187B69BB82A}" type="presParOf" srcId="{3FB39E0C-0E77-4A64-BCF4-F881F752E137}" destId="{28C55658-D11C-490B-935F-E55B0B11D53F}" srcOrd="2" destOrd="0" presId="urn:microsoft.com/office/officeart/2005/8/layout/hList6"/>
    <dgm:cxn modelId="{53629337-1BF0-42FE-A828-3D4A3A52B4C2}" type="presParOf" srcId="{3FB39E0C-0E77-4A64-BCF4-F881F752E137}" destId="{0BA249F7-8EE1-45B5-9C2E-482108854B41}" srcOrd="3" destOrd="0" presId="urn:microsoft.com/office/officeart/2005/8/layout/hList6"/>
    <dgm:cxn modelId="{70314F16-AADB-4A98-A39A-ABF838324D4A}" type="presParOf" srcId="{3FB39E0C-0E77-4A64-BCF4-F881F752E137}" destId="{2F201DDE-4570-4DC9-9DC7-482299355B27}" srcOrd="4" destOrd="0" presId="urn:microsoft.com/office/officeart/2005/8/layout/hList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AD2B69-8C3E-4234-AABC-A364D2C93825}"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0522779E-3452-4B0F-B4A9-8A8E93B01AD5}">
      <dgm:prSet phldrT="[Text]"/>
      <dgm:spPr/>
      <dgm:t>
        <a:bodyPr/>
        <a:lstStyle/>
        <a:p>
          <a:r>
            <a:rPr lang="en-US" dirty="0" smtClean="0"/>
            <a:t>4.Tajalli Stage</a:t>
          </a:r>
        </a:p>
        <a:p>
          <a:r>
            <a:rPr lang="en-US" dirty="0" smtClean="0"/>
            <a:t>At this stage, activities are carried out that aim to present a sense of Godliness or in </a:t>
          </a:r>
          <a:r>
            <a:rPr lang="en-US" dirty="0" err="1" smtClean="0"/>
            <a:t>Hamka's</a:t>
          </a:r>
          <a:r>
            <a:rPr lang="en-US" dirty="0" smtClean="0"/>
            <a:t> terms, "Visible God in the heart". Activities in this stage are in the form of inviting counsellors to </a:t>
          </a:r>
          <a:r>
            <a:rPr lang="en-US" dirty="0" err="1" smtClean="0"/>
            <a:t>munajat</a:t>
          </a:r>
          <a:r>
            <a:rPr lang="en-US" dirty="0" smtClean="0"/>
            <a:t>, remember about death, and explore the meaning of </a:t>
          </a:r>
          <a:r>
            <a:rPr lang="en-US" dirty="0" err="1" smtClean="0"/>
            <a:t>asmaul</a:t>
          </a:r>
          <a:r>
            <a:rPr lang="en-US" dirty="0" smtClean="0"/>
            <a:t> </a:t>
          </a:r>
          <a:r>
            <a:rPr lang="en-US" dirty="0" err="1" smtClean="0"/>
            <a:t>husna</a:t>
          </a:r>
          <a:r>
            <a:rPr lang="en-US" dirty="0" smtClean="0"/>
            <a:t>. </a:t>
          </a:r>
          <a:endParaRPr lang="en-US" dirty="0"/>
        </a:p>
      </dgm:t>
    </dgm:pt>
    <dgm:pt modelId="{AA624832-43E2-49EC-AB41-562D8ADA5DB0}" cxnId="{66DDC83D-986C-4C84-9A71-3ADA0C278F21}" type="parTrans">
      <dgm:prSet/>
      <dgm:spPr/>
      <dgm:t>
        <a:bodyPr/>
        <a:lstStyle/>
        <a:p>
          <a:endParaRPr lang="en-US"/>
        </a:p>
      </dgm:t>
    </dgm:pt>
    <dgm:pt modelId="{2363F5D1-304B-407B-B0D7-820BF983B93F}" cxnId="{66DDC83D-986C-4C84-9A71-3ADA0C278F21}" type="sibTrans">
      <dgm:prSet/>
      <dgm:spPr/>
      <dgm:t>
        <a:bodyPr/>
        <a:lstStyle/>
        <a:p>
          <a:endParaRPr lang="en-US"/>
        </a:p>
      </dgm:t>
    </dgm:pt>
    <dgm:pt modelId="{E08C2592-A684-430E-9C94-879AE4EAAC2C}">
      <dgm:prSet phldrT="[Text]"/>
      <dgm:spPr/>
      <dgm:t>
        <a:bodyPr/>
        <a:lstStyle/>
        <a:p>
          <a:r>
            <a:rPr lang="en-US" dirty="0" smtClean="0"/>
            <a:t>5. Out bond stage</a:t>
          </a:r>
        </a:p>
        <a:p>
          <a:r>
            <a:rPr lang="en-US" dirty="0" smtClean="0"/>
            <a:t>The counselor invites the counselor to do outbound activities with elements of "challenges" and "difficulties" in it. Activities in this stage include flying fox, rock climbing, and water relay. Furthermore, the activity at this stage was closed by singing along with </a:t>
          </a:r>
          <a:r>
            <a:rPr lang="en-US" dirty="0" err="1" smtClean="0"/>
            <a:t>Dmasiv's</a:t>
          </a:r>
          <a:r>
            <a:rPr lang="en-US" dirty="0" smtClean="0"/>
            <a:t> song entitled "don't give up" </a:t>
          </a:r>
          <a:endParaRPr lang="en-US" dirty="0"/>
        </a:p>
      </dgm:t>
    </dgm:pt>
    <dgm:pt modelId="{B7094EA4-9A9A-43FD-B452-32628C13BFF8}" cxnId="{A42658DB-97E1-4ADC-BDF3-F7113EB2564A}" type="parTrans">
      <dgm:prSet/>
      <dgm:spPr/>
      <dgm:t>
        <a:bodyPr/>
        <a:lstStyle/>
        <a:p>
          <a:endParaRPr lang="en-US"/>
        </a:p>
      </dgm:t>
    </dgm:pt>
    <dgm:pt modelId="{A96C42F6-4BD1-4DF6-9A11-D32E3363A162}" cxnId="{A42658DB-97E1-4ADC-BDF3-F7113EB2564A}" type="sibTrans">
      <dgm:prSet/>
      <dgm:spPr/>
      <dgm:t>
        <a:bodyPr/>
        <a:lstStyle/>
        <a:p>
          <a:endParaRPr lang="en-US"/>
        </a:p>
      </dgm:t>
    </dgm:pt>
    <dgm:pt modelId="{F8837CC4-5953-405F-AAF5-7FCC7E61C320}">
      <dgm:prSet phldrT="[Text]"/>
      <dgm:spPr/>
      <dgm:t>
        <a:bodyPr/>
        <a:lstStyle/>
        <a:p>
          <a:r>
            <a:rPr lang="en-US" dirty="0" smtClean="0"/>
            <a:t>6. </a:t>
          </a:r>
          <a:r>
            <a:rPr lang="en-US" dirty="0" err="1" smtClean="0"/>
            <a:t>Ibrah</a:t>
          </a:r>
          <a:r>
            <a:rPr lang="en-US" dirty="0" smtClean="0"/>
            <a:t> Giving Stage</a:t>
          </a:r>
        </a:p>
        <a:p>
          <a:r>
            <a:rPr lang="en-US" dirty="0" smtClean="0"/>
            <a:t>Counselors provide </a:t>
          </a:r>
          <a:r>
            <a:rPr lang="en-US" dirty="0" err="1" smtClean="0"/>
            <a:t>ibrah</a:t>
          </a:r>
          <a:r>
            <a:rPr lang="en-US" dirty="0" smtClean="0"/>
            <a:t> in the form of meaning about nature, especially the ocean and mountains, by inviting students directly to visit beaches and mountainous areas. In </a:t>
          </a:r>
          <a:r>
            <a:rPr lang="en-US" i="1" dirty="0" err="1" smtClean="0"/>
            <a:t>ibrah</a:t>
          </a:r>
          <a:r>
            <a:rPr lang="en-US" dirty="0" smtClean="0"/>
            <a:t> about the ocean, the counselor invites students to interpret the concept of "sorry" contained in the ocean through discussion activities.</a:t>
          </a:r>
        </a:p>
      </dgm:t>
    </dgm:pt>
    <dgm:pt modelId="{DB8C814A-A06D-488D-B5AF-519A892D813B}" cxnId="{9701BDFD-3403-46C4-8EE7-D2E12117856F}" type="parTrans">
      <dgm:prSet/>
      <dgm:spPr/>
      <dgm:t>
        <a:bodyPr/>
        <a:lstStyle/>
        <a:p>
          <a:endParaRPr lang="en-US"/>
        </a:p>
      </dgm:t>
    </dgm:pt>
    <dgm:pt modelId="{F5C64920-589D-4946-8939-4FD025892038}" cxnId="{9701BDFD-3403-46C4-8EE7-D2E12117856F}" type="sibTrans">
      <dgm:prSet/>
      <dgm:spPr/>
      <dgm:t>
        <a:bodyPr/>
        <a:lstStyle/>
        <a:p>
          <a:endParaRPr lang="en-US"/>
        </a:p>
      </dgm:t>
    </dgm:pt>
    <dgm:pt modelId="{B3642280-5A38-45A2-9D81-E4CD4EB9B615}">
      <dgm:prSet phldrT="[Text]"/>
      <dgm:spPr/>
      <dgm:t>
        <a:bodyPr/>
        <a:lstStyle/>
        <a:p>
          <a:r>
            <a:rPr lang="en-US" dirty="0" smtClean="0"/>
            <a:t>7. Final Stage (evaluation &amp; conclusion)</a:t>
          </a:r>
        </a:p>
        <a:p>
          <a:r>
            <a:rPr lang="en-US" dirty="0" smtClean="0"/>
            <a:t>This stage is intended to review the matters conveyed and discussed by counselors and counselors. Counselors give students the opportunity to ask questions.  The counselor directs the counselors (students) to formulate positive and meaningful conclusions from various series of activities carried out in the guidance of </a:t>
          </a:r>
          <a:r>
            <a:rPr lang="en-US" dirty="0" err="1" smtClean="0"/>
            <a:t>tadabbur</a:t>
          </a:r>
          <a:r>
            <a:rPr lang="en-US" dirty="0" smtClean="0"/>
            <a:t> </a:t>
          </a:r>
          <a:r>
            <a:rPr lang="en-US" dirty="0" err="1" smtClean="0"/>
            <a:t>alam</a:t>
          </a:r>
          <a:endParaRPr lang="en-US" dirty="0"/>
        </a:p>
      </dgm:t>
    </dgm:pt>
    <dgm:pt modelId="{DC86AB04-9A54-4C18-A56D-F1AE115606D6}" cxnId="{145C639A-B53E-4125-9759-5E571A2568D7}" type="parTrans">
      <dgm:prSet/>
      <dgm:spPr/>
    </dgm:pt>
    <dgm:pt modelId="{D2DAB291-7C04-4ADD-A0B8-7A64271BCC08}" cxnId="{145C639A-B53E-4125-9759-5E571A2568D7}" type="sibTrans">
      <dgm:prSet/>
      <dgm:spPr/>
    </dgm:pt>
    <dgm:pt modelId="{3FB39E0C-0E77-4A64-BCF4-F881F752E137}" type="pres">
      <dgm:prSet presAssocID="{FFAD2B69-8C3E-4234-AABC-A364D2C93825}" presName="Name0" presStyleCnt="0">
        <dgm:presLayoutVars>
          <dgm:dir/>
          <dgm:resizeHandles val="exact"/>
        </dgm:presLayoutVars>
      </dgm:prSet>
      <dgm:spPr/>
    </dgm:pt>
    <dgm:pt modelId="{28BD6178-FD4D-44BF-9016-AE68D7FAA37F}" type="pres">
      <dgm:prSet presAssocID="{0522779E-3452-4B0F-B4A9-8A8E93B01AD5}" presName="node" presStyleLbl="node1" presStyleIdx="0" presStyleCnt="4">
        <dgm:presLayoutVars>
          <dgm:bulletEnabled val="1"/>
        </dgm:presLayoutVars>
      </dgm:prSet>
      <dgm:spPr/>
      <dgm:t>
        <a:bodyPr/>
        <a:lstStyle/>
        <a:p>
          <a:endParaRPr lang="en-US"/>
        </a:p>
      </dgm:t>
    </dgm:pt>
    <dgm:pt modelId="{C2DE1CC7-95FF-4231-905E-C4ACA0E3CA3D}" type="pres">
      <dgm:prSet presAssocID="{2363F5D1-304B-407B-B0D7-820BF983B93F}" presName="sibTrans" presStyleCnt="0"/>
      <dgm:spPr/>
    </dgm:pt>
    <dgm:pt modelId="{28C55658-D11C-490B-935F-E55B0B11D53F}" type="pres">
      <dgm:prSet presAssocID="{E08C2592-A684-430E-9C94-879AE4EAAC2C}" presName="node" presStyleLbl="node1" presStyleIdx="1" presStyleCnt="4">
        <dgm:presLayoutVars>
          <dgm:bulletEnabled val="1"/>
        </dgm:presLayoutVars>
      </dgm:prSet>
      <dgm:spPr/>
      <dgm:t>
        <a:bodyPr/>
        <a:lstStyle/>
        <a:p>
          <a:endParaRPr lang="en-US"/>
        </a:p>
      </dgm:t>
    </dgm:pt>
    <dgm:pt modelId="{0BA249F7-8EE1-45B5-9C2E-482108854B41}" type="pres">
      <dgm:prSet presAssocID="{A96C42F6-4BD1-4DF6-9A11-D32E3363A162}" presName="sibTrans" presStyleCnt="0"/>
      <dgm:spPr/>
    </dgm:pt>
    <dgm:pt modelId="{2F201DDE-4570-4DC9-9DC7-482299355B27}" type="pres">
      <dgm:prSet presAssocID="{F8837CC4-5953-405F-AAF5-7FCC7E61C320}" presName="node" presStyleLbl="node1" presStyleIdx="2" presStyleCnt="4">
        <dgm:presLayoutVars>
          <dgm:bulletEnabled val="1"/>
        </dgm:presLayoutVars>
      </dgm:prSet>
      <dgm:spPr/>
      <dgm:t>
        <a:bodyPr/>
        <a:lstStyle/>
        <a:p>
          <a:endParaRPr lang="en-US"/>
        </a:p>
      </dgm:t>
    </dgm:pt>
    <dgm:pt modelId="{1A48D95E-32A1-4B76-A0C3-D0CA4880A971}" type="pres">
      <dgm:prSet presAssocID="{F5C64920-589D-4946-8939-4FD025892038}" presName="sibTrans" presStyleCnt="0"/>
      <dgm:spPr/>
    </dgm:pt>
    <dgm:pt modelId="{7C84A1C4-A3CD-429B-B284-1ABBB52619CF}" type="pres">
      <dgm:prSet presAssocID="{B3642280-5A38-45A2-9D81-E4CD4EB9B615}" presName="node" presStyleLbl="node1" presStyleIdx="3" presStyleCnt="4" custLinFactNeighborX="2">
        <dgm:presLayoutVars>
          <dgm:bulletEnabled val="1"/>
        </dgm:presLayoutVars>
      </dgm:prSet>
      <dgm:spPr/>
      <dgm:t>
        <a:bodyPr/>
        <a:lstStyle/>
        <a:p>
          <a:endParaRPr lang="en-US"/>
        </a:p>
      </dgm:t>
    </dgm:pt>
  </dgm:ptLst>
  <dgm:cxnLst>
    <dgm:cxn modelId="{D34500BF-CAA6-400E-9625-AC3C483C3822}" type="presOf" srcId="{B3642280-5A38-45A2-9D81-E4CD4EB9B615}" destId="{7C84A1C4-A3CD-429B-B284-1ABBB52619CF}" srcOrd="0" destOrd="0" presId="urn:microsoft.com/office/officeart/2005/8/layout/hList6"/>
    <dgm:cxn modelId="{63B32AED-3E9D-48BE-BBA5-FE8FB6AC440E}" type="presOf" srcId="{FFAD2B69-8C3E-4234-AABC-A364D2C93825}" destId="{3FB39E0C-0E77-4A64-BCF4-F881F752E137}" srcOrd="0" destOrd="0" presId="urn:microsoft.com/office/officeart/2005/8/layout/hList6"/>
    <dgm:cxn modelId="{145C639A-B53E-4125-9759-5E571A2568D7}" srcId="{FFAD2B69-8C3E-4234-AABC-A364D2C93825}" destId="{B3642280-5A38-45A2-9D81-E4CD4EB9B615}" srcOrd="3" destOrd="0" parTransId="{DC86AB04-9A54-4C18-A56D-F1AE115606D6}" sibTransId="{D2DAB291-7C04-4ADD-A0B8-7A64271BCC08}"/>
    <dgm:cxn modelId="{B7761AC9-AE6F-4495-AB64-E818D8F54CA8}" type="presOf" srcId="{0522779E-3452-4B0F-B4A9-8A8E93B01AD5}" destId="{28BD6178-FD4D-44BF-9016-AE68D7FAA37F}" srcOrd="0" destOrd="0" presId="urn:microsoft.com/office/officeart/2005/8/layout/hList6"/>
    <dgm:cxn modelId="{9701BDFD-3403-46C4-8EE7-D2E12117856F}" srcId="{FFAD2B69-8C3E-4234-AABC-A364D2C93825}" destId="{F8837CC4-5953-405F-AAF5-7FCC7E61C320}" srcOrd="2" destOrd="0" parTransId="{DB8C814A-A06D-488D-B5AF-519A892D813B}" sibTransId="{F5C64920-589D-4946-8939-4FD025892038}"/>
    <dgm:cxn modelId="{A0648E2A-A312-4D73-9895-6206B4019A0C}" type="presOf" srcId="{E08C2592-A684-430E-9C94-879AE4EAAC2C}" destId="{28C55658-D11C-490B-935F-E55B0B11D53F}" srcOrd="0" destOrd="0" presId="urn:microsoft.com/office/officeart/2005/8/layout/hList6"/>
    <dgm:cxn modelId="{A42658DB-97E1-4ADC-BDF3-F7113EB2564A}" srcId="{FFAD2B69-8C3E-4234-AABC-A364D2C93825}" destId="{E08C2592-A684-430E-9C94-879AE4EAAC2C}" srcOrd="1" destOrd="0" parTransId="{B7094EA4-9A9A-43FD-B452-32628C13BFF8}" sibTransId="{A96C42F6-4BD1-4DF6-9A11-D32E3363A162}"/>
    <dgm:cxn modelId="{5319A13C-B03E-4651-B58B-9BCDC6E972CE}" type="presOf" srcId="{F8837CC4-5953-405F-AAF5-7FCC7E61C320}" destId="{2F201DDE-4570-4DC9-9DC7-482299355B27}" srcOrd="0" destOrd="0" presId="urn:microsoft.com/office/officeart/2005/8/layout/hList6"/>
    <dgm:cxn modelId="{66DDC83D-986C-4C84-9A71-3ADA0C278F21}" srcId="{FFAD2B69-8C3E-4234-AABC-A364D2C93825}" destId="{0522779E-3452-4B0F-B4A9-8A8E93B01AD5}" srcOrd="0" destOrd="0" parTransId="{AA624832-43E2-49EC-AB41-562D8ADA5DB0}" sibTransId="{2363F5D1-304B-407B-B0D7-820BF983B93F}"/>
    <dgm:cxn modelId="{82254F2E-E330-419D-AD7D-89CA23C0E7D0}" type="presParOf" srcId="{3FB39E0C-0E77-4A64-BCF4-F881F752E137}" destId="{28BD6178-FD4D-44BF-9016-AE68D7FAA37F}" srcOrd="0" destOrd="0" presId="urn:microsoft.com/office/officeart/2005/8/layout/hList6"/>
    <dgm:cxn modelId="{DF1B9FC9-417E-467A-9D2F-4E510F40574E}" type="presParOf" srcId="{3FB39E0C-0E77-4A64-BCF4-F881F752E137}" destId="{C2DE1CC7-95FF-4231-905E-C4ACA0E3CA3D}" srcOrd="1" destOrd="0" presId="urn:microsoft.com/office/officeart/2005/8/layout/hList6"/>
    <dgm:cxn modelId="{07C7285A-7324-4630-A0EE-57FBDA41CAF4}" type="presParOf" srcId="{3FB39E0C-0E77-4A64-BCF4-F881F752E137}" destId="{28C55658-D11C-490B-935F-E55B0B11D53F}" srcOrd="2" destOrd="0" presId="urn:microsoft.com/office/officeart/2005/8/layout/hList6"/>
    <dgm:cxn modelId="{5266E3C4-5803-4D8C-9F00-5F6E4851C474}" type="presParOf" srcId="{3FB39E0C-0E77-4A64-BCF4-F881F752E137}" destId="{0BA249F7-8EE1-45B5-9C2E-482108854B41}" srcOrd="3" destOrd="0" presId="urn:microsoft.com/office/officeart/2005/8/layout/hList6"/>
    <dgm:cxn modelId="{EC9ACB09-1E41-4693-AA07-57D022DCC2E6}" type="presParOf" srcId="{3FB39E0C-0E77-4A64-BCF4-F881F752E137}" destId="{2F201DDE-4570-4DC9-9DC7-482299355B27}" srcOrd="4" destOrd="0" presId="urn:microsoft.com/office/officeart/2005/8/layout/hList6"/>
    <dgm:cxn modelId="{62EA8485-2FAC-4CF2-82C7-F6AB866CCAC9}" type="presParOf" srcId="{3FB39E0C-0E77-4A64-BCF4-F881F752E137}" destId="{1A48D95E-32A1-4B76-A0C3-D0CA4880A971}" srcOrd="5" destOrd="0" presId="urn:microsoft.com/office/officeart/2005/8/layout/hList6"/>
    <dgm:cxn modelId="{27083B60-7191-44D2-9EA5-BB5BDFCB31C4}" type="presParOf" srcId="{3FB39E0C-0E77-4A64-BCF4-F881F752E137}" destId="{7C84A1C4-A3CD-429B-B284-1ABBB52619CF}" srcOrd="6" destOrd="0" presId="urn:microsoft.com/office/officeart/2005/8/layout/hList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9982200" cy="4572000"/>
        <a:chOff x="0" y="0"/>
        <a:chExt cx="9982200" cy="4572000"/>
      </a:xfrm>
    </dsp:grpSpPr>
    <dsp:sp modelId="{28BD6178-FD4D-44BF-9016-AE68D7FAA37F}">
      <dsp:nvSpPr>
        <dsp:cNvPr id="3" name="Flowchart: Manual Operation 2"/>
        <dsp:cNvSpPr/>
      </dsp:nvSpPr>
      <dsp:spPr bwMode="white">
        <a:xfrm rot="-5400000">
          <a:off x="-701524" y="701524"/>
          <a:ext cx="4572000" cy="3168952"/>
        </a:xfrm>
        <a:prstGeom prst="flowChartManualOperation">
          <a:avLst/>
        </a:prstGeom>
      </dsp:spPr>
      <dsp:style>
        <a:lnRef idx="2">
          <a:schemeClr val="lt1"/>
        </a:lnRef>
        <a:fillRef idx="1">
          <a:schemeClr val="accent1"/>
        </a:fillRef>
        <a:effectRef idx="0">
          <a:scrgbClr r="0" g="0" b="0"/>
        </a:effectRef>
        <a:fontRef idx="minor">
          <a:schemeClr val="lt1"/>
        </a:fontRef>
      </dsp:style>
      <dsp:txBody>
        <a:bodyPr rot="5400000" lIns="95250" tIns="0" rIns="9525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en-US" dirty="0" smtClean="0"/>
            <a:t>1. Orientation stage </a:t>
          </a:r>
          <a:endParaRPr lang="en-US" dirty="0"/>
        </a:p>
        <a:p>
          <a:pPr lvl="1">
            <a:lnSpc>
              <a:spcPct val="100000"/>
            </a:lnSpc>
            <a:spcBef>
              <a:spcPct val="0"/>
            </a:spcBef>
            <a:spcAft>
              <a:spcPct val="15000"/>
            </a:spcAft>
            <a:buChar char="•"/>
          </a:pPr>
          <a:r>
            <a:rPr lang="en-US" dirty="0" smtClean="0"/>
            <a:t>The inner realm is in the form of the condition of the heart, self, and soul, while the outer realm is in the form of oceans and mountains, which also have outbound activities in it. At this stage, a "nature montage" activity is also carried out, namely compiling new images from several images that are already available.</a:t>
          </a:r>
          <a:endParaRPr lang="en-US" dirty="0"/>
        </a:p>
      </dsp:txBody>
      <dsp:txXfrm rot="-5400000">
        <a:off x="-701524" y="701524"/>
        <a:ext cx="4572000" cy="3168952"/>
      </dsp:txXfrm>
    </dsp:sp>
    <dsp:sp modelId="{28C55658-D11C-490B-935F-E55B0B11D53F}">
      <dsp:nvSpPr>
        <dsp:cNvPr id="4" name="Flowchart: Manual Operation 3"/>
        <dsp:cNvSpPr/>
      </dsp:nvSpPr>
      <dsp:spPr bwMode="white">
        <a:xfrm rot="-5400000">
          <a:off x="2705100" y="701524"/>
          <a:ext cx="4572000" cy="3168952"/>
        </a:xfrm>
        <a:prstGeom prst="flowChartManualOperation">
          <a:avLst/>
        </a:prstGeom>
      </dsp:spPr>
      <dsp:style>
        <a:lnRef idx="2">
          <a:schemeClr val="lt1"/>
        </a:lnRef>
        <a:fillRef idx="1">
          <a:schemeClr val="accent1"/>
        </a:fillRef>
        <a:effectRef idx="0">
          <a:scrgbClr r="0" g="0" b="0"/>
        </a:effectRef>
        <a:fontRef idx="minor">
          <a:schemeClr val="lt1"/>
        </a:fontRef>
      </dsp:style>
      <dsp:txBody>
        <a:bodyPr rot="5400000" lIns="95250" tIns="0" rIns="9525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en-US" dirty="0" smtClean="0"/>
            <a:t>2. </a:t>
          </a:r>
          <a:r>
            <a:rPr lang="en-US" dirty="0" err="1" smtClean="0"/>
            <a:t>Takhalli</a:t>
          </a:r>
          <a:r>
            <a:rPr lang="en-US" dirty="0" smtClean="0"/>
            <a:t> stage </a:t>
          </a:r>
          <a:endParaRPr lang="en-US" dirty="0"/>
        </a:p>
        <a:p>
          <a:pPr lvl="1">
            <a:lnSpc>
              <a:spcPct val="100000"/>
            </a:lnSpc>
            <a:spcBef>
              <a:spcPct val="0"/>
            </a:spcBef>
            <a:spcAft>
              <a:spcPct val="15000"/>
            </a:spcAft>
            <a:buChar char="•"/>
          </a:pPr>
          <a:r>
            <a:rPr lang="en-US" dirty="0" smtClean="0"/>
            <a:t>At this stage, counsellors are invited to free themselves from despicable qualities. Activities carried out include making a tyrannical </a:t>
          </a:r>
          <a:r>
            <a:rPr lang="en-US" dirty="0" err="1" smtClean="0"/>
            <a:t>nafs</a:t>
          </a:r>
          <a:r>
            <a:rPr lang="en-US" dirty="0" smtClean="0"/>
            <a:t> journal, counsellors are asked to disclose in writing about the despicable nature that has been owned and despicable deeds that have been committed. In addition, counsellors are also asked to make poems, because based on the views in Sufism, the words expressed by humans are sometimes limited, so through poetry can be expressed a deeper meaning</a:t>
          </a:r>
          <a:endParaRPr lang="en-US" dirty="0"/>
        </a:p>
      </dsp:txBody>
      <dsp:txXfrm rot="-5400000">
        <a:off x="2705100" y="701524"/>
        <a:ext cx="4572000" cy="3168952"/>
      </dsp:txXfrm>
    </dsp:sp>
    <dsp:sp modelId="{2F201DDE-4570-4DC9-9DC7-482299355B27}">
      <dsp:nvSpPr>
        <dsp:cNvPr id="5" name="Flowchart: Manual Operation 4"/>
        <dsp:cNvSpPr/>
      </dsp:nvSpPr>
      <dsp:spPr bwMode="white">
        <a:xfrm rot="-5400000">
          <a:off x="6111724" y="701524"/>
          <a:ext cx="4572000" cy="3168952"/>
        </a:xfrm>
        <a:prstGeom prst="flowChartManualOperation">
          <a:avLst/>
        </a:prstGeom>
      </dsp:spPr>
      <dsp:style>
        <a:lnRef idx="2">
          <a:schemeClr val="lt1"/>
        </a:lnRef>
        <a:fillRef idx="1">
          <a:schemeClr val="accent1"/>
        </a:fillRef>
        <a:effectRef idx="0">
          <a:scrgbClr r="0" g="0" b="0"/>
        </a:effectRef>
        <a:fontRef idx="minor">
          <a:schemeClr val="lt1"/>
        </a:fontRef>
      </dsp:style>
      <dsp:txBody>
        <a:bodyPr rot="5400000" lIns="95250" tIns="0" rIns="9525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en-US" dirty="0" smtClean="0"/>
            <a:t>3. </a:t>
          </a:r>
          <a:r>
            <a:rPr lang="en-US" dirty="0" err="1" smtClean="0"/>
            <a:t>Tahalli</a:t>
          </a:r>
          <a:r>
            <a:rPr lang="en-US" dirty="0" smtClean="0"/>
            <a:t> Stage</a:t>
          </a:r>
          <a:endParaRPr lang="en-US" dirty="0"/>
        </a:p>
        <a:p>
          <a:pPr lvl="1">
            <a:lnSpc>
              <a:spcPct val="100000"/>
            </a:lnSpc>
            <a:spcBef>
              <a:spcPct val="0"/>
            </a:spcBef>
            <a:spcAft>
              <a:spcPct val="15000"/>
            </a:spcAft>
            <a:buChar char="•"/>
          </a:pPr>
          <a:r>
            <a:rPr lang="en-US" dirty="0" smtClean="0"/>
            <a:t>At this stage, it contains activities aimed at "psychological training" with the initial view of </a:t>
          </a:r>
          <a:r>
            <a:rPr lang="en-US" dirty="0" err="1" smtClean="0"/>
            <a:t>Ibn</a:t>
          </a:r>
          <a:r>
            <a:rPr lang="en-US" dirty="0" smtClean="0"/>
            <a:t> </a:t>
          </a:r>
          <a:r>
            <a:rPr lang="en-US" dirty="0" err="1" smtClean="0"/>
            <a:t>Arabi</a:t>
          </a:r>
          <a:r>
            <a:rPr lang="en-US" dirty="0" smtClean="0"/>
            <a:t> that the human soul can be trained, understood, and replaced with a form that is suitable for the human will. At this stage, it is also intended that counsellors can fill and decorate themselves with commendable attitudes. Activities carried out at this </a:t>
          </a:r>
          <a:r>
            <a:rPr lang="en-US" dirty="0" err="1" smtClean="0"/>
            <a:t>tahalli</a:t>
          </a:r>
          <a:r>
            <a:rPr lang="en-US" dirty="0" smtClean="0"/>
            <a:t> stage are counsellors invited to carry out meditation activities, repentance and apologies to humans who have been hurt, and self-pledge.</a:t>
          </a:r>
          <a:endParaRPr lang="en-US" dirty="0"/>
        </a:p>
      </dsp:txBody>
      <dsp:txXfrm rot="-5400000">
        <a:off x="6111724" y="701524"/>
        <a:ext cx="4572000" cy="3168952"/>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9982200" cy="4572000"/>
        <a:chOff x="0" y="0"/>
        <a:chExt cx="9982200" cy="4572000"/>
      </a:xfrm>
    </dsp:grpSpPr>
    <dsp:sp modelId="{28BD6178-FD4D-44BF-9016-AE68D7FAA37F}">
      <dsp:nvSpPr>
        <dsp:cNvPr id="3" name="Flowchart: Manual Operation 2"/>
        <dsp:cNvSpPr/>
      </dsp:nvSpPr>
      <dsp:spPr bwMode="white">
        <a:xfrm rot="-5400000">
          <a:off x="-1104675" y="1104675"/>
          <a:ext cx="4572000" cy="2362651"/>
        </a:xfrm>
        <a:prstGeom prst="flowChartManualOperation">
          <a:avLst/>
        </a:prstGeom>
      </dsp:spPr>
      <dsp:style>
        <a:lnRef idx="2">
          <a:schemeClr val="lt1"/>
        </a:lnRef>
        <a:fillRef idx="1">
          <a:schemeClr val="accent1"/>
        </a:fillRef>
        <a:effectRef idx="0">
          <a:scrgbClr r="0" g="0" b="0"/>
        </a:effectRef>
        <a:fontRef idx="minor">
          <a:schemeClr val="lt1"/>
        </a:fontRef>
      </dsp:style>
      <dsp:txBody>
        <a:bodyPr rot="5400000" lIns="69850" tIns="0" rIns="69850" bIns="0"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en-US" dirty="0" smtClean="0"/>
            <a:t>4.Tajalli Stage</a:t>
          </a:r>
          <a:endParaRPr lang="en-US" dirty="0" smtClean="0"/>
        </a:p>
        <a:p>
          <a:pPr lvl="0">
            <a:lnSpc>
              <a:spcPct val="100000"/>
            </a:lnSpc>
            <a:spcBef>
              <a:spcPct val="0"/>
            </a:spcBef>
            <a:spcAft>
              <a:spcPct val="35000"/>
            </a:spcAft>
          </a:pPr>
          <a:r>
            <a:rPr lang="en-US" dirty="0" smtClean="0"/>
            <a:t>At this stage, activities are carried out that aim to present a sense of Godliness or in </a:t>
          </a:r>
          <a:r>
            <a:rPr lang="en-US" dirty="0" err="1" smtClean="0"/>
            <a:t>Hamka's</a:t>
          </a:r>
          <a:r>
            <a:rPr lang="en-US" dirty="0" smtClean="0"/>
            <a:t> terms, "Visible God in the heart". Activities in this stage are in the form of inviting counsellors to </a:t>
          </a:r>
          <a:r>
            <a:rPr lang="en-US" dirty="0" err="1" smtClean="0"/>
            <a:t>munajat</a:t>
          </a:r>
          <a:r>
            <a:rPr lang="en-US" dirty="0" smtClean="0"/>
            <a:t>, remember about death, and explore the meaning of </a:t>
          </a:r>
          <a:r>
            <a:rPr lang="en-US" dirty="0" err="1" smtClean="0"/>
            <a:t>asmaul</a:t>
          </a:r>
          <a:r>
            <a:rPr lang="en-US" dirty="0" smtClean="0"/>
            <a:t> </a:t>
          </a:r>
          <a:r>
            <a:rPr lang="en-US" dirty="0" err="1" smtClean="0"/>
            <a:t>husna</a:t>
          </a:r>
          <a:r>
            <a:rPr lang="en-US" dirty="0" smtClean="0"/>
            <a:t>. </a:t>
          </a:r>
          <a:endParaRPr lang="en-US" dirty="0"/>
        </a:p>
      </dsp:txBody>
      <dsp:txXfrm rot="-5400000">
        <a:off x="-1104675" y="1104675"/>
        <a:ext cx="4572000" cy="2362651"/>
      </dsp:txXfrm>
    </dsp:sp>
    <dsp:sp modelId="{28C55658-D11C-490B-935F-E55B0B11D53F}">
      <dsp:nvSpPr>
        <dsp:cNvPr id="4" name="Flowchart: Manual Operation 3"/>
        <dsp:cNvSpPr/>
      </dsp:nvSpPr>
      <dsp:spPr bwMode="white">
        <a:xfrm rot="-5400000">
          <a:off x="1435175" y="1104675"/>
          <a:ext cx="4572000" cy="2362651"/>
        </a:xfrm>
        <a:prstGeom prst="flowChartManualOperation">
          <a:avLst/>
        </a:prstGeom>
      </dsp:spPr>
      <dsp:style>
        <a:lnRef idx="2">
          <a:schemeClr val="lt1"/>
        </a:lnRef>
        <a:fillRef idx="1">
          <a:schemeClr val="accent1"/>
        </a:fillRef>
        <a:effectRef idx="0">
          <a:scrgbClr r="0" g="0" b="0"/>
        </a:effectRef>
        <a:fontRef idx="minor">
          <a:schemeClr val="lt1"/>
        </a:fontRef>
      </dsp:style>
      <dsp:txBody>
        <a:bodyPr rot="5400000" lIns="69850" tIns="0" rIns="69850" bIns="0"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en-US" dirty="0" smtClean="0"/>
            <a:t>5. Out bond stage</a:t>
          </a:r>
          <a:endParaRPr lang="en-US" dirty="0" smtClean="0"/>
        </a:p>
        <a:p>
          <a:pPr lvl="0">
            <a:lnSpc>
              <a:spcPct val="100000"/>
            </a:lnSpc>
            <a:spcBef>
              <a:spcPct val="0"/>
            </a:spcBef>
            <a:spcAft>
              <a:spcPct val="35000"/>
            </a:spcAft>
          </a:pPr>
          <a:r>
            <a:rPr lang="en-US" dirty="0" smtClean="0"/>
            <a:t>The counselor invites the counselor to do outbound activities with elements of "challenges" and "difficulties" in it. Activities in this stage include flying fox, rock climbing, and water relay. Furthermore, the activity at this stage was closed by singing along with </a:t>
          </a:r>
          <a:r>
            <a:rPr lang="en-US" dirty="0" err="1" smtClean="0"/>
            <a:t>Dmasiv's</a:t>
          </a:r>
          <a:r>
            <a:rPr lang="en-US" dirty="0" smtClean="0"/>
            <a:t> song entitled "don't give up" </a:t>
          </a:r>
          <a:endParaRPr lang="en-US" dirty="0"/>
        </a:p>
      </dsp:txBody>
      <dsp:txXfrm rot="-5400000">
        <a:off x="1435175" y="1104675"/>
        <a:ext cx="4572000" cy="2362651"/>
      </dsp:txXfrm>
    </dsp:sp>
    <dsp:sp modelId="{2F201DDE-4570-4DC9-9DC7-482299355B27}">
      <dsp:nvSpPr>
        <dsp:cNvPr id="5" name="Flowchart: Manual Operation 4"/>
        <dsp:cNvSpPr/>
      </dsp:nvSpPr>
      <dsp:spPr bwMode="white">
        <a:xfrm rot="-5400000">
          <a:off x="3975025" y="1104675"/>
          <a:ext cx="4572000" cy="2362651"/>
        </a:xfrm>
        <a:prstGeom prst="flowChartManualOperation">
          <a:avLst/>
        </a:prstGeom>
      </dsp:spPr>
      <dsp:style>
        <a:lnRef idx="2">
          <a:schemeClr val="lt1"/>
        </a:lnRef>
        <a:fillRef idx="1">
          <a:schemeClr val="accent1"/>
        </a:fillRef>
        <a:effectRef idx="0">
          <a:scrgbClr r="0" g="0" b="0"/>
        </a:effectRef>
        <a:fontRef idx="minor">
          <a:schemeClr val="lt1"/>
        </a:fontRef>
      </dsp:style>
      <dsp:txBody>
        <a:bodyPr rot="5400000" lIns="69850" tIns="0" rIns="69850" bIns="0"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en-US" dirty="0" smtClean="0"/>
            <a:t>6. </a:t>
          </a:r>
          <a:r>
            <a:rPr lang="en-US" dirty="0" err="1" smtClean="0"/>
            <a:t>Ibrah</a:t>
          </a:r>
          <a:r>
            <a:rPr lang="en-US" dirty="0" smtClean="0"/>
            <a:t> Giving Stage</a:t>
          </a:r>
          <a:endParaRPr lang="en-US" dirty="0" smtClean="0"/>
        </a:p>
        <a:p>
          <a:pPr lvl="0">
            <a:lnSpc>
              <a:spcPct val="100000"/>
            </a:lnSpc>
            <a:spcBef>
              <a:spcPct val="0"/>
            </a:spcBef>
            <a:spcAft>
              <a:spcPct val="35000"/>
            </a:spcAft>
          </a:pPr>
          <a:r>
            <a:rPr lang="en-US" dirty="0" smtClean="0"/>
            <a:t>Counselors provide </a:t>
          </a:r>
          <a:r>
            <a:rPr lang="en-US" dirty="0" err="1" smtClean="0"/>
            <a:t>ibrah</a:t>
          </a:r>
          <a:r>
            <a:rPr lang="en-US" dirty="0" smtClean="0"/>
            <a:t> in the form of meaning about nature, especially the ocean and mountains, by inviting students directly to visit beaches and mountainous areas. In </a:t>
          </a:r>
          <a:r>
            <a:rPr lang="en-US" i="1" dirty="0" err="1" smtClean="0"/>
            <a:t>ibrah</a:t>
          </a:r>
          <a:r>
            <a:rPr lang="en-US" dirty="0" smtClean="0"/>
            <a:t> about the ocean, the counselor invites students to interpret the concept of "sorry" contained in the ocean through discussion activities.</a:t>
          </a:r>
        </a:p>
      </dsp:txBody>
      <dsp:txXfrm rot="-5400000">
        <a:off x="3975025" y="1104675"/>
        <a:ext cx="4572000" cy="2362651"/>
      </dsp:txXfrm>
    </dsp:sp>
    <dsp:sp modelId="{7C84A1C4-A3CD-429B-B284-1ABBB52619CF}">
      <dsp:nvSpPr>
        <dsp:cNvPr id="6" name="Flowchart: Manual Operation 5"/>
        <dsp:cNvSpPr/>
      </dsp:nvSpPr>
      <dsp:spPr bwMode="white">
        <a:xfrm rot="-5400000">
          <a:off x="6514875" y="1104675"/>
          <a:ext cx="4572000" cy="2362651"/>
        </a:xfrm>
        <a:prstGeom prst="flowChartManualOperation">
          <a:avLst/>
        </a:prstGeom>
      </dsp:spPr>
      <dsp:style>
        <a:lnRef idx="2">
          <a:schemeClr val="lt1"/>
        </a:lnRef>
        <a:fillRef idx="1">
          <a:schemeClr val="accent1"/>
        </a:fillRef>
        <a:effectRef idx="0">
          <a:scrgbClr r="0" g="0" b="0"/>
        </a:effectRef>
        <a:fontRef idx="minor">
          <a:schemeClr val="lt1"/>
        </a:fontRef>
      </dsp:style>
      <dsp:txBody>
        <a:bodyPr rot="5400000" lIns="69850" tIns="0" rIns="69850" bIns="0"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en-US" dirty="0" smtClean="0"/>
            <a:t>7. Final Stage (evaluation &amp; conclusion)</a:t>
          </a:r>
          <a:endParaRPr lang="en-US" dirty="0" smtClean="0"/>
        </a:p>
        <a:p>
          <a:pPr lvl="0">
            <a:lnSpc>
              <a:spcPct val="100000"/>
            </a:lnSpc>
            <a:spcBef>
              <a:spcPct val="0"/>
            </a:spcBef>
            <a:spcAft>
              <a:spcPct val="35000"/>
            </a:spcAft>
          </a:pPr>
          <a:r>
            <a:rPr lang="en-US" dirty="0" smtClean="0"/>
            <a:t>This stage is intended to review the matters conveyed and discussed by counselors and counselors. Counselors give students the opportunity to ask questions.  The counselor directs the counselors (students) to formulate positive and meaningful conclusions from various series of activities carried out in the guidance of </a:t>
          </a:r>
          <a:r>
            <a:rPr lang="en-US" dirty="0" err="1" smtClean="0"/>
            <a:t>tadabbur</a:t>
          </a:r>
          <a:r>
            <a:rPr lang="en-US" dirty="0" smtClean="0"/>
            <a:t> </a:t>
          </a:r>
          <a:r>
            <a:rPr lang="en-US" dirty="0" err="1" smtClean="0"/>
            <a:t>alam</a:t>
          </a:r>
          <a:endParaRPr lang="en-US" dirty="0"/>
        </a:p>
      </dsp:txBody>
      <dsp:txXfrm rot="-5400000">
        <a:off x="6514875" y="1104675"/>
        <a:ext cx="4572000" cy="2362651"/>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type="flowChartManualOperation" r:blip="" rot="-90">
              <dgm:adjLst/>
            </dgm:shape>
          </dgm:if>
          <dgm:else name="Name6">
            <dgm:shape xmlns:r="http://schemas.openxmlformats.org/officeDocument/2006/relationships" type="flowChartManualOperation" r:blip="" rot="90">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type="flowChartManualOperation" r:blip="" rot="-90">
              <dgm:adjLst/>
            </dgm:shape>
          </dgm:if>
          <dgm:else name="Name6">
            <dgm:shape xmlns:r="http://schemas.openxmlformats.org/officeDocument/2006/relationships" type="flowChartManualOperation" r:blip="" rot="90">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fld>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anose="020B0604020202020204" pitchFamily="34" charset="0"/>
                <a:cs typeface="Arial" panose="020B0604020202020204" pitchFamily="34" charset="0"/>
              </a:rPr>
              <a:t>NOTE:</a:t>
            </a:r>
            <a:endParaRPr lang="en-US" b="1" i="1" dirty="0">
              <a:latin typeface="Arial" panose="020B0604020202020204" pitchFamily="34" charset="0"/>
              <a:cs typeface="Arial" panose="020B0604020202020204" pitchFamily="34" charset="0"/>
            </a:endParaRPr>
          </a:p>
          <a:p>
            <a:r>
              <a:rPr lang="en-US" i="1" dirty="0">
                <a:latin typeface="Arial" panose="020B0604020202020204" pitchFamily="34" charset="0"/>
                <a:cs typeface="Arial" panose="020B0604020202020204" pitchFamily="34" charset="0"/>
              </a:rPr>
              <a:t>To change the  image on this slide, select the picture and delete it. Then click the Pictures icon in the placeholder to insert your own image.</a:t>
            </a:r>
            <a:endParaRPr lang="en-US" i="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A3C37BE-C303-496D-B5CD-85F2937540FC}"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a:fill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smtClean="0"/>
              <a:t>Click to edit Master title style</a:t>
            </a:r>
            <a:endParaRPr lang="en-US" smtClean="0"/>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smtClean="0"/>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lang="en-US" smtClean="0"/>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smtClean="0"/>
          </a:p>
        </p:txBody>
      </p:sp>
      <p:sp>
        <p:nvSpPr>
          <p:cNvPr id="5" name="Date Placeholder 4"/>
          <p:cNvSpPr>
            <a:spLocks noGrp="1"/>
          </p:cNvSpPr>
          <p:nvPr>
            <p:ph type="dt" sz="half" idx="10"/>
          </p:nvPr>
        </p:nvSpPr>
        <p:spPr/>
        <p:txBody>
          <a:bodyPr/>
          <a:lstStyle/>
          <a:p>
            <a:fld id="{402B9795-92DC-40DC-A1CA-9A4B349D7824}" type="datetimeFigureOut">
              <a:rPr lang="en-US"/>
            </a:fld>
            <a:endParaRPr lang="en-US"/>
          </a:p>
        </p:txBody>
      </p:sp>
      <p:sp>
        <p:nvSpPr>
          <p:cNvPr id="6" name="Footer Placeholder 5"/>
          <p:cNvSpPr>
            <a:spLocks noGrp="1"/>
          </p:cNvSpPr>
          <p:nvPr>
            <p:ph type="ftr" sz="quarter" idx="11"/>
          </p:nvPr>
        </p:nvSpPr>
        <p:spPr/>
        <p:txBody>
          <a:bodyPr/>
          <a:lstStyle/>
          <a:p/>
        </p:txBody>
      </p:sp>
      <p:sp>
        <p:nvSpPr>
          <p:cNvPr id="7" name="Slide Number Placeholder 6"/>
          <p:cNvSpPr>
            <a:spLocks noGrp="1"/>
          </p:cNvSpPr>
          <p:nvPr>
            <p:ph type="sldNum" sz="quarter" idx="12"/>
          </p:nvPr>
        </p:nvSpPr>
        <p:spPr/>
        <p:txBody>
          <a:bodyPr/>
          <a:lstStyle/>
          <a:p>
            <a:fld id="{0FF54DE5-C571-48E8-A5BC-B369434E2F44}"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smtClean="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4" name="Date Placeholder 3"/>
          <p:cNvSpPr>
            <a:spLocks noGrp="1"/>
          </p:cNvSpPr>
          <p:nvPr>
            <p:ph type="dt" sz="half" idx="10"/>
          </p:nvPr>
        </p:nvSpPr>
        <p:spPr/>
        <p:txBody>
          <a:bodyPr/>
          <a:lstStyle/>
          <a:p>
            <a:fld id="{402B9795-92DC-40DC-A1CA-9A4B349D7824}"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0FF54DE5-C571-48E8-A5BC-B369434E2F44}"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smtClean="0"/>
              <a:t>Click to edit Master title style</a:t>
            </a:r>
            <a:endParaRPr lang="en-US" smtClean="0"/>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4" name="Date Placeholder 3"/>
          <p:cNvSpPr>
            <a:spLocks noGrp="1"/>
          </p:cNvSpPr>
          <p:nvPr>
            <p:ph type="dt" sz="half" idx="10"/>
          </p:nvPr>
        </p:nvSpPr>
        <p:spPr/>
        <p:txBody>
          <a:bodyPr/>
          <a:lstStyle/>
          <a:p>
            <a:fld id="{402B9795-92DC-40DC-A1CA-9A4B349D7824}"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0FF54DE5-C571-48E8-A5BC-B369434E2F44}" type="slidenum">
              <a:rPr/>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smtClean="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4" name="Date Placeholder 3"/>
          <p:cNvSpPr>
            <a:spLocks noGrp="1"/>
          </p:cNvSpPr>
          <p:nvPr>
            <p:ph type="dt" sz="half" idx="10"/>
          </p:nvPr>
        </p:nvSpPr>
        <p:spPr/>
        <p:txBody>
          <a:bodyPr/>
          <a:lstStyle/>
          <a:p>
            <a:fld id="{402B9795-92DC-40DC-A1CA-9A4B349D7824}"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0FF54DE5-C571-48E8-A5BC-B369434E2F44}"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smtClean="0"/>
              <a:t>Click to edit Master title style</a:t>
            </a:r>
            <a:endParaRPr lang="en-US" smtClean="0"/>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smtClean="0"/>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smtClean="0"/>
              <a:t>Click icon to add picture</a:t>
            </a:r>
            <a:endParaRPr lang="en-US" smtClean="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a:fill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smtClean="0"/>
              <a:t>Click to edit Master title style</a:t>
            </a:r>
            <a:endParaRPr lang="en-US" smtClean="0"/>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402B9795-92DC-40DC-A1CA-9A4B349D7824}"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0FF54DE5-C571-48E8-A5BC-B369434E2F44}"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smtClean="0"/>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5" name="Date Placeholder 4"/>
          <p:cNvSpPr>
            <a:spLocks noGrp="1"/>
          </p:cNvSpPr>
          <p:nvPr>
            <p:ph type="dt" sz="half" idx="10"/>
          </p:nvPr>
        </p:nvSpPr>
        <p:spPr/>
        <p:txBody>
          <a:bodyPr/>
          <a:lstStyle/>
          <a:p>
            <a:fld id="{402B9795-92DC-40DC-A1CA-9A4B349D7824}" type="datetimeFigureOut">
              <a:rPr lang="en-US"/>
            </a:fld>
            <a:endParaRPr lang="en-US"/>
          </a:p>
        </p:txBody>
      </p:sp>
      <p:sp>
        <p:nvSpPr>
          <p:cNvPr id="6" name="Footer Placeholder 5"/>
          <p:cNvSpPr>
            <a:spLocks noGrp="1"/>
          </p:cNvSpPr>
          <p:nvPr>
            <p:ph type="ftr" sz="quarter" idx="11"/>
          </p:nvPr>
        </p:nvSpPr>
        <p:spPr/>
        <p:txBody>
          <a:bodyPr/>
          <a:lstStyle/>
          <a:p/>
        </p:txBody>
      </p:sp>
      <p:sp>
        <p:nvSpPr>
          <p:cNvPr id="7" name="Slide Number Placeholder 6"/>
          <p:cNvSpPr>
            <a:spLocks noGrp="1"/>
          </p:cNvSpPr>
          <p:nvPr>
            <p:ph type="sldNum" sz="quarter" idx="12"/>
          </p:nvPr>
        </p:nvSpPr>
        <p:spPr/>
        <p:txBody>
          <a:bodyPr/>
          <a:lstStyle/>
          <a:p>
            <a:fld id="{0FF54DE5-C571-48E8-A5BC-B369434E2F44}"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smtClean="0"/>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104900" y="2424112"/>
            <a:ext cx="4919472" cy="37480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66110" y="2424112"/>
            <a:ext cx="4919472" cy="37480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7" name="Date Placeholder 6"/>
          <p:cNvSpPr>
            <a:spLocks noGrp="1"/>
          </p:cNvSpPr>
          <p:nvPr>
            <p:ph type="dt" sz="half" idx="10"/>
          </p:nvPr>
        </p:nvSpPr>
        <p:spPr/>
        <p:txBody>
          <a:bodyPr/>
          <a:lstStyle/>
          <a:p>
            <a:fld id="{402B9795-92DC-40DC-A1CA-9A4B349D7824}" type="datetimeFigureOut">
              <a:rPr lang="en-US"/>
            </a:fld>
            <a:endParaRPr lang="en-US"/>
          </a:p>
        </p:txBody>
      </p:sp>
      <p:sp>
        <p:nvSpPr>
          <p:cNvPr id="8" name="Footer Placeholder 7"/>
          <p:cNvSpPr>
            <a:spLocks noGrp="1"/>
          </p:cNvSpPr>
          <p:nvPr>
            <p:ph type="ftr" sz="quarter" idx="11"/>
          </p:nvPr>
        </p:nvSpPr>
        <p:spPr/>
        <p:txBody>
          <a:bodyPr/>
          <a:lstStyle/>
          <a:p/>
        </p:txBody>
      </p:sp>
      <p:sp>
        <p:nvSpPr>
          <p:cNvPr id="9" name="Slide Number Placeholder 8"/>
          <p:cNvSpPr>
            <a:spLocks noGrp="1"/>
          </p:cNvSpPr>
          <p:nvPr>
            <p:ph type="sldNum" sz="quarter" idx="12"/>
          </p:nvPr>
        </p:nvSpPr>
        <p:spPr/>
        <p:txBody>
          <a:bodyPr/>
          <a:lstStyle/>
          <a:p>
            <a:fld id="{0FF54DE5-C571-48E8-A5BC-B369434E2F44}"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smtClean="0"/>
          </a:p>
        </p:txBody>
      </p:sp>
      <p:sp>
        <p:nvSpPr>
          <p:cNvPr id="3" name="Date Placeholder 2"/>
          <p:cNvSpPr>
            <a:spLocks noGrp="1"/>
          </p:cNvSpPr>
          <p:nvPr>
            <p:ph type="dt" sz="half" idx="10"/>
          </p:nvPr>
        </p:nvSpPr>
        <p:spPr/>
        <p:txBody>
          <a:bodyPr/>
          <a:lstStyle/>
          <a:p>
            <a:fld id="{402B9795-92DC-40DC-A1CA-9A4B349D7824}" type="datetimeFigureOut">
              <a:rPr lang="en-US"/>
            </a:fld>
            <a:endParaRPr lang="en-US"/>
          </a:p>
        </p:txBody>
      </p:sp>
      <p:sp>
        <p:nvSpPr>
          <p:cNvPr id="4" name="Footer Placeholder 3"/>
          <p:cNvSpPr>
            <a:spLocks noGrp="1"/>
          </p:cNvSpPr>
          <p:nvPr>
            <p:ph type="ftr" sz="quarter" idx="11"/>
          </p:nvPr>
        </p:nvSpPr>
        <p:spPr/>
        <p:txBody>
          <a:bodyPr/>
          <a:lstStyle/>
          <a:p/>
        </p:txBody>
      </p:sp>
      <p:sp>
        <p:nvSpPr>
          <p:cNvPr id="5" name="Slide Number Placeholder 4"/>
          <p:cNvSpPr>
            <a:spLocks noGrp="1"/>
          </p:cNvSpPr>
          <p:nvPr>
            <p:ph type="sldNum" sz="quarter" idx="12"/>
          </p:nvPr>
        </p:nvSpPr>
        <p:spPr/>
        <p:txBody>
          <a:bodyPr/>
          <a:lstStyle/>
          <a:p>
            <a:fld id="{0FF54DE5-C571-48E8-A5BC-B369434E2F44}"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fld>
            <a:endParaRPr lang="en-US"/>
          </a:p>
        </p:txBody>
      </p:sp>
      <p:sp>
        <p:nvSpPr>
          <p:cNvPr id="3" name="Footer Placeholder 2"/>
          <p:cNvSpPr>
            <a:spLocks noGrp="1"/>
          </p:cNvSpPr>
          <p:nvPr>
            <p:ph type="ftr" sz="quarter" idx="11"/>
          </p:nvPr>
        </p:nvSpPr>
        <p:spPr/>
        <p:txBody>
          <a:bodyPr/>
          <a:lstStyle/>
          <a:p/>
        </p:txBody>
      </p:sp>
      <p:sp>
        <p:nvSpPr>
          <p:cNvPr id="4" name="Slide Number Placeholder 3"/>
          <p:cNvSpPr>
            <a:spLocks noGrp="1"/>
          </p:cNvSpPr>
          <p:nvPr>
            <p:ph type="sldNum" sz="quarter" idx="12"/>
          </p:nvPr>
        </p:nvSpPr>
        <p:spPr/>
        <p:txBody>
          <a:bodyPr/>
          <a:lstStyle/>
          <a:p>
            <a:fld id="{0FF54DE5-C571-48E8-A5BC-B369434E2F44}"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lang="en-US" smtClean="0"/>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5" name="Date Placeholder 4"/>
          <p:cNvSpPr>
            <a:spLocks noGrp="1"/>
          </p:cNvSpPr>
          <p:nvPr>
            <p:ph type="dt" sz="half" idx="10"/>
          </p:nvPr>
        </p:nvSpPr>
        <p:spPr/>
        <p:txBody>
          <a:bodyPr/>
          <a:lstStyle/>
          <a:p>
            <a:fld id="{402B9795-92DC-40DC-A1CA-9A4B349D7824}" type="datetimeFigureOut">
              <a:rPr lang="en-US"/>
            </a:fld>
            <a:endParaRPr lang="en-US"/>
          </a:p>
        </p:txBody>
      </p:sp>
      <p:sp>
        <p:nvSpPr>
          <p:cNvPr id="6" name="Footer Placeholder 5"/>
          <p:cNvSpPr>
            <a:spLocks noGrp="1"/>
          </p:cNvSpPr>
          <p:nvPr>
            <p:ph type="ftr" sz="quarter" idx="11"/>
          </p:nvPr>
        </p:nvSpPr>
        <p:spPr/>
        <p:txBody>
          <a:bodyPr/>
          <a:lstStyle/>
          <a:p/>
        </p:txBody>
      </p:sp>
      <p:sp>
        <p:nvSpPr>
          <p:cNvPr id="7" name="Slide Number Placeholder 6"/>
          <p:cNvSpPr>
            <a:spLocks noGrp="1"/>
          </p:cNvSpPr>
          <p:nvPr>
            <p:ph type="sldNum" sz="quarter" idx="12"/>
          </p:nvPr>
        </p:nvSpPr>
        <p:spPr/>
        <p:txBody>
          <a:bodyPr/>
          <a:lstStyle/>
          <a:p>
            <a:fld id="{0FF54DE5-C571-48E8-A5BC-B369434E2F44}"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smtClean="0"/>
              <a:t>Click to edit Master title style</a:t>
            </a:r>
            <a:endParaRPr lang="en-US" smtClean="0"/>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normAutofit/>
          </a:bodyPr>
          <a:lstStyle/>
          <a:p>
            <a:r>
              <a:rPr lang="en-US" sz="2400" dirty="0"/>
              <a:t>Self-Esteem Profile Based on Ethnicity in Indonesia:as a Basis for The Development of Sufistic Guidance and Counseling Strategies Tadabbur Alam</a:t>
            </a:r>
            <a:endParaRPr lang="en-US" sz="2400" dirty="0"/>
          </a:p>
        </p:txBody>
      </p:sp>
      <p:sp>
        <p:nvSpPr>
          <p:cNvPr id="7" name="Subtitle 6"/>
          <p:cNvSpPr>
            <a:spLocks noGrp="1"/>
          </p:cNvSpPr>
          <p:nvPr>
            <p:ph type="subTitle" idx="1"/>
          </p:nvPr>
        </p:nvSpPr>
        <p:spPr/>
        <p:txBody>
          <a:bodyPr/>
          <a:lstStyle/>
          <a:p>
            <a:r>
              <a:rPr lang="en-US" dirty="0" smtClean="0"/>
              <a:t>Devi </a:t>
            </a:r>
            <a:r>
              <a:rPr lang="en-US" dirty="0" err="1" smtClean="0"/>
              <a:t>Ratnasari</a:t>
            </a:r>
            <a:r>
              <a:rPr lang="en-US" dirty="0" smtClean="0"/>
              <a:t>, </a:t>
            </a:r>
            <a:r>
              <a:rPr lang="en-US" dirty="0" err="1" smtClean="0"/>
              <a:t>Mamat</a:t>
            </a:r>
            <a:r>
              <a:rPr lang="en-US" dirty="0" smtClean="0"/>
              <a:t> </a:t>
            </a:r>
            <a:r>
              <a:rPr lang="en-US" dirty="0" err="1" smtClean="0"/>
              <a:t>Supriatna</a:t>
            </a:r>
            <a:r>
              <a:rPr lang="en-US" dirty="0" smtClean="0"/>
              <a:t>, Maria Oktasari, Juntika Nurihsan, </a:t>
            </a:r>
            <a:r>
              <a:rPr lang="en-US" dirty="0" err="1"/>
              <a:t>Sedem</a:t>
            </a:r>
            <a:r>
              <a:rPr lang="en-US" dirty="0"/>
              <a:t> </a:t>
            </a:r>
            <a:r>
              <a:rPr lang="en-US" dirty="0" err="1"/>
              <a:t>Nunyuia</a:t>
            </a:r>
            <a:r>
              <a:rPr lang="en-US" dirty="0"/>
              <a:t> </a:t>
            </a:r>
            <a:r>
              <a:rPr lang="en-US" dirty="0" err="1" smtClean="0"/>
              <a:t>Amedome</a:t>
            </a:r>
            <a:r>
              <a:rPr lang="en-US" dirty="0" smtClean="0"/>
              <a:t>, </a:t>
            </a:r>
            <a:r>
              <a:rPr lang="en-US" dirty="0" err="1" smtClean="0"/>
              <a:t>Akhmad Harum</a:t>
            </a:r>
            <a:endParaRPr lang="en-US" dirty="0"/>
          </a:p>
          <a:p>
            <a:endParaRPr lang="en-US" dirty="0"/>
          </a:p>
          <a:p>
            <a:endParaRPr lang="en-US" dirty="0"/>
          </a:p>
          <a:p>
            <a:endParaRPr lang="en-US" dirty="0"/>
          </a:p>
        </p:txBody>
      </p:sp>
      <p:pic>
        <p:nvPicPr>
          <p:cNvPr id="4" name="Picture Placeholder 3" descr="Open book on table, blurred shelves of books in background"/>
          <p:cNvPicPr>
            <a:picLocks noGrp="1" noChangeAspect="1"/>
          </p:cNvPicPr>
          <p:nvPr>
            <p:ph type="pic" sz="quarter" idx="13"/>
          </p:nvPr>
        </p:nvPicPr>
        <p:blipFill>
          <a:blip r:embed="rId1" cstate="print">
            <a:extLst>
              <a:ext uri="{28A0092B-C50C-407E-A947-70E740481C1C}">
                <a14:useLocalDpi xmlns:a14="http://schemas.microsoft.com/office/drawing/2010/main" val="0"/>
              </a:ext>
            </a:extLst>
          </a:blip>
          <a:srcRect l="8890" r="8890"/>
          <a:stretch>
            <a:fillRect/>
          </a:stretch>
        </p:blipFill>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hangingPunct="0"/>
            <a:r>
              <a:rPr lang="en-US" sz="2000" dirty="0"/>
              <a:t>The stages of </a:t>
            </a:r>
            <a:r>
              <a:rPr lang="en-US" sz="2000" dirty="0" err="1"/>
              <a:t>Sufistic</a:t>
            </a:r>
            <a:r>
              <a:rPr lang="en-US" sz="2000" dirty="0"/>
              <a:t> guidance and counseling services of </a:t>
            </a:r>
            <a:r>
              <a:rPr lang="en-US" sz="2000" dirty="0" err="1"/>
              <a:t>tadabbur</a:t>
            </a:r>
            <a:r>
              <a:rPr lang="en-US" sz="2000" dirty="0"/>
              <a:t> </a:t>
            </a:r>
            <a:r>
              <a:rPr lang="en-US" sz="2000" dirty="0" err="1"/>
              <a:t>alam</a:t>
            </a:r>
            <a:r>
              <a:rPr lang="en-US" sz="2000" dirty="0"/>
              <a:t> techniques include; (1) orientation stage, (2) </a:t>
            </a:r>
            <a:r>
              <a:rPr lang="en-US" sz="2000" i="1" dirty="0" err="1"/>
              <a:t>takhalli</a:t>
            </a:r>
            <a:r>
              <a:rPr lang="en-US" sz="2000" dirty="0"/>
              <a:t> stage, (3) </a:t>
            </a:r>
            <a:r>
              <a:rPr lang="en-US" sz="2000" i="1" dirty="0" err="1"/>
              <a:t>tahalli</a:t>
            </a:r>
            <a:r>
              <a:rPr lang="en-US" sz="2000" dirty="0"/>
              <a:t> stage, (4) </a:t>
            </a:r>
            <a:r>
              <a:rPr lang="en-US" sz="2000" i="1" dirty="0" err="1"/>
              <a:t>tajalli</a:t>
            </a:r>
            <a:r>
              <a:rPr lang="en-US" sz="2000" dirty="0"/>
              <a:t> stage, (5) out bond stage, (6) </a:t>
            </a:r>
            <a:r>
              <a:rPr lang="en-US" sz="2000" i="1" dirty="0" err="1"/>
              <a:t>ibrah</a:t>
            </a:r>
            <a:r>
              <a:rPr lang="en-US" sz="2000" dirty="0"/>
              <a:t> giving stage, and (7) final stage (evaluation &amp;conclusion).</a:t>
            </a:r>
            <a:endParaRPr lang="en-US" sz="2000" dirty="0"/>
          </a:p>
        </p:txBody>
      </p:sp>
      <p:graphicFrame>
        <p:nvGraphicFramePr>
          <p:cNvPr id="4" name="Content Placeholder 3"/>
          <p:cNvGraphicFramePr>
            <a:graphicFrameLocks noGrp="1"/>
          </p:cNvGraphicFramePr>
          <p:nvPr>
            <p:ph idx="1"/>
          </p:nvPr>
        </p:nvGraphicFramePr>
        <p:xfrm>
          <a:off x="1104900" y="1600200"/>
          <a:ext cx="9982200" cy="4572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half" idx="1"/>
          </p:nvPr>
        </p:nvSpPr>
        <p:spPr>
          <a:xfrm>
            <a:off x="1104900" y="1600200"/>
            <a:ext cx="6981825" cy="4572000"/>
          </a:xfrm>
        </p:spPr>
        <p:txBody>
          <a:bodyPr>
            <a:normAutofit lnSpcReduction="10000"/>
          </a:bodyPr>
          <a:lstStyle/>
          <a:p>
            <a:pPr fontAlgn="base" hangingPunct="0"/>
            <a:r>
              <a:rPr lang="en-US" dirty="0"/>
              <a:t>Through the guidance and counseling of Sufistic nature tadabbur techniques, students are expected to be able to interpret life more positively by harmonizing the mind and heart and interpreting the power of God through the creation of nature. The meaning of positive life can help students to develop positive self-esteem. Recommendations for Sufistic research, guidance and counseling models further developed in improving students' self-esteem in Betawi, Javanese and Butonese tribes will be more beneficial if combined with technological sophistication, for example there is virtual reality or metaverse and expand the number of participants involved and test the effectiveness of guidance and counseling models.</a:t>
            </a:r>
            <a:endParaRPr lang="en-US" dirty="0"/>
          </a:p>
        </p:txBody>
      </p:sp>
      <p:pic>
        <p:nvPicPr>
          <p:cNvPr id="102" name="Content Placeholder 101"/>
          <p:cNvPicPr/>
          <p:nvPr>
            <p:ph sz="half" idx="2"/>
          </p:nvPr>
        </p:nvPicPr>
        <p:blipFill>
          <a:blip r:embed="rId1"/>
          <a:stretch>
            <a:fillRect/>
          </a:stretch>
        </p:blipFill>
        <p:spPr>
          <a:xfrm>
            <a:off x="8677275" y="1600200"/>
            <a:ext cx="2409825" cy="45720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 </a:t>
            </a:r>
            <a:r>
              <a:rPr lang="en-US" dirty="0" smtClean="0">
                <a:sym typeface="Wingdings" panose="05000000000000000000" pitchFamily="2" charset="2"/>
              </a:rPr>
              <a:t></a:t>
            </a:r>
            <a:endParaRPr lang="en-US" dirty="0"/>
          </a:p>
        </p:txBody>
      </p:sp>
      <p:sp>
        <p:nvSpPr>
          <p:cNvPr id="3" name="Subtitle 2"/>
          <p:cNvSpPr>
            <a:spLocks noGrp="1"/>
          </p:cNvSpPr>
          <p:nvPr>
            <p:ph type="subTitle" idx="1"/>
          </p:nvPr>
        </p:nvSpPr>
        <p:spPr/>
        <p:txBody>
          <a:bodyPr/>
          <a:lstStyle/>
          <a:p>
            <a:r>
              <a:rPr lang="en-US" dirty="0"/>
              <a:t>d</a:t>
            </a:r>
            <a:r>
              <a:rPr lang="en-US" dirty="0" smtClean="0"/>
              <a:t>evi.ratnasari21@upi.edu</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4" name="Text Placeholder 3"/>
          <p:cNvSpPr>
            <a:spLocks noGrp="1"/>
          </p:cNvSpPr>
          <p:nvPr>
            <p:ph type="body" sz="half" idx="2"/>
          </p:nvPr>
        </p:nvSpPr>
        <p:spPr>
          <a:xfrm>
            <a:off x="437322" y="1600200"/>
            <a:ext cx="6745356" cy="4572000"/>
          </a:xfrm>
        </p:spPr>
        <p:txBody>
          <a:bodyPr>
            <a:normAutofit fontScale="90000" lnSpcReduction="20000"/>
          </a:bodyPr>
          <a:lstStyle/>
          <a:p>
            <a:pPr marL="285750" indent="-285750">
              <a:buFont typeface="Wingdings" panose="05000000000000000000" pitchFamily="2" charset="2"/>
              <a:buChar char="Ø"/>
            </a:pPr>
            <a:r>
              <a:rPr lang="en-US" dirty="0"/>
              <a:t>Self-esteem is one of the important components that should be owned by humans, especially as college students. Self-esteem is defined as an attitude and choice of the individual's value towards himself, contributing to the interaction and what is felt in oneself as well as in others. Self-esteem is also related to the social support of the surrounding environment (Choi et al., 2019).  Self-esteem is also defined as a holistic internal evaluation of oneself, which can be either positive or negative. The self-evaluation obtained by the individual affects behavior and performance in interacting with others and the environment (Ouyang et al., 2020). </a:t>
            </a:r>
            <a:endParaRPr lang="en-US" dirty="0"/>
          </a:p>
          <a:p>
            <a:pPr marL="285750" indent="-285750">
              <a:buFont typeface="Wingdings" panose="05000000000000000000" pitchFamily="2" charset="2"/>
              <a:buChar char="Ø"/>
            </a:pPr>
            <a:r>
              <a:rPr lang="en-US" dirty="0"/>
              <a:t> Self-esteem in college students is sometimes poorly monitored. In reality, not all students are able to present positive self-esteem in themselves. College students as individuals who develop in the period of strengthening life deserve to gain skills in increasing positive self-esteem. Apart from the factors that influence the formation of self-esteem in college students, namely in the form of previously acquired parenting patterns (Garcia &amp; Serra, 2019). However, positive self-esteem in college students can be presented and developed, one of which is through Sufistic guidance and counseling activities (Rozikan, Wibowo, Purwanto, &amp; Mulawarman, 2021)(Taghavi &amp; Rahimi, n.d.)</a:t>
            </a:r>
            <a:endParaRPr lang="en-US" dirty="0"/>
          </a:p>
          <a:p>
            <a:endParaRPr lang="en-US" dirty="0"/>
          </a:p>
        </p:txBody>
      </p:sp>
      <p:pic>
        <p:nvPicPr>
          <p:cNvPr id="5" name="Picture Placeholder 4" descr="Close-up of books on shelves with more books blurred in foreground and background"/>
          <p:cNvPicPr>
            <a:picLocks noGrp="1" noChangeAspect="1"/>
          </p:cNvPicPr>
          <p:nvPr>
            <p:ph type="pic" idx="1"/>
          </p:nvPr>
        </p:nvPicPr>
        <p:blipFill>
          <a:blip r:embed="rId1" cstate="print">
            <a:extLst>
              <a:ext uri="{28A0092B-C50C-407E-A947-70E740481C1C}">
                <a14:useLocalDpi xmlns:a14="http://schemas.microsoft.com/office/drawing/2010/main" val="0"/>
              </a:ext>
            </a:extLst>
          </a:blip>
          <a:srcRect l="3155" r="3155"/>
          <a:stretch>
            <a:fillRect/>
          </a:stretch>
        </p:blipFill>
        <p:spPr>
          <a:xfrm>
            <a:off x="7394712" y="1600199"/>
            <a:ext cx="3690869" cy="4572001"/>
          </a:xfr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lnSpcReduction="10000"/>
          </a:bodyPr>
          <a:lstStyle/>
          <a:p>
            <a:r>
              <a:rPr lang="en-US" dirty="0" smtClean="0"/>
              <a:t>Research about Sufistic Guidance &amp; Counseling</a:t>
            </a:r>
            <a:endParaRPr lang="en-US" dirty="0"/>
          </a:p>
        </p:txBody>
      </p:sp>
      <p:sp>
        <p:nvSpPr>
          <p:cNvPr id="4" name="Content Placeholder 3"/>
          <p:cNvSpPr>
            <a:spLocks noGrp="1"/>
          </p:cNvSpPr>
          <p:nvPr>
            <p:ph sz="half" idx="2"/>
          </p:nvPr>
        </p:nvSpPr>
        <p:spPr/>
        <p:txBody>
          <a:bodyPr>
            <a:noAutofit/>
          </a:bodyPr>
          <a:lstStyle/>
          <a:p>
            <a:pPr fontAlgn="base" hangingPunct="0"/>
            <a:r>
              <a:rPr lang="en-US" sz="1400" dirty="0"/>
              <a:t>Sufistic guidance and counseling services are still not widely used to increase positive self-esteem in students in Indonesia. So far, Sufistic guidance and counseling services that have been developed in Indonesia include (1) Sufistic-Narrative Therapy Counseling through Literacy by KHR As' ad Syamsul Arifin to Reduce Social Phobia in Moderation of Santri Da'wah, (2) Sufistic Counseling as an Effort to Development Human Nature, (3) Sufistic Counseling to Overcome Death Anxiety (Case Study on Abandoned Elderly in RPSBM Elderly in Pekalongan City),  (4) Sufistic counseling in student moral formation: A case study at Al-Falah Islamic Boarding School 2 Nagreg (Arifin, 2022; Farmawati, Ula, &amp; Zaduqisti, 2019; Fauziyyah, 2019; Sakdiah, Ilham, Wildan, &amp; Rif’at, 2023). Based of the Sufistic guidance and counseling services that have been developed, nothing has been done with the tadabbur alam strategy to develop positive self-esteem in college students in Indonesia.</a:t>
            </a:r>
            <a:endParaRPr lang="en-US" sz="1400" dirty="0"/>
          </a:p>
        </p:txBody>
      </p:sp>
      <p:sp>
        <p:nvSpPr>
          <p:cNvPr id="5" name="Text Placeholder 4"/>
          <p:cNvSpPr>
            <a:spLocks noGrp="1"/>
          </p:cNvSpPr>
          <p:nvPr>
            <p:ph type="body" sz="quarter" idx="3"/>
          </p:nvPr>
        </p:nvSpPr>
        <p:spPr/>
        <p:txBody>
          <a:bodyPr/>
          <a:lstStyle/>
          <a:p>
            <a:endParaRPr lang="en-US" dirty="0"/>
          </a:p>
        </p:txBody>
      </p:sp>
      <p:sp>
        <p:nvSpPr>
          <p:cNvPr id="6" name="Content Placeholder 5"/>
          <p:cNvSpPr>
            <a:spLocks noGrp="1"/>
          </p:cNvSpPr>
          <p:nvPr>
            <p:ph sz="quarter" idx="4"/>
          </p:nvPr>
        </p:nvSpPr>
        <p:spPr/>
        <p:txBody>
          <a:bodyPr>
            <a:normAutofit fontScale="90000" lnSpcReduction="20000"/>
          </a:bodyPr>
          <a:lstStyle/>
          <a:p>
            <a:pPr fontAlgn="base" hangingPunct="0"/>
            <a:r>
              <a:rPr lang="en-US" dirty="0"/>
              <a:t>This study aims to reveal the self-esteem profile of students based on ethnicity in Indonesia, and further make these results the foundation for the development of sufistic guidance and counseling services for tadabbur alam strategies. The three types of tribes chosen include the Betawi, Javanese, and Butonese tribes. The number of respondents obtained was 64 students from the three types of tribes. The Betawi, Javanese, and Butonese tribes have their own uniqueness as part of the types of tribes in Indonesia. The Betawi and Javanese are on the island of Java, while the Butonese are on the island of Sulawesi in Indonesia.  </a:t>
            </a:r>
            <a:endParaRPr lang="en-US" dirty="0"/>
          </a:p>
        </p:txBody>
      </p:sp>
      <p:sp>
        <p:nvSpPr>
          <p:cNvPr id="7" name="AutoShape 2" descr="Lebih Mengenal Inner Child, Apa Itu Luka yang Tertinggal? - Inspira.tv"/>
          <p:cNvSpPr>
            <a:spLocks noGrp="1" noChangeAspect="1" noChangeArrowheads="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dirty="0"/>
          </a:p>
        </p:txBody>
      </p:sp>
      <p:pic>
        <p:nvPicPr>
          <p:cNvPr id="100" name="Picture 99"/>
          <p:cNvPicPr/>
          <p:nvPr/>
        </p:nvPicPr>
        <p:blipFill>
          <a:blip r:embed="rId1"/>
          <a:stretch>
            <a:fillRect/>
          </a:stretch>
        </p:blipFill>
        <p:spPr>
          <a:xfrm>
            <a:off x="288925" y="105410"/>
            <a:ext cx="10684510" cy="14287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err="1"/>
              <a:t>Sufistic</a:t>
            </a:r>
            <a:r>
              <a:rPr lang="en-US" dirty="0"/>
              <a:t> guidance and counseling of </a:t>
            </a:r>
            <a:r>
              <a:rPr lang="en-US" i="1" dirty="0" err="1"/>
              <a:t>tadabbur</a:t>
            </a:r>
            <a:r>
              <a:rPr lang="en-US" i="1" dirty="0"/>
              <a:t> </a:t>
            </a:r>
            <a:r>
              <a:rPr lang="en-US" i="1" dirty="0" err="1"/>
              <a:t>alam</a:t>
            </a:r>
            <a:r>
              <a:rPr lang="en-US" dirty="0"/>
              <a:t> techniques</a:t>
            </a:r>
            <a:endParaRPr lang="en-US" dirty="0"/>
          </a:p>
        </p:txBody>
      </p:sp>
      <p:sp>
        <p:nvSpPr>
          <p:cNvPr id="4" name="Content Placeholder 3"/>
          <p:cNvSpPr>
            <a:spLocks noGrp="1"/>
          </p:cNvSpPr>
          <p:nvPr>
            <p:ph sz="half" idx="2"/>
          </p:nvPr>
        </p:nvSpPr>
        <p:spPr/>
        <p:txBody>
          <a:bodyPr>
            <a:normAutofit lnSpcReduction="10000"/>
          </a:bodyPr>
          <a:lstStyle/>
          <a:p>
            <a:pPr fontAlgn="base" hangingPunct="0"/>
            <a:r>
              <a:rPr lang="en-US" dirty="0"/>
              <a:t> </a:t>
            </a:r>
            <a:r>
              <a:rPr lang="en-US" dirty="0" err="1"/>
              <a:t>Sufistic</a:t>
            </a:r>
            <a:r>
              <a:rPr lang="en-US" dirty="0"/>
              <a:t> guidance and counseling uses Sufism concepts and values based on </a:t>
            </a:r>
            <a:r>
              <a:rPr lang="en-US" dirty="0" err="1"/>
              <a:t>Qur'anic</a:t>
            </a:r>
            <a:r>
              <a:rPr lang="en-US" dirty="0"/>
              <a:t> texts and hadith to bring individuals to overcome problems and develop their potential. </a:t>
            </a:r>
            <a:r>
              <a:rPr lang="en-US" dirty="0" err="1"/>
              <a:t>Sufistic</a:t>
            </a:r>
            <a:r>
              <a:rPr lang="en-US" dirty="0"/>
              <a:t> guidance is the result of a combination of psychology and Sufism which plays a strong role in realizing human mental health. Mental health results in peace, well-being, and peace of mind (</a:t>
            </a:r>
            <a:r>
              <a:rPr lang="en-US" dirty="0" err="1"/>
              <a:t>Abd</a:t>
            </a:r>
            <a:r>
              <a:rPr lang="en-US" dirty="0"/>
              <a:t> </a:t>
            </a:r>
            <a:r>
              <a:rPr lang="en-US" dirty="0" err="1"/>
              <a:t>Rasyid</a:t>
            </a:r>
            <a:r>
              <a:rPr lang="en-US" dirty="0"/>
              <a:t>, 2020; Mona M. </a:t>
            </a:r>
            <a:r>
              <a:rPr lang="en-US" dirty="0" err="1"/>
              <a:t>Amer</a:t>
            </a:r>
            <a:r>
              <a:rPr lang="en-US" dirty="0"/>
              <a:t>&amp;, 2012). </a:t>
            </a:r>
            <a:endParaRPr lang="en-US" dirty="0"/>
          </a:p>
        </p:txBody>
      </p:sp>
      <p:sp>
        <p:nvSpPr>
          <p:cNvPr id="5" name="Text Placeholder 4"/>
          <p:cNvSpPr>
            <a:spLocks noGrp="1"/>
          </p:cNvSpPr>
          <p:nvPr>
            <p:ph type="body" sz="quarter" idx="3"/>
          </p:nvPr>
        </p:nvSpPr>
        <p:spPr/>
        <p:txBody>
          <a:bodyPr/>
          <a:lstStyle/>
          <a:p>
            <a:endParaRPr lang="en-US" dirty="0"/>
          </a:p>
        </p:txBody>
      </p:sp>
      <p:sp>
        <p:nvSpPr>
          <p:cNvPr id="6" name="Content Placeholder 5"/>
          <p:cNvSpPr>
            <a:spLocks noGrp="1"/>
          </p:cNvSpPr>
          <p:nvPr>
            <p:ph sz="quarter" idx="4"/>
          </p:nvPr>
        </p:nvSpPr>
        <p:spPr/>
        <p:txBody>
          <a:bodyPr>
            <a:normAutofit fontScale="92500" lnSpcReduction="20000"/>
          </a:bodyPr>
          <a:lstStyle/>
          <a:p>
            <a:pPr fontAlgn="base" hangingPunct="0"/>
            <a:r>
              <a:rPr lang="en-US" dirty="0"/>
              <a:t>Mental health can be realized if humans understand the nature of themselves as humans both as individuals, socially, and spiritually. </a:t>
            </a:r>
            <a:r>
              <a:rPr lang="en-US" dirty="0" err="1"/>
              <a:t>Sufistic</a:t>
            </a:r>
            <a:r>
              <a:rPr lang="en-US" dirty="0"/>
              <a:t> guidance and counseling of </a:t>
            </a:r>
            <a:r>
              <a:rPr lang="en-US" i="1" dirty="0" err="1"/>
              <a:t>tadabbur</a:t>
            </a:r>
            <a:r>
              <a:rPr lang="en-US" i="1" dirty="0"/>
              <a:t> </a:t>
            </a:r>
            <a:r>
              <a:rPr lang="en-US" i="1" dirty="0" err="1"/>
              <a:t>alam</a:t>
            </a:r>
            <a:r>
              <a:rPr lang="en-US" dirty="0"/>
              <a:t> techniques as an effort to help which in its activities also aims to increase the awareness of the mind, heart, and soul of counsellors (students) through the process of thinking, pondering, and studying further about the special balance found in oneself and in nature (for example mountains and oceans). Through the harmonization of reason and soul, students will be more able to have meaningful and useful life skills as an effort to rise from the slumped condition (Mona M. </a:t>
            </a:r>
            <a:r>
              <a:rPr lang="en-US" dirty="0" err="1"/>
              <a:t>Amer</a:t>
            </a:r>
            <a:r>
              <a:rPr lang="en-US" dirty="0"/>
              <a:t>&amp;, 2012; </a:t>
            </a:r>
            <a:r>
              <a:rPr lang="en-US" dirty="0" err="1"/>
              <a:t>Supriatna</a:t>
            </a:r>
            <a:r>
              <a:rPr lang="en-US" dirty="0"/>
              <a:t>, 2017).</a:t>
            </a:r>
            <a:endParaRPr lang="en-US" dirty="0"/>
          </a:p>
          <a:p>
            <a:pPr fontAlgn="base" hangingPunct="0"/>
            <a:endParaRPr lang="en-US" dirty="0"/>
          </a:p>
        </p:txBody>
      </p:sp>
      <p:pic>
        <p:nvPicPr>
          <p:cNvPr id="2" name="Picture 1"/>
          <p:cNvPicPr>
            <a:picLocks noChangeAspect="1"/>
          </p:cNvPicPr>
          <p:nvPr/>
        </p:nvPicPr>
        <p:blipFill>
          <a:blip r:embed="rId1"/>
          <a:stretch>
            <a:fillRect/>
          </a:stretch>
        </p:blipFill>
        <p:spPr>
          <a:xfrm>
            <a:off x="1059656" y="110056"/>
            <a:ext cx="10072687" cy="126806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a:t>
            </a:r>
            <a:endParaRPr lang="en-US" dirty="0"/>
          </a:p>
        </p:txBody>
      </p:sp>
      <p:sp>
        <p:nvSpPr>
          <p:cNvPr id="3" name="Rectangle 2"/>
          <p:cNvSpPr/>
          <p:nvPr/>
        </p:nvSpPr>
        <p:spPr>
          <a:xfrm>
            <a:off x="1104900" y="1600200"/>
            <a:ext cx="10172700" cy="645160"/>
          </a:xfrm>
          <a:prstGeom prst="rect">
            <a:avLst/>
          </a:prstGeom>
        </p:spPr>
        <p:txBody>
          <a:bodyPr wrap="square">
            <a:spAutoFit/>
          </a:bodyPr>
          <a:lstStyle/>
          <a:p>
            <a:pPr marL="285750" indent="-285750" algn="just" fontAlgn="base" hangingPunct="0">
              <a:buFont typeface="Wingdings" panose="05000000000000000000" pitchFamily="2" charset="2"/>
              <a:buChar char="Ø"/>
            </a:pPr>
            <a:endParaRPr lang="en-US" dirty="0" smtClean="0">
              <a:latin typeface="Times New Roman" panose="02020603050405020304" pitchFamily="18" charset="0"/>
            </a:endParaRPr>
          </a:p>
          <a:p>
            <a:pPr marL="285750" indent="-285750" algn="just" fontAlgn="base" hangingPunct="0">
              <a:buFont typeface="Wingdings" panose="05000000000000000000" pitchFamily="2" charset="2"/>
              <a:buChar char="Ø"/>
            </a:pPr>
            <a:endParaRPr lang="en-US" dirty="0">
              <a:effectLst/>
              <a:latin typeface="Times New Roman" panose="02020603050405020304" pitchFamily="18" charset="0"/>
            </a:endParaRPr>
          </a:p>
        </p:txBody>
      </p:sp>
      <p:sp>
        <p:nvSpPr>
          <p:cNvPr id="4" name="Rectangle 3"/>
          <p:cNvSpPr/>
          <p:nvPr/>
        </p:nvSpPr>
        <p:spPr>
          <a:xfrm>
            <a:off x="1007165" y="3354526"/>
            <a:ext cx="10079935" cy="368300"/>
          </a:xfrm>
          <a:prstGeom prst="rect">
            <a:avLst/>
          </a:prstGeom>
        </p:spPr>
        <p:txBody>
          <a:bodyPr wrap="square">
            <a:spAutoFit/>
          </a:bodyPr>
          <a:lstStyle/>
          <a:p>
            <a:pPr marL="285750" indent="-285750" algn="just" fontAlgn="base" hangingPunct="0">
              <a:buFont typeface="Wingdings" panose="05000000000000000000" pitchFamily="2" charset="2"/>
              <a:buChar char="Ø"/>
            </a:pPr>
            <a:endParaRPr lang="en-US" dirty="0">
              <a:effectLst/>
              <a:latin typeface="Times New Roman" panose="02020603050405020304" pitchFamily="18" charset="0"/>
            </a:endParaRPr>
          </a:p>
        </p:txBody>
      </p:sp>
      <p:sp>
        <p:nvSpPr>
          <p:cNvPr id="5" name="Rectangle 4"/>
          <p:cNvSpPr/>
          <p:nvPr/>
        </p:nvSpPr>
        <p:spPr>
          <a:xfrm>
            <a:off x="1007166" y="4155350"/>
            <a:ext cx="10079934" cy="368300"/>
          </a:xfrm>
          <a:prstGeom prst="rect">
            <a:avLst/>
          </a:prstGeom>
        </p:spPr>
        <p:txBody>
          <a:bodyPr wrap="square">
            <a:spAutoFit/>
          </a:bodyPr>
          <a:lstStyle/>
          <a:p>
            <a:pPr marL="285750" indent="-285750" algn="just" fontAlgn="base" hangingPunct="0">
              <a:buFont typeface="Wingdings" panose="05000000000000000000" pitchFamily="2" charset="2"/>
              <a:buChar char="Ø"/>
            </a:pPr>
            <a:endParaRPr lang="en-US" dirty="0">
              <a:effectLst/>
              <a:latin typeface="Times New Roman" panose="02020603050405020304" pitchFamily="18" charset="0"/>
            </a:endParaRPr>
          </a:p>
        </p:txBody>
      </p:sp>
      <p:sp>
        <p:nvSpPr>
          <p:cNvPr id="6" name="Rectangle 5"/>
          <p:cNvSpPr/>
          <p:nvPr/>
        </p:nvSpPr>
        <p:spPr>
          <a:xfrm>
            <a:off x="1197610" y="1818640"/>
            <a:ext cx="10200640" cy="3692525"/>
          </a:xfrm>
          <a:prstGeom prst="rect">
            <a:avLst/>
          </a:prstGeom>
        </p:spPr>
        <p:txBody>
          <a:bodyPr wrap="square">
            <a:spAutoFit/>
          </a:bodyPr>
          <a:lstStyle/>
          <a:p>
            <a:pPr marL="285750" indent="-285750" algn="just" fontAlgn="base" hangingPunct="0">
              <a:buFont typeface="Wingdings" panose="05000000000000000000" pitchFamily="2" charset="2"/>
              <a:buChar char="Ø"/>
            </a:pPr>
            <a:r>
              <a:rPr lang="en-US">
                <a:latin typeface="Times New Roman" panose="02020603050405020304" pitchFamily="18" charset="0"/>
              </a:rPr>
              <a:t>The study was conducted using the survey method. The design of the study uses quantitative types. Data analysis was performed using Rasch Analysis. Rasch analysis is appropriately used in survey research because it has two parameters, the level of difficulty of items and a person's performance in choosing answers (Planinic, Boone, Susac, &amp; Ivanjek, 2019). Measurement of person and map items, as well as DIF is selected in the use of Rasch Analysis. DIF in Rasch Analysis has the advantage of conducting invariant testing of measurements across gender, age, tribe, and so on (Wu et al., 2017). In this paper, the analysis of self-esteem levels is carried out based on the tribe origin of college students and also aspects of self-esteem. Rasch analysis is a unidimensional form of measurement that bases on the probability of response on a particular item determined by the measured level of construction, represented by the item and each person(Mari &amp; Wilson, 2014) . </a:t>
            </a:r>
            <a:endParaRPr lang="en-US">
              <a:latin typeface="Times New Roman" panose="02020603050405020304" pitchFamily="18" charset="0"/>
            </a:endParaRPr>
          </a:p>
          <a:p>
            <a:pPr marL="285750" indent="-285750" algn="just" fontAlgn="base" hangingPunct="0">
              <a:buFont typeface="Wingdings" panose="05000000000000000000" pitchFamily="2" charset="2"/>
              <a:buChar char="Ø"/>
            </a:pPr>
            <a:r>
              <a:rPr lang="en-US">
                <a:latin typeface="Times New Roman" panose="02020603050405020304" pitchFamily="18" charset="0"/>
              </a:rPr>
              <a:t>The research population is college students of the guidance and counseling study program from the University of Muhammadiyah Buton and Universitas Indraparasta PGRI who come from the Betawi, Javanese, and Buton tribes.  The study sample used purposive sampling, and 64 respondents obtained. </a:t>
            </a:r>
            <a:endParaRPr lang="en-US">
              <a:latin typeface="Times New Roman" panose="02020603050405020304" pitchFamily="18" charset="0"/>
            </a:endParaRPr>
          </a:p>
        </p:txBody>
      </p:sp>
      <p:pic>
        <p:nvPicPr>
          <p:cNvPr id="7" name="Picture 6"/>
          <p:cNvPicPr>
            <a:picLocks noChangeAspect="1"/>
          </p:cNvPicPr>
          <p:nvPr/>
        </p:nvPicPr>
        <p:blipFill>
          <a:blip r:embed="rId1"/>
          <a:stretch>
            <a:fillRect/>
          </a:stretch>
        </p:blipFill>
        <p:spPr>
          <a:xfrm>
            <a:off x="2816708" y="0"/>
            <a:ext cx="6632092" cy="135337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&amp; Discussion</a:t>
            </a:r>
            <a:endParaRPr lang="en-US" dirty="0"/>
          </a:p>
        </p:txBody>
      </p:sp>
      <p:sp>
        <p:nvSpPr>
          <p:cNvPr id="4" name="Text Placeholder 3"/>
          <p:cNvSpPr>
            <a:spLocks noGrp="1"/>
          </p:cNvSpPr>
          <p:nvPr>
            <p:ph type="body" sz="half" idx="2"/>
          </p:nvPr>
        </p:nvSpPr>
        <p:spPr/>
        <p:txBody>
          <a:bodyPr>
            <a:normAutofit fontScale="90000" lnSpcReduction="10000"/>
          </a:bodyPr>
          <a:lstStyle/>
          <a:p>
            <a:r>
              <a:rPr lang="en-US" dirty="0"/>
              <a:t>The self-esteem of college students reviewed based on different types of tribes, namely the Betawi, Javanese, and Buton tribes, showed insignificant differences. Self-esteem in betawi, Javanese and Buton tribal college students is on average in the moderate category. Of the four aspects of self-esteem, what has a significant difference from the answer patterns given by college students is the aspect of significance and ability. Significance indicates the existence of acceptance of oneself and considers oneself important, meaningful and meaningful, which can further give affection and warmth to others. The ability to show excellent performance in completing a diverse task, individuals have a feeling of being able to face a problem or complete a task (Gierski et al., 2020; Harorani et al., 2020).</a:t>
            </a:r>
            <a:endParaRPr lang="en-US" dirty="0"/>
          </a:p>
        </p:txBody>
      </p:sp>
      <p:sp>
        <p:nvSpPr>
          <p:cNvPr id="3" name="Content Placeholder 2"/>
          <p:cNvSpPr/>
          <p:nvPr>
            <p:ph idx="1"/>
          </p:nvPr>
        </p:nvSpPr>
        <p:spPr/>
        <p:txBody>
          <a:bodyPr>
            <a:normAutofit fontScale="90000" lnSpcReduction="20000"/>
          </a:bodyPr>
          <a:p>
            <a:r>
              <a:rPr lang="en-US"/>
              <a:t>The formation of self-esteem in betawi, Javanese and Buton students is each influenced by the values and culture that exist in the tribe. For example, in Betawi culture upholds the value of harmony, does not want a life that conflicts and competes with each other. Want an atmosphere of life that cares for each other, is full of togetherness and brings progress. The value of harmony is manifested by the presence of crocodile bread at marriage (roti buaya). The crocodile symbolizes loyalty, with the hope that the husband and wife always live in harmony and loyalty like crocodiles and remain "adem (cold)" like the water that the crocodile habitats. Then, in the background of the sibling relationship, you must love each other, not to "cakar-cakaran"(hitting each other), especially if the cause is only because of envy and fighting for each other's property.</a:t>
            </a:r>
            <a:endParaRPr lang="en-US"/>
          </a:p>
        </p:txBody>
      </p:sp>
      <p:pic>
        <p:nvPicPr>
          <p:cNvPr id="6" name="Picture 5"/>
          <p:cNvPicPr>
            <a:picLocks noChangeAspect="1"/>
          </p:cNvPicPr>
          <p:nvPr/>
        </p:nvPicPr>
        <p:blipFill>
          <a:blip r:embed="rId1"/>
          <a:stretch>
            <a:fillRect/>
          </a:stretch>
        </p:blipFill>
        <p:spPr>
          <a:xfrm>
            <a:off x="10561320" y="0"/>
            <a:ext cx="1630680" cy="16306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sz="half" idx="1"/>
          </p:nvPr>
        </p:nvSpPr>
        <p:spPr/>
        <p:txBody>
          <a:bodyPr>
            <a:normAutofit fontScale="90000" lnSpcReduction="20000"/>
          </a:bodyPr>
          <a:lstStyle/>
          <a:p>
            <a:pPr fontAlgn="base" hangingPunct="0"/>
            <a:r>
              <a:rPr lang="en-US" dirty="0"/>
              <a:t>Meanwhile, in the Javanese, the formation of self-esteem is influenced by several proverbs related to the philosophy of life, including "Urip Iku Urup" which has the meaning of life is lit. That life should benefit others, especially those around us. The greater the benefits we can provide, of course, the better. Another proverb is "Suro Diro Joyo Jayaningrat, Lebur Dening Pangastuti" which means all hard-heartedness, petty, numbers of wrath, can only be defeated with a wise, meek and patient attitude. There is also the proverb "Ngluruk Tanpo Bolo, Menang Tanpo Ngasorake, Sekti Tanpo Aji-Aji, Sugih Tanpa Bondho", which means to fight without the need to bring the masses. Win without condescending or humiliating. Be authoritative without relying on strength. Rich without being based on materiality</a:t>
            </a:r>
            <a:endParaRPr lang="en-US" dirty="0"/>
          </a:p>
        </p:txBody>
      </p:sp>
      <p:sp>
        <p:nvSpPr>
          <p:cNvPr id="4" name="Content Placeholder 3"/>
          <p:cNvSpPr>
            <a:spLocks noGrp="1"/>
          </p:cNvSpPr>
          <p:nvPr>
            <p:ph sz="half" idx="2"/>
          </p:nvPr>
        </p:nvSpPr>
        <p:spPr/>
        <p:txBody>
          <a:bodyPr>
            <a:normAutofit/>
          </a:bodyPr>
          <a:lstStyle/>
          <a:p>
            <a:pPr fontAlgn="base" hangingPunct="0"/>
            <a:r>
              <a:rPr lang="en-US" dirty="0"/>
              <a:t>In the college students of the Buton tribe, the formation of self-esteem was influenced by the philosophy of life of the five Po. i.e. "Po Mae Maeka", meaning that fellow human beings must have tolerance for each other. "Po ma ma siaka", meaning that every human being must love each other, "Po number taka" means that each human being must respect each other and "Po pia piara" means that each human being must take care of each other (Rane, 2018)</a:t>
            </a:r>
            <a:endParaRPr lang="en-US" dirty="0"/>
          </a:p>
        </p:txBody>
      </p:sp>
      <p:pic>
        <p:nvPicPr>
          <p:cNvPr id="101" name="Picture 100"/>
          <p:cNvPicPr/>
          <p:nvPr/>
        </p:nvPicPr>
        <p:blipFill>
          <a:blip r:embed="rId1"/>
          <a:stretch>
            <a:fillRect/>
          </a:stretch>
        </p:blipFill>
        <p:spPr>
          <a:xfrm>
            <a:off x="3806190" y="76200"/>
            <a:ext cx="6918960" cy="109664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1" y="0"/>
            <a:ext cx="9859617" cy="1173162"/>
          </a:xfrm>
          <a:prstGeom prst="rect">
            <a:avLst/>
          </a:prstGeom>
        </p:spPr>
      </p:pic>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Autofit/>
          </a:bodyPr>
          <a:lstStyle/>
          <a:p>
            <a:pPr fontAlgn="base" hangingPunct="0"/>
            <a:r>
              <a:rPr lang="en-US" sz="1500" dirty="0"/>
              <a:t>Guidance and counseling services at the higher education level or the University to increase positive self-esteem have not been carried out optimally in several campuses in Indonesia, especially at the University of Muhammadiyah Buton and Indraprasta University PGRI. Likewise, Sufistic guidance and counseling services have not been widely developed. One of the steps that can be taken is to apply Sufistic guidance and counseling  to the tadabbur alam technique, which is the activity of thinking, pondering, and studying comprehensively about the meaning and messages contained in the inner realm (heart, self, and soul) and the outer realm (oceans and mountains) in order to improve the meaning and quality of life (Anwar, 2022; Subhi, Rakhmat, LN, &amp; Budiman, 2019) The Sufistic guidance and counseling with tadabbur alam techniques designed in this paper, developed based on the theoretical views of Al Ghazali, Ibn Arabi, and Ibn Sina from Islamic psychology and Sufistic psychology. </a:t>
            </a:r>
            <a:endParaRPr lang="en-US" sz="1500" dirty="0"/>
          </a:p>
          <a:p>
            <a:pPr fontAlgn="base" hangingPunct="0"/>
            <a:r>
              <a:rPr lang="en-US" sz="1500" dirty="0"/>
              <a:t>The specific objectives of Sufistic guidance and counseling of  tadabbur alam techniques to be developed include; (1) The ability of students to understand with reason, heart, and soul about the meanings of themselves as humans created by God and the meaning of life conveyed through signs of power in nature, (2) The ability of students to bring gratitude and eliminate "fear" and "anxiety" in themselves, (3) The ability of students to have infinite love and peerless forgiveness,  (4) The ability of students to have a wise and wise attitude through the disclosure of the consistent quality of nature, (5) The ability of students to manifest harmony between mind and heart, so that they have a more positive meaning in life as an effort to develop positive self-esteem.</a:t>
            </a:r>
            <a:endParaRPr lang="en-US" sz="15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hangingPunct="0"/>
            <a:r>
              <a:rPr lang="en-US" sz="2000" dirty="0"/>
              <a:t>The stages of </a:t>
            </a:r>
            <a:r>
              <a:rPr lang="en-US" sz="2000" dirty="0" err="1"/>
              <a:t>Sufistic</a:t>
            </a:r>
            <a:r>
              <a:rPr lang="en-US" sz="2000" dirty="0"/>
              <a:t> guidance and counseling services of </a:t>
            </a:r>
            <a:r>
              <a:rPr lang="en-US" sz="2000" dirty="0" err="1"/>
              <a:t>tadabbur</a:t>
            </a:r>
            <a:r>
              <a:rPr lang="en-US" sz="2000" dirty="0"/>
              <a:t> </a:t>
            </a:r>
            <a:r>
              <a:rPr lang="en-US" sz="2000" dirty="0" err="1"/>
              <a:t>alam</a:t>
            </a:r>
            <a:r>
              <a:rPr lang="en-US" sz="2000" dirty="0"/>
              <a:t> techniques include; (1) orientation stage, (2) </a:t>
            </a:r>
            <a:r>
              <a:rPr lang="en-US" sz="2000" i="1" dirty="0" err="1"/>
              <a:t>takhalli</a:t>
            </a:r>
            <a:r>
              <a:rPr lang="en-US" sz="2000" dirty="0"/>
              <a:t> stage, (3) </a:t>
            </a:r>
            <a:r>
              <a:rPr lang="en-US" sz="2000" i="1" dirty="0" err="1"/>
              <a:t>tahalli</a:t>
            </a:r>
            <a:r>
              <a:rPr lang="en-US" sz="2000" dirty="0"/>
              <a:t> stage, (4) </a:t>
            </a:r>
            <a:r>
              <a:rPr lang="en-US" sz="2000" i="1" dirty="0" err="1"/>
              <a:t>tajalli</a:t>
            </a:r>
            <a:r>
              <a:rPr lang="en-US" sz="2000" dirty="0"/>
              <a:t> stage, (5) out bond stage, (6) </a:t>
            </a:r>
            <a:r>
              <a:rPr lang="en-US" sz="2000" i="1" dirty="0" err="1"/>
              <a:t>ibrah</a:t>
            </a:r>
            <a:r>
              <a:rPr lang="en-US" sz="2000" dirty="0"/>
              <a:t> giving stage, and (7) final stage (evaluation &amp;conclusion).</a:t>
            </a:r>
            <a:endParaRPr lang="en-US" sz="2000" dirty="0"/>
          </a:p>
        </p:txBody>
      </p:sp>
      <p:graphicFrame>
        <p:nvGraphicFramePr>
          <p:cNvPr id="4" name="Content Placeholder 3"/>
          <p:cNvGraphicFramePr>
            <a:graphicFrameLocks noGrp="1"/>
          </p:cNvGraphicFramePr>
          <p:nvPr>
            <p:ph idx="1"/>
          </p:nvPr>
        </p:nvGraphicFramePr>
        <p:xfrm>
          <a:off x="1104900" y="1600200"/>
          <a:ext cx="9982200" cy="4572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0</TotalTime>
  <Words>11673</Words>
  <Application>WPS Presentation</Application>
  <PresentationFormat>Widescreen</PresentationFormat>
  <Paragraphs>60</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Times New Roman</vt:lpstr>
      <vt:lpstr>Euphemia</vt:lpstr>
      <vt:lpstr>Segoe Print</vt:lpstr>
      <vt:lpstr>Plantagenet Cherokee</vt:lpstr>
      <vt:lpstr>Microsoft YaHei</vt:lpstr>
      <vt:lpstr>Arial Unicode MS</vt:lpstr>
      <vt:lpstr>Academic Literature 16x9</vt:lpstr>
      <vt:lpstr>Reducing the Inner Child level of College Students via Sufistic Guidance and Counseling with Tadabbur Alam Technique </vt:lpstr>
      <vt:lpstr>Introduction</vt:lpstr>
      <vt:lpstr>PowerPoint 演示文稿</vt:lpstr>
      <vt:lpstr>PowerPoint 演示文稿</vt:lpstr>
      <vt:lpstr>Method </vt:lpstr>
      <vt:lpstr>Result</vt:lpstr>
      <vt:lpstr>Discussion</vt:lpstr>
      <vt:lpstr>PowerPoint 演示文稿</vt:lpstr>
      <vt:lpstr>The stages of Sufistic guidance and counseling services of tadabbur alam techniques include; (1) orientation stage, (2) takhalli stage, (3) tahalli stage, (4) tajalli stage, (5) out bond stage, (6) ibrah giving stage, and (7) final stage (evaluation &amp;conclusion).</vt:lpstr>
      <vt:lpstr>The stages of Sufistic guidance and counseling services of tadabbur alam techniques include; (1) orientation stage, (2) takhalli stage, (3) tahalli stage, (4) tajalli stage, (5) out bond stage, (6) ibrah giving stage, and (7) final stage (evaluation &amp;conclusion).</vt:lpstr>
      <vt:lpstr>Conclusion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Reducing the Inner Child level of College Students via Sufistic Guidance and Counseling with Tadabbur Alam Technique </dc:title>
  <dc:creator>Microsoft account</dc:creator>
  <cp:lastModifiedBy>ACER</cp:lastModifiedBy>
  <cp:revision>26</cp:revision>
  <dcterms:created xsi:type="dcterms:W3CDTF">2023-08-26T05:00:00Z</dcterms:created>
  <dcterms:modified xsi:type="dcterms:W3CDTF">2023-08-29T06:01:42Z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ICV">
    <vt:lpwstr>3699670CAF074C28826B28D6309D1D04</vt:lpwstr>
  </property>
  <property fmtid="{D5CDD505-2E9C-101B-9397-08002B2CF9AE}" pid="9" name="KSOProductBuildVer">
    <vt:lpwstr>1033-11.2.0.11537</vt:lpwstr>
  </property>
</Properties>
</file>