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balaselva37@gmail.com" initials="" lastIdx="1" clrIdx="0">
    <p:extLst>
      <p:ext uri="{19B8F6BF-5375-455C-9EA6-DF929625EA0E}">
        <p15:presenceInfo xmlns:p15="http://schemas.microsoft.com/office/powerpoint/2012/main" userId="aa1af7c342a344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3.tmp"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2.png" /><Relationship Id="rId1" Type="http://schemas.openxmlformats.org/officeDocument/2006/relationships/slideLayout" Target="../slideLayouts/slideLayout4.xml" /><Relationship Id="rId4" Type="http://schemas.openxmlformats.org/officeDocument/2006/relationships/image" Target="../media/image15.jpeg" /></Relationships>
</file>

<file path=ppt/slides/_rels/slide1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2.png" /><Relationship Id="rId1" Type="http://schemas.openxmlformats.org/officeDocument/2006/relationships/slideLayout" Target="../slideLayouts/slideLayout4.xml" /><Relationship Id="rId4" Type="http://schemas.openxmlformats.org/officeDocument/2006/relationships/image" Target="../media/image17.jpeg" /></Relationships>
</file>

<file path=ppt/slides/_rels/slide14.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a:solidFill>
            <a:schemeClr val="accent2">
              <a:lumMod val="20000"/>
              <a:lumOff val="80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a:ln>
              <a:solidFill>
                <a:schemeClr val="accent2">
                  <a:lumMod val="20000"/>
                  <a:lumOff val="80000"/>
                </a:schemeClr>
              </a:solidFill>
            </a:ln>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a:ln>
              <a:solidFill>
                <a:schemeClr val="accent2">
                  <a:lumMod val="20000"/>
                  <a:lumOff val="80000"/>
                </a:schemeClr>
              </a:solidFill>
            </a:ln>
          </p:spPr>
          <p:txBody>
            <a:bodyPr wrap="square" lIns="0" tIns="0" rIns="0" bIns="0" rtlCol="0"/>
            <a:lstStyle/>
            <a:p>
              <a:endParaRPr/>
            </a:p>
          </p:txBody>
        </p:sp>
      </p:gr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870739"/>
            <a:ext cx="8145173" cy="1938992"/>
          </a:xfrm>
          <a:prstGeom prst="rect">
            <a:avLst/>
          </a:prstGeom>
          <a:solidFill>
            <a:schemeClr val="accent2">
              <a:lumMod val="20000"/>
              <a:lumOff val="80000"/>
            </a:schemeClr>
          </a:solidFill>
        </p:spPr>
        <p:txBody>
          <a:bodyPr wrap="square" rtlCol="0">
            <a:spAutoFit/>
          </a:bodyPr>
          <a:lstStyle/>
          <a:p>
            <a:r>
              <a:rPr lang="en-US" sz="2400" dirty="0"/>
              <a:t>STUDENT NAME:</a:t>
            </a:r>
            <a:r>
              <a:rPr lang="en-GB" sz="2400" dirty="0"/>
              <a:t> DEVI BALA.S</a:t>
            </a:r>
            <a:endParaRPr lang="en-US" sz="2400" dirty="0"/>
          </a:p>
          <a:p>
            <a:r>
              <a:rPr lang="en-US" sz="2400" dirty="0"/>
              <a:t>REGISTER NO:</a:t>
            </a:r>
            <a:r>
              <a:rPr lang="en-IN" sz="2400" dirty="0"/>
              <a:t> </a:t>
            </a:r>
            <a:r>
              <a:rPr lang="en-GB" sz="2400" dirty="0"/>
              <a:t>312201097 asunm110312201097</a:t>
            </a:r>
            <a:endParaRPr lang="en-US" sz="2400" dirty="0"/>
          </a:p>
          <a:p>
            <a:r>
              <a:rPr lang="en-US" sz="2400" dirty="0"/>
              <a:t>DEPARTMENT:</a:t>
            </a:r>
            <a:r>
              <a:rPr lang="en-IN" sz="2400" dirty="0" err="1"/>
              <a:t>B.Com</a:t>
            </a:r>
            <a:r>
              <a:rPr lang="en-IN" sz="2400" dirty="0"/>
              <a:t> </a:t>
            </a:r>
            <a:r>
              <a:rPr lang="en-GB" sz="2400" dirty="0"/>
              <a:t>ACCOUNTING and FINANCE </a:t>
            </a:r>
            <a:endParaRPr lang="en-US" sz="2400" dirty="0"/>
          </a:p>
          <a:p>
            <a:r>
              <a:rPr lang="en-US" sz="2400" dirty="0"/>
              <a:t>COLLEGE</a:t>
            </a:r>
            <a:r>
              <a:rPr lang="en-IN" sz="2400" dirty="0"/>
              <a:t>: DRBCCC HINDU COLLEGE </a:t>
            </a:r>
            <a:r>
              <a:rPr lang="en-GB" sz="2400" dirty="0"/>
              <a:t>-PATTABIRRAM</a:t>
            </a:r>
            <a:endParaRPr lang="en-US" sz="2400" dirty="0"/>
          </a:p>
          <a:p>
            <a:r>
              <a:rPr lang="en-US" sz="2400" dirty="0"/>
              <a:t>           </a:t>
            </a:r>
            <a:endParaRPr lang="en-IN" sz="2400" dirty="0"/>
          </a:p>
        </p:txBody>
      </p:sp>
      <p:sp>
        <p:nvSpPr>
          <p:cNvPr id="8" name="TextBox 7">
            <a:extLst>
              <a:ext uri="{FF2B5EF4-FFF2-40B4-BE49-F238E27FC236}">
                <a16:creationId xmlns:a16="http://schemas.microsoft.com/office/drawing/2014/main" id="{176CC195-FE2B-C318-02CA-CC0EEDF11576}"/>
              </a:ext>
            </a:extLst>
          </p:cNvPr>
          <p:cNvSpPr txBox="1"/>
          <p:nvPr/>
        </p:nvSpPr>
        <p:spPr>
          <a:xfrm>
            <a:off x="4777008" y="4075167"/>
            <a:ext cx="1828800" cy="1828800"/>
          </a:xfrm>
          <a:prstGeom prst="rect">
            <a:avLst/>
          </a:prstGeom>
          <a:noFill/>
        </p:spPr>
        <p:txBody>
          <a:bodyPr wrap="square" rtlCol="0">
            <a:spAutoFit/>
          </a:bodyPr>
          <a:lstStyle/>
          <a:p>
            <a:pPr algn="l"/>
            <a:endParaRPr lang="en-US" dirty="0"/>
          </a:p>
        </p:txBody>
      </p:sp>
      <p:pic>
        <p:nvPicPr>
          <p:cNvPr id="10" name="Picture 9">
            <a:extLst>
              <a:ext uri="{FF2B5EF4-FFF2-40B4-BE49-F238E27FC236}">
                <a16:creationId xmlns:a16="http://schemas.microsoft.com/office/drawing/2014/main" id="{CA79412F-FBCE-63B1-8960-F56C0F9B8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2794" y="1021221"/>
            <a:ext cx="2398604" cy="19711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10100442" cy="752129"/>
          </a:xfrm>
          <a:prstGeom prst="rect">
            <a:avLst/>
          </a:prstGeom>
        </p:spPr>
        <p:txBody>
          <a:bodyPr vert="horz" wrap="square" lIns="0" tIns="13335" rIns="0" bIns="0" rtlCol="0">
            <a:spAutoFit/>
          </a:bodyPr>
          <a:lstStyle/>
          <a:p>
            <a:pPr marL="12700">
              <a:lnSpc>
                <a:spcPct val="100000"/>
              </a:lnSpc>
              <a:spcBef>
                <a:spcPts val="105"/>
              </a:spcBef>
            </a:pPr>
            <a:r>
              <a:rPr lang="en-GB" sz="4800" b="1" spc="15" dirty="0">
                <a:latin typeface="Trebuchet MS"/>
                <a:cs typeface="Trebuchet MS"/>
              </a:rPr>
              <a:t>Salary structure overview </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Data Preparation</a:t>
            </a:r>
            <a:endParaRPr lang="en-US" dirty="0"/>
          </a:p>
          <a:p>
            <a:endParaRPr lang="en-US" dirty="0">
              <a:ea typeface="Calibri"/>
              <a:cs typeface="Calibri"/>
            </a:endParaRPr>
          </a:p>
          <a:p>
            <a:pPr marL="285750" indent="-285750">
              <a:buFont typeface="Arial" panose="020B0604020202020204" pitchFamily="34" charset="0"/>
              <a:buChar char="•"/>
            </a:pPr>
            <a:r>
              <a:rPr lang="en-GB" dirty="0">
                <a:ea typeface="Calibri"/>
                <a:cs typeface="Calibri"/>
              </a:rPr>
              <a:t>A salary structure, also known as a compensation structure or pay structure, is a framework that outlines how an organization pays its employees. It’s a hierarchical system that groups jobs into pay grades or ranges based on their value to the organization and in the external market.</a:t>
            </a:r>
          </a:p>
          <a:p>
            <a:pPr marL="285750" indent="-285750">
              <a:buFont typeface="Arial" panose="020B0604020202020204" pitchFamily="34" charset="0"/>
              <a:buChar char="•"/>
            </a:pPr>
            <a:endParaRPr lang="en-GB" dirty="0">
              <a:ea typeface="Calibri"/>
              <a:cs typeface="Calibri"/>
            </a:endParaRPr>
          </a:p>
          <a:p>
            <a:pPr marL="285750" indent="-285750">
              <a:buFont typeface="Arial" panose="020B0604020202020204" pitchFamily="34" charset="0"/>
              <a:buChar char="•"/>
            </a:pPr>
            <a:r>
              <a:rPr lang="en-GB" dirty="0">
                <a:ea typeface="Calibri"/>
                <a:cs typeface="Calibri"/>
              </a:rPr>
              <a:t>A salary structure helps ensure that pay is fair, consistent, and competitive with industry standards. It also helps organizations attract, retain, and motivate talented employees. </a:t>
            </a:r>
          </a:p>
          <a:p>
            <a:pPr marL="285750" indent="-285750">
              <a:buFont typeface="Arial" panose="020B0604020202020204" pitchFamily="34" charset="0"/>
              <a:buChar char="•"/>
            </a:pPr>
            <a:endParaRPr lang="en-GB" dirty="0">
              <a:ea typeface="Calibri"/>
              <a:cs typeface="Calibri"/>
            </a:endParaRPr>
          </a:p>
          <a:p>
            <a:pPr marL="285750" indent="-285750">
              <a:buFont typeface="Arial" panose="020B0604020202020204" pitchFamily="34" charset="0"/>
              <a:buChar char="•"/>
            </a:pPr>
            <a:endParaRPr lang="en-GB" dirty="0">
              <a:ea typeface="Calibri"/>
              <a:cs typeface="Calibri"/>
            </a:endParaRPr>
          </a:p>
          <a:p>
            <a:pPr marL="285750" indent="-285750">
              <a:buFont typeface="Arial" panose="020B0604020202020204" pitchFamily="34" charset="0"/>
              <a:buChar char="•"/>
            </a:pPr>
            <a:r>
              <a:rPr lang="en-GB" b="1" dirty="0">
                <a:ea typeface="Calibri"/>
                <a:cs typeface="Calibri"/>
              </a:rPr>
              <a:t>Pay structure is the way a company organizes its workers’ pay. </a:t>
            </a:r>
            <a:r>
              <a:rPr lang="en-GB" b="1">
                <a:ea typeface="Calibri"/>
                <a:cs typeface="Calibri"/>
              </a:rPr>
              <a:t>This can relate to how pay is determined on either an: organizational level, like through salary bands and market benchmarking.</a:t>
            </a:r>
            <a:endParaRPr lang="en-US" b="1" dirty="0">
              <a:ea typeface="Calibri"/>
              <a:cs typeface="Calibri"/>
            </a:endParaRPr>
          </a:p>
          <a:p>
            <a:pPr marL="342900" indent="-342900">
              <a:buFont typeface="Arial"/>
              <a:buChar char="•"/>
            </a:pPr>
            <a:endParaRPr lang="en-US" dirty="0">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327168" cy="752129"/>
          </a:xfrm>
          <a:prstGeom prst="rect">
            <a:avLst/>
          </a:prstGeom>
        </p:spPr>
        <p:txBody>
          <a:bodyPr vert="horz" wrap="square" lIns="0" tIns="13335" rIns="0" bIns="0" rtlCol="0">
            <a:spAutoFit/>
          </a:bodyPr>
          <a:lstStyle/>
          <a:p>
            <a:pPr marL="12700">
              <a:lnSpc>
                <a:spcPct val="100000"/>
              </a:lnSpc>
              <a:spcBef>
                <a:spcPts val="105"/>
              </a:spcBef>
            </a:pPr>
            <a:r>
              <a:rPr lang="en-GB" dirty="0"/>
              <a:t>Current salary structure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ECED77D6-77C7-4024-0342-65894A6574D2}"/>
              </a:ext>
            </a:extLst>
          </p:cNvPr>
          <p:cNvPicPr>
            <a:picLocks noChangeAspect="1"/>
          </p:cNvPicPr>
          <p:nvPr/>
        </p:nvPicPr>
        <p:blipFill>
          <a:blip r:embed="rId3"/>
          <a:srcRect/>
          <a:stretch/>
        </p:blipFill>
        <p:spPr>
          <a:xfrm>
            <a:off x="495418" y="1447891"/>
            <a:ext cx="9039107" cy="43718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pic>
        <p:nvPicPr>
          <p:cNvPr id="2" name="Picture 1">
            <a:extLst>
              <a:ext uri="{FF2B5EF4-FFF2-40B4-BE49-F238E27FC236}">
                <a16:creationId xmlns:a16="http://schemas.microsoft.com/office/drawing/2014/main" id="{6B309113-464E-1464-3627-34E2102CF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27" y="1695450"/>
            <a:ext cx="9062698" cy="4018916"/>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1107572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GB" dirty="0"/>
              <a:t> OF SAMPLE SALARY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73500"/>
            <a:ext cx="6982364" cy="4346275"/>
          </a:xfrm>
          <a:prstGeom prst="rect">
            <a:avLst/>
          </a:prstGeom>
        </p:spPr>
      </p:pic>
      <p:pic>
        <p:nvPicPr>
          <p:cNvPr id="8" name="Picture 7">
            <a:extLst>
              <a:ext uri="{FF2B5EF4-FFF2-40B4-BE49-F238E27FC236}">
                <a16:creationId xmlns:a16="http://schemas.microsoft.com/office/drawing/2014/main" id="{BA77B0E4-46D0-711D-B368-5B5785547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6419" y="1482789"/>
            <a:ext cx="7576041" cy="4413186"/>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8940705"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GB" dirty="0"/>
              <a:t> OF SAMPLE  SALARY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2" name="Picture 1">
            <a:extLst>
              <a:ext uri="{FF2B5EF4-FFF2-40B4-BE49-F238E27FC236}">
                <a16:creationId xmlns:a16="http://schemas.microsoft.com/office/drawing/2014/main" id="{DC6626E4-C81D-F26E-53B0-D4224CA6C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392" y="1716962"/>
            <a:ext cx="7414581" cy="4074092"/>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54280" y="214182"/>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956051" y="519064"/>
            <a:ext cx="8890000"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ea typeface="+mn-lt"/>
                <a:cs typeface="+mn-lt"/>
              </a:rPr>
              <a:t>
SALARY IS NOT SOMETHING WE SHOULD IGNORE, even though many of us might not want to spend too much time dwelling on money matters or worrying that we don’t make enough. The commonly accepted rule that it is not appropriate to share information about your salary with colleagues has reasonable justification.
</a:t>
            </a:r>
          </a:p>
          <a:p>
            <a:r>
              <a:rPr lang="en-GB" sz="2800" dirty="0">
                <a:ea typeface="+mn-lt"/>
                <a:cs typeface="+mn-lt"/>
              </a:rPr>
              <a:t>A salary range structure (or salary structure) is a hierarchal group of jobs and salary ranges within an organization. Salary structures often are expressed as pay grades or job grades that reflect the value of a job in the external market and/or the internal value to an organization.
</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07156" y="0"/>
            <a:ext cx="13381513" cy="64674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69786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58466" y="624312"/>
            <a:ext cx="8593228" cy="1446550"/>
          </a:xfrm>
          <a:prstGeom prst="rect">
            <a:avLst/>
          </a:prstGeom>
          <a:solidFill>
            <a:schemeClr val="accent6">
              <a:lumMod val="40000"/>
              <a:lumOff val="60000"/>
            </a:schemeClr>
          </a:solidFill>
        </p:spPr>
        <p:txBody>
          <a:bodyPr wrap="square" lIns="91440" tIns="45720" rIns="91440" bIns="45720" rtlCol="0" anchor="t">
            <a:spAutoFit/>
          </a:bodyPr>
          <a:lstStyle/>
          <a:p>
            <a:r>
              <a:rPr lang="en-GB" sz="4400" b="1" dirty="0">
                <a:solidFill>
                  <a:srgbClr val="0F0F0F"/>
                </a:solidFill>
                <a:latin typeface="Times New Roman"/>
                <a:cs typeface="Times New Roman"/>
              </a:rPr>
              <a:t>Employees Salary Analysis using Excel </a:t>
            </a:r>
            <a:endParaRPr lang="en-IN" sz="2800" dirty="0">
              <a:solidFill>
                <a:srgbClr val="7030A0"/>
              </a:solidFill>
              <a:latin typeface="Times New Roman"/>
              <a:cs typeface="Times New Roman"/>
            </a:endParaRPr>
          </a:p>
        </p:txBody>
      </p:sp>
      <p:pic>
        <p:nvPicPr>
          <p:cNvPr id="25" name="Picture 24">
            <a:extLst>
              <a:ext uri="{FF2B5EF4-FFF2-40B4-BE49-F238E27FC236}">
                <a16:creationId xmlns:a16="http://schemas.microsoft.com/office/drawing/2014/main" id="{515A9D2D-BD27-6DB9-FB1E-60D9502C3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513" y="2552700"/>
            <a:ext cx="5881322" cy="3267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i="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058505" y="1555960"/>
            <a:ext cx="5029200" cy="4832092"/>
          </a:xfrm>
          <a:prstGeom prst="rect">
            <a:avLst/>
          </a:prstGeom>
          <a:noFill/>
        </p:spPr>
        <p:txBody>
          <a:bodyPr wrap="square" rtlCol="0">
            <a:spAutoFit/>
          </a:bodyPr>
          <a:lstStyle/>
          <a:p>
            <a:pPr marL="457200" indent="-457200"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Salary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Salary survey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Executive Summary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Methodology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Salary structure overview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Current  Salary structure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Industrial salary structure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Result and discussion </a:t>
            </a:r>
          </a:p>
          <a:p>
            <a:pPr marL="457200" indent="-457200"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Conclusion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BE9E519-9C31-2F48-6415-953BCFF50383}"/>
              </a:ext>
            </a:extLst>
          </p:cNvPr>
          <p:cNvSpPr txBox="1"/>
          <p:nvPr/>
        </p:nvSpPr>
        <p:spPr>
          <a:xfrm>
            <a:off x="5254733" y="2529934"/>
            <a:ext cx="1828800" cy="246221"/>
          </a:xfrm>
          <a:prstGeom prst="rect">
            <a:avLst/>
          </a:prstGeom>
          <a:noFill/>
        </p:spPr>
        <p:txBody>
          <a:bodyPr wrap="square" rtlCol="0">
            <a:spAutoFit/>
          </a:bodyPr>
          <a:lstStyle/>
          <a:p>
            <a:pPr algn="l"/>
            <a:endParaRPr lang="en-US" sz="1000" b="1" dirty="0">
              <a:latin typeface="Abadi" panose="02000000000000000000" pitchFamily="2" charset="0"/>
              <a:ea typeface="Abadi"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A789BBC3-D3B4-F2F9-2B17-73420F253FE0}"/>
              </a:ext>
            </a:extLst>
          </p:cNvPr>
          <p:cNvSpPr txBox="1"/>
          <p:nvPr/>
        </p:nvSpPr>
        <p:spPr>
          <a:xfrm>
            <a:off x="755332" y="1695450"/>
            <a:ext cx="6959033" cy="3970318"/>
          </a:xfrm>
          <a:prstGeom prst="rect">
            <a:avLst/>
          </a:prstGeom>
          <a:noFill/>
        </p:spPr>
        <p:txBody>
          <a:bodyPr wrap="square">
            <a:spAutoFit/>
          </a:bodyPr>
          <a:lstStyle/>
          <a:p>
            <a:pPr marL="342900" indent="-342900" algn="l">
              <a:buFont typeface="+mj-lt"/>
              <a:buAutoNum type="arabicPeriod"/>
            </a:pPr>
            <a:r>
              <a:rPr lang="en-GB" b="1" dirty="0">
                <a:solidFill>
                  <a:srgbClr val="2D2D2D"/>
                </a:solidFill>
                <a:latin typeface="Indeed Sans"/>
              </a:rPr>
              <a:t>A salary is a fixed amount of money or compensation paid to an employee by an employer in return for work performed. Salary is commonly paid in fixed intervals, for example, monthly payments of one-twelfth of the annual salary.</a:t>
            </a:r>
          </a:p>
          <a:p>
            <a:pPr marL="342900" indent="-342900" algn="l">
              <a:buFont typeface="+mj-lt"/>
              <a:buAutoNum type="arabicPeriod"/>
            </a:pPr>
            <a:endParaRPr lang="en-GB" b="1" i="0" dirty="0">
              <a:solidFill>
                <a:srgbClr val="2D2D2D"/>
              </a:solidFill>
              <a:effectLst/>
              <a:latin typeface="Indeed Sans"/>
            </a:endParaRPr>
          </a:p>
          <a:p>
            <a:pPr marL="342900" indent="-342900" algn="l">
              <a:buFont typeface="+mj-lt"/>
              <a:buAutoNum type="arabicPeriod"/>
            </a:pPr>
            <a:r>
              <a:rPr lang="en-GB" b="1" i="0" dirty="0">
                <a:solidFill>
                  <a:srgbClr val="2D2D2D"/>
                </a:solidFill>
                <a:effectLst/>
                <a:latin typeface="Indeed Sans"/>
              </a:rPr>
              <a:t> Salary is a form of periodic payment from an employer to an        employee, which may be specified in an employment contract. It is contrasted with piece wages, where each job, hour or other unit is paid separately, rather than on a periodic basis.</a:t>
            </a:r>
          </a:p>
          <a:p>
            <a:pPr marL="342900" indent="-342900" algn="l">
              <a:buFont typeface="+mj-lt"/>
              <a:buAutoNum type="arabicPeriod"/>
            </a:pPr>
            <a:endParaRPr lang="en-GB" b="1" i="0" dirty="0">
              <a:solidFill>
                <a:srgbClr val="2D2D2D"/>
              </a:solidFill>
              <a:effectLst/>
              <a:latin typeface="Indeed Sans"/>
            </a:endParaRPr>
          </a:p>
          <a:p>
            <a:pPr marL="342900" indent="-342900" algn="l">
              <a:buFont typeface="+mj-lt"/>
              <a:buAutoNum type="arabicPeriod"/>
            </a:pPr>
            <a:r>
              <a:rPr lang="en-GB" b="1" i="0" dirty="0">
                <a:solidFill>
                  <a:srgbClr val="2D2D2D"/>
                </a:solidFill>
                <a:effectLst/>
                <a:latin typeface="Indeed Sans"/>
              </a:rPr>
              <a:t>Salary can also be considered as the cost of hiring and keeping human resources for corporate operations, and is hence referred to as personnel expense or salary expense. In accounting, salaries are recorded in payroll accounts</a:t>
            </a:r>
          </a:p>
        </p:txBody>
      </p:sp>
      <p:sp>
        <p:nvSpPr>
          <p:cNvPr id="11" name="Title 10">
            <a:extLst>
              <a:ext uri="{FF2B5EF4-FFF2-40B4-BE49-F238E27FC236}">
                <a16:creationId xmlns:a16="http://schemas.microsoft.com/office/drawing/2014/main" id="{82FFB79D-8866-1D45-5528-91B5F9F4F226}"/>
              </a:ext>
            </a:extLst>
          </p:cNvPr>
          <p:cNvSpPr>
            <a:spLocks noGrp="1"/>
          </p:cNvSpPr>
          <p:nvPr>
            <p:ph type="title"/>
          </p:nvPr>
        </p:nvSpPr>
        <p:spPr/>
        <p:txBody>
          <a:bodyPr/>
          <a:lstStyle/>
          <a:p>
            <a:r>
              <a:rPr lang="en-GB" b="0" dirty="0"/>
              <a:t>Salary </a:t>
            </a:r>
            <a:endParaRPr lang="en-US"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GB" sz="4250" spc="5" dirty="0"/>
              <a:t>Salary survey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GB" sz="2800" dirty="0">
                <a:ea typeface="Calibri"/>
                <a:cs typeface="Calibri"/>
              </a:rPr>
              <a:t>Salary survey, also known as a market survey, is a research study that collects and </a:t>
            </a:r>
            <a:r>
              <a:rPr lang="en-GB" sz="2800" dirty="0" err="1">
                <a:ea typeface="Calibri"/>
                <a:cs typeface="Calibri"/>
              </a:rPr>
              <a:t>analyzes</a:t>
            </a:r>
            <a:r>
              <a:rPr lang="en-GB" sz="2800" dirty="0">
                <a:ea typeface="Calibri"/>
                <a:cs typeface="Calibri"/>
              </a:rPr>
              <a:t> salary and wage data. </a:t>
            </a:r>
          </a:p>
          <a:p>
            <a:pPr marL="457200" indent="-457200">
              <a:buFont typeface="Arial" panose="020B0604020202020204" pitchFamily="34" charset="0"/>
              <a:buChar char="•"/>
            </a:pPr>
            <a:endParaRPr lang="en-GB" sz="2800" dirty="0">
              <a:ea typeface="Calibri"/>
              <a:cs typeface="Calibri"/>
            </a:endParaRPr>
          </a:p>
          <a:p>
            <a:pPr marL="457200" indent="-457200">
              <a:buFont typeface="Arial" panose="020B0604020202020204" pitchFamily="34" charset="0"/>
              <a:buChar char="•"/>
            </a:pPr>
            <a:r>
              <a:rPr lang="en-GB" sz="2800" dirty="0">
                <a:ea typeface="Calibri"/>
                <a:cs typeface="Calibri"/>
              </a:rPr>
              <a:t>Salary surveys can be organized by location, industry, company size, and other factors. </a:t>
            </a:r>
          </a:p>
          <a:p>
            <a:pPr marL="457200" indent="-457200">
              <a:buFont typeface="Arial" panose="020B0604020202020204" pitchFamily="34" charset="0"/>
              <a:buChar char="•"/>
            </a:pPr>
            <a:r>
              <a:rPr lang="en-GB" sz="2800" dirty="0">
                <a:ea typeface="Calibri"/>
                <a:cs typeface="Calibri"/>
              </a:rPr>
              <a:t>The purpose of a salary survey is to help employers and employees understand what different jobs pay in different areas, and to identify trends in wage and salary levels.  </a:t>
            </a:r>
            <a:endParaRPr lang="en-US" sz="2800" dirty="0">
              <a:ea typeface="Calibri"/>
              <a:cs typeface="Calibri"/>
            </a:endParaRPr>
          </a:p>
          <a:p>
            <a:pPr algn="l"/>
            <a:endParaRPr lang="en-US" dirty="0">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GB" sz="3200" spc="5" dirty="0"/>
              <a:t>Executive Summary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1171775" y="2513803"/>
            <a:ext cx="8181775" cy="2554545"/>
          </a:xfrm>
          <a:prstGeom prst="rect">
            <a:avLst/>
          </a:prstGeom>
          <a:noFill/>
        </p:spPr>
        <p:txBody>
          <a:bodyPr wrap="square" lIns="91440" tIns="45720" rIns="91440" bIns="45720" rtlCol="0" anchor="t">
            <a:spAutoFit/>
          </a:bodyPr>
          <a:lstStyle/>
          <a:p>
            <a:r>
              <a:rPr lang="en-GB" sz="3200" dirty="0">
                <a:ea typeface="+mn-lt"/>
                <a:cs typeface="+mn-lt"/>
              </a:rPr>
              <a:t>This Salary Analysis Report provides an in-depth review and comparison of salary structures within the industry to guide  in making informed compensation decisions that are both competitive and equitable.</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itle 10">
            <a:extLst>
              <a:ext uri="{FF2B5EF4-FFF2-40B4-BE49-F238E27FC236}">
                <a16:creationId xmlns:a16="http://schemas.microsoft.com/office/drawing/2014/main" id="{408217B7-0BEF-FF8A-E523-248D549E3893}"/>
              </a:ext>
            </a:extLst>
          </p:cNvPr>
          <p:cNvSpPr>
            <a:spLocks noGrp="1"/>
          </p:cNvSpPr>
          <p:nvPr>
            <p:ph type="ctrTitle"/>
          </p:nvPr>
        </p:nvSpPr>
        <p:spPr>
          <a:xfrm>
            <a:off x="3195574" y="2034159"/>
            <a:ext cx="5800851" cy="973736"/>
          </a:xfrm>
        </p:spPr>
        <p:txBody>
          <a:bodyPr/>
          <a:lstStyle/>
          <a:p>
            <a:r>
              <a:rPr lang="en-GB" b="1" dirty="0"/>
              <a:t>II. Methodology</a:t>
            </a:r>
            <a:br>
              <a:rPr lang="en-GB" b="1" dirty="0"/>
            </a:b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7" name="TextBox 16">
            <a:extLst>
              <a:ext uri="{FF2B5EF4-FFF2-40B4-BE49-F238E27FC236}">
                <a16:creationId xmlns:a16="http://schemas.microsoft.com/office/drawing/2014/main" id="{AEB100D1-16BA-D506-7A72-84D707E33094}"/>
              </a:ext>
            </a:extLst>
          </p:cNvPr>
          <p:cNvSpPr txBox="1"/>
          <p:nvPr/>
        </p:nvSpPr>
        <p:spPr>
          <a:xfrm>
            <a:off x="4547479" y="3203775"/>
            <a:ext cx="4611515" cy="646331"/>
          </a:xfrm>
          <a:prstGeom prst="rect">
            <a:avLst/>
          </a:prstGeom>
          <a:noFill/>
        </p:spPr>
        <p:txBody>
          <a:bodyPr wrap="square">
            <a:spAutoFit/>
          </a:bodyPr>
          <a:lstStyle/>
          <a:p>
            <a:pPr marL="285750" indent="-285750">
              <a:buFont typeface="Arial" panose="020B0604020202020204" pitchFamily="34" charset="0"/>
              <a:buChar char="•"/>
            </a:pPr>
            <a:r>
              <a:rPr lang="en-GB" b="1" dirty="0"/>
              <a:t>Data Analysis Techniques</a:t>
            </a:r>
          </a:p>
          <a:p>
            <a:pPr marL="285750" indent="-285750">
              <a:buFont typeface="Arial" panose="020B0604020202020204" pitchFamily="34" charset="0"/>
              <a:buChar char="•"/>
            </a:pPr>
            <a:r>
              <a:rPr lang="en-GB" b="1" dirty="0"/>
              <a:t>Data collection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77A45E-2302-3A99-4A87-9A46D92C839A}"/>
              </a:ext>
            </a:extLst>
          </p:cNvPr>
          <p:cNvSpPr txBox="1"/>
          <p:nvPr/>
        </p:nvSpPr>
        <p:spPr>
          <a:xfrm>
            <a:off x="1946875" y="1275872"/>
            <a:ext cx="6104256" cy="3970318"/>
          </a:xfrm>
          <a:prstGeom prst="rect">
            <a:avLst/>
          </a:prstGeom>
          <a:noFill/>
        </p:spPr>
        <p:txBody>
          <a:bodyPr wrap="square">
            <a:spAutoFit/>
          </a:bodyPr>
          <a:lstStyle/>
          <a:p>
            <a:r>
              <a:rPr lang="en-GB" dirty="0"/>
              <a:t>Data collection Data collection is the process of gathering and measuring information on variables of interest, in an established systematic fashion that enables one to answer stated research questions, test hypotheses, and evaluate outcomes.</a:t>
            </a:r>
          </a:p>
          <a:p>
            <a:endParaRPr lang="en-GB" dirty="0"/>
          </a:p>
          <a:p>
            <a:r>
              <a:rPr lang="en-GB" dirty="0"/>
              <a:t>Some data collection methods include </a:t>
            </a:r>
          </a:p>
          <a:p>
            <a:pPr marL="285750" indent="-285750">
              <a:buFont typeface="Arial" panose="020B0604020202020204" pitchFamily="34" charset="0"/>
              <a:buChar char="•"/>
            </a:pPr>
            <a:r>
              <a:rPr lang="en-GB" dirty="0"/>
              <a:t>surveys, </a:t>
            </a:r>
          </a:p>
          <a:p>
            <a:pPr marL="285750" indent="-285750">
              <a:buFont typeface="Arial" panose="020B0604020202020204" pitchFamily="34" charset="0"/>
              <a:buChar char="•"/>
            </a:pPr>
            <a:r>
              <a:rPr lang="en-GB" dirty="0"/>
              <a:t>interviews, </a:t>
            </a:r>
          </a:p>
          <a:p>
            <a:pPr marL="285750" indent="-285750">
              <a:buFont typeface="Arial" panose="020B0604020202020204" pitchFamily="34" charset="0"/>
              <a:buChar char="•"/>
            </a:pPr>
            <a:r>
              <a:rPr lang="en-GB" dirty="0"/>
              <a:t>tests,</a:t>
            </a:r>
          </a:p>
          <a:p>
            <a:pPr marL="285750" indent="-285750">
              <a:buFont typeface="Arial" panose="020B0604020202020204" pitchFamily="34" charset="0"/>
              <a:buChar char="•"/>
            </a:pPr>
            <a:r>
              <a:rPr lang="en-GB" dirty="0"/>
              <a:t> physiological evaluations, </a:t>
            </a:r>
          </a:p>
          <a:p>
            <a:pPr marL="285750" indent="-285750">
              <a:buFont typeface="Arial" panose="020B0604020202020204" pitchFamily="34" charset="0"/>
              <a:buChar char="•"/>
            </a:pPr>
            <a:r>
              <a:rPr lang="en-GB" dirty="0"/>
              <a:t>observations, </a:t>
            </a:r>
          </a:p>
          <a:p>
            <a:pPr marL="285750" indent="-285750">
              <a:buFont typeface="Arial" panose="020B0604020202020204" pitchFamily="34" charset="0"/>
              <a:buChar char="•"/>
            </a:pPr>
            <a:r>
              <a:rPr lang="en-GB" dirty="0"/>
              <a:t>reviews of existing records, and</a:t>
            </a:r>
          </a:p>
          <a:p>
            <a:pPr marL="285750" indent="-285750">
              <a:buFont typeface="Arial" panose="020B0604020202020204" pitchFamily="34" charset="0"/>
              <a:buChar char="•"/>
            </a:pPr>
            <a:r>
              <a:rPr lang="en-GB" dirty="0"/>
              <a:t> biological samples.</a:t>
            </a:r>
            <a:endParaRPr lang="en-US" dirty="0"/>
          </a:p>
        </p:txBody>
      </p:sp>
      <p:sp>
        <p:nvSpPr>
          <p:cNvPr id="9" name="Title 8">
            <a:extLst>
              <a:ext uri="{FF2B5EF4-FFF2-40B4-BE49-F238E27FC236}">
                <a16:creationId xmlns:a16="http://schemas.microsoft.com/office/drawing/2014/main" id="{CC1359BC-2EF5-09C1-8276-EB3D9F4B4628}"/>
              </a:ext>
            </a:extLst>
          </p:cNvPr>
          <p:cNvSpPr>
            <a:spLocks noGrp="1"/>
          </p:cNvSpPr>
          <p:nvPr>
            <p:ph type="title"/>
          </p:nvPr>
        </p:nvSpPr>
        <p:spPr/>
        <p:txBody>
          <a:bodyPr/>
          <a:lstStyle/>
          <a:p>
            <a:r>
              <a:rPr lang="en-GB" u="sng" dirty="0" err="1"/>
              <a:t>A.Data</a:t>
            </a:r>
            <a:r>
              <a:rPr lang="en-GB" u="sng" dirty="0"/>
              <a:t> collection </a:t>
            </a:r>
            <a:endParaRPr lang="en-US" u="sng"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GB" sz="4250" u="sng" spc="15" dirty="0" err="1"/>
              <a:t>B.Data</a:t>
            </a:r>
            <a:r>
              <a:rPr lang="en-GB" sz="4250" u="sng" spc="15" dirty="0"/>
              <a:t>  Analysis Techniques </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dirty="0">
              <a:ea typeface="+mn-lt"/>
              <a:cs typeface="+mn-lt"/>
            </a:endParaRPr>
          </a:p>
          <a:p>
            <a:pPr marL="342900" indent="-342900">
              <a:buFont typeface="Arial" panose="020B0604020202020204" pitchFamily="34" charset="0"/>
              <a:buChar char="•"/>
            </a:pPr>
            <a:r>
              <a:rPr lang="en-GB" sz="2400" dirty="0">
                <a:ea typeface="+mn-lt"/>
                <a:cs typeface="+mn-lt"/>
              </a:rPr>
              <a:t>Data analysis has two prominent methods: </a:t>
            </a:r>
          </a:p>
          <a:p>
            <a:pPr marL="342900" indent="-342900">
              <a:buFont typeface="Arial" panose="020B0604020202020204" pitchFamily="34" charset="0"/>
              <a:buChar char="•"/>
            </a:pPr>
            <a:r>
              <a:rPr lang="en-GB" sz="2400" dirty="0">
                <a:ea typeface="+mn-lt"/>
                <a:cs typeface="+mn-lt"/>
              </a:rPr>
              <a:t>qualitative research </a:t>
            </a:r>
          </a:p>
          <a:p>
            <a:pPr marL="342900" indent="-342900">
              <a:buFont typeface="Arial" panose="020B0604020202020204" pitchFamily="34" charset="0"/>
              <a:buChar char="•"/>
            </a:pPr>
            <a:r>
              <a:rPr lang="en-GB" sz="2400" dirty="0">
                <a:ea typeface="+mn-lt"/>
                <a:cs typeface="+mn-lt"/>
              </a:rPr>
              <a:t> quantitative research. </a:t>
            </a:r>
          </a:p>
          <a:p>
            <a:pPr marL="342900" indent="-342900">
              <a:buFont typeface="Arial" panose="020B0604020202020204" pitchFamily="34" charset="0"/>
              <a:buChar char="•"/>
            </a:pPr>
            <a:r>
              <a:rPr lang="en-GB" sz="2400" dirty="0">
                <a:ea typeface="+mn-lt"/>
                <a:cs typeface="+mn-lt"/>
              </a:rPr>
              <a:t>Each method has their own techniques. Interviews and observations are forms of qualitative research, while experiments and surveys are quantitative research.</a:t>
            </a:r>
          </a:p>
          <a:p>
            <a:pPr marL="342900" indent="-342900">
              <a:buFont typeface="Arial" panose="020B0604020202020204" pitchFamily="34" charset="0"/>
              <a:buChar char="•"/>
            </a:pPr>
            <a:endParaRPr lang="en-GB" sz="2400" dirty="0">
              <a:ea typeface="+mn-lt"/>
              <a:cs typeface="+mn-lt"/>
            </a:endParaRPr>
          </a:p>
          <a:p>
            <a:pPr marL="342900" indent="-342900">
              <a:buFont typeface="Arial" panose="020B0604020202020204" pitchFamily="34" charset="0"/>
              <a:buChar char="•"/>
            </a:pPr>
            <a:endParaRPr lang="en-US" sz="2400" dirty="0">
              <a:ea typeface="Calibri"/>
              <a:cs typeface="Calibri"/>
            </a:endParaRPr>
          </a:p>
          <a:p>
            <a:pPr algn="l"/>
            <a:endParaRPr lang="en-US"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PowerPoint Presentation</vt:lpstr>
      <vt:lpstr>AGENDA</vt:lpstr>
      <vt:lpstr>Salary </vt:lpstr>
      <vt:lpstr>Salary survey </vt:lpstr>
      <vt:lpstr>Executive Summary </vt:lpstr>
      <vt:lpstr>II. Methodology </vt:lpstr>
      <vt:lpstr>A.Data collection </vt:lpstr>
      <vt:lpstr>B.Data  Analysis Techniques </vt:lpstr>
      <vt:lpstr>PowerPoint Presentation</vt:lpstr>
      <vt:lpstr>Current salary structure </vt:lpstr>
      <vt:lpstr>RESULTS</vt:lpstr>
      <vt:lpstr>RESULTS OF SAMPLE SALARY </vt:lpstr>
      <vt:lpstr>RESULTS OF SAMPLE  SALARY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devibalaselva37@gmail.com</cp:lastModifiedBy>
  <cp:revision>26</cp:revision>
  <dcterms:created xsi:type="dcterms:W3CDTF">2024-03-29T15:07:22Z</dcterms:created>
  <dcterms:modified xsi:type="dcterms:W3CDTF">2024-09-12T08:41:49Z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