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Devigaa%20Sree.%20S%20NAAN%20MUDALVAN%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6"/>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13BE-0547-810C-AD97D9F420FC}"/>
            </c:ext>
          </c:extLst>
        </c:ser>
        <c:ser>
          <c:idx val="1"/>
          <c:order val="1"/>
          <c:tx>
            <c:v>LOW</c:v>
          </c:tx>
          <c:spPr>
            <a:solidFill>
              <a:schemeClr val="accent5"/>
            </a:solidFill>
            <a:ln>
              <a:noFill/>
            </a:ln>
            <a:effectLst/>
          </c:spPr>
          <c:invertIfNegative val="0"/>
          <c:trendline>
            <c:spPr>
              <a:ln w="19050" cap="rnd">
                <a:solidFill>
                  <a:schemeClr val="accent5"/>
                </a:solidFill>
                <a:round/>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13BE-0547-810C-AD97D9F420FC}"/>
            </c:ext>
          </c:extLst>
        </c:ser>
        <c:ser>
          <c:idx val="2"/>
          <c:order val="2"/>
          <c:tx>
            <c:v>MEDIUM</c:v>
          </c:tx>
          <c:spPr>
            <a:solidFill>
              <a:schemeClr val="accent4"/>
            </a:solidFill>
            <a:ln>
              <a:noFill/>
            </a:ln>
            <a:effectLst/>
          </c:spPr>
          <c:invertIfNegative val="0"/>
          <c:trendline>
            <c:spPr>
              <a:ln w="19050" cap="rnd">
                <a:solidFill>
                  <a:schemeClr val="accent4"/>
                </a:solidFill>
                <a:round/>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13BE-0547-810C-AD97D9F420FC}"/>
            </c:ext>
          </c:extLst>
        </c:ser>
        <c:ser>
          <c:idx val="3"/>
          <c:order val="3"/>
          <c:tx>
            <c:v>VERY HIGH</c:v>
          </c:tx>
          <c:spPr>
            <a:solidFill>
              <a:schemeClr val="accent6">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13BE-0547-810C-AD97D9F420FC}"/>
            </c:ext>
          </c:extLst>
        </c:ser>
        <c:dLbls>
          <c:showLegendKey val="0"/>
          <c:showVal val="0"/>
          <c:showCatName val="0"/>
          <c:showSerName val="0"/>
          <c:showPercent val="0"/>
          <c:showBubbleSize val="0"/>
        </c:dLbls>
        <c:gapWidth val="199"/>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[Devigaa Sree. S NAAN MUDALVAN 1.xlsx]Sheet1!PivotTable3</c:name>
    <c:fmtId val="-1"/>
  </c:pivotSource>
  <c:chart>
    <c:title>
      <c:layout>
        <c:manualLayout>
          <c:xMode val="edge"/>
          <c:yMode val="edge"/>
          <c:x val="0.39882093226718757"/>
          <c:y val="0.1193032689095681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D0C-BB44-956B-99D1DCD8FD39}"/>
            </c:ext>
          </c:extLst>
        </c:ser>
        <c:ser>
          <c:idx val="1"/>
          <c:order val="1"/>
          <c:tx>
            <c:strRef>
              <c:f>Sheet1!$C$3:$C$4</c:f>
              <c:strCache>
                <c:ptCount val="1"/>
                <c:pt idx="0">
                  <c:v>LOW</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D0C-BB44-956B-99D1DCD8FD39}"/>
            </c:ext>
          </c:extLst>
        </c:ser>
        <c:ser>
          <c:idx val="2"/>
          <c:order val="2"/>
          <c:tx>
            <c:strRef>
              <c:f>Sheet1!$D$3:$D$4</c:f>
              <c:strCache>
                <c:ptCount val="1"/>
                <c:pt idx="0">
                  <c:v>MEDIUM</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D0C-BB44-956B-99D1DCD8FD39}"/>
            </c:ext>
          </c:extLst>
        </c:ser>
        <c:ser>
          <c:idx val="3"/>
          <c:order val="3"/>
          <c:tx>
            <c:strRef>
              <c:f>Sheet1!$E$3:$E$4</c:f>
              <c:strCache>
                <c:ptCount val="1"/>
                <c:pt idx="0">
                  <c:v>VERY HIGH</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D0C-BB44-956B-99D1DCD8FD39}"/>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040529"/>
            <a:ext cx="8610600" cy="1938992"/>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NAME:</a:t>
            </a:r>
            <a:r>
              <a:rPr lang="en-IN" sz="2400" dirty="0"/>
              <a:t> DEVIGAA SREE. S</a:t>
            </a:r>
            <a:endParaRPr lang="en-US" sz="2400" dirty="0"/>
          </a:p>
          <a:p>
            <a:r>
              <a:rPr lang="en-US" sz="2400" dirty="0"/>
              <a:t>REGISTER NO:</a:t>
            </a:r>
            <a:r>
              <a:rPr lang="en-IN" sz="2400" dirty="0"/>
              <a:t> 122202003</a:t>
            </a:r>
            <a:endParaRPr lang="en-US" sz="2400" dirty="0"/>
          </a:p>
          <a:p>
            <a:r>
              <a:rPr lang="en-US" sz="2400" dirty="0"/>
              <a:t>DEPARTMENT:</a:t>
            </a:r>
            <a:r>
              <a:rPr lang="en-IN" sz="2400" dirty="0"/>
              <a:t>B.COM CORPORATE SECRETARYSHIP</a:t>
            </a:r>
            <a:endParaRPr lang="en-US" sz="2400" dirty="0"/>
          </a:p>
          <a:p>
            <a:r>
              <a:rPr lang="en-US" sz="2400" dirty="0"/>
              <a:t>COLLEGE</a:t>
            </a:r>
            <a:r>
              <a:rPr lang="en-IN" sz="2400" dirty="0"/>
              <a:t>: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409906A-BAE6-3BE9-7265-AA9B3E4B3E79}"/>
              </a:ext>
            </a:extLst>
          </p:cNvPr>
          <p:cNvSpPr txBox="1"/>
          <p:nvPr/>
        </p:nvSpPr>
        <p:spPr>
          <a:xfrm flipH="1">
            <a:off x="551711" y="1098898"/>
            <a:ext cx="8715017" cy="9017853"/>
          </a:xfrm>
          <a:prstGeom prst="rect">
            <a:avLst/>
          </a:prstGeom>
          <a:noFill/>
        </p:spPr>
        <p:txBody>
          <a:bodyPr wrap="square" rtlCol="0">
            <a:spAutoFit/>
          </a:bodyPr>
          <a:lstStyle/>
          <a:p>
            <a:pPr marL="285750" indent="-285750"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p>
          <a:p>
            <a:pPr marL="285750" indent="-28575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Downloaded the dataset from </a:t>
            </a:r>
            <a:r>
              <a:rPr lang="en-IN" sz="2000" b="1" dirty="0" err="1">
                <a:latin typeface="Times New Roman" panose="02020603050405020304" pitchFamily="18" charset="0"/>
                <a:cs typeface="Times New Roman" panose="02020603050405020304" pitchFamily="18" charset="0"/>
              </a:rPr>
              <a:t>edunet</a:t>
            </a:r>
            <a:r>
              <a:rPr lang="en-IN" sz="2000" b="1" dirty="0">
                <a:latin typeface="Times New Roman" panose="02020603050405020304" pitchFamily="18" charset="0"/>
                <a:cs typeface="Times New Roman" panose="02020603050405020304" pitchFamily="18" charset="0"/>
              </a:rPr>
              <a:t> dashboard. </a:t>
            </a: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Opened the data in excel</a:t>
            </a: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Saved the file in desktop as an (.</a:t>
            </a:r>
            <a:r>
              <a:rPr lang="en-IN" sz="2000" b="1" dirty="0" err="1">
                <a:latin typeface="Times New Roman" panose="02020603050405020304" pitchFamily="18" charset="0"/>
                <a:cs typeface="Times New Roman" panose="02020603050405020304" pitchFamily="18" charset="0"/>
              </a:rPr>
              <a:t>xls</a:t>
            </a:r>
            <a:r>
              <a:rPr lang="en-IN" sz="2000" b="1" dirty="0">
                <a:latin typeface="Times New Roman" panose="02020603050405020304" pitchFamily="18" charset="0"/>
                <a:cs typeface="Times New Roman" panose="02020603050405020304" pitchFamily="18" charset="0"/>
              </a:rPr>
              <a:t>) file. </a:t>
            </a: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FEATURE COLLECTION</a:t>
            </a:r>
          </a:p>
          <a:p>
            <a:pPr marL="342900" indent="-34290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Used conditional formatting </a:t>
            </a: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Used fill </a:t>
            </a:r>
            <a:r>
              <a:rPr lang="en-IN" sz="2000" b="1" dirty="0" err="1">
                <a:latin typeface="Times New Roman" panose="02020603050405020304" pitchFamily="18" charset="0"/>
                <a:cs typeface="Times New Roman" panose="02020603050405020304" pitchFamily="18" charset="0"/>
              </a:rPr>
              <a:t>color</a:t>
            </a:r>
            <a:r>
              <a:rPr lang="en-IN" sz="2000" b="1" dirty="0">
                <a:latin typeface="Times New Roman" panose="02020603050405020304" pitchFamily="18" charset="0"/>
                <a:cs typeface="Times New Roman" panose="02020603050405020304" pitchFamily="18" charset="0"/>
              </a:rPr>
              <a:t> option </a:t>
            </a: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Used filter option to </a:t>
            </a:r>
            <a:r>
              <a:rPr lang="en-IN" sz="2000" b="1" dirty="0" err="1">
                <a:latin typeface="Times New Roman" panose="02020603050405020304" pitchFamily="18" charset="0"/>
                <a:cs typeface="Times New Roman" panose="02020603050405020304" pitchFamily="18" charset="0"/>
              </a:rPr>
              <a:t>seperate</a:t>
            </a:r>
            <a:r>
              <a:rPr lang="en-IN" sz="2000" b="1" dirty="0">
                <a:latin typeface="Times New Roman" panose="02020603050405020304" pitchFamily="18" charset="0"/>
                <a:cs typeface="Times New Roman" panose="02020603050405020304" pitchFamily="18" charset="0"/>
              </a:rPr>
              <a:t> blanks in the column</a:t>
            </a: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CLEANING</a:t>
            </a:r>
          </a:p>
          <a:p>
            <a:pPr marL="342900" indent="-34290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Filtering the data according to our needs</a:t>
            </a: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Making the data into a </a:t>
            </a:r>
            <a:r>
              <a:rPr lang="en-IN" sz="2000" b="1" dirty="0" err="1">
                <a:latin typeface="Times New Roman" panose="02020603050405020304" pitchFamily="18" charset="0"/>
                <a:cs typeface="Times New Roman" panose="02020603050405020304" pitchFamily="18" charset="0"/>
              </a:rPr>
              <a:t>structuted</a:t>
            </a:r>
            <a:r>
              <a:rPr lang="en-IN" sz="2000" b="1" dirty="0">
                <a:latin typeface="Times New Roman" panose="02020603050405020304" pitchFamily="18" charset="0"/>
                <a:cs typeface="Times New Roman" panose="02020603050405020304" pitchFamily="18" charset="0"/>
              </a:rPr>
              <a:t> data</a:t>
            </a:r>
          </a:p>
          <a:p>
            <a:pPr marL="342900" indent="-342900" algn="l">
              <a:buFont typeface="+mj-lt"/>
              <a:buAutoNum type="arabicPeriod"/>
            </a:pPr>
            <a:r>
              <a:rPr lang="en-IN" sz="2000" b="1" dirty="0">
                <a:latin typeface="Times New Roman" panose="02020603050405020304" pitchFamily="18" charset="0"/>
                <a:cs typeface="Times New Roman" panose="02020603050405020304" pitchFamily="18" charset="0"/>
              </a:rPr>
              <a:t>Separating the important columns</a:t>
            </a: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20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859F3F3-CBA8-782E-CB77-E71428641AE4}"/>
              </a:ext>
            </a:extLst>
          </p:cNvPr>
          <p:cNvGraphicFramePr>
            <a:graphicFrameLocks/>
          </p:cNvGraphicFramePr>
          <p:nvPr>
            <p:extLst>
              <p:ext uri="{D42A27DB-BD31-4B8C-83A1-F6EECF244321}">
                <p14:modId xmlns:p14="http://schemas.microsoft.com/office/powerpoint/2010/main" val="348540520"/>
              </p:ext>
            </p:extLst>
          </p:nvPr>
        </p:nvGraphicFramePr>
        <p:xfrm>
          <a:off x="883370" y="1519455"/>
          <a:ext cx="4189839" cy="42138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62727C4-5E49-955E-4D62-97252E65F152}"/>
              </a:ext>
            </a:extLst>
          </p:cNvPr>
          <p:cNvGraphicFramePr>
            <a:graphicFrameLocks/>
          </p:cNvGraphicFramePr>
          <p:nvPr>
            <p:extLst>
              <p:ext uri="{D42A27DB-BD31-4B8C-83A1-F6EECF244321}">
                <p14:modId xmlns:p14="http://schemas.microsoft.com/office/powerpoint/2010/main" val="761186244"/>
              </p:ext>
            </p:extLst>
          </p:nvPr>
        </p:nvGraphicFramePr>
        <p:xfrm>
          <a:off x="5500705" y="2106736"/>
          <a:ext cx="3943332" cy="30393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A5CF0C-D626-22FB-5C13-6B999EB7B301}"/>
              </a:ext>
            </a:extLst>
          </p:cNvPr>
          <p:cNvSpPr txBox="1"/>
          <p:nvPr/>
        </p:nvSpPr>
        <p:spPr>
          <a:xfrm>
            <a:off x="657535" y="1432725"/>
            <a:ext cx="6053770" cy="2554545"/>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Our Excel-based employee performance analysis tool offers a comprehensive, cost-effective, and user-friendly solution for managing and evaluating employee performance. By utilizing Excel’s powerful functionalities, such as data tables, PivotTables, charts, and formulas, the tool provides a centralized platform for performance tracking, analysis, and reporting.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A6C3215-863B-B509-37DA-0BE29FAC0C67}"/>
              </a:ext>
            </a:extLst>
          </p:cNvPr>
          <p:cNvSpPr txBox="1"/>
          <p:nvPr/>
        </p:nvSpPr>
        <p:spPr>
          <a:xfrm>
            <a:off x="733206" y="1397675"/>
            <a:ext cx="4172388" cy="6247864"/>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An organization wants to evaluate the performance of its employees to identify high performers, assess productivity, and support decision-making for promotions, training, and development. The Human Resources (HR) department has collected various data points, including:</a:t>
            </a:r>
          </a:p>
          <a:p>
            <a:pPr algn="l"/>
            <a:endParaRPr lang="en-IN" sz="2000" b="1"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1.Data organization</a:t>
            </a:r>
          </a:p>
          <a:p>
            <a:pPr algn="l"/>
            <a:r>
              <a:rPr lang="en-IN" sz="2000" b="1" dirty="0">
                <a:latin typeface="Times New Roman" panose="02020603050405020304" pitchFamily="18" charset="0"/>
                <a:cs typeface="Times New Roman" panose="02020603050405020304" pitchFamily="18" charset="0"/>
              </a:rPr>
              <a:t>2.Data Analysis</a:t>
            </a:r>
          </a:p>
          <a:p>
            <a:pPr algn="l"/>
            <a:r>
              <a:rPr lang="en-IN" sz="2000" b="1" dirty="0">
                <a:latin typeface="Times New Roman" panose="02020603050405020304" pitchFamily="18" charset="0"/>
                <a:cs typeface="Times New Roman" panose="02020603050405020304" pitchFamily="18" charset="0"/>
              </a:rPr>
              <a:t>3.Visualization</a:t>
            </a:r>
          </a:p>
          <a:p>
            <a:pPr algn="l"/>
            <a:r>
              <a:rPr lang="en-IN" sz="2000" b="1" dirty="0">
                <a:latin typeface="Times New Roman" panose="02020603050405020304" pitchFamily="18" charset="0"/>
                <a:cs typeface="Times New Roman" panose="02020603050405020304" pitchFamily="18" charset="0"/>
              </a:rPr>
              <a:t>4.Performance Reports</a:t>
            </a:r>
          </a:p>
          <a:p>
            <a:pPr algn="l"/>
            <a:r>
              <a:rPr lang="en-IN" sz="2000" b="1" dirty="0">
                <a:latin typeface="Times New Roman" panose="02020603050405020304" pitchFamily="18" charset="0"/>
                <a:cs typeface="Times New Roman" panose="02020603050405020304" pitchFamily="18" charset="0"/>
              </a:rPr>
              <a:t>5.Interactivity</a:t>
            </a:r>
          </a:p>
          <a:p>
            <a:pPr algn="l"/>
            <a:endParaRPr lang="en-IN" sz="2000" b="1" dirty="0">
              <a:latin typeface="Times New Roman" panose="02020603050405020304" pitchFamily="18" charset="0"/>
              <a:cs typeface="Times New Roman" panose="02020603050405020304" pitchFamily="18" charset="0"/>
            </a:endParaRPr>
          </a:p>
          <a:p>
            <a:pPr algn="l"/>
            <a:endParaRPr lang="en-IN" sz="2000" b="1" dirty="0">
              <a:latin typeface="Times New Roman" panose="02020603050405020304" pitchFamily="18" charset="0"/>
              <a:cs typeface="Times New Roman" panose="02020603050405020304" pitchFamily="18" charset="0"/>
            </a:endParaRPr>
          </a:p>
          <a:p>
            <a:pPr algn="l"/>
            <a:endParaRPr lang="en-IN" sz="2000" b="1" dirty="0">
              <a:latin typeface="Times New Roman" panose="02020603050405020304" pitchFamily="18" charset="0"/>
              <a:cs typeface="Times New Roman" panose="02020603050405020304" pitchFamily="18" charset="0"/>
            </a:endParaRPr>
          </a:p>
          <a:p>
            <a:pPr algn="l"/>
            <a:endParaRPr lang="en-IN" sz="2000" b="1"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D7E2B7-7D22-4F76-79DD-828004993691}"/>
              </a:ext>
            </a:extLst>
          </p:cNvPr>
          <p:cNvSpPr txBox="1"/>
          <p:nvPr/>
        </p:nvSpPr>
        <p:spPr>
          <a:xfrm>
            <a:off x="659931" y="1939840"/>
            <a:ext cx="4404663" cy="3170099"/>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To design and implement an Excel-based solution for </a:t>
            </a:r>
            <a:r>
              <a:rPr lang="en-IN" sz="2000" b="1" dirty="0" err="1">
                <a:latin typeface="Times New Roman" panose="02020603050405020304" pitchFamily="18" charset="0"/>
                <a:cs typeface="Times New Roman" panose="02020603050405020304" pitchFamily="18" charset="0"/>
              </a:rPr>
              <a:t>analyzing</a:t>
            </a:r>
            <a:r>
              <a:rPr lang="en-IN" sz="2000" b="1" dirty="0">
                <a:latin typeface="Times New Roman" panose="02020603050405020304" pitchFamily="18" charset="0"/>
                <a:cs typeface="Times New Roman" panose="02020603050405020304" pitchFamily="18" charset="0"/>
              </a:rPr>
              <a:t> employee performance data. The tool will enable the Human Resources (HR) team and management to assess individual and departmental performance, identify high and low performers, monitor key performance metrics, and make informed decisions related to promotions, training, and rewards.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3ABD3C8-63F3-A7B6-9FE2-C02D0444AE36}"/>
              </a:ext>
            </a:extLst>
          </p:cNvPr>
          <p:cNvSpPr txBox="1"/>
          <p:nvPr/>
        </p:nvSpPr>
        <p:spPr>
          <a:xfrm>
            <a:off x="858166" y="1696134"/>
            <a:ext cx="5237833" cy="2862322"/>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1.Human Resources (HR) Team</a:t>
            </a:r>
          </a:p>
          <a:p>
            <a:pPr algn="l"/>
            <a:r>
              <a:rPr lang="en-IN" sz="2000" b="1" dirty="0">
                <a:latin typeface="Times New Roman" panose="02020603050405020304" pitchFamily="18" charset="0"/>
                <a:cs typeface="Times New Roman" panose="02020603050405020304" pitchFamily="18" charset="0"/>
              </a:rPr>
              <a:t>2.Management Team (Department Heads and Team Leads)</a:t>
            </a:r>
          </a:p>
          <a:p>
            <a:pPr algn="l"/>
            <a:r>
              <a:rPr lang="en-IN" sz="2000" b="1" dirty="0">
                <a:latin typeface="Times New Roman" panose="02020603050405020304" pitchFamily="18" charset="0"/>
                <a:cs typeface="Times New Roman" panose="02020603050405020304" pitchFamily="18" charset="0"/>
              </a:rPr>
              <a:t>3.Executive Leadership </a:t>
            </a:r>
          </a:p>
          <a:p>
            <a:pPr algn="l"/>
            <a:r>
              <a:rPr lang="en-IN" sz="2000" b="1" dirty="0">
                <a:latin typeface="Times New Roman" panose="02020603050405020304" pitchFamily="18" charset="0"/>
                <a:cs typeface="Times New Roman" panose="02020603050405020304" pitchFamily="18" charset="0"/>
              </a:rPr>
              <a:t>4.Employees</a:t>
            </a:r>
          </a:p>
          <a:p>
            <a:pPr algn="l"/>
            <a:r>
              <a:rPr lang="en-IN" sz="2000" b="1" dirty="0">
                <a:latin typeface="Times New Roman" panose="02020603050405020304" pitchFamily="18" charset="0"/>
                <a:cs typeface="Times New Roman" panose="02020603050405020304" pitchFamily="18" charset="0"/>
              </a:rPr>
              <a:t>5.Talent Management and Development Teams</a:t>
            </a:r>
          </a:p>
          <a:p>
            <a:pPr algn="l"/>
            <a:r>
              <a:rPr lang="en-IN" sz="2000" b="1" dirty="0">
                <a:latin typeface="Times New Roman" panose="02020603050405020304" pitchFamily="18" charset="0"/>
                <a:cs typeface="Times New Roman" panose="02020603050405020304" pitchFamily="18" charset="0"/>
              </a:rPr>
              <a:t>6.Finance Department</a:t>
            </a:r>
          </a:p>
          <a:p>
            <a:pPr algn="l"/>
            <a:r>
              <a:rPr lang="en-IN" sz="2000" b="1" dirty="0">
                <a:latin typeface="Times New Roman" panose="02020603050405020304" pitchFamily="18" charset="0"/>
                <a:cs typeface="Times New Roman" panose="02020603050405020304" pitchFamily="18" charset="0"/>
              </a:rPr>
              <a:t>7.Operations and Strategy Teams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F9359A4-F78D-8B59-54E1-D5F174496D41}"/>
              </a:ext>
            </a:extLst>
          </p:cNvPr>
          <p:cNvSpPr txBox="1"/>
          <p:nvPr/>
        </p:nvSpPr>
        <p:spPr>
          <a:xfrm>
            <a:off x="3247822" y="2281555"/>
            <a:ext cx="5786157" cy="3477875"/>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The solution is an Excel-based tool designed to </a:t>
            </a:r>
            <a:r>
              <a:rPr lang="en-IN" sz="2000" b="1" dirty="0" err="1">
                <a:latin typeface="Times New Roman" panose="02020603050405020304" pitchFamily="18" charset="0"/>
                <a:cs typeface="Times New Roman" panose="02020603050405020304" pitchFamily="18" charset="0"/>
              </a:rPr>
              <a:t>analyze</a:t>
            </a:r>
            <a:r>
              <a:rPr lang="en-IN" sz="2000" b="1" dirty="0">
                <a:latin typeface="Times New Roman" panose="02020603050405020304" pitchFamily="18" charset="0"/>
                <a:cs typeface="Times New Roman" panose="02020603050405020304" pitchFamily="18" charset="0"/>
              </a:rPr>
              <a:t> employee performance data effectively and efficiently. This tool organizes employee details, performance metrics, attendance records, and key performance indicators (KPIs) into a structured format that allows for easy data analysis, visualization, and reporting. By leveraging Excel’s powerful functionalities like formulas, PivotTables, charts, and dashboards, the tool provides a comprehensive overview of employee performance trends and insights.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178904F-AA07-3D03-4489-56B52427FB54}"/>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EAA8640D-C8B6-67DA-BA1D-7E38286995EB}"/>
              </a:ext>
            </a:extLst>
          </p:cNvPr>
          <p:cNvSpPr txBox="1"/>
          <p:nvPr/>
        </p:nvSpPr>
        <p:spPr>
          <a:xfrm>
            <a:off x="695171" y="1443841"/>
            <a:ext cx="6700711" cy="4401205"/>
          </a:xfrm>
          <a:prstGeom prst="rect">
            <a:avLst/>
          </a:prstGeom>
          <a:noFill/>
        </p:spPr>
        <p:txBody>
          <a:bodyPr wrap="square" rtlCol="0">
            <a:spAutoFit/>
          </a:bodyPr>
          <a:lstStyle/>
          <a:p>
            <a:pPr algn="l"/>
            <a:endParaRPr lang="en-IN" sz="2000" b="1"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 Employee ID: A unique identifier for each employee (e.g., E001, E002).
~ Name: Full name of the employee (e.g., John Doe).
~ Department: The department in which the employee works (e.g., Sales, Marketing, IT).
~ Designation: The employee’s job title (e.g., Sales Manager, Software Developer).
~ Date of Joining: The date when the employee joined the organization (e.g., 01/05/2018).
~ Location: The work location of the employee (e.g., New York, London).</a:t>
            </a:r>
          </a:p>
          <a:p>
            <a:pPr algn="l"/>
            <a:endParaRPr lang="en-IN" sz="2000" b="1"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43435" y="2278825"/>
            <a:ext cx="10568726" cy="954107"/>
          </a:xfrm>
          <a:prstGeom prst="rect">
            <a:avLst/>
          </a:prstGeom>
          <a:noFill/>
        </p:spPr>
        <p:txBody>
          <a:bodyPr wrap="square" rtlCol="0">
            <a:spAutoFit/>
          </a:bodyPr>
          <a:lstStyle/>
          <a:p>
            <a:pPr algn="l"/>
            <a:r>
              <a:rPr lang="en-IN" sz="2800" b="0" i="0" dirty="0">
                <a:solidFill>
                  <a:srgbClr val="0D0D0D"/>
                </a:solidFill>
                <a:effectLst/>
                <a:latin typeface="Times New Roman" panose="02020603050405020304" pitchFamily="18" charset="0"/>
                <a:cs typeface="Times New Roman" panose="02020603050405020304" pitchFamily="18" charset="0"/>
              </a:rPr>
              <a:t>The FORMULA used for finding the performance level of employee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3F6546-0EA4-8755-EF8D-5BEF557775BA}"/>
              </a:ext>
            </a:extLst>
          </p:cNvPr>
          <p:cNvSpPr txBox="1"/>
          <p:nvPr/>
        </p:nvSpPr>
        <p:spPr>
          <a:xfrm>
            <a:off x="2230300" y="3122488"/>
            <a:ext cx="9566437" cy="646331"/>
          </a:xfrm>
          <a:prstGeom prst="rect">
            <a:avLst/>
          </a:prstGeom>
          <a:noFill/>
        </p:spPr>
        <p:txBody>
          <a:bodyPr wrap="square" rtlCol="0">
            <a:spAutoFit/>
          </a:bodyPr>
          <a:lstStyle/>
          <a:p>
            <a:pPr algn="l"/>
            <a:r>
              <a:rPr lang="en-IN" b="1" dirty="0">
                <a:latin typeface="Times New Roman" panose="02020603050405020304" pitchFamily="18" charset="0"/>
                <a:cs typeface="Times New Roman" panose="02020603050405020304" pitchFamily="18" charset="0"/>
              </a:rPr>
              <a:t>=IFS(Z8&gt;=5, “VERY HIGH ”.Z8&gt;=4, “HIGH, Z8&gt;=3, “MED”, Z8&gt;=2, “LOW”, Z8&gt;=1, “VERY LOW”)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Devigaasree Sudhakar</cp:lastModifiedBy>
  <cp:revision>17</cp:revision>
  <dcterms:created xsi:type="dcterms:W3CDTF">2024-03-29T15:07:22Z</dcterms:created>
  <dcterms:modified xsi:type="dcterms:W3CDTF">2024-08-31T03:38:48Z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