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E5055C-354A-6D3F-042F-59F006A30FD2}" v="670" dt="2024-11-21T18:43:54.855"/>
    <p1510:client id="{DB9D534E-31E9-31C1-42DF-045B2B32DAF1}" v="79" dt="2024-11-21T17:07:50.284"/>
    <p1510:client id="{F1771B8C-5915-79EF-0A82-E925BFA751A5}" v="238" dt="2024-11-21T20:09:03.4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51988F-1744-A8A3-7870-47D88BD087AC}"/>
              </a:ext>
            </a:extLst>
          </p:cNvPr>
          <p:cNvSpPr txBox="1"/>
          <p:nvPr/>
        </p:nvSpPr>
        <p:spPr>
          <a:xfrm>
            <a:off x="2282588" y="984674"/>
            <a:ext cx="7772400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Department of Computer Sciences and Engineering</a:t>
            </a:r>
          </a:p>
          <a:p>
            <a:pPr algn="ctr"/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 (AI) Sem - 7</a:t>
            </a:r>
            <a:endParaRPr lang="en-US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9924E7-54B3-6789-0AE8-E0CE7B2DEFFC}"/>
              </a:ext>
            </a:extLst>
          </p:cNvPr>
          <p:cNvSpPr txBox="1"/>
          <p:nvPr/>
        </p:nvSpPr>
        <p:spPr>
          <a:xfrm>
            <a:off x="2282588" y="3021961"/>
            <a:ext cx="7772400" cy="706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b="1" dirty="0">
                <a:solidFill>
                  <a:schemeClr val="accent5">
                    <a:lumMod val="75000"/>
                  </a:schemeClr>
                </a:solidFill>
                <a:latin typeface="Times New Roman"/>
                <a:cs typeface="Times New Roman"/>
              </a:rPr>
              <a:t>Health Portal</a:t>
            </a:r>
            <a:endParaRPr lang="en-US" sz="40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27C19-9EDE-F53D-55D9-F7D66047A5E2}"/>
              </a:ext>
            </a:extLst>
          </p:cNvPr>
          <p:cNvSpPr txBox="1"/>
          <p:nvPr/>
        </p:nvSpPr>
        <p:spPr>
          <a:xfrm>
            <a:off x="2282588" y="4237444"/>
            <a:ext cx="7772400" cy="10147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Times New Roman"/>
                <a:cs typeface="Times New Roman"/>
              </a:rPr>
              <a:t>Presented By</a:t>
            </a: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Devik Shah(12191)</a:t>
            </a:r>
          </a:p>
          <a:p>
            <a:pPr algn="ctr"/>
            <a:r>
              <a:rPr lang="en-US" sz="2000" b="1" dirty="0">
                <a:latin typeface="Times New Roman"/>
                <a:cs typeface="Times New Roman"/>
              </a:rPr>
              <a:t>Manan Trivedi(12200)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1D962FE4-FA25-CF45-07A6-D70127D2A0CE}"/>
              </a:ext>
            </a:extLst>
          </p:cNvPr>
          <p:cNvSpPr txBox="1"/>
          <p:nvPr/>
        </p:nvSpPr>
        <p:spPr>
          <a:xfrm>
            <a:off x="2196152" y="5562600"/>
            <a:ext cx="7848600" cy="67564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Times New Roman"/>
                <a:cs typeface="Times New Roman"/>
              </a:rPr>
              <a:t>Guided By</a:t>
            </a:r>
          </a:p>
          <a:p>
            <a:pPr algn="ctr"/>
            <a:r>
              <a:rPr lang="en-US" b="1" dirty="0">
                <a:latin typeface="Times New Roman"/>
                <a:cs typeface="Times New Roman"/>
              </a:rPr>
              <a:t>Dr. Pankti Bhatt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054684-64FC-E727-E847-5C75B89505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4692" y="407852"/>
            <a:ext cx="9359590" cy="130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6AC1C30-21C6-4BF6-93EE-B211D7A85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300" y="2385103"/>
            <a:ext cx="1" cy="2087795"/>
          </a:xfrm>
          <a:prstGeom prst="line">
            <a:avLst/>
          </a:prstGeom>
          <a:ln w="177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9041E-D503-8384-C7C1-F8A8B2ACE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Test Cases</a:t>
            </a:r>
            <a:endParaRPr lang="en-US" sz="5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CAE285E9-40C5-EFA4-69F5-CCBE422F0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Tests Conducted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: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Unit Testing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Ensures each component functions correctly.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Integration Testing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Verifies seamless operation between modules.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System Testing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End-to-end testing to validate the full system.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Outcomes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Accuracy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80% for disease prediction.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505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6" name="Freeform: Shape 16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8" name="Freeform: Shape 16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ACD8-5004-EB74-6C44-57348A3B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Snapshots</a:t>
            </a:r>
            <a:endParaRPr lang="en-US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health portal checker&#10;&#10;Description automatically generated">
            <a:extLst>
              <a:ext uri="{FF2B5EF4-FFF2-40B4-BE49-F238E27FC236}">
                <a16:creationId xmlns:a16="http://schemas.microsoft.com/office/drawing/2014/main" id="{7B3C54E1-3A6C-82B1-BFAD-A0F4D609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1" y="357955"/>
            <a:ext cx="4441368" cy="593935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87882-6068-94F5-5DE6-94BA83A89D47}"/>
              </a:ext>
            </a:extLst>
          </p:cNvPr>
          <p:cNvSpPr txBox="1"/>
          <p:nvPr/>
        </p:nvSpPr>
        <p:spPr>
          <a:xfrm>
            <a:off x="7259594" y="6301945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Symptom Input Page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463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163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6" name="Freeform: Shape 165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68" name="Freeform: Shape 167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71ACD8-5004-EB74-6C44-57348A3BC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Implementation Snapshots</a:t>
            </a:r>
            <a:endParaRPr lang="en-US" kern="12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Content Placeholder 3" descr="A screenshot of a medical report&#10;&#10;Description automatically generated">
            <a:extLst>
              <a:ext uri="{FF2B5EF4-FFF2-40B4-BE49-F238E27FC236}">
                <a16:creationId xmlns:a16="http://schemas.microsoft.com/office/drawing/2014/main" id="{7B3C54E1-3A6C-82B1-BFAD-A0F4D6093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31" y="423660"/>
            <a:ext cx="4441368" cy="5807942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E87882-6068-94F5-5DE6-94BA83A89D47}"/>
              </a:ext>
            </a:extLst>
          </p:cNvPr>
          <p:cNvSpPr txBox="1"/>
          <p:nvPr/>
        </p:nvSpPr>
        <p:spPr>
          <a:xfrm>
            <a:off x="7708443" y="6354137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Result  Page</a:t>
            </a:r>
          </a:p>
        </p:txBody>
      </p:sp>
    </p:spTree>
    <p:extLst>
      <p:ext uri="{BB962C8B-B14F-4D97-AF65-F5344CB8AC3E}">
        <p14:creationId xmlns:p14="http://schemas.microsoft.com/office/powerpoint/2010/main" val="254143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E0125-E4FD-C1CD-3AEC-2649E1DA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12920"/>
            <a:ext cx="8959893" cy="1326770"/>
          </a:xfrm>
        </p:spPr>
        <p:txBody>
          <a:bodyPr anchor="b">
            <a:norm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References</a:t>
            </a:r>
            <a:endParaRPr lang="en-US" sz="3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2372-A4B8-B892-D570-7DE8002E7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6054" y="1561153"/>
            <a:ext cx="8959892" cy="373315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1. Smith, J., &amp; Johnson, R. (2018). Decision Trees in Healthcare: Enhancing Diagnostic Accuracy.' Journal of Medical Informatics. Highlights the effectiveness of decision trees for disease prediction.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2. Nguyen, T., &amp; Wong, K. (2020). AI-Powered Healthcare: Machine Learning Applications in Early </a:t>
            </a:r>
            <a:r>
              <a:rPr lang="en-US" sz="16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Diagnosis.Global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AI Journal. Discusses the integration of machine learning in healthcare systems.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3. Vora, P., &amp; Mehta, S. (2022). Scalable Healthcare Solutions Using AI. International Conference on Artificial Intelligence in Medicine. Focuses on creating scalable AI systems for real-world healthcare problems.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4. Patel, D., &amp; Shah, R. (2021). AI in Rural Health Diagnostics. Journal of AI Applications.  Explores the role of AI-based diagnostic tools in improving accessibility.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5. Kaggle Dataset. https://www.kaggle.com/datasets/devikshah/health-symptoms-and-disease-prediction-dataset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6. OpenAI Research (2023). The Future of AI in Diagnostics: A Comprehensive Study.AI Healthcare Systems Review. Demonstrates the potential of AI in improving health outcomes.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7. Li, H., &amp; Chen, Z. (2019). 'Machine Learning in Clinical </a:t>
            </a:r>
            <a:r>
              <a:rPr lang="en-US" sz="1600" err="1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Medicine.Healthcare</a:t>
            </a:r>
            <a:r>
              <a:rPr lang="en-US" sz="16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Informatics Journal. Focuses on improving diagnostic workflows with AI tools.</a:t>
            </a:r>
            <a:endParaRPr lang="en-US" sz="16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21359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9FAB8-B0FC-3615-5B34-83BBEA657E00}"/>
              </a:ext>
            </a:extLst>
          </p:cNvPr>
          <p:cNvSpPr txBox="1"/>
          <p:nvPr/>
        </p:nvSpPr>
        <p:spPr>
          <a:xfrm>
            <a:off x="6909879" y="3186616"/>
            <a:ext cx="4270536" cy="121473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25" name="Graphic 24" descr="Handshake">
            <a:extLst>
              <a:ext uri="{FF2B5EF4-FFF2-40B4-BE49-F238E27FC236}">
                <a16:creationId xmlns:a16="http://schemas.microsoft.com/office/drawing/2014/main" id="{4F5AF967-AA49-F5C5-3D24-88436C153D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0899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6426E2-2874-9A67-0AA7-F1216F804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Introduction</a:t>
            </a:r>
            <a:endParaRPr lang="en-US" sz="4800" b="1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8D2A-CCAF-CDD4-2682-B454551E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Background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The healthcare industry faces numerous challenges like delayed diagnoses and inefficiencies.</a:t>
            </a: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Traditional methods are time-consuming and need for innovative solutions to quick diagnostics.</a:t>
            </a:r>
            <a:endParaRPr lang="en-US" sz="1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18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Objective</a:t>
            </a: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Develop a machine learning-based disease prediction system using decision trees.</a:t>
            </a: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Aim to enhance the diagnostic process and support healthcare professionals.</a:t>
            </a: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64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17BFDB-2444-D831-65D5-C0EB3B20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9640" y="1259079"/>
            <a:ext cx="7315200" cy="898377"/>
          </a:xfrm>
          <a:noFill/>
        </p:spPr>
        <p:txBody>
          <a:bodyPr anchor="b">
            <a:normAutofit fontScale="90000"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Literature Review</a:t>
            </a:r>
            <a:br>
              <a:rPr lang="en-US" sz="4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</a:br>
            <a:endParaRPr lang="en-US" sz="4800" dirty="0">
              <a:latin typeface="Times New Roman"/>
              <a:ea typeface="+mj-lt"/>
              <a:cs typeface="+mj-lt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BF2F-556F-5890-85C7-1D660CC3A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2079702"/>
            <a:ext cx="7315200" cy="356493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Key Findings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Decision trees are highly effective for disease prediction 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Data quality directly impacts prediction accuracy 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US" sz="18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Technological Insights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Machine learning provides scalable, efficient solutions to healthcare problems 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r>
              <a:rPr lang="en-US" sz="200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Machine learning enables predictive analytics for faster 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decision-making.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178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FC1135C-58C2-3A90-CD2A-A3F85807E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Modules and Functionalities</a:t>
            </a:r>
            <a:endParaRPr lang="en-US" sz="48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E120-D0B7-9766-E861-0CC25A93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1946" y="630936"/>
            <a:ext cx="4982273" cy="547867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AutoNum type="arabicPeriod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Modules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Symptom Input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Allows users to enter symptoms.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Prediction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Analyzes symptoms to predict diseases using decision trees.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Medicine Recommendation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Suggests relevant medicines based on predicted diseases.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457200" lvl="1" indent="0">
              <a:buNone/>
            </a:pPr>
            <a:endParaRPr lang="en-US" sz="18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2.   Functionalities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Fast disease prediction and user-friendly interface for input and results.</a:t>
            </a:r>
            <a:endParaRPr lang="en-US" sz="2000" dirty="0">
              <a:solidFill>
                <a:schemeClr val="bg1"/>
              </a:solidFill>
              <a:latin typeface="Times New Roman"/>
            </a:endParaRPr>
          </a:p>
          <a:p>
            <a:pPr>
              <a:buAutoNum type="arabicPeriod"/>
            </a:pPr>
            <a:endParaRPr 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690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4" y="1042604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7DE25D-17A7-D299-D245-A0C623AB3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4989918" cy="5478640"/>
          </a:xfrm>
          <a:noFill/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Tools and Technology for Implementation</a:t>
            </a:r>
            <a:endParaRPr lang="en-US" sz="4800" dirty="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801066" y="497785"/>
            <a:ext cx="5678424" cy="5674840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0C831-3AE1-1B14-519D-0EBB55BA4C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535" y="597319"/>
            <a:ext cx="5004684" cy="5994141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Technologies Used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Python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Backend programming, machine learning model implementation.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Flask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Web framework for integrating frontend and backend.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HTML, CSS, JavaScript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Used for creating a responsive user interface.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 panose="020B0604020202020204" pitchFamily="34" charset="0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SQL/CSV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: For managing datasets.</a:t>
            </a:r>
            <a:endParaRPr lang="en-US" sz="20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Ø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 Libraries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Scikit-learn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Used for implementing the decision tree algorithm.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342900" indent="-342900">
              <a:buFont typeface="Wingdings"/>
              <a:buChar char="Ø"/>
            </a:pPr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Pickle:</a:t>
            </a:r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U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sed to save and load the trained model for later use.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18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64525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9EC05-D64D-A39E-BB5E-B34869E4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Software Development Model</a:t>
            </a:r>
            <a:endParaRPr lang="en-US" sz="36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74ABA-4CFF-4976-5E73-3BC70C19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466" y="2332035"/>
            <a:ext cx="4977578" cy="4255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Development Approach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Iterative development approach, focusing on continuous feedback and improvements.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Purpose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Frontend design to ensure a responsive interface.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Enhance Healthcare Accessibility: Enable users to input symptoms and get disease and medicine predictions.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Testing for bug fixes and ensuring smooth functionality.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endParaRPr lang="en-US" sz="18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0E73C612-89FA-67DE-8681-B9A817F22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090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95173-360D-C443-84D9-72F48981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88474"/>
            <a:ext cx="9833548" cy="1202298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Project Planning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E662F-397C-2A99-9B85-03BE1AB86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386715"/>
            <a:ext cx="9833548" cy="319824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panose="020B0604020202020204" pitchFamily="34" charset="0"/>
              <a:buChar char="§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Phases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Requirement analysis, model training, system design, integration, and  testing.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Milestones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Completion of the disease prediction model.</a:t>
            </a:r>
            <a:endParaRPr lang="en-US" sz="20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Successful integration of the system's input-output flow.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Develop User Interface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Implement Medicine Recommendation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Test and Optimize System</a:t>
            </a:r>
            <a:endParaRPr lang="en-US" dirty="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7567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2540B6-4A5A-6BD7-CC6C-4134572E7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Analysis of System</a:t>
            </a:r>
            <a:endParaRPr lang="en-US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93D5-266F-E1B9-15D9-F4F648723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7987" y="2095589"/>
            <a:ext cx="8276026" cy="3656207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Key Diagrams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Entity-Relationship Diagram (ERD)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Describes entities like user, symptoms, diseases, and their relationships.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Data Flow Diagram (DFD)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Demonstrates data processes from user input to disease prediction.</a:t>
            </a:r>
            <a:endParaRPr lang="en-US" sz="2000" dirty="0">
              <a:solidFill>
                <a:schemeClr val="bg1"/>
              </a:solidFill>
              <a:latin typeface="Times New Roman"/>
              <a:ea typeface="+mn-lt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 Case Diagram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Shows how users interact with the system.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Sequence Diagram: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Illustrates how objects or components in a system interact over time.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Activity Diagram: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Times New Roman"/>
              </a:rPr>
              <a:t> R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epresents the workflow or process in a system.</a:t>
            </a: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Class Diagram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Illustrates the main classes and their attributes.</a:t>
            </a:r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lvl="1"/>
            <a:r>
              <a:rPr lang="en-US" sz="2000" b="1" dirty="0">
                <a:solidFill>
                  <a:schemeClr val="bg1"/>
                </a:solidFill>
                <a:latin typeface="Times New Roman"/>
                <a:cs typeface="Times New Roman"/>
              </a:rPr>
              <a:t>System Diagram: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 Represents the high-level structure and data flow between components in the system.</a:t>
            </a:r>
            <a:endParaRPr lang="en-US" sz="20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endParaRPr lang="en-US" sz="20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46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Slide Background Fill">
            <a:extLst>
              <a:ext uri="{FF2B5EF4-FFF2-40B4-BE49-F238E27FC236}">
                <a16:creationId xmlns:a16="http://schemas.microsoft.com/office/drawing/2014/main" id="{44D65982-4F00-4330-8DAA-DE6A9E4D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A136B9F-FEAF-445D-88E4-7D69EDBF4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11" name="Color">
              <a:extLst>
                <a:ext uri="{FF2B5EF4-FFF2-40B4-BE49-F238E27FC236}">
                  <a16:creationId xmlns:a16="http://schemas.microsoft.com/office/drawing/2014/main" id="{96886571-1553-4F14-B847-99BF7B625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Color">
              <a:extLst>
                <a:ext uri="{FF2B5EF4-FFF2-40B4-BE49-F238E27FC236}">
                  <a16:creationId xmlns:a16="http://schemas.microsoft.com/office/drawing/2014/main" id="{301ACB83-6234-46D1-803C-5D5077727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54A0F9-2C85-AE25-0248-392D62C8F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4" y="-356132"/>
            <a:ext cx="10158984" cy="2272338"/>
          </a:xfrm>
        </p:spPr>
        <p:txBody>
          <a:bodyPr anchor="b">
            <a:normAutofit/>
          </a:bodyPr>
          <a:lstStyle/>
          <a:p>
            <a:pPr algn="ctr"/>
            <a:r>
              <a:rPr lang="en-US" sz="4800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Data Dictionary</a:t>
            </a:r>
            <a:endParaRPr lang="en-US" sz="4800">
              <a:solidFill>
                <a:schemeClr val="bg1"/>
              </a:solidFill>
              <a:latin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F28F-024E-B1AE-B056-46A648F8B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4" y="2401628"/>
            <a:ext cx="10158984" cy="331604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Key Fields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Username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User identifier.</a:t>
            </a:r>
            <a:endParaRPr lang="en-US" sz="200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Symptoms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Array of symptoms entered by the user.</a:t>
            </a:r>
            <a:endParaRPr lang="en-US" sz="200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Predicted Disease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Disease predicted by the system.</a:t>
            </a:r>
            <a:endParaRPr lang="en-US" sz="200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Medicines</a:t>
            </a:r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 Array of medicines recommended for the disease.</a:t>
            </a:r>
            <a:endParaRPr lang="en-US" sz="2000" dirty="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marL="0" indent="0" algn="ctr">
              <a:buNone/>
            </a:pPr>
            <a:endParaRPr lang="en-US" sz="1500">
              <a:solidFill>
                <a:schemeClr val="bg1"/>
              </a:solidFill>
              <a:latin typeface="Times New Roman"/>
              <a:ea typeface="+mn-lt"/>
              <a:cs typeface="+mn-lt"/>
            </a:endParaRP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Constraints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:</a:t>
            </a:r>
            <a:endParaRPr lang="en-US" sz="2400" dirty="0">
              <a:solidFill>
                <a:schemeClr val="bg1"/>
              </a:solidFill>
              <a:latin typeface="Times New Roman"/>
              <a:ea typeface="+mj-lt"/>
              <a:cs typeface="+mj-lt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imes New Roman"/>
                <a:ea typeface="+mn-lt"/>
                <a:cs typeface="+mn-lt"/>
              </a:rPr>
              <a:t>Fields must be valid and unique to ensure accuracy.</a:t>
            </a:r>
            <a:endParaRPr lang="en-US" sz="2000" dirty="0">
              <a:solidFill>
                <a:schemeClr val="bg1"/>
              </a:solidFill>
              <a:latin typeface="Times New Roman"/>
            </a:endParaRPr>
          </a:p>
          <a:p>
            <a:pPr algn="ctr"/>
            <a:endParaRPr lang="en-US" sz="15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286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808</Words>
  <Application>Microsoft Office PowerPoint</Application>
  <PresentationFormat>Widescreen</PresentationFormat>
  <Paragraphs>102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PowerPoint Presentation</vt:lpstr>
      <vt:lpstr>Introduction</vt:lpstr>
      <vt:lpstr>Literature Review </vt:lpstr>
      <vt:lpstr>Modules and Functionalities</vt:lpstr>
      <vt:lpstr>Tools and Technology for Implementation</vt:lpstr>
      <vt:lpstr>Software Development Model</vt:lpstr>
      <vt:lpstr>Project Planning</vt:lpstr>
      <vt:lpstr>Analysis of System</vt:lpstr>
      <vt:lpstr>Data Dictionary</vt:lpstr>
      <vt:lpstr>Test Cases</vt:lpstr>
      <vt:lpstr>Implementation Snapshots</vt:lpstr>
      <vt:lpstr>Implementation Snapshots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Devik shah</cp:lastModifiedBy>
  <cp:revision>497</cp:revision>
  <dcterms:created xsi:type="dcterms:W3CDTF">2024-11-21T17:04:28Z</dcterms:created>
  <dcterms:modified xsi:type="dcterms:W3CDTF">2024-11-27T06:07:00Z</dcterms:modified>
</cp:coreProperties>
</file>