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58" r:id="rId5"/>
    <p:sldId id="259" r:id="rId6"/>
    <p:sldId id="260" r:id="rId7"/>
    <p:sldId id="261" r:id="rId8"/>
    <p:sldId id="262" r:id="rId9"/>
    <p:sldId id="265" r:id="rId10"/>
    <p:sldId id="266" r:id="rId11"/>
    <p:sldId id="267" r:id="rId12"/>
    <p:sldId id="268" r:id="rId13"/>
    <p:sldId id="269" r:id="rId14"/>
    <p:sldId id="270"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64" autoAdjust="0"/>
    <p:restoredTop sz="86364" autoAdjust="0"/>
  </p:normalViewPr>
  <p:slideViewPr>
    <p:cSldViewPr>
      <p:cViewPr>
        <p:scale>
          <a:sx n="75" d="100"/>
          <a:sy n="75" d="100"/>
        </p:scale>
        <p:origin x="-1854" y="-30"/>
      </p:cViewPr>
      <p:guideLst>
        <p:guide orient="horz" pos="2160"/>
        <p:guide pos="2880"/>
      </p:guideLst>
    </p:cSldViewPr>
  </p:slideViewPr>
  <p:outlineViewPr>
    <p:cViewPr>
      <p:scale>
        <a:sx n="33" d="100"/>
        <a:sy n="33" d="100"/>
      </p:scale>
      <p:origin x="204" y="14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DFAB1EE-E924-4E11-AFFE-CEDEEE759733}" type="datetimeFigureOut">
              <a:rPr lang="en-US" smtClean="0"/>
              <a:pPr/>
              <a:t>7/17/2024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7A2D5A4-23A4-4E1F-8824-A491CE035E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FAB1EE-E924-4E11-AFFE-CEDEEE759733}" type="datetimeFigureOut">
              <a:rPr lang="en-US" smtClean="0"/>
              <a:pPr/>
              <a:t>7/17/2024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A2D5A4-23A4-4E1F-8824-A491CE035E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DFAB1EE-E924-4E11-AFFE-CEDEEE759733}" type="datetimeFigureOut">
              <a:rPr lang="en-US" smtClean="0"/>
              <a:pPr/>
              <a:t>7/17/2024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7A2D5A4-23A4-4E1F-8824-A491CE035E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FAB1EE-E924-4E11-AFFE-CEDEEE759733}" type="datetimeFigureOut">
              <a:rPr lang="en-US" smtClean="0"/>
              <a:pPr/>
              <a:t>7/17/2024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A2D5A4-23A4-4E1F-8824-A491CE035E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DFAB1EE-E924-4E11-AFFE-CEDEEE759733}" type="datetimeFigureOut">
              <a:rPr lang="en-US" smtClean="0"/>
              <a:pPr/>
              <a:t>7/17/2024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F7A2D5A4-23A4-4E1F-8824-A491CE035E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FAB1EE-E924-4E11-AFFE-CEDEEE759733}" type="datetimeFigureOut">
              <a:rPr lang="en-US" smtClean="0"/>
              <a:pPr/>
              <a:t>7/17/2024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A2D5A4-23A4-4E1F-8824-A491CE035E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FAB1EE-E924-4E11-AFFE-CEDEEE759733}" type="datetimeFigureOut">
              <a:rPr lang="en-US" smtClean="0"/>
              <a:pPr/>
              <a:t>7/17/2024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7A2D5A4-23A4-4E1F-8824-A491CE035E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DFAB1EE-E924-4E11-AFFE-CEDEEE759733}" type="datetimeFigureOut">
              <a:rPr lang="en-US" smtClean="0"/>
              <a:pPr/>
              <a:t>7/17/2024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7A2D5A4-23A4-4E1F-8824-A491CE035E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DFAB1EE-E924-4E11-AFFE-CEDEEE759733}" type="datetimeFigureOut">
              <a:rPr lang="en-US" smtClean="0"/>
              <a:pPr/>
              <a:t>7/17/2024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7A2D5A4-23A4-4E1F-8824-A491CE035E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FAB1EE-E924-4E11-AFFE-CEDEEE759733}" type="datetimeFigureOut">
              <a:rPr lang="en-US" smtClean="0"/>
              <a:pPr/>
              <a:t>7/17/2024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A2D5A4-23A4-4E1F-8824-A491CE035E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DFAB1EE-E924-4E11-AFFE-CEDEEE759733}" type="datetimeFigureOut">
              <a:rPr lang="en-US" smtClean="0"/>
              <a:pPr/>
              <a:t>7/17/2024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A2D5A4-23A4-4E1F-8824-A491CE035E84}"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DFAB1EE-E924-4E11-AFFE-CEDEEE759733}" type="datetimeFigureOut">
              <a:rPr lang="en-US" smtClean="0"/>
              <a:pPr/>
              <a:t>7/17/2024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7A2D5A4-23A4-4E1F-8824-A491CE035E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Service-Oriented Architecture</a:t>
            </a:r>
            <a:endParaRPr lang="en-US" dirty="0"/>
          </a:p>
        </p:txBody>
      </p:sp>
      <p:sp>
        <p:nvSpPr>
          <p:cNvPr id="3" name="Subtitle 2"/>
          <p:cNvSpPr>
            <a:spLocks noGrp="1"/>
          </p:cNvSpPr>
          <p:nvPr>
            <p:ph type="subTitle" idx="1"/>
          </p:nvPr>
        </p:nvSpPr>
        <p:spPr/>
        <p:txBody>
          <a:bodyPr/>
          <a:lstStyle/>
          <a:p>
            <a:r>
              <a:rPr lang="en-US" dirty="0" smtClean="0"/>
              <a:t>-{SOA}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Service </a:t>
            </a:r>
            <a:r>
              <a:rPr lang="en-US" dirty="0" smtClean="0"/>
              <a:t>Interaction.</a:t>
            </a:r>
          </a:p>
          <a:p>
            <a:endParaRPr lang="en-US" dirty="0" smtClean="0"/>
          </a:p>
          <a:p>
            <a:r>
              <a:rPr lang="en-US" dirty="0" smtClean="0"/>
              <a:t>User </a:t>
            </a:r>
            <a:r>
              <a:rPr lang="en-US" dirty="0" smtClean="0"/>
              <a:t>Experience.</a:t>
            </a:r>
          </a:p>
          <a:p>
            <a:endParaRPr lang="en-US" dirty="0" smtClean="0"/>
          </a:p>
          <a:p>
            <a:r>
              <a:rPr lang="en-US" dirty="0" smtClean="0"/>
              <a:t>Security Measures</a:t>
            </a:r>
            <a:r>
              <a:rPr lang="en-US" dirty="0" smtClean="0"/>
              <a:t>: Encryption </a:t>
            </a:r>
            <a:r>
              <a:rPr lang="en-US" dirty="0" smtClean="0"/>
              <a:t>and secure communication protocols (like HTTPS) are used to protect user data and financial transactions.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Integration with Banking </a:t>
            </a:r>
            <a:r>
              <a:rPr lang="en-US" b="1" dirty="0" smtClean="0"/>
              <a:t>Systems:--</a:t>
            </a:r>
          </a:p>
          <a:p>
            <a:endParaRPr lang="en-US" dirty="0" smtClean="0"/>
          </a:p>
          <a:p>
            <a:r>
              <a:rPr lang="en-US" dirty="0" smtClean="0"/>
              <a:t>It means </a:t>
            </a:r>
            <a:r>
              <a:rPr lang="en-US" dirty="0" smtClean="0"/>
              <a:t>connecting different software and services together so they can work smoothly with the core banking functions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a:t>
            </a:r>
            <a:br>
              <a:rPr lang="en-US" dirty="0" smtClean="0"/>
            </a:br>
            <a:endParaRPr lang="en-US" dirty="0"/>
          </a:p>
        </p:txBody>
      </p:sp>
      <p:sp>
        <p:nvSpPr>
          <p:cNvPr id="3" name="Content Placeholder 2"/>
          <p:cNvSpPr>
            <a:spLocks noGrp="1"/>
          </p:cNvSpPr>
          <p:nvPr>
            <p:ph idx="1"/>
          </p:nvPr>
        </p:nvSpPr>
        <p:spPr/>
        <p:txBody>
          <a:bodyPr/>
          <a:lstStyle/>
          <a:p>
            <a:r>
              <a:rPr lang="en-US" b="1" dirty="0" smtClean="0"/>
              <a:t>Accessibility:</a:t>
            </a:r>
            <a:r>
              <a:rPr lang="en-US" dirty="0" smtClean="0"/>
              <a:t> Customers can access banking services anytime and anywhere through a user-friendly interface</a:t>
            </a:r>
            <a:r>
              <a:rPr lang="en-US" dirty="0" smtClean="0"/>
              <a:t>.</a:t>
            </a:r>
          </a:p>
          <a:p>
            <a:endParaRPr lang="en-US" b="1" dirty="0" smtClean="0"/>
          </a:p>
          <a:p>
            <a:r>
              <a:rPr lang="en-US" b="1" dirty="0" smtClean="0"/>
              <a:t>Efficiency</a:t>
            </a:r>
            <a:r>
              <a:rPr lang="en-US" b="1" dirty="0" smtClean="0"/>
              <a:t>:</a:t>
            </a:r>
            <a:r>
              <a:rPr lang="en-US" dirty="0" smtClean="0"/>
              <a:t> SOA streamlines banking operations, reduces manual processes, and improves transaction processing times.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Security:</a:t>
            </a:r>
            <a:r>
              <a:rPr lang="en-US" dirty="0" smtClean="0"/>
              <a:t> Centralized security measures and encryption protocols protect user data and financial transactions</a:t>
            </a:r>
            <a:r>
              <a:rPr lang="en-US" dirty="0" smtClean="0"/>
              <a:t>.</a:t>
            </a:r>
          </a:p>
          <a:p>
            <a:endParaRPr lang="en-US" b="1" dirty="0" smtClean="0"/>
          </a:p>
          <a:p>
            <a:r>
              <a:rPr lang="en-US" b="1" dirty="0" smtClean="0"/>
              <a:t>Scalability</a:t>
            </a:r>
            <a:r>
              <a:rPr lang="en-US" b="1" dirty="0" smtClean="0"/>
              <a:t>:</a:t>
            </a:r>
            <a:r>
              <a:rPr lang="en-US" dirty="0" smtClean="0"/>
              <a:t> Services can be scaled independently to accommodate increasing numbers of users and transaction volumes.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Of online banking:-</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2420258"/>
            <a:ext cx="7239000" cy="322557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996952"/>
            <a:ext cx="7239000" cy="1143000"/>
          </a:xfrm>
        </p:spPr>
        <p:txBody>
          <a:bodyPr/>
          <a:lstStyle/>
          <a:p>
            <a:r>
              <a:rPr lang="en-US" dirty="0" smtClean="0"/>
              <a:t>Thank you ..</a:t>
            </a:r>
            <a:endParaRPr lang="en-US" dirty="0"/>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dirty="0" smtClean="0"/>
              <a:t>Service-Oriented Architecture (SOA) is an approach to organizing and designing software where applications are built as a collection of independent services that can communicate with each other over a network.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Each service performs a specific task and can be used by multiple applications as needed. </a:t>
            </a:r>
          </a:p>
          <a:p>
            <a:r>
              <a:rPr lang="en-US" dirty="0" smtClean="0"/>
              <a:t>SOA promotes flexibility, reusability, and interoperability between different software systems.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FOR SOA:-</a:t>
            </a:r>
            <a:endParaRPr lang="en-US" dirty="0"/>
          </a:p>
        </p:txBody>
      </p:sp>
      <p:sp>
        <p:nvSpPr>
          <p:cNvPr id="3" name="Content Placeholder 2"/>
          <p:cNvSpPr>
            <a:spLocks noGrp="1"/>
          </p:cNvSpPr>
          <p:nvPr>
            <p:ph idx="1"/>
          </p:nvPr>
        </p:nvSpPr>
        <p:spPr/>
        <p:txBody>
          <a:bodyPr/>
          <a:lstStyle/>
          <a:p>
            <a:r>
              <a:rPr lang="en-US" dirty="0" smtClean="0"/>
              <a:t>Online Retail Platform</a:t>
            </a:r>
          </a:p>
          <a:p>
            <a:r>
              <a:rPr lang="en-US" dirty="0" smtClean="0"/>
              <a:t>Travel Booking System</a:t>
            </a:r>
          </a:p>
          <a:p>
            <a:r>
              <a:rPr lang="en-US" dirty="0" smtClean="0"/>
              <a:t>Banking Application</a:t>
            </a:r>
          </a:p>
          <a:p>
            <a:r>
              <a:rPr lang="en-US" dirty="0" smtClean="0"/>
              <a:t>Healthcare Management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These examples illustrate how SOA allows organizations to build complex systems by breaking them down into manageable, interoperable services. </a:t>
            </a:r>
            <a:endParaRPr lang="en-US" dirty="0" smtClean="0"/>
          </a:p>
          <a:p>
            <a:r>
              <a:rPr lang="en-US" dirty="0" smtClean="0"/>
              <a:t>Each </a:t>
            </a:r>
            <a:r>
              <a:rPr lang="en-US" dirty="0" smtClean="0"/>
              <a:t>service performs a specific function and communicates with others using standardized interfaces, promoting flexibility, scalability, and reusability in software development.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36912"/>
            <a:ext cx="7239000" cy="1143000"/>
          </a:xfrm>
        </p:spPr>
        <p:txBody>
          <a:bodyPr>
            <a:normAutofit fontScale="90000"/>
          </a:bodyPr>
          <a:lstStyle/>
          <a:p>
            <a:r>
              <a:rPr lang="en-US" dirty="0" smtClean="0"/>
              <a:t>LETS SEE ONE CASE STUDY OF SOA</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a:t>
            </a:r>
            <a:r>
              <a:rPr lang="en-US" dirty="0" err="1" smtClean="0"/>
              <a:t>soa</a:t>
            </a:r>
            <a:r>
              <a:rPr lang="en-US" dirty="0" smtClean="0"/>
              <a:t>}</a:t>
            </a:r>
            <a:br>
              <a:rPr lang="en-US" dirty="0" smtClean="0"/>
            </a:br>
            <a:r>
              <a:rPr lang="en-US" dirty="0" smtClean="0"/>
              <a:t>(online banking):---</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dirty="0" smtClean="0"/>
              <a:t>An online banking system is being developed to provide banking services to customers over the internet</a:t>
            </a:r>
            <a:r>
              <a:rPr lang="en-US" dirty="0" smtClean="0"/>
              <a:t>.</a:t>
            </a:r>
          </a:p>
          <a:p>
            <a:r>
              <a:rPr lang="en-US" dirty="0" smtClean="0"/>
              <a:t> </a:t>
            </a:r>
            <a:r>
              <a:rPr lang="en-US" dirty="0" smtClean="0"/>
              <a:t>The system aims to integrate various banking functionalities into a cohesive platform using SOA principles.</a:t>
            </a: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274320" lvl="8" indent="-274320">
              <a:spcBef>
                <a:spcPts val="600"/>
              </a:spcBef>
              <a:buClr>
                <a:schemeClr val="tx2"/>
              </a:buClr>
              <a:buSzPct val="73000"/>
              <a:buFont typeface="Wingdings 2"/>
              <a:buChar char=""/>
            </a:pPr>
            <a:r>
              <a:rPr lang="en-US" sz="2000" dirty="0" smtClean="0"/>
              <a:t>Online banking typically involves web applications that customers access through their web browsers or mobile apps. These web applications provide a user-friendly interface for customers to perform various banking activities such as checking account balances, transferring funds, paying bills, applying for loans, and more.</a:t>
            </a:r>
          </a:p>
          <a:p>
            <a:pPr marL="274320" lvl="8" indent="-274320">
              <a:spcBef>
                <a:spcPts val="600"/>
              </a:spcBef>
              <a:buClr>
                <a:schemeClr val="tx2"/>
              </a:buClr>
              <a:buSzPct val="73000"/>
              <a:buFont typeface="Wingdings 2"/>
              <a:buChar char=""/>
            </a:pPr>
            <a:r>
              <a:rPr lang="en-US" sz="2000" dirty="0" smtClean="0"/>
              <a:t>In the</a:t>
            </a:r>
            <a:r>
              <a:rPr lang="en-US" sz="3600" dirty="0" smtClean="0"/>
              <a:t> </a:t>
            </a:r>
            <a:r>
              <a:rPr lang="en-US" sz="2000" dirty="0" smtClean="0"/>
              <a:t>context of Service-Oriented Architecture (SOA), these web applications interact with backend services that are implemented as independent modules or components. Each service within the SOA framework encapsulates specific business logic (e.g., account management, transaction processing) and exposes well-defined interfaces that the web application can interact with</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Implementation </a:t>
            </a:r>
            <a:r>
              <a:rPr lang="en-US" dirty="0" smtClean="0"/>
              <a:t>of SOA</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rgbClr val="FF0000"/>
                </a:solidFill>
              </a:rPr>
              <a:t>Service </a:t>
            </a:r>
            <a:r>
              <a:rPr lang="en-US" dirty="0" smtClean="0">
                <a:solidFill>
                  <a:srgbClr val="FF0000"/>
                </a:solidFill>
              </a:rPr>
              <a:t>Modularity:----</a:t>
            </a:r>
          </a:p>
          <a:p>
            <a:r>
              <a:rPr lang="en-US" dirty="0" smtClean="0"/>
              <a:t>Account Management </a:t>
            </a:r>
            <a:r>
              <a:rPr lang="en-US" dirty="0" smtClean="0"/>
              <a:t>Service</a:t>
            </a:r>
          </a:p>
          <a:p>
            <a:r>
              <a:rPr lang="en-US" dirty="0" smtClean="0"/>
              <a:t>Transaction </a:t>
            </a:r>
            <a:r>
              <a:rPr lang="en-US" dirty="0" smtClean="0"/>
              <a:t>Service</a:t>
            </a:r>
          </a:p>
          <a:p>
            <a:r>
              <a:rPr lang="en-US" dirty="0" smtClean="0"/>
              <a:t>Authentication </a:t>
            </a:r>
            <a:r>
              <a:rPr lang="en-US" dirty="0" smtClean="0"/>
              <a:t>Service</a:t>
            </a:r>
          </a:p>
          <a:p>
            <a:r>
              <a:rPr lang="en-US" dirty="0" smtClean="0"/>
              <a:t>Notification </a:t>
            </a:r>
            <a:r>
              <a:rPr lang="en-US" dirty="0" smtClean="0"/>
              <a:t>Service</a:t>
            </a:r>
          </a:p>
          <a:p>
            <a:r>
              <a:rPr lang="en-US" dirty="0" smtClean="0"/>
              <a:t>Reporting Service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131</TotalTime>
  <Words>421</Words>
  <Application>Microsoft Office PowerPoint</Application>
  <PresentationFormat>On-screen Show (4:3)</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Service-Oriented Architecture</vt:lpstr>
      <vt:lpstr>DEFINITION:-</vt:lpstr>
      <vt:lpstr>Slide 3</vt:lpstr>
      <vt:lpstr>EXAMPLES FOR SOA:-</vt:lpstr>
      <vt:lpstr>Slide 5</vt:lpstr>
      <vt:lpstr>LETS SEE ONE CASE STUDY OF SOA</vt:lpstr>
      <vt:lpstr>Case study :{soa} (online banking):---</vt:lpstr>
      <vt:lpstr>Slide 8</vt:lpstr>
      <vt:lpstr>  Implementation of SOA:</vt:lpstr>
      <vt:lpstr>Slide 10</vt:lpstr>
      <vt:lpstr>Slide 11</vt:lpstr>
      <vt:lpstr>Benefits: </vt:lpstr>
      <vt:lpstr>Slide 13</vt:lpstr>
      <vt:lpstr>UML Of online banking:-</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dc:title>
  <dc:creator>PC</dc:creator>
  <cp:lastModifiedBy>PC</cp:lastModifiedBy>
  <cp:revision>12</cp:revision>
  <dcterms:created xsi:type="dcterms:W3CDTF">2024-07-17T09:02:21Z</dcterms:created>
  <dcterms:modified xsi:type="dcterms:W3CDTF">2024-07-17T11:15:40Z</dcterms:modified>
</cp:coreProperties>
</file>