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iTHpdDA2csYCvPpNGelQRl3JI+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8" name="Google Shape;12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1"/>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21"/>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1"/>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21"/>
          <p:cNvGrpSpPr/>
          <p:nvPr/>
        </p:nvGrpSpPr>
        <p:grpSpPr>
          <a:xfrm>
            <a:off x="-3765" y="4953000"/>
            <a:ext cx="9147765" cy="1912088"/>
            <a:chOff x="-3765" y="4832896"/>
            <a:chExt cx="9147765" cy="2032192"/>
          </a:xfrm>
        </p:grpSpPr>
        <p:sp>
          <p:nvSpPr>
            <p:cNvPr id="24" name="Google Shape;24;p21"/>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21"/>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21"/>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21"/>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2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2"/>
          <p:cNvSpPr txBox="1"/>
          <p:nvPr>
            <p:ph idx="1" type="body"/>
          </p:nvPr>
        </p:nvSpPr>
        <p:spPr>
          <a:xfrm rot="5400000">
            <a:off x="2378965" y="-440435"/>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3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33"/>
          <p:cNvSpPr txBox="1"/>
          <p:nvPr>
            <p:ph type="title"/>
          </p:nvPr>
        </p:nvSpPr>
        <p:spPr>
          <a:xfrm rot="5400000">
            <a:off x="4936367" y="2182286"/>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3"/>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3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112" name="Shape 112"/>
        <p:cNvGrpSpPr/>
        <p:nvPr/>
      </p:nvGrpSpPr>
      <p:grpSpPr>
        <a:xfrm>
          <a:off x="0" y="0"/>
          <a:ext cx="0" cy="0"/>
          <a:chOff x="0" y="0"/>
          <a:chExt cx="0" cy="0"/>
        </a:xfrm>
      </p:grpSpPr>
      <p:sp>
        <p:nvSpPr>
          <p:cNvPr id="113" name="Google Shape;113;p26"/>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4" name="Google Shape;114;p26"/>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115" name="Google Shape;115;p2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6"/>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6"/>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0" name="Google Shape;120;p26"/>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1" name="Google Shape;121;p26"/>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22" name="Google Shape;122;p26"/>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23" name="Google Shape;123;p26"/>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4" name="Google Shape;124;p26"/>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2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2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2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27"/>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7"/>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4" name="Google Shape;44;p2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27"/>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8" name="Google Shape;48;p27"/>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9" name="Shape 49"/>
        <p:cNvGrpSpPr/>
        <p:nvPr/>
      </p:nvGrpSpPr>
      <p:grpSpPr>
        <a:xfrm>
          <a:off x="0" y="0"/>
          <a:ext cx="0" cy="0"/>
          <a:chOff x="0" y="0"/>
          <a:chExt cx="0" cy="0"/>
        </a:xfrm>
      </p:grpSpPr>
      <p:sp>
        <p:nvSpPr>
          <p:cNvPr id="50" name="Google Shape;50;p28"/>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1" name="Google Shape;51;p28"/>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2" name="Google Shape;52;p2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56" name="Shape 56"/>
        <p:cNvGrpSpPr/>
        <p:nvPr/>
      </p:nvGrpSpPr>
      <p:grpSpPr>
        <a:xfrm>
          <a:off x="0" y="0"/>
          <a:ext cx="0" cy="0"/>
          <a:chOff x="0" y="0"/>
          <a:chExt cx="0" cy="0"/>
        </a:xfrm>
      </p:grpSpPr>
      <p:sp>
        <p:nvSpPr>
          <p:cNvPr id="57" name="Google Shape;57;p29"/>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9"/>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9" name="Google Shape;59;p29"/>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0" name="Google Shape;60;p29"/>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1" name="Google Shape;61;p29"/>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2" name="Google Shape;62;p2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5" name="Shape 65"/>
        <p:cNvGrpSpPr/>
        <p:nvPr/>
      </p:nvGrpSpPr>
      <p:grpSpPr>
        <a:xfrm>
          <a:off x="0" y="0"/>
          <a:ext cx="0" cy="0"/>
          <a:chOff x="0" y="0"/>
          <a:chExt cx="0" cy="0"/>
        </a:xfrm>
      </p:grpSpPr>
      <p:sp>
        <p:nvSpPr>
          <p:cNvPr id="66" name="Google Shape;66;p3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31"/>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1"/>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31"/>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3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25"/>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25"/>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80" name="Google Shape;80;p2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25"/>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5"/>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25"/>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6" name="Google Shape;86;p25"/>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7" name="Google Shape;87;p25"/>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25"/>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9" name="Google Shape;89;p25"/>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20"/>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20"/>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2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24"/>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04" name="Google Shape;104;p24"/>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05" name="Google Shape;105;p24"/>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06" name="Google Shape;106;p24"/>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07" name="Google Shape;10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2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09" name="Google Shape;109;p2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10" name="Google Shape;110;p2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11" name="Google Shape;111;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lt1"/>
                </a:solidFill>
                <a:latin typeface="Lucida Sans"/>
                <a:ea typeface="Lucida Sans"/>
                <a:cs typeface="Lucida Sans"/>
                <a:sym typeface="Lucida Sans"/>
              </a:defRPr>
            </a:lvl1pPr>
            <a:lvl2pPr indent="0" lvl="1" marL="0" marR="0" rtl="0" algn="r">
              <a:spcBef>
                <a:spcPts val="0"/>
              </a:spcBef>
              <a:buNone/>
              <a:defRPr b="0" sz="1000" u="none">
                <a:solidFill>
                  <a:schemeClr val="lt1"/>
                </a:solidFill>
                <a:latin typeface="Lucida Sans"/>
                <a:ea typeface="Lucida Sans"/>
                <a:cs typeface="Lucida Sans"/>
                <a:sym typeface="Lucida Sans"/>
              </a:defRPr>
            </a:lvl2pPr>
            <a:lvl3pPr indent="0" lvl="2" marL="0" marR="0" rtl="0" algn="r">
              <a:spcBef>
                <a:spcPts val="0"/>
              </a:spcBef>
              <a:buNone/>
              <a:defRPr b="0" sz="1000" u="none">
                <a:solidFill>
                  <a:schemeClr val="lt1"/>
                </a:solidFill>
                <a:latin typeface="Lucida Sans"/>
                <a:ea typeface="Lucida Sans"/>
                <a:cs typeface="Lucida Sans"/>
                <a:sym typeface="Lucida Sans"/>
              </a:defRPr>
            </a:lvl3pPr>
            <a:lvl4pPr indent="0" lvl="3" marL="0" marR="0" rtl="0" algn="r">
              <a:spcBef>
                <a:spcPts val="0"/>
              </a:spcBef>
              <a:buNone/>
              <a:defRPr b="0" sz="1000" u="none">
                <a:solidFill>
                  <a:schemeClr val="lt1"/>
                </a:solidFill>
                <a:latin typeface="Lucida Sans"/>
                <a:ea typeface="Lucida Sans"/>
                <a:cs typeface="Lucida Sans"/>
                <a:sym typeface="Lucida Sans"/>
              </a:defRPr>
            </a:lvl4pPr>
            <a:lvl5pPr indent="0" lvl="4" marL="0" marR="0" rtl="0" algn="r">
              <a:spcBef>
                <a:spcPts val="0"/>
              </a:spcBef>
              <a:buNone/>
              <a:defRPr b="0" sz="1000" u="none">
                <a:solidFill>
                  <a:schemeClr val="lt1"/>
                </a:solidFill>
                <a:latin typeface="Lucida Sans"/>
                <a:ea typeface="Lucida Sans"/>
                <a:cs typeface="Lucida Sans"/>
                <a:sym typeface="Lucida Sans"/>
              </a:defRPr>
            </a:lvl5pPr>
            <a:lvl6pPr indent="0" lvl="5" marL="0" marR="0" rtl="0" algn="r">
              <a:spcBef>
                <a:spcPts val="0"/>
              </a:spcBef>
              <a:buNone/>
              <a:defRPr b="0" sz="1000" u="none">
                <a:solidFill>
                  <a:schemeClr val="lt1"/>
                </a:solidFill>
                <a:latin typeface="Lucida Sans"/>
                <a:ea typeface="Lucida Sans"/>
                <a:cs typeface="Lucida Sans"/>
                <a:sym typeface="Lucida Sans"/>
              </a:defRPr>
            </a:lvl6pPr>
            <a:lvl7pPr indent="0" lvl="6" marL="0" marR="0" rtl="0" algn="r">
              <a:spcBef>
                <a:spcPts val="0"/>
              </a:spcBef>
              <a:buNone/>
              <a:defRPr b="0" sz="1000" u="none">
                <a:solidFill>
                  <a:schemeClr val="lt1"/>
                </a:solidFill>
                <a:latin typeface="Lucida Sans"/>
                <a:ea typeface="Lucida Sans"/>
                <a:cs typeface="Lucida Sans"/>
                <a:sym typeface="Lucida Sans"/>
              </a:defRPr>
            </a:lvl7pPr>
            <a:lvl8pPr indent="0" lvl="7" marL="0" marR="0" rtl="0" algn="r">
              <a:spcBef>
                <a:spcPts val="0"/>
              </a:spcBef>
              <a:buNone/>
              <a:defRPr b="0" sz="1000" u="none">
                <a:solidFill>
                  <a:schemeClr val="lt1"/>
                </a:solidFill>
                <a:latin typeface="Lucida Sans"/>
                <a:ea typeface="Lucida Sans"/>
                <a:cs typeface="Lucida Sans"/>
                <a:sym typeface="Lucida Sans"/>
              </a:defRPr>
            </a:lvl8pPr>
            <a:lvl9pPr indent="0" lvl="8" marL="0" marR="0" rtl="0" algn="r">
              <a:spcBef>
                <a:spcPts val="0"/>
              </a:spcBef>
              <a:buNone/>
              <a:defRPr b="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
          <p:cNvSpPr txBox="1"/>
          <p:nvPr>
            <p:ph type="ctrTitle"/>
          </p:nvPr>
        </p:nvSpPr>
        <p:spPr>
          <a:xfrm>
            <a:off x="251520" y="548680"/>
            <a:ext cx="8229600" cy="2417440"/>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dk2"/>
              </a:buClr>
              <a:buSzPct val="100000"/>
              <a:buFont typeface="Lucida Sans"/>
              <a:buNone/>
            </a:pPr>
            <a:r>
              <a:rPr lang="en-US"/>
              <a:t>WIPRO NGA-PROGRAM</a:t>
            </a:r>
            <a:br>
              <a:rPr lang="en-US"/>
            </a:br>
            <a:r>
              <a:rPr lang="en-US"/>
              <a:t>-Linux System Programming Language</a:t>
            </a:r>
            <a:br>
              <a:rPr lang="en-US"/>
            </a:br>
            <a:endParaRPr/>
          </a:p>
        </p:txBody>
      </p:sp>
      <p:sp>
        <p:nvSpPr>
          <p:cNvPr id="131" name="Google Shape;131;p1"/>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fontScale="92500" lnSpcReduction="10000"/>
          </a:bodyPr>
          <a:lstStyle/>
          <a:p>
            <a:pPr indent="0" lvl="0" marL="0" marR="64008" rtl="0" algn="r">
              <a:spcBef>
                <a:spcPts val="0"/>
              </a:spcBef>
              <a:spcAft>
                <a:spcPts val="0"/>
              </a:spcAft>
              <a:buSzPct val="68000"/>
              <a:buNone/>
            </a:pPr>
            <a:r>
              <a:rPr lang="en-US"/>
              <a:t>PROJECT- ONLINE SHOPPING [Real–Time System Logging ]</a:t>
            </a:r>
            <a:endParaRPr/>
          </a:p>
          <a:p>
            <a:pPr indent="0" lvl="0" marL="0" marR="64008" rtl="0" algn="r">
              <a:spcBef>
                <a:spcPts val="400"/>
              </a:spcBef>
              <a:spcAft>
                <a:spcPts val="0"/>
              </a:spcAft>
              <a:buSzPct val="68000"/>
              <a:buNone/>
            </a:pPr>
            <a:r>
              <a:rPr lang="en-US"/>
              <a:t>PRESENTED BY –DEVIKA POLUKONDA.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 Logging Module: Responsible for writing log messages to a file, ensuring thread safety using a mutex.</a:t>
            </a:r>
            <a:endParaRPr/>
          </a:p>
          <a:p>
            <a:pPr indent="-256032" lvl="0" marL="365760" rtl="0" algn="l">
              <a:spcBef>
                <a:spcPts val="400"/>
              </a:spcBef>
              <a:spcAft>
                <a:spcPts val="0"/>
              </a:spcAft>
              <a:buSzPts val="1836"/>
              <a:buChar char="🞂"/>
            </a:pPr>
            <a:r>
              <a:rPr lang="en-US"/>
              <a:t> Thread Module: Simulates shopping events using multi-threading, demonstrating concurrency and thread synchronization.</a:t>
            </a:r>
            <a:endParaRPr/>
          </a:p>
          <a:p>
            <a:pPr indent="-256032" lvl="0" marL="365760" rtl="0" algn="l">
              <a:spcBef>
                <a:spcPts val="400"/>
              </a:spcBef>
              <a:spcAft>
                <a:spcPts val="0"/>
              </a:spcAft>
              <a:buSzPts val="1836"/>
              <a:buChar char="🞂"/>
            </a:pPr>
            <a:r>
              <a:rPr lang="en-US"/>
              <a:t>Event Simulation Module: Defines the shopping events and their corresponding log messages</a:t>
            </a:r>
            <a:endParaRPr/>
          </a:p>
        </p:txBody>
      </p:sp>
      <p:sp>
        <p:nvSpPr>
          <p:cNvPr id="183" name="Google Shape;183;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MODULES IN PROJECT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idx="4294967295" type="body"/>
          </p:nvPr>
        </p:nvSpPr>
        <p:spPr>
          <a:xfrm>
            <a:off x="0" y="1481138"/>
            <a:ext cx="8229600" cy="452596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Mutex Module: Provides thread synchronization and protection for shared resources (the log file).</a:t>
            </a:r>
            <a:endParaRPr/>
          </a:p>
          <a:p>
            <a:pPr indent="-256032" lvl="0" marL="365760" rtl="0" algn="l">
              <a:spcBef>
                <a:spcPts val="400"/>
              </a:spcBef>
              <a:spcAft>
                <a:spcPts val="0"/>
              </a:spcAft>
              <a:buSzPts val="1836"/>
              <a:buChar char="🞂"/>
            </a:pPr>
            <a:r>
              <a:rPr lang="en-US"/>
              <a:t> File Handling Module: Responsible for opening, writing to, and closing the log.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ph idx="1" type="body"/>
          </p:nvPr>
        </p:nvSpPr>
        <p:spPr>
          <a:xfrm>
            <a:off x="533400" y="1481328"/>
            <a:ext cx="8229600" cy="45261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None/>
            </a:pPr>
            <a:r>
              <a:rPr lang="en-US"/>
              <a:t>        </a:t>
            </a:r>
            <a:endParaRPr/>
          </a:p>
          <a:p>
            <a:pPr indent="-256032" lvl="0" marL="365760" rtl="0" algn="l">
              <a:spcBef>
                <a:spcPts val="400"/>
              </a:spcBef>
              <a:spcAft>
                <a:spcPts val="0"/>
              </a:spcAft>
              <a:buSzPts val="1836"/>
              <a:buChar char="🞂"/>
            </a:pPr>
            <a:r>
              <a:rPr lang="en-US"/>
              <a:t>Thread management functions:</a:t>
            </a:r>
            <a:endParaRPr/>
          </a:p>
          <a:p>
            <a:pPr indent="-256032" lvl="0" marL="365760" rtl="0" algn="ctr">
              <a:spcBef>
                <a:spcPts val="400"/>
              </a:spcBef>
              <a:spcAft>
                <a:spcPts val="0"/>
              </a:spcAft>
              <a:buSzPts val="1836"/>
              <a:buNone/>
            </a:pPr>
            <a:r>
              <a:rPr lang="en-US"/>
              <a:t> *std::thread [</a:t>
            </a:r>
            <a:r>
              <a:rPr lang="en-US"/>
              <a:t>c</a:t>
            </a:r>
            <a:r>
              <a:rPr lang="en-US"/>
              <a:t>reates threads for concurrent simulation]</a:t>
            </a:r>
            <a:endParaRPr/>
          </a:p>
          <a:p>
            <a:pPr indent="-256032" lvl="0" marL="365760" rtl="0" algn="ctr">
              <a:spcBef>
                <a:spcPts val="400"/>
              </a:spcBef>
              <a:spcAft>
                <a:spcPts val="0"/>
              </a:spcAft>
              <a:buSzPts val="1836"/>
              <a:buNone/>
            </a:pPr>
            <a:r>
              <a:rPr lang="en-US"/>
              <a:t> *std::thread</a:t>
            </a:r>
            <a:r>
              <a:rPr lang="en-US"/>
              <a:t>::join</a:t>
            </a:r>
            <a:r>
              <a:rPr lang="en-US"/>
              <a:t> [waits for threads to finish execution]</a:t>
            </a:r>
            <a:endParaRPr/>
          </a:p>
        </p:txBody>
      </p:sp>
      <p:sp>
        <p:nvSpPr>
          <p:cNvPr id="194" name="Google Shape;19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FUNCTIONS IN THE PROJECT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idx="4294967295" type="body"/>
          </p:nvPr>
        </p:nvSpPr>
        <p:spPr>
          <a:xfrm>
            <a:off x="0" y="1481138"/>
            <a:ext cx="8229600" cy="452596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File management functions</a:t>
            </a:r>
            <a:endParaRPr/>
          </a:p>
          <a:p>
            <a:pPr indent="-256032" lvl="0" marL="365760" rtl="0" algn="ctr">
              <a:spcBef>
                <a:spcPts val="400"/>
              </a:spcBef>
              <a:spcAft>
                <a:spcPts val="0"/>
              </a:spcAft>
              <a:buSzPts val="1836"/>
              <a:buNone/>
            </a:pPr>
            <a:r>
              <a:rPr lang="en-US"/>
              <a:t>  *std::ofstream::open -opens log file for writing</a:t>
            </a:r>
            <a:endParaRPr/>
          </a:p>
          <a:p>
            <a:pPr indent="-256032" lvl="0" marL="365760" rtl="0" algn="ctr">
              <a:spcBef>
                <a:spcPts val="400"/>
              </a:spcBef>
              <a:spcAft>
                <a:spcPts val="0"/>
              </a:spcAft>
              <a:buSzPts val="1836"/>
              <a:buNone/>
            </a:pPr>
            <a:r>
              <a:rPr lang="en-US"/>
              <a:t>        *std::ofstream::is_open -checks if log file is open</a:t>
            </a:r>
            <a:endParaRPr/>
          </a:p>
          <a:p>
            <a:pPr indent="-256032" lvl="0" marL="365760" rtl="0" algn="ctr">
              <a:spcBef>
                <a:spcPts val="400"/>
              </a:spcBef>
              <a:spcAft>
                <a:spcPts val="0"/>
              </a:spcAft>
              <a:buSzPts val="1836"/>
              <a:buNone/>
            </a:pPr>
            <a:r>
              <a:rPr lang="en-US"/>
              <a:t>*std::ofstream::close (closes log file)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idx="4294967295" type="body"/>
          </p:nvPr>
        </p:nvSpPr>
        <p:spPr>
          <a:xfrm>
            <a:off x="0" y="1481138"/>
            <a:ext cx="8229600" cy="452596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Thread synchronization functions</a:t>
            </a:r>
            <a:endParaRPr/>
          </a:p>
          <a:p>
            <a:pPr indent="-256032" lvl="0" marL="365760" rtl="0" algn="ctr">
              <a:spcBef>
                <a:spcPts val="400"/>
              </a:spcBef>
              <a:spcAft>
                <a:spcPts val="0"/>
              </a:spcAft>
              <a:buSzPts val="1836"/>
              <a:buNone/>
            </a:pPr>
            <a:r>
              <a:rPr lang="en-US"/>
              <a:t> *std::mutex::lock -locks mutex for thread safety</a:t>
            </a:r>
            <a:endParaRPr/>
          </a:p>
          <a:p>
            <a:pPr indent="-256032" lvl="0" marL="365760" rtl="0" algn="ctr">
              <a:spcBef>
                <a:spcPts val="400"/>
              </a:spcBef>
              <a:spcAft>
                <a:spcPts val="0"/>
              </a:spcAft>
              <a:buSzPts val="1836"/>
              <a:buNone/>
            </a:pPr>
            <a:r>
              <a:rPr lang="en-US"/>
              <a:t>* std::lock_guard -automatically locks and unlocks mutex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idx="4294967295" type="body"/>
          </p:nvPr>
        </p:nvSpPr>
        <p:spPr>
          <a:xfrm>
            <a:off x="0" y="1481138"/>
            <a:ext cx="8229600" cy="452596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String manipulation functions</a:t>
            </a:r>
            <a:endParaRPr/>
          </a:p>
          <a:p>
            <a:pPr indent="-256032" lvl="0" marL="365760" rtl="0" algn="ctr">
              <a:spcBef>
                <a:spcPts val="400"/>
              </a:spcBef>
              <a:spcAft>
                <a:spcPts val="0"/>
              </a:spcAft>
              <a:buSzPts val="1836"/>
              <a:buNone/>
            </a:pPr>
            <a:r>
              <a:rPr lang="en-US"/>
              <a:t>   * std::string::operator+  : [concatenates strings]</a:t>
            </a:r>
            <a:endParaRPr/>
          </a:p>
          <a:p>
            <a:pPr indent="-256032" lvl="0" marL="365760" rtl="0" algn="ctr">
              <a:spcBef>
                <a:spcPts val="400"/>
              </a:spcBef>
              <a:spcAft>
                <a:spcPts val="0"/>
              </a:spcAft>
              <a:buSzPts val="1836"/>
              <a:buNone/>
            </a:pPr>
            <a:r>
              <a:rPr lang="en-US"/>
              <a:t>        * std::string timestamp : [Declares a    string variable to store the timestamp]</a:t>
            </a:r>
            <a:endParaRPr/>
          </a:p>
          <a:p>
            <a:pPr indent="-256032" lvl="0" marL="365760" rtl="0" algn="l">
              <a:spcBef>
                <a:spcPts val="400"/>
              </a:spcBef>
              <a:spcAft>
                <a:spcPts val="0"/>
              </a:spcAft>
              <a:buSzPts val="1836"/>
              <a:buChar char="🞂"/>
            </a:pPr>
            <a:r>
              <a:rPr lang="en-US"/>
              <a:t>Delay function:</a:t>
            </a:r>
            <a:endParaRPr/>
          </a:p>
          <a:p>
            <a:pPr indent="-256032" lvl="0" marL="365760" rtl="0" algn="ctr">
              <a:spcBef>
                <a:spcPts val="400"/>
              </a:spcBef>
              <a:spcAft>
                <a:spcPts val="0"/>
              </a:spcAft>
              <a:buSzPts val="1836"/>
              <a:buNone/>
            </a:pPr>
            <a:r>
              <a:rPr lang="en-US"/>
              <a:t>  * std::this_thread::sleep_for(std::chrono::seconds(1)) -simulates delay between events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p>
            <a:pPr indent="0" lvl="0" marL="0" marR="18288" rtl="0" algn="r">
              <a:spcBef>
                <a:spcPts val="0"/>
              </a:spcBef>
              <a:spcAft>
                <a:spcPts val="0"/>
              </a:spcAft>
              <a:buSzPts val="952"/>
              <a:buNone/>
            </a:pPr>
            <a:r>
              <a:rPr lang="en-US"/>
              <a:t>.</a:t>
            </a:r>
            <a:endParaRPr/>
          </a:p>
        </p:txBody>
      </p:sp>
      <p:sp>
        <p:nvSpPr>
          <p:cNvPr id="215" name="Google Shape;215;p16"/>
          <p:cNvSpPr txBox="1"/>
          <p:nvPr>
            <p:ph type="title"/>
          </p:nvPr>
        </p:nvSpPr>
        <p:spPr>
          <a:xfrm>
            <a:off x="4355976" y="4865122"/>
            <a:ext cx="3948056" cy="652110"/>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Clr>
                <a:schemeClr val="accent1"/>
              </a:buClr>
              <a:buSzPts val="3000"/>
              <a:buFont typeface="Lucida Sans"/>
              <a:buNone/>
            </a:pPr>
            <a:r>
              <a:rPr lang="en-US"/>
              <a:t>Output ..</a:t>
            </a:r>
            <a:endParaRPr/>
          </a:p>
        </p:txBody>
      </p:sp>
      <p:sp>
        <p:nvSpPr>
          <p:cNvPr id="216" name="Google Shape;216;p16"/>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pic>
        <p:nvPicPr>
          <p:cNvPr id="217" name="Google Shape;217;p16"/>
          <p:cNvPicPr preferRelativeResize="0"/>
          <p:nvPr/>
        </p:nvPicPr>
        <p:blipFill rotWithShape="1">
          <a:blip r:embed="rId3">
            <a:alphaModFix/>
          </a:blip>
          <a:srcRect b="0" l="0" r="0" t="0"/>
          <a:stretch/>
        </p:blipFill>
        <p:spPr>
          <a:xfrm>
            <a:off x="323528" y="1196752"/>
            <a:ext cx="8496944" cy="19311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p>
            <a:pPr indent="0" lvl="0" marL="0" marR="18288" rtl="0" algn="r">
              <a:spcBef>
                <a:spcPts val="0"/>
              </a:spcBef>
              <a:spcAft>
                <a:spcPts val="0"/>
              </a:spcAft>
              <a:buSzPts val="952"/>
              <a:buNone/>
            </a:pPr>
            <a:r>
              <a:rPr lang="en-US"/>
              <a:t>.</a:t>
            </a:r>
            <a:endParaRPr/>
          </a:p>
        </p:txBody>
      </p:sp>
      <p:sp>
        <p:nvSpPr>
          <p:cNvPr id="223" name="Google Shape;223;p17"/>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Clr>
                <a:schemeClr val="accent1"/>
              </a:buClr>
              <a:buSzPts val="3000"/>
              <a:buFont typeface="Lucida Sans"/>
              <a:buNone/>
            </a:pPr>
            <a:r>
              <a:rPr lang="en-US"/>
              <a:t>Shopping_log.txt</a:t>
            </a:r>
            <a:endParaRPr/>
          </a:p>
        </p:txBody>
      </p:sp>
      <p:pic>
        <p:nvPicPr>
          <p:cNvPr id="224" name="Google Shape;224;p17"/>
          <p:cNvPicPr preferRelativeResize="0"/>
          <p:nvPr>
            <p:ph idx="2" type="pic"/>
          </p:nvPr>
        </p:nvPicPr>
        <p:blipFill rotWithShape="1">
          <a:blip r:embed="rId3">
            <a:alphaModFix/>
          </a:blip>
          <a:srcRect b="15883" l="0" r="0" t="15884"/>
          <a:stretch/>
        </p:blipFill>
        <p:spPr>
          <a:xfrm>
            <a:off x="228600" y="189968"/>
            <a:ext cx="8686800" cy="43891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Machine Learning Integration: Use machine learning algorithms to predict user behavior, optimize product recommendations, and improve simulation accuracy.</a:t>
            </a:r>
            <a:endParaRPr/>
          </a:p>
          <a:p>
            <a:pPr indent="-256032" lvl="0" marL="365760" rtl="0" algn="l">
              <a:spcBef>
                <a:spcPts val="400"/>
              </a:spcBef>
              <a:spcAft>
                <a:spcPts val="0"/>
              </a:spcAft>
              <a:buSzPts val="1836"/>
              <a:buChar char="🞂"/>
            </a:pPr>
            <a:r>
              <a:rPr lang="en-US"/>
              <a:t>Real-time Simulation: Update the simulation to run in real-time, allowing for more dynamic and interactive simulations.</a:t>
            </a:r>
            <a:endParaRPr/>
          </a:p>
        </p:txBody>
      </p:sp>
      <p:sp>
        <p:nvSpPr>
          <p:cNvPr id="230" name="Google Shape;23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FUTURE ENHANCEMENT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Char char="🞂"/>
            </a:pPr>
            <a:r>
              <a:rPr lang="en-US"/>
              <a:t>The shopping event simulation project has successfully created a virtual environment to model and analyze user behavior during shopping events. Through this project, we have gained valuable insights into the impact of various factors on user behavior and sales. The simulation has proven to be a valuable tool for testing and optimizing shopping strategies, and its potential for future enhancements will further increase its effectiveness.."</a:t>
            </a:r>
            <a:endParaRPr/>
          </a:p>
        </p:txBody>
      </p:sp>
      <p:sp>
        <p:nvSpPr>
          <p:cNvPr id="236" name="Google Shape;23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CONCLUSION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Real - Time System Logging for Online Shopping using Multi-Threading is a project that involves creating a system to monitor and record online shopping activities such as user interactions in real-time using multi-threading techniques so that we ensure the accurate and efficient loggings, while also ensuring thread safety to prevent data </a:t>
            </a:r>
            <a:r>
              <a:rPr lang="en-US"/>
              <a:t>inconsistency</a:t>
            </a:r>
            <a:r>
              <a:rPr lang="en-US"/>
              <a:t>.</a:t>
            </a:r>
            <a:endParaRPr/>
          </a:p>
        </p:txBody>
      </p:sp>
      <p:sp>
        <p:nvSpPr>
          <p:cNvPr id="137" name="Google Shape;137;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PROJECT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 Develop a real-time logging system using multi-threading</a:t>
            </a:r>
            <a:endParaRPr/>
          </a:p>
          <a:p>
            <a:pPr indent="-256032"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Demonstrate the system's effectiveness in handling concurrent events</a:t>
            </a:r>
            <a:endParaRPr/>
          </a:p>
          <a:p>
            <a:pPr indent="-256032"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Evaluate the system's performance and scalability</a:t>
            </a:r>
            <a:endParaRPr/>
          </a:p>
        </p:txBody>
      </p:sp>
      <p:sp>
        <p:nvSpPr>
          <p:cNvPr id="143" name="Google Shape;14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GOAL OF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256032" lvl="0" marL="365760" rtl="0" algn="l">
              <a:spcBef>
                <a:spcPts val="0"/>
              </a:spcBef>
              <a:spcAft>
                <a:spcPts val="0"/>
              </a:spcAft>
              <a:buSzPct val="68000"/>
              <a:buChar char="🞂"/>
            </a:pPr>
            <a:r>
              <a:rPr lang="en-US"/>
              <a:t>In today’s digital age online shopping has become an integral part of our daily lives . With the increasing number of online transactions, it is crucial to have robust logging system in a place to monitor and record all shopping activities in real-time. </a:t>
            </a:r>
            <a:endParaRPr/>
          </a:p>
          <a:p>
            <a:pPr indent="-156933" lvl="0" marL="365760" rtl="0" algn="l">
              <a:spcBef>
                <a:spcPts val="400"/>
              </a:spcBef>
              <a:spcAft>
                <a:spcPts val="0"/>
              </a:spcAft>
              <a:buSzPct val="68000"/>
              <a:buNone/>
            </a:pPr>
            <a:r>
              <a:t/>
            </a:r>
            <a:endParaRPr/>
          </a:p>
          <a:p>
            <a:pPr indent="-256032" lvl="0" marL="365760" rtl="0" algn="l">
              <a:spcBef>
                <a:spcPts val="400"/>
              </a:spcBef>
              <a:spcAft>
                <a:spcPts val="0"/>
              </a:spcAft>
              <a:buSzPct val="68000"/>
              <a:buChar char="🞂"/>
            </a:pPr>
            <a:r>
              <a:rPr lang="en-US"/>
              <a:t>This project ”Real-Time System Logging for Online Shopping using Multi-Threading”, aims to design and implement a scalable and efficient logging system that can handle multiple events simultaneously, providing valuable insight threats into system activity and security threats.</a:t>
            </a:r>
            <a:endParaRPr/>
          </a:p>
          <a:p>
            <a:pPr indent="-256032" lvl="0" marL="365760" rtl="0" algn="l">
              <a:spcBef>
                <a:spcPts val="400"/>
              </a:spcBef>
              <a:spcAft>
                <a:spcPts val="0"/>
              </a:spcAft>
              <a:buSzPct val="68000"/>
              <a:buNone/>
            </a:pPr>
            <a:br>
              <a:rPr lang="en-US"/>
            </a:br>
            <a:endParaRPr/>
          </a:p>
        </p:txBody>
      </p:sp>
      <p:sp>
        <p:nvSpPr>
          <p:cNvPr id="149" name="Google Shape;14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idx="1" type="body"/>
          </p:nvPr>
        </p:nvSpPr>
        <p:spPr>
          <a:xfrm>
            <a:off x="457200" y="1481328"/>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256053" lvl="0" marL="365760" rtl="0" algn="l">
              <a:spcBef>
                <a:spcPts val="0"/>
              </a:spcBef>
              <a:spcAft>
                <a:spcPts val="0"/>
              </a:spcAft>
              <a:buSzPct val="68000"/>
              <a:buChar char="🞂"/>
            </a:pPr>
            <a:r>
              <a:rPr lang="en-US"/>
              <a:t>The motivation behind this project is to address the need for a robust and efficient logging system in online shopping platforms. </a:t>
            </a:r>
            <a:endParaRPr/>
          </a:p>
          <a:p>
            <a:pPr indent="-148211" lvl="0" marL="365760" rtl="0" algn="l">
              <a:spcBef>
                <a:spcPts val="400"/>
              </a:spcBef>
              <a:spcAft>
                <a:spcPts val="0"/>
              </a:spcAft>
              <a:buSzPct val="68000"/>
              <a:buNone/>
            </a:pPr>
            <a:r>
              <a:t/>
            </a:r>
            <a:endParaRPr/>
          </a:p>
          <a:p>
            <a:pPr indent="-256053" lvl="0" marL="365760" rtl="0" algn="l">
              <a:spcBef>
                <a:spcPts val="400"/>
              </a:spcBef>
              <a:spcAft>
                <a:spcPts val="0"/>
              </a:spcAft>
              <a:buSzPct val="68000"/>
              <a:buChar char="🞂"/>
            </a:pPr>
            <a:r>
              <a:rPr lang="en-US"/>
              <a:t>Traditional logging systems can be slow, unreliable, and vulnerable to security threats, which can lead to data loss, financial losses, and damage to reputation.</a:t>
            </a:r>
            <a:endParaRPr/>
          </a:p>
          <a:p>
            <a:pPr indent="-148211" lvl="0" marL="365760" rtl="0" algn="l">
              <a:spcBef>
                <a:spcPts val="400"/>
              </a:spcBef>
              <a:spcAft>
                <a:spcPts val="0"/>
              </a:spcAft>
              <a:buSzPct val="68000"/>
              <a:buNone/>
            </a:pPr>
            <a:r>
              <a:t/>
            </a:r>
            <a:endParaRPr/>
          </a:p>
          <a:p>
            <a:pPr indent="-256053" lvl="0" marL="365760" rtl="0" algn="l">
              <a:spcBef>
                <a:spcPts val="400"/>
              </a:spcBef>
              <a:spcAft>
                <a:spcPts val="0"/>
              </a:spcAft>
              <a:buSzPct val="68000"/>
              <a:buChar char="🞂"/>
            </a:pPr>
            <a:r>
              <a:rPr lang="en-US"/>
              <a:t> By developing a real-time system logging mechanism using multi-threading, this project aims to fill this gap and provide a scalable and efficient solution for online shopping platforms.</a:t>
            </a:r>
            <a:r>
              <a:rPr lang="en-US"/>
              <a:t> </a:t>
            </a:r>
            <a:endParaRPr/>
          </a:p>
        </p:txBody>
      </p:sp>
      <p:sp>
        <p:nvSpPr>
          <p:cNvPr id="155" name="Google Shape;15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MOTIVATION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256053" lvl="0" marL="365760" rtl="0" algn="l">
              <a:spcBef>
                <a:spcPts val="0"/>
              </a:spcBef>
              <a:spcAft>
                <a:spcPts val="0"/>
              </a:spcAft>
              <a:buSzPct val="68000"/>
              <a:buChar char="🞂"/>
            </a:pPr>
            <a:r>
              <a:rPr lang="en-US"/>
              <a:t>The scope of this project is to design and implement a real-time system logging mechanism for online shopping using multi-threading.  </a:t>
            </a:r>
            <a:endParaRPr/>
          </a:p>
          <a:p>
            <a:pPr indent="-148211" lvl="0" marL="365760" rtl="0" algn="l">
              <a:spcBef>
                <a:spcPts val="400"/>
              </a:spcBef>
              <a:spcAft>
                <a:spcPts val="0"/>
              </a:spcAft>
              <a:buSzPct val="68000"/>
              <a:buNone/>
            </a:pPr>
            <a:r>
              <a:t/>
            </a:r>
            <a:endParaRPr/>
          </a:p>
          <a:p>
            <a:pPr indent="-256053" lvl="0" marL="365760" rtl="0" algn="l">
              <a:spcBef>
                <a:spcPts val="400"/>
              </a:spcBef>
              <a:spcAft>
                <a:spcPts val="0"/>
              </a:spcAft>
              <a:buSzPct val="68000"/>
              <a:buChar char="🞂"/>
            </a:pPr>
            <a:r>
              <a:rPr lang="en-US"/>
              <a:t>The project will focus on:</a:t>
            </a:r>
            <a:endParaRPr/>
          </a:p>
          <a:p>
            <a:pPr indent="-256032" lvl="0" marL="365760" rtl="0" algn="l">
              <a:spcBef>
                <a:spcPts val="400"/>
              </a:spcBef>
              <a:spcAft>
                <a:spcPts val="0"/>
              </a:spcAft>
              <a:buSzPct val="68000"/>
              <a:buNone/>
            </a:pPr>
            <a:r>
              <a:rPr lang="en-US"/>
              <a:t>            - Developing a logging system that can handle multiple shopping events simultaneously                                                                                                                                                               </a:t>
            </a:r>
            <a:br>
              <a:rPr lang="en-US"/>
            </a:br>
            <a:endParaRPr/>
          </a:p>
        </p:txBody>
      </p:sp>
      <p:sp>
        <p:nvSpPr>
          <p:cNvPr id="161" name="Google Shape;16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SCOPE OF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idx="4294967295" type="body"/>
          </p:nvPr>
        </p:nvSpPr>
        <p:spPr>
          <a:xfrm>
            <a:off x="0" y="1481138"/>
            <a:ext cx="8229600" cy="452596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 Implementing multi-threading techniques to ensure real-time logging</a:t>
            </a:r>
            <a:endParaRPr/>
          </a:p>
          <a:p>
            <a:pPr indent="-256032" lvl="0" marL="365760" rtl="0" algn="l">
              <a:spcBef>
                <a:spcPts val="400"/>
              </a:spcBef>
              <a:spcAft>
                <a:spcPts val="0"/>
              </a:spcAft>
              <a:buSzPts val="1836"/>
              <a:buChar char="🞂"/>
            </a:pPr>
            <a:r>
              <a:rPr lang="en-US"/>
              <a:t>- Ensuring thread safety and data consistency</a:t>
            </a:r>
            <a:endParaRPr/>
          </a:p>
          <a:p>
            <a:pPr indent="-256032" lvl="0" marL="365760" rtl="0" algn="l">
              <a:spcBef>
                <a:spcPts val="400"/>
              </a:spcBef>
              <a:spcAft>
                <a:spcPts val="0"/>
              </a:spcAft>
              <a:buSzPts val="1836"/>
              <a:buChar char="🞂"/>
            </a:pPr>
            <a:r>
              <a:rPr lang="en-US"/>
              <a:t>- Simulating various shopping events, such as user login, product selection, and purchase ,displaying product suggestions to users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idx="1" type="body"/>
          </p:nvPr>
        </p:nvSpPr>
        <p:spPr>
          <a:xfrm>
            <a:off x="457200" y="1878650"/>
            <a:ext cx="8229600" cy="42051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 Programming Language: C++</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GCC : </a:t>
            </a:r>
            <a:r>
              <a:rPr lang="en-US"/>
              <a:t>Compiler u</a:t>
            </a:r>
            <a:r>
              <a:rPr lang="en-US"/>
              <a:t>sed to compile the C++ code</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 pthreads (POSIX Threads)</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C++ Standard Template Library (STL) for vari</a:t>
            </a:r>
            <a:r>
              <a:rPr lang="en-US"/>
              <a:t>ous functions</a:t>
            </a:r>
            <a:endParaRPr/>
          </a:p>
        </p:txBody>
      </p:sp>
      <p:sp>
        <p:nvSpPr>
          <p:cNvPr id="172" name="Google Shape;17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VARIOUS TOOLS &amp; APPLICATIONS USED IN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idx="4294967295" type="body"/>
          </p:nvPr>
        </p:nvSpPr>
        <p:spPr>
          <a:xfrm>
            <a:off x="0" y="1481138"/>
            <a:ext cx="8229600" cy="4525962"/>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 Linux File System: The File System used to write ,read the files (shopping_log.txt)</a:t>
            </a:r>
            <a:endParaRPr/>
          </a:p>
          <a:p>
            <a:pPr indent="-256032"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Terminal/</a:t>
            </a:r>
            <a:r>
              <a:rPr lang="en-US"/>
              <a:t>Shell</a:t>
            </a:r>
            <a:r>
              <a:rPr lang="en-US"/>
              <a:t>: Interface used to run the compiled program such as bash..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2024-08-08T09:00:38Z</dcterms:created>
  <dc:creator>PC</dc:creator>
</cp:coreProperties>
</file>