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56" r:id="rId2"/>
    <p:sldId id="266" r:id="rId3"/>
    <p:sldId id="257" r:id="rId4"/>
    <p:sldId id="258" r:id="rId5"/>
    <p:sldId id="280" r:id="rId6"/>
    <p:sldId id="259" r:id="rId7"/>
    <p:sldId id="285" r:id="rId8"/>
    <p:sldId id="277" r:id="rId9"/>
    <p:sldId id="260" r:id="rId10"/>
    <p:sldId id="261" r:id="rId11"/>
    <p:sldId id="262" r:id="rId12"/>
    <p:sldId id="281" r:id="rId13"/>
    <p:sldId id="282" r:id="rId14"/>
    <p:sldId id="263" r:id="rId15"/>
    <p:sldId id="264" r:id="rId16"/>
    <p:sldId id="265" r:id="rId17"/>
    <p:sldId id="267" r:id="rId18"/>
    <p:sldId id="283" r:id="rId19"/>
    <p:sldId id="268" r:id="rId20"/>
    <p:sldId id="284" r:id="rId21"/>
    <p:sldId id="269" r:id="rId22"/>
    <p:sldId id="270" r:id="rId23"/>
    <p:sldId id="271" r:id="rId24"/>
    <p:sldId id="272" r:id="rId25"/>
    <p:sldId id="275" r:id="rId26"/>
    <p:sldId id="286" r:id="rId27"/>
    <p:sldId id="273"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EE2A0B-86E8-46AD-8D7A-6254762C9557}" type="datetimeFigureOut">
              <a:rPr lang="en-US" smtClean="0"/>
              <a:t>8/25/2025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0DD26-6872-48E8-B2DB-0BE2E3E2CD26}" type="slidenum">
              <a:rPr lang="en-US" smtClean="0"/>
              <a:t>‹#›</a:t>
            </a:fld>
            <a:endParaRPr lang="en-US"/>
          </a:p>
        </p:txBody>
      </p:sp>
    </p:spTree>
    <p:extLst>
      <p:ext uri="{BB962C8B-B14F-4D97-AF65-F5344CB8AC3E}">
        <p14:creationId xmlns:p14="http://schemas.microsoft.com/office/powerpoint/2010/main" val="221667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6C269-8C4E-4E0E-A28B-ACFB6E786E0F}" type="datetimeFigureOut">
              <a:rPr lang="en-US" smtClean="0"/>
              <a:t>8/25/2025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5096A-B891-4725-B4E4-581E6D3455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55096A-B891-4725-B4E4-581E6D345569}" type="slidenum">
              <a:rPr lang="en-US" smtClean="0"/>
              <a:t>15</a:t>
            </a:fld>
            <a:endParaRPr lang="en-US"/>
          </a:p>
        </p:txBody>
      </p:sp>
    </p:spTree>
    <p:extLst>
      <p:ext uri="{BB962C8B-B14F-4D97-AF65-F5344CB8AC3E}">
        <p14:creationId xmlns:p14="http://schemas.microsoft.com/office/powerpoint/2010/main" val="769653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000">
                <a:latin typeface="Bookman Old Style" panose="02050604050505020204"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484D9CC-97E9-43D0-9C0A-B38B6ADA7531}" type="datetime1">
              <a:rPr lang="en-US" smtClean="0"/>
              <a:t>8/25/2025</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39A784A-D693-4B8B-8783-5F012B24800D}" type="datetime1">
              <a:rPr lang="en-US" smtClean="0"/>
              <a:t>8/25/2025</a:t>
            </a:fld>
            <a:endParaRPr lang="en-US"/>
          </a:p>
        </p:txBody>
      </p:sp>
      <p:sp>
        <p:nvSpPr>
          <p:cNvPr id="6" name="Footer Placeholder 5"/>
          <p:cNvSpPr>
            <a:spLocks noGrp="1"/>
          </p:cNvSpPr>
          <p:nvPr>
            <p:ph type="ftr" sz="quarter" idx="11"/>
          </p:nvPr>
        </p:nvSpPr>
        <p:spPr/>
        <p:txBody>
          <a:bodyPr/>
          <a:lstStyle/>
          <a:p>
            <a:r>
              <a:rPr lang="en-US"/>
              <a:t>Department of Computer Applications</a:t>
            </a:r>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A275D0-4AC1-4B77-8D20-030A30032762}" type="datetime1">
              <a:rPr lang="en-US" smtClean="0"/>
              <a:t>8/25/2025</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464FA7C-9124-49C9-8D4B-6BB473ACFAEB}" type="datetime1">
              <a:rPr lang="en-US" smtClean="0"/>
              <a:t>8/25/2025</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ln w="22225">
            <a:noFill/>
          </a:ln>
        </p:spPr>
        <p:txBody>
          <a:bodyPr>
            <a:normAutofit/>
          </a:bodyPr>
          <a:lstStyle>
            <a:lvl1pPr algn="l">
              <a:defRPr sz="3000">
                <a:solidFill>
                  <a:schemeClr val="accent2"/>
                </a:solidFill>
                <a:latin typeface="Bookman Old Style" panose="020506040505050202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457200" y="1177232"/>
            <a:ext cx="8229600" cy="4948932"/>
          </a:xfrm>
          <a:ln>
            <a:noFill/>
          </a:ln>
        </p:spPr>
        <p:txBody>
          <a:bodyPr/>
          <a:lstStyle>
            <a:lvl1pPr algn="just">
              <a:defRPr>
                <a:latin typeface="Bookman Old Style" panose="02050604050505020204" pitchFamily="18" charset="0"/>
                <a:cs typeface="Times New Roman" panose="02020603050405020304" pitchFamily="18" charset="0"/>
              </a:defRPr>
            </a:lvl1pPr>
            <a:lvl2pPr algn="just">
              <a:defRPr>
                <a:latin typeface="Bookman Old Style" panose="02050604050505020204" pitchFamily="18" charset="0"/>
                <a:cs typeface="Times New Roman" panose="02020603050405020304" pitchFamily="18" charset="0"/>
              </a:defRPr>
            </a:lvl2pPr>
            <a:lvl3pPr algn="just">
              <a:defRPr>
                <a:latin typeface="Bookman Old Style" panose="02050604050505020204" pitchFamily="18" charset="0"/>
                <a:cs typeface="Times New Roman" panose="02020603050405020304" pitchFamily="18" charset="0"/>
              </a:defRPr>
            </a:lvl3pPr>
            <a:lvl4pPr algn="just">
              <a:defRPr>
                <a:latin typeface="Bookman Old Style" panose="02050604050505020204" pitchFamily="18" charset="0"/>
                <a:cs typeface="Times New Roman" panose="02020603050405020304" pitchFamily="18" charset="0"/>
              </a:defRPr>
            </a:lvl4pPr>
            <a:lvl5pPr algn="just">
              <a:defRPr>
                <a:latin typeface="Bookman Old Style" panose="020506040505050202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1066800" y="6356350"/>
            <a:ext cx="3048000" cy="365125"/>
          </a:xfrm>
        </p:spPr>
        <p:txBody>
          <a:bodyPr/>
          <a:lstStyle>
            <a:lvl1pPr algn="l">
              <a:defRPr sz="1200">
                <a:solidFill>
                  <a:schemeClr val="accent2"/>
                </a:solidFill>
                <a:latin typeface="Bookman Old Style" panose="02050604050505020204" pitchFamily="18" charset="0"/>
                <a:cs typeface="Times New Roman" pitchFamily="18" charset="0"/>
              </a:defRPr>
            </a:lvl1pPr>
          </a:lstStyle>
          <a:p>
            <a:r>
              <a:rPr lang="en-US" dirty="0"/>
              <a:t>Department of Computer Applications</a:t>
            </a:r>
          </a:p>
        </p:txBody>
      </p:sp>
      <p:sp>
        <p:nvSpPr>
          <p:cNvPr id="6" name="Slide Number Placeholder 5"/>
          <p:cNvSpPr>
            <a:spLocks noGrp="1"/>
          </p:cNvSpPr>
          <p:nvPr>
            <p:ph type="sldNum" sz="quarter" idx="12"/>
          </p:nvPr>
        </p:nvSpPr>
        <p:spPr>
          <a:xfrm>
            <a:off x="8077200" y="6369229"/>
            <a:ext cx="381000" cy="365125"/>
          </a:xfrm>
        </p:spPr>
        <p:txBody>
          <a:bodyPr/>
          <a:lstStyle>
            <a:lvl1pPr>
              <a:defRPr sz="1200">
                <a:solidFill>
                  <a:schemeClr val="accent2"/>
                </a:solidFill>
                <a:latin typeface="Bookman Old Style" panose="02050604050505020204" pitchFamily="18" charset="0"/>
                <a:cs typeface="Times New Roman" pitchFamily="18" charset="0"/>
              </a:defRPr>
            </a:lvl1pPr>
          </a:lstStyle>
          <a:p>
            <a:fld id="{C65E9355-139B-4FED-8401-A2AF31A8FC31}" type="slidenum">
              <a:rPr lang="en-US" smtClean="0"/>
              <a:pPr/>
              <a:t>‹#›</a:t>
            </a:fld>
            <a:endParaRPr lang="en-US" dirty="0"/>
          </a:p>
        </p:txBody>
      </p:sp>
      <p:pic>
        <p:nvPicPr>
          <p:cNvPr id="7" name="Picture 6" descr="logo.png"/>
          <p:cNvPicPr>
            <a:picLocks noChangeAspect="1"/>
          </p:cNvPicPr>
          <p:nvPr userDrawn="1"/>
        </p:nvPicPr>
        <p:blipFill>
          <a:blip r:embed="rId2" cstate="print"/>
          <a:stretch>
            <a:fillRect/>
          </a:stretch>
        </p:blipFill>
        <p:spPr>
          <a:xfrm>
            <a:off x="533400" y="6236595"/>
            <a:ext cx="507398" cy="523980"/>
          </a:xfrm>
          <a:prstGeom prst="rect">
            <a:avLst/>
          </a:prstGeom>
        </p:spPr>
      </p:pic>
      <p:sp>
        <p:nvSpPr>
          <p:cNvPr id="8" name="Footer Placeholder 4"/>
          <p:cNvSpPr txBox="1">
            <a:spLocks/>
          </p:cNvSpPr>
          <p:nvPr userDrawn="1"/>
        </p:nvSpPr>
        <p:spPr>
          <a:xfrm>
            <a:off x="7555605" y="6363237"/>
            <a:ext cx="685800"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Bookman Old Style" panose="02050604050505020204" pitchFamily="18" charset="0"/>
                <a:ea typeface="+mn-ea"/>
                <a:cs typeface="Times New Roman" pitchFamily="18" charset="0"/>
              </a:rPr>
              <a:t>Slides: </a:t>
            </a:r>
          </a:p>
        </p:txBody>
      </p:sp>
      <p:sp>
        <p:nvSpPr>
          <p:cNvPr id="9" name="Footer Placeholder 4"/>
          <p:cNvSpPr txBox="1">
            <a:spLocks/>
          </p:cNvSpPr>
          <p:nvPr userDrawn="1"/>
        </p:nvSpPr>
        <p:spPr>
          <a:xfrm>
            <a:off x="8305799" y="6363983"/>
            <a:ext cx="529107"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2"/>
                </a:solidFill>
                <a:effectLst/>
                <a:uLnTx/>
                <a:uFillTx/>
                <a:latin typeface="Bookman Old Style" panose="02050604050505020204" pitchFamily="18" charset="0"/>
                <a:ea typeface="+mn-ea"/>
                <a:cs typeface="Times New Roman" pitchFamily="18" charset="0"/>
              </a:rPr>
              <a:t>/ 20</a:t>
            </a:r>
          </a:p>
        </p:txBody>
      </p:sp>
      <p:cxnSp>
        <p:nvCxnSpPr>
          <p:cNvPr id="10" name="Straight Connector 9"/>
          <p:cNvCxnSpPr/>
          <p:nvPr userDrawn="1"/>
        </p:nvCxnSpPr>
        <p:spPr>
          <a:xfrm>
            <a:off x="457200" y="6126163"/>
            <a:ext cx="8229600" cy="0"/>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57200" y="1066800"/>
            <a:ext cx="8229600"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29200"/>
          </a:xfrm>
        </p:spPr>
        <p:txBody>
          <a:bodyPr>
            <a:normAutofit/>
          </a:bodyPr>
          <a:lstStyle>
            <a:lvl1pPr>
              <a:defRPr sz="3000">
                <a:latin typeface="Bookman Old Style" panose="02050604050505020204" pitchFamily="18" charset="0"/>
              </a:defRPr>
            </a:lvl1pPr>
          </a:lstStyle>
          <a:p>
            <a:r>
              <a:rPr lang="en-US" dirty="0"/>
              <a:t>Click to edit Master title style</a:t>
            </a:r>
          </a:p>
        </p:txBody>
      </p:sp>
    </p:spTree>
    <p:extLst>
      <p:ext uri="{BB962C8B-B14F-4D97-AF65-F5344CB8AC3E}">
        <p14:creationId xmlns:p14="http://schemas.microsoft.com/office/powerpoint/2010/main" val="400585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DBD8763-1223-4E1C-9348-E4479451FFA2}" type="datetime1">
              <a:rPr lang="en-US" smtClean="0"/>
              <a:t>8/25/2025</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53A3728-E260-4992-8842-3C089F6C3D88}" type="datetime1">
              <a:rPr lang="en-US" smtClean="0"/>
              <a:t>8/25/2025</a:t>
            </a:fld>
            <a:endParaRPr lang="en-US"/>
          </a:p>
        </p:txBody>
      </p:sp>
      <p:sp>
        <p:nvSpPr>
          <p:cNvPr id="6" name="Footer Placeholder 5"/>
          <p:cNvSpPr>
            <a:spLocks noGrp="1"/>
          </p:cNvSpPr>
          <p:nvPr>
            <p:ph type="ftr" sz="quarter" idx="11"/>
          </p:nvPr>
        </p:nvSpPr>
        <p:spPr/>
        <p:txBody>
          <a:bodyPr/>
          <a:lstStyle/>
          <a:p>
            <a:r>
              <a:rPr lang="en-US"/>
              <a:t>Department of Computer Applications</a:t>
            </a:r>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63DE32F-317A-4950-B3B6-7B500923F79A}" type="datetime1">
              <a:rPr lang="en-US" smtClean="0"/>
              <a:t>8/25/2025</a:t>
            </a:fld>
            <a:endParaRPr lang="en-US"/>
          </a:p>
        </p:txBody>
      </p:sp>
      <p:sp>
        <p:nvSpPr>
          <p:cNvPr id="8" name="Footer Placeholder 7"/>
          <p:cNvSpPr>
            <a:spLocks noGrp="1"/>
          </p:cNvSpPr>
          <p:nvPr>
            <p:ph type="ftr" sz="quarter" idx="11"/>
          </p:nvPr>
        </p:nvSpPr>
        <p:spPr/>
        <p:txBody>
          <a:bodyPr/>
          <a:lstStyle/>
          <a:p>
            <a:r>
              <a:rPr lang="en-US"/>
              <a:t>Department of Computer Applications</a:t>
            </a:r>
          </a:p>
        </p:txBody>
      </p:sp>
      <p:sp>
        <p:nvSpPr>
          <p:cNvPr id="9" name="Slide Number Placeholder 8"/>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A1D3D62-0C66-4F15-9588-8CB96F41B0D1}" type="datetime1">
              <a:rPr lang="en-US" smtClean="0"/>
              <a:t>8/25/2025</a:t>
            </a:fld>
            <a:endParaRPr lang="en-US"/>
          </a:p>
        </p:txBody>
      </p:sp>
      <p:sp>
        <p:nvSpPr>
          <p:cNvPr id="4" name="Footer Placeholder 3"/>
          <p:cNvSpPr>
            <a:spLocks noGrp="1"/>
          </p:cNvSpPr>
          <p:nvPr>
            <p:ph type="ftr" sz="quarter" idx="11"/>
          </p:nvPr>
        </p:nvSpPr>
        <p:spPr/>
        <p:txBody>
          <a:bodyPr/>
          <a:lstStyle/>
          <a:p>
            <a:r>
              <a:rPr lang="en-US"/>
              <a:t>Department of Computer Applications</a:t>
            </a:r>
          </a:p>
        </p:txBody>
      </p:sp>
      <p:sp>
        <p:nvSpPr>
          <p:cNvPr id="5" name="Slide Number Placeholder 4"/>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976A512-578D-4C36-9299-7E9D9DEF4439}" type="datetime1">
              <a:rPr lang="en-US" smtClean="0"/>
              <a:t>8/25/2025</a:t>
            </a:fld>
            <a:endParaRPr lang="en-US"/>
          </a:p>
        </p:txBody>
      </p:sp>
      <p:sp>
        <p:nvSpPr>
          <p:cNvPr id="3" name="Footer Placeholder 2"/>
          <p:cNvSpPr>
            <a:spLocks noGrp="1"/>
          </p:cNvSpPr>
          <p:nvPr>
            <p:ph type="ftr" sz="quarter" idx="11"/>
          </p:nvPr>
        </p:nvSpPr>
        <p:spPr/>
        <p:txBody>
          <a:bodyPr/>
          <a:lstStyle/>
          <a:p>
            <a:r>
              <a:rPr lang="en-US"/>
              <a:t>Department of Computer Applications</a:t>
            </a:r>
          </a:p>
        </p:txBody>
      </p:sp>
      <p:sp>
        <p:nvSpPr>
          <p:cNvPr id="4" name="Slide Number Placeholder 3"/>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5A72B38-B580-4B82-B7C4-B42B85713C86}" type="datetime1">
              <a:rPr lang="en-US" smtClean="0"/>
              <a:t>8/25/2025</a:t>
            </a:fld>
            <a:endParaRPr lang="en-US"/>
          </a:p>
        </p:txBody>
      </p:sp>
      <p:sp>
        <p:nvSpPr>
          <p:cNvPr id="6" name="Footer Placeholder 5"/>
          <p:cNvSpPr>
            <a:spLocks noGrp="1"/>
          </p:cNvSpPr>
          <p:nvPr>
            <p:ph type="ftr" sz="quarter" idx="11"/>
          </p:nvPr>
        </p:nvSpPr>
        <p:spPr/>
        <p:txBody>
          <a:bodyPr/>
          <a:lstStyle/>
          <a:p>
            <a:r>
              <a:rPr lang="en-US"/>
              <a:t>Department of Computer Applications</a:t>
            </a:r>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Applications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E9355-139B-4FED-8401-A2AF31A8FC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1175"/>
            <a:ext cx="7772400" cy="1470025"/>
          </a:xfrm>
        </p:spPr>
        <p:txBody>
          <a:bodyPr>
            <a:noAutofit/>
          </a:bodyPr>
          <a:lstStyle/>
          <a:p>
            <a:r>
              <a:rPr lang="en-US" b="1" dirty="0">
                <a:solidFill>
                  <a:schemeClr val="accent2"/>
                </a:solidFill>
                <a:latin typeface="Times New Roman" panose="02020603050405020304" pitchFamily="18" charset="0"/>
                <a:cs typeface="Times New Roman" panose="02020603050405020304" pitchFamily="18" charset="0"/>
              </a:rPr>
              <a:t>DOCTOR APPOINTMENT BOOKING SYSTEM</a:t>
            </a:r>
          </a:p>
        </p:txBody>
      </p:sp>
      <p:sp>
        <p:nvSpPr>
          <p:cNvPr id="3" name="Subtitle 2"/>
          <p:cNvSpPr>
            <a:spLocks noGrp="1"/>
          </p:cNvSpPr>
          <p:nvPr>
            <p:ph type="subTitle" idx="1"/>
          </p:nvPr>
        </p:nvSpPr>
        <p:spPr>
          <a:xfrm>
            <a:off x="1371600" y="3886200"/>
            <a:ext cx="6400800" cy="2209800"/>
          </a:xfrm>
        </p:spPr>
        <p:txBody>
          <a:bodyPr>
            <a:noAutofit/>
          </a:bodyPr>
          <a:lstStyle/>
          <a:p>
            <a:pPr lvl="0">
              <a:lnSpc>
                <a:spcPct val="150000"/>
              </a:lnSpc>
              <a:spcBef>
                <a:spcPts val="0"/>
              </a:spcBef>
            </a:pPr>
            <a:r>
              <a:rPr lang="en-US" sz="1800" b="1" dirty="0">
                <a:solidFill>
                  <a:schemeClr val="tx1"/>
                </a:solidFill>
                <a:latin typeface="Times New Roman" panose="02020603050405020304" pitchFamily="18" charset="0"/>
                <a:cs typeface="Times New Roman" panose="02020603050405020304" pitchFamily="18" charset="0"/>
              </a:rPr>
              <a:t>DEVIKA S</a:t>
            </a:r>
          </a:p>
          <a:p>
            <a:pPr lvl="0">
              <a:lnSpc>
                <a:spcPct val="150000"/>
              </a:lnSpc>
              <a:spcBef>
                <a:spcPts val="0"/>
              </a:spcBef>
            </a:pPr>
            <a:r>
              <a:rPr lang="en-US" sz="1800" b="1" dirty="0">
                <a:solidFill>
                  <a:schemeClr val="tx1"/>
                </a:solidFill>
                <a:latin typeface="Times New Roman" panose="02020603050405020304" pitchFamily="18" charset="0"/>
                <a:cs typeface="Times New Roman" panose="02020603050405020304" pitchFamily="18" charset="0"/>
              </a:rPr>
              <a:t>MES24MCA-2011</a:t>
            </a:r>
          </a:p>
          <a:p>
            <a:pPr lvl="0">
              <a:spcBef>
                <a:spcPts val="0"/>
              </a:spcBef>
            </a:pPr>
            <a:endParaRPr lang="en-US" sz="1800" b="1" dirty="0">
              <a:solidFill>
                <a:schemeClr val="tx1"/>
              </a:solidFill>
              <a:latin typeface="Times New Roman" panose="02020603050405020304" pitchFamily="18" charset="0"/>
              <a:cs typeface="Times New Roman" panose="02020603050405020304" pitchFamily="18" charset="0"/>
            </a:endParaRPr>
          </a:p>
          <a:p>
            <a:pPr lvl="0">
              <a:lnSpc>
                <a:spcPct val="150000"/>
              </a:lnSpc>
              <a:spcBef>
                <a:spcPts val="0"/>
              </a:spcBef>
              <a:buClr>
                <a:schemeClr val="accent1"/>
              </a:buClr>
              <a:buSzPct val="76000"/>
              <a:defRPr/>
            </a:pPr>
            <a:r>
              <a:rPr lang="en-US" sz="1800" b="1" dirty="0">
                <a:solidFill>
                  <a:schemeClr val="tx1"/>
                </a:solidFill>
                <a:latin typeface="Times New Roman" panose="02020603050405020304" pitchFamily="18" charset="0"/>
                <a:cs typeface="Times New Roman" panose="02020603050405020304" pitchFamily="18" charset="0"/>
              </a:rPr>
              <a:t>Department of Computer Applications</a:t>
            </a:r>
          </a:p>
          <a:p>
            <a:pPr lvl="0">
              <a:lnSpc>
                <a:spcPct val="150000"/>
              </a:lnSpc>
              <a:spcBef>
                <a:spcPts val="0"/>
              </a:spcBef>
              <a:buClr>
                <a:schemeClr val="accent1"/>
              </a:buClr>
              <a:buSzPct val="76000"/>
              <a:defRPr/>
            </a:pPr>
            <a:r>
              <a:rPr lang="en-US" sz="1800" b="1" dirty="0">
                <a:solidFill>
                  <a:schemeClr val="tx1"/>
                </a:solidFill>
                <a:latin typeface="Times New Roman" panose="02020603050405020304" pitchFamily="18" charset="0"/>
                <a:cs typeface="Times New Roman" panose="02020603050405020304" pitchFamily="18" charset="0"/>
              </a:rPr>
              <a:t>MES College of Engineering, </a:t>
            </a:r>
            <a:r>
              <a:rPr lang="en-US" sz="1800" b="1" dirty="0" err="1">
                <a:solidFill>
                  <a:schemeClr val="tx1"/>
                </a:solidFill>
                <a:latin typeface="Times New Roman" panose="02020603050405020304" pitchFamily="18" charset="0"/>
                <a:cs typeface="Times New Roman" panose="02020603050405020304" pitchFamily="18" charset="0"/>
              </a:rPr>
              <a:t>Kuttippuram</a:t>
            </a:r>
            <a:endParaRPr lang="en-US" sz="1800" b="1" dirty="0">
              <a:solidFill>
                <a:schemeClr val="tx1"/>
              </a:solidFill>
              <a:latin typeface="Times New Roman" panose="02020603050405020304" pitchFamily="18" charset="0"/>
              <a:cs typeface="Times New Roman" panose="02020603050405020304" pitchFamily="18" charset="0"/>
            </a:endParaRPr>
          </a:p>
          <a:p>
            <a:pPr>
              <a:spcBef>
                <a:spcPts val="0"/>
              </a:spcBef>
              <a:buClr>
                <a:schemeClr val="accent1"/>
              </a:buClr>
              <a:buSzPct val="76000"/>
              <a:defRPr/>
            </a:pPr>
            <a:r>
              <a:rPr lang="en-US" sz="1800" dirty="0">
                <a:solidFill>
                  <a:schemeClr val="tx1"/>
                </a:solidFill>
                <a:latin typeface="Times New Roman" panose="02020603050405020304" pitchFamily="18" charset="0"/>
                <a:cs typeface="Times New Roman" panose="02020603050405020304" pitchFamily="18" charset="0"/>
              </a:rPr>
              <a:t>20/08/2025</a:t>
            </a:r>
          </a:p>
        </p:txBody>
      </p:sp>
      <p:pic>
        <p:nvPicPr>
          <p:cNvPr id="4" name="Picture 3" descr="logo.png"/>
          <p:cNvPicPr>
            <a:picLocks noChangeAspect="1"/>
          </p:cNvPicPr>
          <p:nvPr/>
        </p:nvPicPr>
        <p:blipFill>
          <a:blip r:embed="rId2"/>
          <a:stretch>
            <a:fillRect/>
          </a:stretch>
        </p:blipFill>
        <p:spPr>
          <a:xfrm>
            <a:off x="3843236" y="2000040"/>
            <a:ext cx="1457529" cy="15051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8691"/>
    </mc:Choice>
    <mc:Fallback xmlns="">
      <p:transition spd="slow" advTm="186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panose="02020603050405020304" pitchFamily="18" charset="0"/>
              </a:rPr>
              <a:t>FUNCTIONALITIES</a:t>
            </a:r>
            <a:endParaRPr lang="en-US" dirty="0">
              <a:latin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10</a:t>
            </a:fld>
            <a:endParaRPr lang="en-US"/>
          </a:p>
        </p:txBody>
      </p:sp>
      <p:sp>
        <p:nvSpPr>
          <p:cNvPr id="14" name="Rectangle 7">
            <a:extLst>
              <a:ext uri="{FF2B5EF4-FFF2-40B4-BE49-F238E27FC236}">
                <a16:creationId xmlns:a16="http://schemas.microsoft.com/office/drawing/2014/main" id="{301D5B80-AA17-FACC-E165-9ED9D6439D45}"/>
              </a:ext>
            </a:extLst>
          </p:cNvPr>
          <p:cNvSpPr>
            <a:spLocks noGrp="1" noChangeArrowheads="1"/>
          </p:cNvSpPr>
          <p:nvPr>
            <p:ph idx="1"/>
          </p:nvPr>
        </p:nvSpPr>
        <p:spPr bwMode="auto">
          <a:xfrm>
            <a:off x="457200" y="1389541"/>
            <a:ext cx="891141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Secure registration &amp; login for patients and doctors.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Patients can search doctors by specialty/location.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Patients can view </a:t>
            </a:r>
            <a:r>
              <a:rPr kumimoji="0" lang="en-US" altLang="en-US" sz="2400" b="1" i="0" u="none" strike="noStrike" cap="none" normalizeH="0" baseline="0" dirty="0">
                <a:ln>
                  <a:noFill/>
                </a:ln>
                <a:solidFill>
                  <a:schemeClr val="tx1"/>
                </a:solidFill>
                <a:effectLst/>
                <a:latin typeface="Times New Roman" panose="02020603050405020304" pitchFamily="18" charset="0"/>
              </a:rPr>
              <a:t>real-time doctor availability</a:t>
            </a:r>
            <a:r>
              <a:rPr kumimoji="0" lang="en-US" altLang="en-US" sz="2400" b="0" i="0" u="none" strike="noStrike" cap="none" normalizeH="0" baseline="0" dirty="0">
                <a:ln>
                  <a:noFill/>
                </a:ln>
                <a:solidFill>
                  <a:schemeClr val="tx1"/>
                </a:solidFill>
                <a:effectLst/>
                <a:latin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Book, reschedule, or cancel appointments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Receive </a:t>
            </a:r>
            <a:r>
              <a:rPr kumimoji="0" lang="en-US" altLang="en-US" sz="2400" b="1" i="0" u="none" strike="noStrike" cap="none" normalizeH="0" baseline="0" dirty="0">
                <a:ln>
                  <a:noFill/>
                </a:ln>
                <a:solidFill>
                  <a:schemeClr val="tx1"/>
                </a:solidFill>
                <a:effectLst/>
                <a:latin typeface="Times New Roman" panose="02020603050405020304" pitchFamily="18" charset="0"/>
              </a:rPr>
              <a:t>SMS/Email reminders</a:t>
            </a:r>
            <a:r>
              <a:rPr kumimoji="0" lang="en-US" altLang="en-US" sz="2400" b="0" i="0" u="none" strike="noStrike" cap="none" normalizeH="0" baseline="0" dirty="0">
                <a:ln>
                  <a:noFill/>
                </a:ln>
                <a:solidFill>
                  <a:schemeClr val="tx1"/>
                </a:solidFill>
                <a:effectLst/>
                <a:latin typeface="Times New Roman" panose="02020603050405020304" pitchFamily="18" charset="0"/>
              </a:rPr>
              <a:t> for appointments.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Doctors can set schedules &amp; update leave/unavailability.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Doctors can view and manage their bookings.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Receptionist/Admin can manage patient &amp; doctor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Admin can assist patients with booking/rescheduling.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System prevents </a:t>
            </a:r>
            <a:r>
              <a:rPr kumimoji="0" lang="en-US" altLang="en-US" sz="2400" b="1" i="0" u="none" strike="noStrike" cap="none" normalizeH="0" baseline="0" dirty="0">
                <a:ln>
                  <a:noFill/>
                </a:ln>
                <a:solidFill>
                  <a:schemeClr val="tx1"/>
                </a:solidFill>
                <a:effectLst/>
                <a:latin typeface="Times New Roman" panose="02020603050405020304" pitchFamily="18" charset="0"/>
              </a:rPr>
              <a:t>double booking / overlapping slots</a:t>
            </a:r>
            <a:r>
              <a:rPr kumimoji="0" lang="en-US" altLang="en-US" sz="2400" b="0" i="0" u="none" strike="noStrike" cap="none" normalizeH="0" baseline="0" dirty="0">
                <a:ln>
                  <a:noFill/>
                </a:ln>
                <a:solidFill>
                  <a:schemeClr val="tx1"/>
                </a:solidFill>
                <a:effectLst/>
                <a:latin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Admin can generate reports (appointments, cancellations, patient list).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Scalable, secure, and user-friendly web platform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723"/>
            <a:ext cx="8229600" cy="838200"/>
          </a:xfrm>
        </p:spPr>
        <p:txBody>
          <a:bodyPr/>
          <a:lstStyle/>
          <a:p>
            <a:r>
              <a:rPr lang="en" dirty="0">
                <a:latin typeface="Times New Roman" panose="02020603050405020304" pitchFamily="18" charset="0"/>
              </a:rPr>
              <a:t>MODULE DESCRIPTION</a:t>
            </a:r>
            <a:endParaRPr lang="en-US" dirty="0">
              <a:latin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11</a:t>
            </a:fld>
            <a:endParaRPr lang="en-US"/>
          </a:p>
        </p:txBody>
      </p:sp>
      <p:sp>
        <p:nvSpPr>
          <p:cNvPr id="16" name="TextBox 15">
            <a:extLst>
              <a:ext uri="{FF2B5EF4-FFF2-40B4-BE49-F238E27FC236}">
                <a16:creationId xmlns:a16="http://schemas.microsoft.com/office/drawing/2014/main" id="{EFE437D1-042B-5052-78D6-8B73C3CA7E53}"/>
              </a:ext>
            </a:extLst>
          </p:cNvPr>
          <p:cNvSpPr txBox="1"/>
          <p:nvPr/>
        </p:nvSpPr>
        <p:spPr>
          <a:xfrm>
            <a:off x="457200" y="1351508"/>
            <a:ext cx="8839200" cy="4893647"/>
          </a:xfrm>
          <a:prstGeom prst="rect">
            <a:avLst/>
          </a:prstGeom>
          <a:noFill/>
        </p:spPr>
        <p:txBody>
          <a:bodyPr wrap="square">
            <a:spAutoFit/>
          </a:bodyPr>
          <a:lstStyle/>
          <a:p>
            <a:pPr marL="457200" indent="-457200">
              <a:buAutoNum type="arabicPeriod"/>
            </a:pPr>
            <a:r>
              <a:rPr lang="en-US" sz="2400" b="1" dirty="0">
                <a:latin typeface="Times New Roman" panose="02020603050405020304" pitchFamily="18" charset="0"/>
                <a:cs typeface="Times New Roman" panose="02020603050405020304" pitchFamily="18" charset="0"/>
              </a:rPr>
              <a:t>Patient Module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Patient Registration/Login</a:t>
            </a:r>
            <a:r>
              <a:rPr lang="en-US" sz="2400" dirty="0">
                <a:latin typeface="Times New Roman" panose="02020603050405020304" pitchFamily="18" charset="0"/>
                <a:cs typeface="Times New Roman" panose="02020603050405020304" pitchFamily="18" charset="0"/>
              </a:rPr>
              <a:t> – Allows patients to securely create accounts and log in to the system.</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Doctor Search &amp; Filtering</a:t>
            </a:r>
            <a:r>
              <a:rPr lang="en-US" sz="2400" dirty="0">
                <a:latin typeface="Times New Roman" panose="02020603050405020304" pitchFamily="18" charset="0"/>
                <a:cs typeface="Times New Roman" panose="02020603050405020304" pitchFamily="18" charset="0"/>
              </a:rPr>
              <a:t> – Patients can search for doctors based on specialization, location, and availability.</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Appointment Booking</a:t>
            </a:r>
            <a:r>
              <a:rPr lang="en-US" sz="2400" dirty="0">
                <a:latin typeface="Times New Roman" panose="02020603050405020304" pitchFamily="18" charset="0"/>
                <a:cs typeface="Times New Roman" panose="02020603050405020304" pitchFamily="18" charset="0"/>
              </a:rPr>
              <a:t> – Patients can select preferred time slots and confirm appointments with available doctors.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Appointment Management</a:t>
            </a:r>
            <a:r>
              <a:rPr lang="en-US" sz="2400" dirty="0">
                <a:latin typeface="Times New Roman" panose="02020603050405020304" pitchFamily="18" charset="0"/>
                <a:cs typeface="Times New Roman" panose="02020603050405020304" pitchFamily="18" charset="0"/>
              </a:rPr>
              <a:t> – Patients can cancel or reschedule their appointments as needed.</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Notification System</a:t>
            </a:r>
            <a:r>
              <a:rPr lang="en-US" sz="2400" dirty="0">
                <a:latin typeface="Times New Roman" panose="02020603050405020304" pitchFamily="18" charset="0"/>
                <a:cs typeface="Times New Roman" panose="02020603050405020304" pitchFamily="18" charset="0"/>
              </a:rPr>
              <a:t> – Patients receive automated SMS/email reminders for upcoming appointments.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Medical History View</a:t>
            </a:r>
            <a:r>
              <a:rPr lang="en-US" sz="2400" dirty="0">
                <a:latin typeface="Times New Roman" panose="02020603050405020304" pitchFamily="18" charset="0"/>
                <a:cs typeface="Times New Roman" panose="02020603050405020304" pitchFamily="18" charset="0"/>
              </a:rPr>
              <a:t> – Allows users to view their past appointments and consultation history.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D56E-8915-4996-FEC9-6FD5D94F88FC}"/>
              </a:ext>
            </a:extLst>
          </p:cNvPr>
          <p:cNvSpPr>
            <a:spLocks noGrp="1"/>
          </p:cNvSpPr>
          <p:nvPr>
            <p:ph type="title"/>
          </p:nvPr>
        </p:nvSpPr>
        <p:spPr/>
        <p:txBody>
          <a:bodyPr/>
          <a:lstStyle/>
          <a:p>
            <a:r>
              <a:rPr lang="en" dirty="0">
                <a:latin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648B8B47-2449-C58B-78AB-40FA6FD9EA5D}"/>
              </a:ext>
            </a:extLst>
          </p:cNvPr>
          <p:cNvSpPr>
            <a:spLocks noGrp="1"/>
          </p:cNvSpPr>
          <p:nvPr>
            <p:ph idx="1"/>
          </p:nvPr>
        </p:nvSpPr>
        <p:spPr>
          <a:xfrm>
            <a:off x="484632" y="1281648"/>
            <a:ext cx="8229600" cy="4948932"/>
          </a:xfrm>
        </p:spPr>
        <p:txBody>
          <a:bodyPr>
            <a:normAutofit/>
          </a:bodyPr>
          <a:lstStyle/>
          <a:p>
            <a:pPr marL="0" indent="0">
              <a:buNone/>
            </a:pPr>
            <a:r>
              <a:rPr lang="en-US" sz="2400" b="1" dirty="0">
                <a:latin typeface="Times New Roman" panose="02020603050405020304" pitchFamily="18" charset="0"/>
              </a:rPr>
              <a:t>2. Doctor Module</a:t>
            </a:r>
          </a:p>
          <a:p>
            <a:r>
              <a:rPr lang="en-US" sz="2400" b="1" dirty="0">
                <a:latin typeface="Times New Roman" panose="02020603050405020304" pitchFamily="18" charset="0"/>
              </a:rPr>
              <a:t>Doctor Registration/Login</a:t>
            </a:r>
            <a:r>
              <a:rPr lang="en-US" sz="2400" dirty="0">
                <a:latin typeface="Times New Roman" panose="02020603050405020304" pitchFamily="18" charset="0"/>
              </a:rPr>
              <a:t> – Enables doctors to register securely and manage their profile and availability.</a:t>
            </a:r>
          </a:p>
          <a:p>
            <a:r>
              <a:rPr lang="en-US" sz="2400" b="1" dirty="0">
                <a:latin typeface="Times New Roman" panose="02020603050405020304" pitchFamily="18" charset="0"/>
              </a:rPr>
              <a:t>Schedule Management</a:t>
            </a:r>
            <a:r>
              <a:rPr lang="en-US" sz="2400" dirty="0">
                <a:latin typeface="Times New Roman" panose="02020603050405020304" pitchFamily="18" charset="0"/>
              </a:rPr>
              <a:t> – Doctors can set, update, or block their available time slots for appointments.</a:t>
            </a:r>
          </a:p>
          <a:p>
            <a:r>
              <a:rPr lang="en-US" sz="2400" b="1" dirty="0">
                <a:latin typeface="Times New Roman" panose="02020603050405020304" pitchFamily="18" charset="0"/>
              </a:rPr>
              <a:t>Appointment Overview</a:t>
            </a:r>
            <a:r>
              <a:rPr lang="en-US" sz="2400" dirty="0">
                <a:latin typeface="Times New Roman" panose="02020603050405020304" pitchFamily="18" charset="0"/>
              </a:rPr>
              <a:t> – Provides a view of upcoming, completed, or cancelled appointments.</a:t>
            </a:r>
          </a:p>
          <a:p>
            <a:r>
              <a:rPr lang="en-US" sz="2400" b="1" dirty="0">
                <a:latin typeface="Times New Roman" panose="02020603050405020304" pitchFamily="18" charset="0"/>
              </a:rPr>
              <a:t>Patient Medical Notes</a:t>
            </a:r>
            <a:r>
              <a:rPr lang="en-US" sz="2400" dirty="0">
                <a:latin typeface="Times New Roman" panose="02020603050405020304" pitchFamily="18" charset="0"/>
              </a:rPr>
              <a:t> – Allows doctors to add brief notes or observations after a consultation.</a:t>
            </a:r>
          </a:p>
          <a:p>
            <a:r>
              <a:rPr lang="en-US" sz="2400" b="1" dirty="0">
                <a:latin typeface="Times New Roman" panose="02020603050405020304" pitchFamily="18" charset="0"/>
              </a:rPr>
              <a:t>Profile Management</a:t>
            </a:r>
            <a:r>
              <a:rPr lang="en-US" sz="2400" dirty="0">
                <a:latin typeface="Times New Roman" panose="02020603050405020304" pitchFamily="18" charset="0"/>
              </a:rPr>
              <a:t> – Update personal details, specialization, and contact information</a:t>
            </a:r>
            <a:endParaRPr lang="en-IN" sz="2400"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307904EA-47FB-1607-DF0B-020562ED869A}"/>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5738DFA6-3725-1AC7-79F3-ACE00CC9CF5B}"/>
              </a:ext>
            </a:extLst>
          </p:cNvPr>
          <p:cNvSpPr>
            <a:spLocks noGrp="1"/>
          </p:cNvSpPr>
          <p:nvPr>
            <p:ph type="sldNum" sz="quarter" idx="12"/>
          </p:nvPr>
        </p:nvSpPr>
        <p:spPr/>
        <p:txBody>
          <a:bodyPr/>
          <a:lstStyle/>
          <a:p>
            <a:fld id="{C65E9355-139B-4FED-8401-A2AF31A8FC31}" type="slidenum">
              <a:rPr lang="en-US" smtClean="0"/>
              <a:pPr/>
              <a:t>12</a:t>
            </a:fld>
            <a:endParaRPr lang="en-US" dirty="0"/>
          </a:p>
        </p:txBody>
      </p:sp>
    </p:spTree>
    <p:extLst>
      <p:ext uri="{BB962C8B-B14F-4D97-AF65-F5344CB8AC3E}">
        <p14:creationId xmlns:p14="http://schemas.microsoft.com/office/powerpoint/2010/main" val="2420033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E773-8037-DA88-10B9-E8834709BEF4}"/>
              </a:ext>
            </a:extLst>
          </p:cNvPr>
          <p:cNvSpPr>
            <a:spLocks noGrp="1"/>
          </p:cNvSpPr>
          <p:nvPr>
            <p:ph type="title"/>
          </p:nvPr>
        </p:nvSpPr>
        <p:spPr/>
        <p:txBody>
          <a:bodyPr/>
          <a:lstStyle/>
          <a:p>
            <a:r>
              <a:rPr lang="en" dirty="0">
                <a:latin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9BD416D7-51F2-A92A-EE28-6C8C523E1FB8}"/>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rPr>
              <a:t>3. Admin Module</a:t>
            </a:r>
          </a:p>
          <a:p>
            <a:r>
              <a:rPr lang="en-US" sz="2400" b="1" dirty="0">
                <a:latin typeface="Times New Roman" panose="02020603050405020304" pitchFamily="18" charset="0"/>
              </a:rPr>
              <a:t>Admin Login</a:t>
            </a:r>
            <a:r>
              <a:rPr lang="en-US" sz="2400" dirty="0">
                <a:latin typeface="Times New Roman" panose="02020603050405020304" pitchFamily="18" charset="0"/>
              </a:rPr>
              <a:t> – Secure access for administrators or receptionists.</a:t>
            </a:r>
          </a:p>
          <a:p>
            <a:r>
              <a:rPr lang="en-US" sz="2400" b="1" dirty="0">
                <a:latin typeface="Times New Roman" panose="02020603050405020304" pitchFamily="18" charset="0"/>
              </a:rPr>
              <a:t>Doctor &amp; Patient Management</a:t>
            </a:r>
            <a:r>
              <a:rPr lang="en-US" sz="2400" dirty="0">
                <a:latin typeface="Times New Roman" panose="02020603050405020304" pitchFamily="18" charset="0"/>
              </a:rPr>
              <a:t> – Add, update, or remove doctor/patient records.</a:t>
            </a:r>
          </a:p>
          <a:p>
            <a:r>
              <a:rPr lang="en-US" sz="2400" b="1" dirty="0">
                <a:latin typeface="Times New Roman" panose="02020603050405020304" pitchFamily="18" charset="0"/>
              </a:rPr>
              <a:t>Appointment Oversight</a:t>
            </a:r>
            <a:r>
              <a:rPr lang="en-US" sz="2400" dirty="0">
                <a:latin typeface="Times New Roman" panose="02020603050405020304" pitchFamily="18" charset="0"/>
              </a:rPr>
              <a:t> – Monitor all scheduled, canceled, and rescheduled appointments.</a:t>
            </a:r>
          </a:p>
          <a:p>
            <a:r>
              <a:rPr lang="en-US" sz="2400" b="1" dirty="0">
                <a:latin typeface="Times New Roman" panose="02020603050405020304" pitchFamily="18" charset="0"/>
              </a:rPr>
              <a:t>Schedule Updates</a:t>
            </a:r>
            <a:r>
              <a:rPr lang="en-US" sz="2400" dirty="0">
                <a:latin typeface="Times New Roman" panose="02020603050405020304" pitchFamily="18" charset="0"/>
              </a:rPr>
              <a:t> – Update doctor’s availability and assist patients with bookings.</a:t>
            </a:r>
          </a:p>
          <a:p>
            <a:r>
              <a:rPr lang="en-US" sz="2400" b="1" dirty="0">
                <a:latin typeface="Times New Roman" panose="02020603050405020304" pitchFamily="18" charset="0"/>
              </a:rPr>
              <a:t>Report Generation</a:t>
            </a:r>
            <a:r>
              <a:rPr lang="en-US" sz="2400" dirty="0">
                <a:latin typeface="Times New Roman" panose="02020603050405020304" pitchFamily="18" charset="0"/>
              </a:rPr>
              <a:t> – Generate reports on appointments, cancellations, and patient visits.</a:t>
            </a:r>
          </a:p>
          <a:p>
            <a:pPr marL="0" indent="0">
              <a:buNone/>
            </a:pPr>
            <a:endParaRPr lang="en-US" sz="2400" dirty="0">
              <a:latin typeface="Times New Roman" panose="02020603050405020304" pitchFamily="18" charset="0"/>
            </a:endParaRPr>
          </a:p>
          <a:p>
            <a:pPr marL="0" indent="0">
              <a:buNone/>
            </a:pPr>
            <a:endParaRPr lang="en-IN" sz="2400"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27D15822-22FE-4332-E80A-D13B811C9BE5}"/>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28E0CA66-82C3-5FC2-B89C-26B4502F1241}"/>
              </a:ext>
            </a:extLst>
          </p:cNvPr>
          <p:cNvSpPr>
            <a:spLocks noGrp="1"/>
          </p:cNvSpPr>
          <p:nvPr>
            <p:ph type="sldNum" sz="quarter" idx="12"/>
          </p:nvPr>
        </p:nvSpPr>
        <p:spPr/>
        <p:txBody>
          <a:bodyPr/>
          <a:lstStyle/>
          <a:p>
            <a:fld id="{C65E9355-139B-4FED-8401-A2AF31A8FC31}" type="slidenum">
              <a:rPr lang="en-US" smtClean="0"/>
              <a:pPr/>
              <a:t>13</a:t>
            </a:fld>
            <a:endParaRPr lang="en-US" dirty="0"/>
          </a:p>
        </p:txBody>
      </p:sp>
    </p:spTree>
    <p:extLst>
      <p:ext uri="{BB962C8B-B14F-4D97-AF65-F5344CB8AC3E}">
        <p14:creationId xmlns:p14="http://schemas.microsoft.com/office/powerpoint/2010/main" val="1881546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DEVELOPING ENVIRONMENT</a:t>
            </a:r>
          </a:p>
        </p:txBody>
      </p:sp>
      <p:sp>
        <p:nvSpPr>
          <p:cNvPr id="3" name="Content Placeholder 2"/>
          <p:cNvSpPr>
            <a:spLocks noGrp="1"/>
          </p:cNvSpPr>
          <p:nvPr>
            <p:ph idx="1"/>
          </p:nvPr>
        </p:nvSpPr>
        <p:spPr/>
        <p:txBody>
          <a:bodyPr>
            <a:noAutofit/>
          </a:bodyPr>
          <a:lstStyle/>
          <a:p>
            <a:r>
              <a:rPr lang="en-IN" sz="2400" b="1" dirty="0">
                <a:latin typeface="Times New Roman" panose="02020603050405020304" pitchFamily="18" charset="0"/>
              </a:rPr>
              <a:t>Operating System</a:t>
            </a:r>
            <a:r>
              <a:rPr lang="en-IN" sz="2400" dirty="0">
                <a:latin typeface="Times New Roman" panose="02020603050405020304" pitchFamily="18" charset="0"/>
              </a:rPr>
              <a:t>: Windows </a:t>
            </a:r>
          </a:p>
          <a:p>
            <a:r>
              <a:rPr lang="en-IN" sz="2400" b="1" dirty="0">
                <a:latin typeface="Times New Roman" panose="02020603050405020304" pitchFamily="18" charset="0"/>
              </a:rPr>
              <a:t>Front End</a:t>
            </a:r>
            <a:r>
              <a:rPr lang="en-IN" sz="2400" dirty="0">
                <a:latin typeface="Times New Roman" panose="02020603050405020304" pitchFamily="18" charset="0"/>
              </a:rPr>
              <a:t>: React.js (JavaScript, HTML, CSS)</a:t>
            </a:r>
          </a:p>
          <a:p>
            <a:r>
              <a:rPr lang="en-IN" sz="2400" b="1" dirty="0">
                <a:latin typeface="Times New Roman" panose="02020603050405020304" pitchFamily="18" charset="0"/>
              </a:rPr>
              <a:t>Back End</a:t>
            </a:r>
            <a:r>
              <a:rPr lang="en-IN" sz="2400" dirty="0">
                <a:latin typeface="Times New Roman" panose="02020603050405020304" pitchFamily="18" charset="0"/>
              </a:rPr>
              <a:t>: Django (Python)</a:t>
            </a:r>
          </a:p>
          <a:p>
            <a:r>
              <a:rPr lang="en-IN" sz="2400" b="1" dirty="0">
                <a:latin typeface="Times New Roman" panose="02020603050405020304" pitchFamily="18" charset="0"/>
              </a:rPr>
              <a:t>Database</a:t>
            </a:r>
            <a:r>
              <a:rPr lang="en-IN" sz="2400" dirty="0">
                <a:latin typeface="Times New Roman" panose="02020603050405020304" pitchFamily="18" charset="0"/>
              </a:rPr>
              <a:t>: MySQL (Relational Database)</a:t>
            </a:r>
          </a:p>
          <a:p>
            <a:r>
              <a:rPr lang="en-IN" sz="2400" b="1" dirty="0">
                <a:latin typeface="Times New Roman" panose="02020603050405020304" pitchFamily="18" charset="0"/>
              </a:rPr>
              <a:t>Authentication</a:t>
            </a:r>
            <a:r>
              <a:rPr lang="en-IN" sz="2400" dirty="0">
                <a:latin typeface="Times New Roman" panose="02020603050405020304" pitchFamily="18" charset="0"/>
              </a:rPr>
              <a:t>: Django Built-in Authentication System</a:t>
            </a:r>
          </a:p>
          <a:p>
            <a:r>
              <a:rPr lang="en-US" sz="2400" b="1" dirty="0">
                <a:latin typeface="Times New Roman" panose="02020603050405020304" pitchFamily="18" charset="0"/>
              </a:rPr>
              <a:t>Location Services</a:t>
            </a:r>
            <a:r>
              <a:rPr lang="en-US" sz="2400" dirty="0">
                <a:latin typeface="Times New Roman" panose="02020603050405020304" pitchFamily="18" charset="0"/>
              </a:rPr>
              <a:t>: Google Maps API</a:t>
            </a:r>
            <a:endParaRPr lang="en-IN" sz="2400" dirty="0">
              <a:latin typeface="Times New Roman" panose="02020603050405020304" pitchFamily="18" charset="0"/>
            </a:endParaRPr>
          </a:p>
          <a:p>
            <a:r>
              <a:rPr lang="en-IN" sz="2400" b="1" dirty="0">
                <a:latin typeface="Times New Roman" panose="02020603050405020304" pitchFamily="18" charset="0"/>
              </a:rPr>
              <a:t>IDE</a:t>
            </a:r>
            <a:r>
              <a:rPr lang="en-IN" sz="2400" dirty="0">
                <a:latin typeface="Times New Roman" panose="02020603050405020304" pitchFamily="18" charset="0"/>
              </a:rPr>
              <a:t>: Visual Studio Code / PyCharm</a:t>
            </a:r>
          </a:p>
          <a:p>
            <a:r>
              <a:rPr lang="en-IN" sz="2400" b="1" dirty="0">
                <a:latin typeface="Times New Roman" panose="02020603050405020304" pitchFamily="18" charset="0"/>
              </a:rPr>
              <a:t>Version Control</a:t>
            </a:r>
            <a:r>
              <a:rPr lang="en-IN" sz="2400" dirty="0">
                <a:latin typeface="Times New Roman" panose="02020603050405020304" pitchFamily="18" charset="0"/>
              </a:rPr>
              <a:t>: Git &amp; GitHub</a:t>
            </a:r>
          </a:p>
          <a:p>
            <a:pPr algn="l"/>
            <a:endParaRPr lang="en-US" sz="2400" dirty="0">
              <a:latin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14</a:t>
            </a:fld>
            <a:endParaRPr lang="en-US"/>
          </a:p>
        </p:txBody>
      </p:sp>
      <p:sp>
        <p:nvSpPr>
          <p:cNvPr id="34" name="Rectangle 3">
            <a:extLst>
              <a:ext uri="{FF2B5EF4-FFF2-40B4-BE49-F238E27FC236}">
                <a16:creationId xmlns:a16="http://schemas.microsoft.com/office/drawing/2014/main" id="{06DE5CB4-C85E-03BB-B157-6D1163DFA1F3}"/>
              </a:ext>
            </a:extLst>
          </p:cNvPr>
          <p:cNvSpPr>
            <a:spLocks noChangeArrowheads="1"/>
          </p:cNvSpPr>
          <p:nvPr/>
        </p:nvSpPr>
        <p:spPr bwMode="auto">
          <a:xfrm>
            <a:off x="662354" y="37278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6" name="Rectangle 5">
            <a:extLst>
              <a:ext uri="{FF2B5EF4-FFF2-40B4-BE49-F238E27FC236}">
                <a16:creationId xmlns:a16="http://schemas.microsoft.com/office/drawing/2014/main" id="{AFEC64AB-9B64-6FC4-C533-E89C9F942A23}"/>
              </a:ext>
            </a:extLst>
          </p:cNvPr>
          <p:cNvSpPr>
            <a:spLocks noChangeArrowheads="1"/>
          </p:cNvSpPr>
          <p:nvPr/>
        </p:nvSpPr>
        <p:spPr bwMode="auto">
          <a:xfrm>
            <a:off x="0" y="990084"/>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006475"/>
          </a:xfrm>
        </p:spPr>
        <p:txBody>
          <a:bodyPr/>
          <a:lstStyle/>
          <a:p>
            <a:r>
              <a:rPr lang="en-US" dirty="0">
                <a:latin typeface="Times New Roman" panose="02020603050405020304" pitchFamily="18" charset="0"/>
              </a:rPr>
              <a:t>SPRINT BACKLOG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15</a:t>
            </a:fld>
            <a:endParaRPr lang="en-US"/>
          </a:p>
        </p:txBody>
      </p:sp>
      <p:graphicFrame>
        <p:nvGraphicFramePr>
          <p:cNvPr id="6" name="Google Shape;409;p32"/>
          <p:cNvGraphicFramePr/>
          <p:nvPr>
            <p:extLst>
              <p:ext uri="{D42A27DB-BD31-4B8C-83A1-F6EECF244321}">
                <p14:modId xmlns:p14="http://schemas.microsoft.com/office/powerpoint/2010/main" val="3406402163"/>
              </p:ext>
            </p:extLst>
          </p:nvPr>
        </p:nvGraphicFramePr>
        <p:xfrm>
          <a:off x="457199" y="1177232"/>
          <a:ext cx="8229600" cy="4948932"/>
        </p:xfrm>
        <a:graphic>
          <a:graphicData uri="http://schemas.openxmlformats.org/drawingml/2006/table">
            <a:tbl>
              <a:tblPr>
                <a:noFill/>
              </a:tblPr>
              <a:tblGrid>
                <a:gridCol w="835510">
                  <a:extLst>
                    <a:ext uri="{9D8B030D-6E8A-4147-A177-3AD203B41FA5}">
                      <a16:colId xmlns:a16="http://schemas.microsoft.com/office/drawing/2014/main" val="20000"/>
                    </a:ext>
                  </a:extLst>
                </a:gridCol>
                <a:gridCol w="935543">
                  <a:extLst>
                    <a:ext uri="{9D8B030D-6E8A-4147-A177-3AD203B41FA5}">
                      <a16:colId xmlns:a16="http://schemas.microsoft.com/office/drawing/2014/main" val="20001"/>
                    </a:ext>
                  </a:extLst>
                </a:gridCol>
                <a:gridCol w="832318">
                  <a:extLst>
                    <a:ext uri="{9D8B030D-6E8A-4147-A177-3AD203B41FA5}">
                      <a16:colId xmlns:a16="http://schemas.microsoft.com/office/drawing/2014/main" val="20002"/>
                    </a:ext>
                  </a:extLst>
                </a:gridCol>
                <a:gridCol w="608248">
                  <a:extLst>
                    <a:ext uri="{9D8B030D-6E8A-4147-A177-3AD203B41FA5}">
                      <a16:colId xmlns:a16="http://schemas.microsoft.com/office/drawing/2014/main" val="20003"/>
                    </a:ext>
                  </a:extLst>
                </a:gridCol>
                <a:gridCol w="561998">
                  <a:extLst>
                    <a:ext uri="{9D8B030D-6E8A-4147-A177-3AD203B41FA5}">
                      <a16:colId xmlns:a16="http://schemas.microsoft.com/office/drawing/2014/main" val="20004"/>
                    </a:ext>
                  </a:extLst>
                </a:gridCol>
                <a:gridCol w="584135">
                  <a:extLst>
                    <a:ext uri="{9D8B030D-6E8A-4147-A177-3AD203B41FA5}">
                      <a16:colId xmlns:a16="http://schemas.microsoft.com/office/drawing/2014/main" val="20005"/>
                    </a:ext>
                  </a:extLst>
                </a:gridCol>
                <a:gridCol w="550170">
                  <a:extLst>
                    <a:ext uri="{9D8B030D-6E8A-4147-A177-3AD203B41FA5}">
                      <a16:colId xmlns:a16="http://schemas.microsoft.com/office/drawing/2014/main" val="20006"/>
                    </a:ext>
                  </a:extLst>
                </a:gridCol>
                <a:gridCol w="553613">
                  <a:extLst>
                    <a:ext uri="{9D8B030D-6E8A-4147-A177-3AD203B41FA5}">
                      <a16:colId xmlns:a16="http://schemas.microsoft.com/office/drawing/2014/main" val="20007"/>
                    </a:ext>
                  </a:extLst>
                </a:gridCol>
                <a:gridCol w="553613">
                  <a:extLst>
                    <a:ext uri="{9D8B030D-6E8A-4147-A177-3AD203B41FA5}">
                      <a16:colId xmlns:a16="http://schemas.microsoft.com/office/drawing/2014/main" val="20008"/>
                    </a:ext>
                  </a:extLst>
                </a:gridCol>
                <a:gridCol w="553613">
                  <a:extLst>
                    <a:ext uri="{9D8B030D-6E8A-4147-A177-3AD203B41FA5}">
                      <a16:colId xmlns:a16="http://schemas.microsoft.com/office/drawing/2014/main" val="20009"/>
                    </a:ext>
                  </a:extLst>
                </a:gridCol>
                <a:gridCol w="553613">
                  <a:extLst>
                    <a:ext uri="{9D8B030D-6E8A-4147-A177-3AD203B41FA5}">
                      <a16:colId xmlns:a16="http://schemas.microsoft.com/office/drawing/2014/main" val="20010"/>
                    </a:ext>
                  </a:extLst>
                </a:gridCol>
                <a:gridCol w="553613">
                  <a:extLst>
                    <a:ext uri="{9D8B030D-6E8A-4147-A177-3AD203B41FA5}">
                      <a16:colId xmlns:a16="http://schemas.microsoft.com/office/drawing/2014/main" val="20011"/>
                    </a:ext>
                  </a:extLst>
                </a:gridCol>
                <a:gridCol w="553613">
                  <a:extLst>
                    <a:ext uri="{9D8B030D-6E8A-4147-A177-3AD203B41FA5}">
                      <a16:colId xmlns:a16="http://schemas.microsoft.com/office/drawing/2014/main" val="20012"/>
                    </a:ext>
                  </a:extLst>
                </a:gridCol>
              </a:tblGrid>
              <a:tr h="925384">
                <a:tc>
                  <a:txBody>
                    <a:bodyPr/>
                    <a:lstStyle/>
                    <a:p>
                      <a:pPr marL="0" lvl="0" indent="0" algn="ctr" rtl="0">
                        <a:spcBef>
                          <a:spcPts val="0"/>
                        </a:spcBef>
                        <a:spcAft>
                          <a:spcPts val="0"/>
                        </a:spcAft>
                        <a:buNone/>
                      </a:pPr>
                      <a:r>
                        <a:rPr lang="en" sz="1200" b="1" dirty="0">
                          <a:latin typeface="Times New Roman" panose="02020603050405020304" pitchFamily="18" charset="0"/>
                          <a:cs typeface="Times New Roman" panose="02020603050405020304" pitchFamily="18" charset="0"/>
                        </a:rPr>
                        <a:t>Backlog item </a:t>
                      </a:r>
                      <a:endParaRPr sz="12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dirty="0">
                          <a:latin typeface="Times New Roman" panose="02020603050405020304" pitchFamily="18" charset="0"/>
                          <a:cs typeface="Times New Roman" panose="02020603050405020304" pitchFamily="18" charset="0"/>
                        </a:rPr>
                        <a:t> Status And  Completion Date</a:t>
                      </a:r>
                      <a:endParaRPr sz="12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a:latin typeface="Times New Roman" panose="02020603050405020304" pitchFamily="18" charset="0"/>
                          <a:cs typeface="Times New Roman" panose="02020603050405020304" pitchFamily="18" charset="0"/>
                        </a:rPr>
                        <a:t>Original Estimation in Hours </a:t>
                      </a:r>
                      <a:endParaRPr sz="12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Day 1</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hrs</a:t>
                      </a:r>
                      <a:endParaRPr sz="11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Day 2</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hrs</a:t>
                      </a:r>
                      <a:endParaRPr sz="11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latin typeface="Times New Roman" panose="02020603050405020304" pitchFamily="18" charset="0"/>
                          <a:cs typeface="Times New Roman" panose="02020603050405020304" pitchFamily="18" charset="0"/>
                        </a:rPr>
                        <a:t>Day </a:t>
                      </a:r>
                      <a:endParaRPr sz="11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dirty="0">
                          <a:latin typeface="Times New Roman" panose="02020603050405020304" pitchFamily="18" charset="0"/>
                          <a:cs typeface="Times New Roman" panose="02020603050405020304" pitchFamily="18" charset="0"/>
                        </a:rPr>
                        <a:t>3</a:t>
                      </a:r>
                      <a:endParaRPr sz="11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dirty="0">
                          <a:latin typeface="Times New Roman" panose="02020603050405020304" pitchFamily="18" charset="0"/>
                          <a:cs typeface="Times New Roman" panose="02020603050405020304" pitchFamily="18" charset="0"/>
                        </a:rPr>
                        <a:t>hrs</a:t>
                      </a:r>
                      <a:endParaRPr sz="11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Day</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4</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hrs</a:t>
                      </a:r>
                      <a:endParaRPr sz="11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Day </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5</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hrs</a:t>
                      </a:r>
                      <a:endParaRPr sz="11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Day 6</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hrs</a:t>
                      </a:r>
                      <a:endParaRPr sz="11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latin typeface="Times New Roman" panose="02020603050405020304" pitchFamily="18" charset="0"/>
                          <a:cs typeface="Times New Roman" panose="02020603050405020304" pitchFamily="18" charset="0"/>
                        </a:rPr>
                        <a:t>Day 7</a:t>
                      </a:r>
                      <a:endParaRPr sz="1100"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dirty="0">
                          <a:latin typeface="Times New Roman" panose="02020603050405020304" pitchFamily="18" charset="0"/>
                          <a:cs typeface="Times New Roman" panose="02020603050405020304" pitchFamily="18" charset="0"/>
                        </a:rPr>
                        <a:t>hrs</a:t>
                      </a:r>
                      <a:endParaRPr sz="11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Day 8</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hrs</a:t>
                      </a:r>
                      <a:endParaRPr sz="11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Day 9</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hrs</a:t>
                      </a:r>
                      <a:endParaRPr sz="11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Day 10</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hrs</a:t>
                      </a:r>
                      <a:endParaRPr sz="1100" b="1">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sz="11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0"/>
                  </a:ext>
                </a:extLst>
              </a:tr>
              <a:tr h="385559">
                <a:tc gridSpan="13">
                  <a:txBody>
                    <a:bodyPr/>
                    <a:lstStyle/>
                    <a:p>
                      <a:pPr marL="0" lvl="0" indent="0" algn="ctr" rtl="0">
                        <a:spcBef>
                          <a:spcPts val="0"/>
                        </a:spcBef>
                        <a:spcAft>
                          <a:spcPts val="0"/>
                        </a:spcAft>
                        <a:buNone/>
                      </a:pPr>
                      <a:r>
                        <a:rPr lang="en" sz="1300" dirty="0">
                          <a:latin typeface="Times New Roman" panose="02020603050405020304" pitchFamily="18" charset="0"/>
                          <a:cs typeface="Times New Roman" panose="02020603050405020304" pitchFamily="18" charset="0"/>
                        </a:rPr>
                        <a:t>SPRINT 1</a:t>
                      </a:r>
                      <a:endParaRPr sz="13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24371">
                <a:tc>
                  <a:txBody>
                    <a:bodyPr/>
                    <a:lstStyle/>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Project setup </a:t>
                      </a:r>
                      <a:endParaRPr sz="11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06/08/2025</a:t>
                      </a:r>
                      <a:endParaRPr sz="10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2</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2"/>
                  </a:ext>
                </a:extLst>
              </a:tr>
              <a:tr h="694030">
                <a:tc>
                  <a:txBody>
                    <a:bodyPr/>
                    <a:lstStyle/>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User registration &amp; login</a:t>
                      </a:r>
                      <a:endParaRPr sz="11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15/08/2025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3</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1</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3"/>
                  </a:ext>
                </a:extLst>
              </a:tr>
              <a:tr h="524371">
                <a:tc>
                  <a:txBody>
                    <a:bodyPr/>
                    <a:lstStyle/>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Database  design</a:t>
                      </a:r>
                      <a:endParaRPr sz="11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24/08/2025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3</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4"/>
                  </a:ext>
                </a:extLst>
              </a:tr>
              <a:tr h="385559">
                <a:tc gridSpan="13">
                  <a:txBody>
                    <a:bodyPr/>
                    <a:lstStyle/>
                    <a:p>
                      <a:pPr marL="0" lvl="0" indent="0" algn="ctr" rtl="0">
                        <a:spcBef>
                          <a:spcPts val="0"/>
                        </a:spcBef>
                        <a:spcAft>
                          <a:spcPts val="0"/>
                        </a:spcAft>
                        <a:buNone/>
                      </a:pPr>
                      <a:r>
                        <a:rPr lang="en" sz="1300" dirty="0">
                          <a:latin typeface="Times New Roman" panose="02020603050405020304" pitchFamily="18" charset="0"/>
                          <a:cs typeface="Times New Roman" panose="02020603050405020304" pitchFamily="18" charset="0"/>
                        </a:rPr>
                        <a:t>SPRINT 2</a:t>
                      </a:r>
                      <a:endParaRPr sz="13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588729">
                <a:tc>
                  <a:txBody>
                    <a:bodyPr/>
                    <a:lstStyle/>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Doctor schedule</a:t>
                      </a: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02/09/2025</a:t>
                      </a:r>
                      <a:endParaRPr sz="10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6"/>
                  </a:ext>
                </a:extLst>
              </a:tr>
              <a:tr h="920929">
                <a:tc>
                  <a:txBody>
                    <a:bodyPr/>
                    <a:lstStyle/>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Appointment </a:t>
                      </a:r>
                      <a:endParaRPr sz="11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11/09/2025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7"/>
                  </a:ext>
                </a:extLst>
              </a:tr>
            </a:tbl>
          </a:graphicData>
        </a:graphic>
      </p:graphicFrame>
      <p:sp>
        <p:nvSpPr>
          <p:cNvPr id="7" name="TextBox 6"/>
          <p:cNvSpPr txBox="1"/>
          <p:nvPr/>
        </p:nvSpPr>
        <p:spPr>
          <a:xfrm>
            <a:off x="838199" y="5572167"/>
            <a:ext cx="7848600" cy="369332"/>
          </a:xfrm>
          <a:prstGeom prst="rect">
            <a:avLst/>
          </a:prstGeom>
          <a:noFill/>
        </p:spPr>
        <p:txBody>
          <a:bodyPr wrap="square" rtlCol="0">
            <a:spAutoFit/>
          </a:bodyPr>
          <a:lstStyle/>
          <a:p>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dirty="0">
                <a:latin typeface="Times New Roman" panose="02020603050405020304" pitchFamily="18" charset="0"/>
              </a:rPr>
              <a:t>SPRINT BACKLOG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16</a:t>
            </a:fld>
            <a:endParaRPr lang="en-US"/>
          </a:p>
        </p:txBody>
      </p:sp>
      <p:graphicFrame>
        <p:nvGraphicFramePr>
          <p:cNvPr id="8" name="Google Shape;417;p33"/>
          <p:cNvGraphicFramePr/>
          <p:nvPr>
            <p:extLst>
              <p:ext uri="{D42A27DB-BD31-4B8C-83A1-F6EECF244321}">
                <p14:modId xmlns:p14="http://schemas.microsoft.com/office/powerpoint/2010/main" val="917756650"/>
              </p:ext>
            </p:extLst>
          </p:nvPr>
        </p:nvGraphicFramePr>
        <p:xfrm>
          <a:off x="457199" y="1177232"/>
          <a:ext cx="8229603" cy="4948933"/>
        </p:xfrm>
        <a:graphic>
          <a:graphicData uri="http://schemas.openxmlformats.org/drawingml/2006/table">
            <a:tbl>
              <a:tblPr>
                <a:noFill/>
              </a:tblPr>
              <a:tblGrid>
                <a:gridCol w="835508">
                  <a:extLst>
                    <a:ext uri="{9D8B030D-6E8A-4147-A177-3AD203B41FA5}">
                      <a16:colId xmlns:a16="http://schemas.microsoft.com/office/drawing/2014/main" val="20000"/>
                    </a:ext>
                  </a:extLst>
                </a:gridCol>
                <a:gridCol w="935543">
                  <a:extLst>
                    <a:ext uri="{9D8B030D-6E8A-4147-A177-3AD203B41FA5}">
                      <a16:colId xmlns:a16="http://schemas.microsoft.com/office/drawing/2014/main" val="20001"/>
                    </a:ext>
                  </a:extLst>
                </a:gridCol>
                <a:gridCol w="832316">
                  <a:extLst>
                    <a:ext uri="{9D8B030D-6E8A-4147-A177-3AD203B41FA5}">
                      <a16:colId xmlns:a16="http://schemas.microsoft.com/office/drawing/2014/main" val="20002"/>
                    </a:ext>
                  </a:extLst>
                </a:gridCol>
                <a:gridCol w="608247">
                  <a:extLst>
                    <a:ext uri="{9D8B030D-6E8A-4147-A177-3AD203B41FA5}">
                      <a16:colId xmlns:a16="http://schemas.microsoft.com/office/drawing/2014/main" val="20003"/>
                    </a:ext>
                  </a:extLst>
                </a:gridCol>
                <a:gridCol w="561996">
                  <a:extLst>
                    <a:ext uri="{9D8B030D-6E8A-4147-A177-3AD203B41FA5}">
                      <a16:colId xmlns:a16="http://schemas.microsoft.com/office/drawing/2014/main" val="20004"/>
                    </a:ext>
                  </a:extLst>
                </a:gridCol>
                <a:gridCol w="584134">
                  <a:extLst>
                    <a:ext uri="{9D8B030D-6E8A-4147-A177-3AD203B41FA5}">
                      <a16:colId xmlns:a16="http://schemas.microsoft.com/office/drawing/2014/main" val="20005"/>
                    </a:ext>
                  </a:extLst>
                </a:gridCol>
                <a:gridCol w="550169">
                  <a:extLst>
                    <a:ext uri="{9D8B030D-6E8A-4147-A177-3AD203B41FA5}">
                      <a16:colId xmlns:a16="http://schemas.microsoft.com/office/drawing/2014/main" val="20006"/>
                    </a:ext>
                  </a:extLst>
                </a:gridCol>
                <a:gridCol w="553615">
                  <a:extLst>
                    <a:ext uri="{9D8B030D-6E8A-4147-A177-3AD203B41FA5}">
                      <a16:colId xmlns:a16="http://schemas.microsoft.com/office/drawing/2014/main" val="20007"/>
                    </a:ext>
                  </a:extLst>
                </a:gridCol>
                <a:gridCol w="553615">
                  <a:extLst>
                    <a:ext uri="{9D8B030D-6E8A-4147-A177-3AD203B41FA5}">
                      <a16:colId xmlns:a16="http://schemas.microsoft.com/office/drawing/2014/main" val="20008"/>
                    </a:ext>
                  </a:extLst>
                </a:gridCol>
                <a:gridCol w="553615">
                  <a:extLst>
                    <a:ext uri="{9D8B030D-6E8A-4147-A177-3AD203B41FA5}">
                      <a16:colId xmlns:a16="http://schemas.microsoft.com/office/drawing/2014/main" val="20009"/>
                    </a:ext>
                  </a:extLst>
                </a:gridCol>
                <a:gridCol w="553615">
                  <a:extLst>
                    <a:ext uri="{9D8B030D-6E8A-4147-A177-3AD203B41FA5}">
                      <a16:colId xmlns:a16="http://schemas.microsoft.com/office/drawing/2014/main" val="20010"/>
                    </a:ext>
                  </a:extLst>
                </a:gridCol>
                <a:gridCol w="553615">
                  <a:extLst>
                    <a:ext uri="{9D8B030D-6E8A-4147-A177-3AD203B41FA5}">
                      <a16:colId xmlns:a16="http://schemas.microsoft.com/office/drawing/2014/main" val="20011"/>
                    </a:ext>
                  </a:extLst>
                </a:gridCol>
                <a:gridCol w="553615">
                  <a:extLst>
                    <a:ext uri="{9D8B030D-6E8A-4147-A177-3AD203B41FA5}">
                      <a16:colId xmlns:a16="http://schemas.microsoft.com/office/drawing/2014/main" val="20012"/>
                    </a:ext>
                  </a:extLst>
                </a:gridCol>
              </a:tblGrid>
              <a:tr h="959275">
                <a:tc>
                  <a:txBody>
                    <a:bodyPr/>
                    <a:lstStyle/>
                    <a:p>
                      <a:pPr marL="0" lvl="0" indent="0" algn="ctr" rtl="0">
                        <a:spcBef>
                          <a:spcPts val="0"/>
                        </a:spcBef>
                        <a:spcAft>
                          <a:spcPts val="0"/>
                        </a:spcAft>
                        <a:buNone/>
                      </a:pPr>
                      <a:r>
                        <a:rPr lang="en" sz="1200" b="1" dirty="0"/>
                        <a:t>Backlog item </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dirty="0"/>
                        <a:t>Status And Completion Date</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dirty="0"/>
                        <a:t>Original Estimation in Hours </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1</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2</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a:t>
                      </a:r>
                      <a:endParaRPr sz="1100" b="1" dirty="0"/>
                    </a:p>
                    <a:p>
                      <a:pPr marL="0" lvl="0" indent="0" algn="ctr" rtl="0">
                        <a:spcBef>
                          <a:spcPts val="0"/>
                        </a:spcBef>
                        <a:spcAft>
                          <a:spcPts val="0"/>
                        </a:spcAft>
                        <a:buNone/>
                      </a:pPr>
                      <a:r>
                        <a:rPr lang="en" sz="1100" b="1" dirty="0"/>
                        <a:t>3</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a:t>
                      </a:r>
                      <a:endParaRPr sz="1100" b="1" dirty="0"/>
                    </a:p>
                    <a:p>
                      <a:pPr marL="0" lvl="0" indent="0" algn="ctr" rtl="0">
                        <a:spcBef>
                          <a:spcPts val="0"/>
                        </a:spcBef>
                        <a:spcAft>
                          <a:spcPts val="0"/>
                        </a:spcAft>
                        <a:buNone/>
                      </a:pPr>
                      <a:r>
                        <a:rPr lang="en" sz="1100" b="1" dirty="0"/>
                        <a:t>4</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a:t>
                      </a:r>
                      <a:endParaRPr sz="1100" b="1" dirty="0"/>
                    </a:p>
                    <a:p>
                      <a:pPr marL="0" lvl="0" indent="0" algn="ctr" rtl="0">
                        <a:spcBef>
                          <a:spcPts val="0"/>
                        </a:spcBef>
                        <a:spcAft>
                          <a:spcPts val="0"/>
                        </a:spcAft>
                        <a:buNone/>
                      </a:pPr>
                      <a:r>
                        <a:rPr lang="en" sz="1100" b="1" dirty="0"/>
                        <a:t>5</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6</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7</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8</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9</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10</a:t>
                      </a:r>
                      <a:endParaRPr sz="1100" b="1" dirty="0"/>
                    </a:p>
                    <a:p>
                      <a:pPr marL="0" lvl="0" indent="0" algn="ctr" rtl="0">
                        <a:spcBef>
                          <a:spcPts val="0"/>
                        </a:spcBef>
                        <a:spcAft>
                          <a:spcPts val="0"/>
                        </a:spcAft>
                        <a:buNone/>
                      </a:pPr>
                      <a:r>
                        <a:rPr lang="en" sz="1100" b="1" dirty="0"/>
                        <a:t>hrs</a:t>
                      </a:r>
                      <a:endParaRPr sz="1100" b="1" dirty="0"/>
                    </a:p>
                    <a:p>
                      <a:pPr marL="0" lvl="0" indent="0" algn="ctr" rtl="0">
                        <a:spcBef>
                          <a:spcPts val="0"/>
                        </a:spcBef>
                        <a:spcAft>
                          <a:spcPts val="0"/>
                        </a:spcAft>
                        <a:buNone/>
                      </a:pP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428229">
                <a:tc gridSpan="13">
                  <a:txBody>
                    <a:bodyPr/>
                    <a:lstStyle/>
                    <a:p>
                      <a:pPr marL="0" lvl="0" indent="0" algn="ctr" rtl="0">
                        <a:spcBef>
                          <a:spcPts val="0"/>
                        </a:spcBef>
                        <a:spcAft>
                          <a:spcPts val="0"/>
                        </a:spcAft>
                        <a:buNone/>
                      </a:pPr>
                      <a:r>
                        <a:rPr lang="en" sz="1300" dirty="0"/>
                        <a:t>SPRINT3</a:t>
                      </a:r>
                      <a:endParaRPr sz="1300" dirty="0"/>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959275">
                <a:tc>
                  <a:txBody>
                    <a:bodyPr/>
                    <a:lstStyle/>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Patient dashboard</a:t>
                      </a:r>
                      <a:endParaRPr sz="11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20/09/2025</a:t>
                      </a:r>
                      <a:endParaRPr sz="10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1</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1</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1</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1</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2"/>
                  </a:ext>
                </a:extLst>
              </a:tr>
              <a:tr h="582403">
                <a:tc>
                  <a:txBody>
                    <a:bodyPr/>
                    <a:lstStyle/>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Doctor dashboard</a:t>
                      </a:r>
                      <a:endParaRPr sz="11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29/09/2025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3"/>
                  </a:ext>
                </a:extLst>
              </a:tr>
              <a:tr h="428229">
                <a:tc gridSpan="13">
                  <a:txBody>
                    <a:bodyPr/>
                    <a:lstStyle/>
                    <a:p>
                      <a:pPr marL="0" lvl="0" indent="0" algn="ctr" rtl="0">
                        <a:spcBef>
                          <a:spcPts val="0"/>
                        </a:spcBef>
                        <a:spcAft>
                          <a:spcPts val="0"/>
                        </a:spcAft>
                        <a:buNone/>
                      </a:pPr>
                      <a:r>
                        <a:rPr lang="en" sz="1300" dirty="0">
                          <a:latin typeface="Times New Roman" panose="02020603050405020304" pitchFamily="18" charset="0"/>
                          <a:cs typeface="Times New Roman" panose="02020603050405020304" pitchFamily="18" charset="0"/>
                        </a:rPr>
                        <a:t>SPRINT 4</a:t>
                      </a:r>
                      <a:endParaRPr sz="13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63758">
                <a:tc>
                  <a:txBody>
                    <a:bodyPr/>
                    <a:lstStyle/>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Admin</a:t>
                      </a:r>
                    </a:p>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dashboard</a:t>
                      </a:r>
                      <a:endParaRPr sz="11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08/10/2025</a:t>
                      </a:r>
                      <a:endParaRPr sz="10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5"/>
                  </a:ext>
                </a:extLst>
              </a:tr>
              <a:tr h="513882">
                <a:tc>
                  <a:txBody>
                    <a:bodyPr/>
                    <a:lstStyle/>
                    <a:p>
                      <a:pPr marL="0" lvl="0" indent="0" algn="ctr" rtl="0">
                        <a:spcBef>
                          <a:spcPts val="0"/>
                        </a:spcBef>
                        <a:spcAft>
                          <a:spcPts val="0"/>
                        </a:spcAft>
                        <a:buNone/>
                      </a:pPr>
                      <a:r>
                        <a:rPr lang="en-IN" sz="1100" dirty="0">
                          <a:latin typeface="Times New Roman" panose="02020603050405020304" pitchFamily="18" charset="0"/>
                          <a:cs typeface="Times New Roman" panose="02020603050405020304" pitchFamily="18" charset="0"/>
                        </a:rPr>
                        <a:t>Testing</a:t>
                      </a:r>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a:latin typeface="Times New Roman" panose="02020603050405020304" pitchFamily="18" charset="0"/>
                          <a:cs typeface="Times New Roman" panose="02020603050405020304" pitchFamily="18" charset="0"/>
                        </a:rPr>
                        <a:t>12/10/2025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0</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6"/>
                  </a:ext>
                </a:extLst>
              </a:tr>
              <a:tr h="513882">
                <a:tc>
                  <a:txBody>
                    <a:bodyPr/>
                    <a:lstStyle/>
                    <a:p>
                      <a:pPr marL="0" lvl="0" indent="0" algn="ctr" rtl="0">
                        <a:spcBef>
                          <a:spcPts val="0"/>
                        </a:spcBef>
                        <a:spcAft>
                          <a:spcPts val="0"/>
                        </a:spcAft>
                        <a:buNone/>
                      </a:pPr>
                      <a:r>
                        <a:rPr lang="en" sz="1100" b="1">
                          <a:latin typeface="Times New Roman" panose="02020603050405020304" pitchFamily="18" charset="0"/>
                          <a:cs typeface="Times New Roman" panose="02020603050405020304" pitchFamily="18" charset="0"/>
                        </a:rPr>
                        <a:t>TOTAL</a:t>
                      </a:r>
                      <a:endParaRPr sz="1100" b="1">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endParaRPr sz="100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50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9</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9</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8</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6</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6</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latin typeface="Times New Roman" panose="02020603050405020304" pitchFamily="18" charset="0"/>
                          <a:cs typeface="Times New Roman" panose="02020603050405020304" pitchFamily="18" charset="0"/>
                        </a:rPr>
                        <a:t>6</a:t>
                      </a:r>
                      <a:endParaRPr>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6</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PRODUCT BACKLOG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17</a:t>
            </a:fld>
            <a:endParaRPr lang="en-US" dirty="0"/>
          </a:p>
        </p:txBody>
      </p:sp>
      <p:graphicFrame>
        <p:nvGraphicFramePr>
          <p:cNvPr id="6" name="Google Shape;374;p27"/>
          <p:cNvGraphicFramePr/>
          <p:nvPr>
            <p:extLst>
              <p:ext uri="{D42A27DB-BD31-4B8C-83A1-F6EECF244321}">
                <p14:modId xmlns:p14="http://schemas.microsoft.com/office/powerpoint/2010/main" val="2729342282"/>
              </p:ext>
            </p:extLst>
          </p:nvPr>
        </p:nvGraphicFramePr>
        <p:xfrm>
          <a:off x="473296" y="1161625"/>
          <a:ext cx="8213504" cy="5090040"/>
        </p:xfrm>
        <a:graphic>
          <a:graphicData uri="http://schemas.openxmlformats.org/drawingml/2006/table">
            <a:tbl>
              <a:tblPr>
                <a:noFill/>
              </a:tblPr>
              <a:tblGrid>
                <a:gridCol w="1621984">
                  <a:extLst>
                    <a:ext uri="{9D8B030D-6E8A-4147-A177-3AD203B41FA5}">
                      <a16:colId xmlns:a16="http://schemas.microsoft.com/office/drawing/2014/main" val="20000"/>
                    </a:ext>
                  </a:extLst>
                </a:gridCol>
                <a:gridCol w="1621984">
                  <a:extLst>
                    <a:ext uri="{9D8B030D-6E8A-4147-A177-3AD203B41FA5}">
                      <a16:colId xmlns:a16="http://schemas.microsoft.com/office/drawing/2014/main" val="20001"/>
                    </a:ext>
                  </a:extLst>
                </a:gridCol>
                <a:gridCol w="1621984">
                  <a:extLst>
                    <a:ext uri="{9D8B030D-6E8A-4147-A177-3AD203B41FA5}">
                      <a16:colId xmlns:a16="http://schemas.microsoft.com/office/drawing/2014/main" val="20002"/>
                    </a:ext>
                  </a:extLst>
                </a:gridCol>
                <a:gridCol w="1621984">
                  <a:extLst>
                    <a:ext uri="{9D8B030D-6E8A-4147-A177-3AD203B41FA5}">
                      <a16:colId xmlns:a16="http://schemas.microsoft.com/office/drawing/2014/main" val="20003"/>
                    </a:ext>
                  </a:extLst>
                </a:gridCol>
                <a:gridCol w="1725568">
                  <a:extLst>
                    <a:ext uri="{9D8B030D-6E8A-4147-A177-3AD203B41FA5}">
                      <a16:colId xmlns:a16="http://schemas.microsoft.com/office/drawing/2014/main" val="20004"/>
                    </a:ext>
                  </a:extLst>
                </a:gridCol>
              </a:tblGrid>
              <a:tr h="791942">
                <a:tc>
                  <a:txBody>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 ID</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NAME</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PRIORITY</a:t>
                      </a: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000" b="1" dirty="0">
                          <a:latin typeface="Times New Roman" panose="02020603050405020304" pitchFamily="18" charset="0"/>
                          <a:cs typeface="Times New Roman" panose="02020603050405020304" pitchFamily="18" charset="0"/>
                        </a:rPr>
                        <a:t>   </a:t>
                      </a:r>
                      <a:r>
                        <a:rPr lang="en" sz="1200" b="1" dirty="0">
                          <a:latin typeface="Times New Roman" panose="02020603050405020304" pitchFamily="18" charset="0"/>
                          <a:cs typeface="Times New Roman" panose="02020603050405020304" pitchFamily="18" charset="0"/>
                        </a:rPr>
                        <a:t>&lt;high/medium/low&gt;</a:t>
                      </a:r>
                      <a:endParaRPr sz="12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ESTIMATE</a:t>
                      </a:r>
                    </a:p>
                    <a:p>
                      <a:pPr marL="0" lvl="0" indent="0" algn="ctr" rtl="0">
                        <a:spcBef>
                          <a:spcPts val="0"/>
                        </a:spcBef>
                        <a:spcAft>
                          <a:spcPts val="0"/>
                        </a:spcAft>
                        <a:buNone/>
                      </a:pPr>
                      <a:r>
                        <a:rPr lang="en" sz="1300" b="1" dirty="0">
                          <a:latin typeface="Times New Roman" panose="02020603050405020304" pitchFamily="18" charset="0"/>
                          <a:cs typeface="Times New Roman" panose="02020603050405020304" pitchFamily="18" charset="0"/>
                        </a:rPr>
                        <a:t>(Hours)</a:t>
                      </a:r>
                      <a:endParaRPr sz="13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STATUS</a:t>
                      </a:r>
                    </a:p>
                    <a:p>
                      <a:pPr marL="0" lvl="0" indent="0" algn="ctr" rtl="0">
                        <a:spcBef>
                          <a:spcPts val="0"/>
                        </a:spcBef>
                        <a:spcAft>
                          <a:spcPts val="0"/>
                        </a:spcAft>
                        <a:buNone/>
                      </a:pPr>
                      <a:r>
                        <a:rPr lang="en" sz="1100" b="1" dirty="0">
                          <a:latin typeface="Times New Roman" panose="02020603050405020304" pitchFamily="18" charset="0"/>
                          <a:cs typeface="Times New Roman" panose="02020603050405020304" pitchFamily="18" charset="0"/>
                        </a:rPr>
                        <a:t>&lt;Planned/In progress/Completed&gt;</a:t>
                      </a:r>
                      <a:endParaRPr sz="11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0"/>
                  </a:ext>
                </a:extLst>
              </a:tr>
              <a:tr h="1005165">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User Registration &amp; Login</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High</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 Progress</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1"/>
                  </a:ext>
                </a:extLst>
              </a:tr>
              <a:tr h="1005165">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2</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Doctor Profile &amp; Schedule Setup</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High</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8</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 Progress</a:t>
                      </a: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2"/>
                  </a:ext>
                </a:extLst>
              </a:tr>
              <a:tr h="913814">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3</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dirty="0">
                          <a:latin typeface="Times New Roman" panose="02020603050405020304" pitchFamily="18" charset="0"/>
                          <a:cs typeface="Times New Roman" panose="02020603050405020304" pitchFamily="18" charset="0"/>
                        </a:rPr>
                        <a:t>Appointment</a:t>
                      </a:r>
                    </a:p>
                    <a:p>
                      <a:pPr>
                        <a:buNone/>
                      </a:pPr>
                      <a:r>
                        <a:rPr lang="en-IN" dirty="0">
                          <a:latin typeface="Times New Roman" panose="02020603050405020304" pitchFamily="18" charset="0"/>
                          <a:cs typeface="Times New Roman" panose="02020603050405020304" pitchFamily="18" charset="0"/>
                        </a:rPr>
                        <a:t>Booking</a:t>
                      </a:r>
                    </a:p>
                    <a:p>
                      <a:pPr>
                        <a:buNone/>
                      </a:pPr>
                      <a:r>
                        <a:rPr lang="en-IN" dirty="0">
                          <a:latin typeface="Times New Roman" panose="02020603050405020304" pitchFamily="18" charset="0"/>
                          <a:cs typeface="Times New Roman" panose="02020603050405020304" pitchFamily="18" charset="0"/>
                        </a:rPr>
                        <a:t>System</a:t>
                      </a:r>
                    </a:p>
                  </a:txBody>
                  <a:tcPr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High</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 Progress</a:t>
                      </a:r>
                    </a:p>
                  </a:txBody>
                  <a:tcPr marL="91425" marR="91425" marT="91425" marB="91425" anchor="ctr">
                    <a:solidFill>
                      <a:schemeClr val="bg1"/>
                    </a:solidFill>
                  </a:tcPr>
                </a:tc>
                <a:extLst>
                  <a:ext uri="{0D108BD9-81ED-4DB2-BD59-A6C34878D82A}">
                    <a16:rowId xmlns:a16="http://schemas.microsoft.com/office/drawing/2014/main" val="10003"/>
                  </a:ext>
                </a:extLst>
              </a:tr>
              <a:tr h="639670">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4</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dirty="0">
                          <a:latin typeface="Times New Roman" panose="02020603050405020304" pitchFamily="18" charset="0"/>
                          <a:cs typeface="Times New Roman" panose="02020603050405020304" pitchFamily="18" charset="0"/>
                        </a:rPr>
                        <a:t>Patient Dashboard</a:t>
                      </a:r>
                    </a:p>
                  </a:txBody>
                  <a:tcPr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High</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6</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 Progress</a:t>
                      </a:r>
                    </a:p>
                  </a:txBody>
                  <a:tcPr marL="91425" marR="91425" marT="91425" marB="91425" anchor="ctr">
                    <a:solidFill>
                      <a:schemeClr val="bg1"/>
                    </a:solidFill>
                  </a:tcPr>
                </a:tc>
                <a:extLst>
                  <a:ext uri="{0D108BD9-81ED-4DB2-BD59-A6C34878D82A}">
                    <a16:rowId xmlns:a16="http://schemas.microsoft.com/office/drawing/2014/main" val="10004"/>
                  </a:ext>
                </a:extLst>
              </a:tr>
              <a:tr h="731021">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dirty="0">
                          <a:latin typeface="Times New Roman" panose="02020603050405020304" pitchFamily="18" charset="0"/>
                          <a:cs typeface="Times New Roman" panose="02020603050405020304" pitchFamily="18" charset="0"/>
                        </a:rPr>
                        <a:t>Doctor Dashboard</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High</a:t>
                      </a: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6</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 Progress</a:t>
                      </a:r>
                    </a:p>
                  </a:txBody>
                  <a:tcPr marL="91425" marR="91425" marT="91425" marB="91425" anchor="ctr">
                    <a:solidFill>
                      <a:schemeClr val="bg1"/>
                    </a:solidFill>
                  </a:tcPr>
                </a:tc>
                <a:extLst>
                  <a:ext uri="{0D108BD9-81ED-4DB2-BD59-A6C34878D82A}">
                    <a16:rowId xmlns:a16="http://schemas.microsoft.com/office/drawing/2014/main" val="10005"/>
                  </a:ext>
                </a:extLst>
              </a:tr>
            </a:tbl>
          </a:graphicData>
        </a:graphic>
      </p:graphicFrame>
      <p:sp>
        <p:nvSpPr>
          <p:cNvPr id="7" name="TextBox 6"/>
          <p:cNvSpPr txBox="1"/>
          <p:nvPr/>
        </p:nvSpPr>
        <p:spPr>
          <a:xfrm>
            <a:off x="647700" y="5302292"/>
            <a:ext cx="78486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729327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E513F-1A5D-FEAC-F8EA-179C68F89665}"/>
              </a:ext>
            </a:extLst>
          </p:cNvPr>
          <p:cNvSpPr>
            <a:spLocks noGrp="1"/>
          </p:cNvSpPr>
          <p:nvPr>
            <p:ph type="title"/>
          </p:nvPr>
        </p:nvSpPr>
        <p:spPr/>
        <p:txBody>
          <a:bodyPr/>
          <a:lstStyle/>
          <a:p>
            <a:r>
              <a:rPr lang="en-US" dirty="0">
                <a:latin typeface="Times New Roman" panose="02020603050405020304" pitchFamily="18" charset="0"/>
              </a:rPr>
              <a:t>PRODUCT BACKLOG</a:t>
            </a:r>
            <a:endParaRPr lang="en-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1D762CDA-2ADE-5D9F-AB17-0350324021C5}"/>
              </a:ext>
            </a:extLst>
          </p:cNvPr>
          <p:cNvSpPr>
            <a:spLocks noGrp="1"/>
          </p:cNvSpPr>
          <p:nvPr>
            <p:ph idx="1"/>
          </p:nvPr>
        </p:nvSpPr>
        <p:spPr>
          <a:ln>
            <a:solidFill>
              <a:schemeClr val="tx1"/>
            </a:solidFill>
          </a:ln>
        </p:spPr>
        <p:txBody>
          <a:bodyPr/>
          <a:lstStyle/>
          <a:p>
            <a:endParaRPr lang="en-IN" dirty="0"/>
          </a:p>
        </p:txBody>
      </p:sp>
      <p:sp>
        <p:nvSpPr>
          <p:cNvPr id="4" name="Footer Placeholder 3">
            <a:extLst>
              <a:ext uri="{FF2B5EF4-FFF2-40B4-BE49-F238E27FC236}">
                <a16:creationId xmlns:a16="http://schemas.microsoft.com/office/drawing/2014/main" id="{21EA70F1-1C25-4ABC-450E-EFCFCFAB1D2C}"/>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F7B53ABB-E733-1405-59D1-339B7C0B96B4}"/>
              </a:ext>
            </a:extLst>
          </p:cNvPr>
          <p:cNvSpPr>
            <a:spLocks noGrp="1"/>
          </p:cNvSpPr>
          <p:nvPr>
            <p:ph type="sldNum" sz="quarter" idx="12"/>
          </p:nvPr>
        </p:nvSpPr>
        <p:spPr/>
        <p:txBody>
          <a:bodyPr/>
          <a:lstStyle/>
          <a:p>
            <a:fld id="{C65E9355-139B-4FED-8401-A2AF31A8FC31}" type="slidenum">
              <a:rPr lang="en-US" smtClean="0"/>
              <a:pPr/>
              <a:t>18</a:t>
            </a:fld>
            <a:endParaRPr lang="en-US" dirty="0"/>
          </a:p>
        </p:txBody>
      </p:sp>
      <p:graphicFrame>
        <p:nvGraphicFramePr>
          <p:cNvPr id="13" name="Google Shape;374;p27">
            <a:extLst>
              <a:ext uri="{FF2B5EF4-FFF2-40B4-BE49-F238E27FC236}">
                <a16:creationId xmlns:a16="http://schemas.microsoft.com/office/drawing/2014/main" id="{07132F30-9256-1163-B29C-92D9076C15A8}"/>
              </a:ext>
            </a:extLst>
          </p:cNvPr>
          <p:cNvGraphicFramePr/>
          <p:nvPr>
            <p:extLst>
              <p:ext uri="{D42A27DB-BD31-4B8C-83A1-F6EECF244321}">
                <p14:modId xmlns:p14="http://schemas.microsoft.com/office/powerpoint/2010/main" val="4223486120"/>
              </p:ext>
            </p:extLst>
          </p:nvPr>
        </p:nvGraphicFramePr>
        <p:xfrm>
          <a:off x="489394" y="1177232"/>
          <a:ext cx="8197406" cy="4918768"/>
        </p:xfrm>
        <a:graphic>
          <a:graphicData uri="http://schemas.openxmlformats.org/drawingml/2006/table">
            <a:tbl>
              <a:tblPr>
                <a:noFill/>
              </a:tblPr>
              <a:tblGrid>
                <a:gridCol w="1618805">
                  <a:extLst>
                    <a:ext uri="{9D8B030D-6E8A-4147-A177-3AD203B41FA5}">
                      <a16:colId xmlns:a16="http://schemas.microsoft.com/office/drawing/2014/main" val="20000"/>
                    </a:ext>
                  </a:extLst>
                </a:gridCol>
                <a:gridCol w="1618805">
                  <a:extLst>
                    <a:ext uri="{9D8B030D-6E8A-4147-A177-3AD203B41FA5}">
                      <a16:colId xmlns:a16="http://schemas.microsoft.com/office/drawing/2014/main" val="20001"/>
                    </a:ext>
                  </a:extLst>
                </a:gridCol>
                <a:gridCol w="1618805">
                  <a:extLst>
                    <a:ext uri="{9D8B030D-6E8A-4147-A177-3AD203B41FA5}">
                      <a16:colId xmlns:a16="http://schemas.microsoft.com/office/drawing/2014/main" val="20002"/>
                    </a:ext>
                  </a:extLst>
                </a:gridCol>
                <a:gridCol w="1618805">
                  <a:extLst>
                    <a:ext uri="{9D8B030D-6E8A-4147-A177-3AD203B41FA5}">
                      <a16:colId xmlns:a16="http://schemas.microsoft.com/office/drawing/2014/main" val="20003"/>
                    </a:ext>
                  </a:extLst>
                </a:gridCol>
                <a:gridCol w="1722186">
                  <a:extLst>
                    <a:ext uri="{9D8B030D-6E8A-4147-A177-3AD203B41FA5}">
                      <a16:colId xmlns:a16="http://schemas.microsoft.com/office/drawing/2014/main" val="20004"/>
                    </a:ext>
                  </a:extLst>
                </a:gridCol>
              </a:tblGrid>
              <a:tr h="967509">
                <a:tc>
                  <a:txBody>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 ID</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     </a:t>
                      </a:r>
                      <a:r>
                        <a:rPr lang="en" b="1" dirty="0">
                          <a:latin typeface="Times New Roman" panose="02020603050405020304" pitchFamily="18" charset="0"/>
                          <a:cs typeface="Times New Roman" panose="02020603050405020304" pitchFamily="18" charset="0"/>
                        </a:rPr>
                        <a:t>NAME</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PRIORITY</a:t>
                      </a: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 sz="1000" b="1" dirty="0">
                          <a:latin typeface="Times New Roman" panose="02020603050405020304" pitchFamily="18" charset="0"/>
                          <a:cs typeface="Times New Roman" panose="02020603050405020304" pitchFamily="18" charset="0"/>
                        </a:rPr>
                        <a:t>   </a:t>
                      </a:r>
                      <a:r>
                        <a:rPr lang="en" sz="1200" b="1" dirty="0">
                          <a:latin typeface="Times New Roman" panose="02020603050405020304" pitchFamily="18" charset="0"/>
                          <a:cs typeface="Times New Roman" panose="02020603050405020304" pitchFamily="18" charset="0"/>
                        </a:rPr>
                        <a:t>&lt;high/medium/low&gt;</a:t>
                      </a:r>
                      <a:endParaRPr sz="12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ESTIMATE</a:t>
                      </a:r>
                    </a:p>
                    <a:p>
                      <a:pPr marL="0" lvl="0" indent="0" algn="ctr" rtl="0">
                        <a:spcBef>
                          <a:spcPts val="0"/>
                        </a:spcBef>
                        <a:spcAft>
                          <a:spcPts val="0"/>
                        </a:spcAft>
                        <a:buNone/>
                      </a:pPr>
                      <a:r>
                        <a:rPr lang="en" sz="1300" b="1" dirty="0">
                          <a:latin typeface="Times New Roman" panose="02020603050405020304" pitchFamily="18" charset="0"/>
                          <a:cs typeface="Times New Roman" panose="02020603050405020304" pitchFamily="18" charset="0"/>
                        </a:rPr>
                        <a:t>(Hours)</a:t>
                      </a:r>
                      <a:endParaRPr sz="13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STATUS</a:t>
                      </a:r>
                    </a:p>
                    <a:p>
                      <a:pPr marL="0" lvl="0" indent="0" algn="ctr" rtl="0">
                        <a:spcBef>
                          <a:spcPts val="0"/>
                        </a:spcBef>
                        <a:spcAft>
                          <a:spcPts val="0"/>
                        </a:spcAft>
                        <a:buNone/>
                      </a:pPr>
                      <a:r>
                        <a:rPr lang="en" sz="1100" b="1" dirty="0">
                          <a:latin typeface="Times New Roman" panose="02020603050405020304" pitchFamily="18" charset="0"/>
                          <a:cs typeface="Times New Roman" panose="02020603050405020304" pitchFamily="18" charset="0"/>
                        </a:rPr>
                        <a:t>&lt;Planned/In progress/Completed&gt;</a:t>
                      </a:r>
                      <a:endParaRPr sz="11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0"/>
                  </a:ext>
                </a:extLst>
              </a:tr>
              <a:tr h="518134">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6</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Admin Panel </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dirty="0">
                          <a:latin typeface="Times New Roman" panose="02020603050405020304" pitchFamily="18" charset="0"/>
                          <a:cs typeface="Times New Roman" panose="02020603050405020304" pitchFamily="18" charset="0"/>
                        </a:rPr>
                        <a:t>    Medium</a:t>
                      </a:r>
                    </a:p>
                  </a:txBody>
                  <a:tcPr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 Progress</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1"/>
                  </a:ext>
                </a:extLst>
              </a:tr>
              <a:tr h="750008">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Notification System</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dirty="0">
                          <a:latin typeface="Times New Roman" panose="02020603050405020304" pitchFamily="18" charset="0"/>
                          <a:cs typeface="Times New Roman" panose="02020603050405020304" pitchFamily="18" charset="0"/>
                        </a:rPr>
                        <a:t>    Medium</a:t>
                      </a:r>
                    </a:p>
                  </a:txBody>
                  <a:tcPr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8</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 Progress</a:t>
                      </a: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2"/>
                  </a:ext>
                </a:extLst>
              </a:tr>
              <a:tr h="822811">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8</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Search &amp; Filter</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dirty="0">
                          <a:latin typeface="Times New Roman" panose="02020603050405020304" pitchFamily="18" charset="0"/>
                          <a:cs typeface="Times New Roman" panose="02020603050405020304" pitchFamily="18" charset="0"/>
                        </a:rPr>
                        <a:t>     Medium</a:t>
                      </a:r>
                    </a:p>
                  </a:txBody>
                  <a:tcPr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In Progress</a:t>
                      </a:r>
                    </a:p>
                  </a:txBody>
                  <a:tcPr marL="91425" marR="91425" marT="91425" marB="91425" anchor="ctr">
                    <a:solidFill>
                      <a:schemeClr val="bg1"/>
                    </a:solidFill>
                  </a:tcPr>
                </a:tc>
                <a:extLst>
                  <a:ext uri="{0D108BD9-81ED-4DB2-BD59-A6C34878D82A}">
                    <a16:rowId xmlns:a16="http://schemas.microsoft.com/office/drawing/2014/main" val="10003"/>
                  </a:ext>
                </a:extLst>
              </a:tr>
              <a:tr h="1031273">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9</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Appointment Reschedule &amp; Cancel</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dirty="0">
                          <a:latin typeface="Times New Roman" panose="02020603050405020304" pitchFamily="18" charset="0"/>
                          <a:cs typeface="Times New Roman" panose="02020603050405020304" pitchFamily="18" charset="0"/>
                        </a:rPr>
                        <a:t>    Medium</a:t>
                      </a:r>
                    </a:p>
                  </a:txBody>
                  <a:tcPr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In Progress</a:t>
                      </a:r>
                    </a:p>
                  </a:txBody>
                  <a:tcPr marL="91425" marR="91425" marT="91425" marB="91425" anchor="ctr">
                    <a:solidFill>
                      <a:schemeClr val="bg1"/>
                    </a:solidFill>
                  </a:tcPr>
                </a:tc>
                <a:extLst>
                  <a:ext uri="{0D108BD9-81ED-4DB2-BD59-A6C34878D82A}">
                    <a16:rowId xmlns:a16="http://schemas.microsoft.com/office/drawing/2014/main" val="10004"/>
                  </a:ext>
                </a:extLst>
              </a:tr>
              <a:tr h="829033">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10</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dirty="0">
                          <a:latin typeface="Times New Roman" panose="02020603050405020304" pitchFamily="18" charset="0"/>
                          <a:cs typeface="Times New Roman" panose="02020603050405020304" pitchFamily="18" charset="0"/>
                        </a:rPr>
                        <a:t>Reports and Analytics</a:t>
                      </a:r>
                    </a:p>
                  </a:txBody>
                  <a:tcPr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Low</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 Progress</a:t>
                      </a: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5"/>
                  </a:ext>
                </a:extLst>
              </a:tr>
            </a:tbl>
          </a:graphicData>
        </a:graphic>
      </p:graphicFrame>
      <p:sp>
        <p:nvSpPr>
          <p:cNvPr id="14" name="TextBox 13">
            <a:extLst>
              <a:ext uri="{FF2B5EF4-FFF2-40B4-BE49-F238E27FC236}">
                <a16:creationId xmlns:a16="http://schemas.microsoft.com/office/drawing/2014/main" id="{E0193063-C218-B467-E104-273F2A2E0795}"/>
              </a:ext>
            </a:extLst>
          </p:cNvPr>
          <p:cNvSpPr txBox="1"/>
          <p:nvPr/>
        </p:nvSpPr>
        <p:spPr>
          <a:xfrm>
            <a:off x="609600" y="5800896"/>
            <a:ext cx="78486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543473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USER STORY</a:t>
            </a:r>
          </a:p>
        </p:txBody>
      </p:sp>
      <p:sp>
        <p:nvSpPr>
          <p:cNvPr id="3" name="Content Placeholder 2"/>
          <p:cNvSpPr>
            <a:spLocks noGrp="1"/>
          </p:cNvSpPr>
          <p:nvPr>
            <p:ph idx="1"/>
          </p:nvPr>
        </p:nvSpPr>
        <p:spPr>
          <a:xfrm>
            <a:off x="457200" y="1143000"/>
            <a:ext cx="8229600" cy="4970391"/>
          </a:xfrm>
        </p:spPr>
        <p:txBody>
          <a:bodyPr/>
          <a:lstStyle/>
          <a:p>
            <a:endParaRPr lang="en-US"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19</a:t>
            </a:fld>
            <a:endParaRPr lang="en-US" dirty="0"/>
          </a:p>
        </p:txBody>
      </p:sp>
      <p:graphicFrame>
        <p:nvGraphicFramePr>
          <p:cNvPr id="6" name="Google Shape;381;p28"/>
          <p:cNvGraphicFramePr/>
          <p:nvPr>
            <p:extLst>
              <p:ext uri="{D42A27DB-BD31-4B8C-83A1-F6EECF244321}">
                <p14:modId xmlns:p14="http://schemas.microsoft.com/office/powerpoint/2010/main" val="508171422"/>
              </p:ext>
            </p:extLst>
          </p:nvPr>
        </p:nvGraphicFramePr>
        <p:xfrm>
          <a:off x="457200" y="1143000"/>
          <a:ext cx="8229600" cy="4996589"/>
        </p:xfrm>
        <a:graphic>
          <a:graphicData uri="http://schemas.openxmlformats.org/drawingml/2006/table">
            <a:tbl>
              <a:tblPr>
                <a:noFill/>
              </a:tblPr>
              <a:tblGrid>
                <a:gridCol w="1824226">
                  <a:extLst>
                    <a:ext uri="{9D8B030D-6E8A-4147-A177-3AD203B41FA5}">
                      <a16:colId xmlns:a16="http://schemas.microsoft.com/office/drawing/2014/main" val="20000"/>
                    </a:ext>
                  </a:extLst>
                </a:gridCol>
                <a:gridCol w="1979261">
                  <a:extLst>
                    <a:ext uri="{9D8B030D-6E8A-4147-A177-3AD203B41FA5}">
                      <a16:colId xmlns:a16="http://schemas.microsoft.com/office/drawing/2014/main" val="20001"/>
                    </a:ext>
                  </a:extLst>
                </a:gridCol>
                <a:gridCol w="1810786">
                  <a:extLst>
                    <a:ext uri="{9D8B030D-6E8A-4147-A177-3AD203B41FA5}">
                      <a16:colId xmlns:a16="http://schemas.microsoft.com/office/drawing/2014/main" val="20002"/>
                    </a:ext>
                  </a:extLst>
                </a:gridCol>
                <a:gridCol w="2615327">
                  <a:extLst>
                    <a:ext uri="{9D8B030D-6E8A-4147-A177-3AD203B41FA5}">
                      <a16:colId xmlns:a16="http://schemas.microsoft.com/office/drawing/2014/main" val="20003"/>
                    </a:ext>
                  </a:extLst>
                </a:gridCol>
              </a:tblGrid>
              <a:tr h="452888">
                <a:tc>
                  <a:txBody>
                    <a:bodyPr/>
                    <a:lstStyle/>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 User Story ID</a:t>
                      </a:r>
                      <a:endParaRPr sz="16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As a type of User</a:t>
                      </a:r>
                      <a:endParaRPr sz="16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I want to </a:t>
                      </a:r>
                      <a:endParaRPr sz="16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b="1" dirty="0">
                          <a:latin typeface="Times New Roman" panose="02020603050405020304" pitchFamily="18" charset="0"/>
                          <a:cs typeface="Times New Roman" panose="02020603050405020304" pitchFamily="18" charset="0"/>
                        </a:rPr>
                        <a:t>So that i can</a:t>
                      </a:r>
                      <a:endParaRPr sz="16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0"/>
                  </a:ext>
                </a:extLst>
              </a:tr>
              <a:tr h="813894">
                <a:tc>
                  <a:txBody>
                    <a:bodyPr/>
                    <a:lstStyle/>
                    <a:p>
                      <a:pPr marL="0" lvl="0" indent="0" algn="ctr" rtl="0">
                        <a:spcBef>
                          <a:spcPts val="0"/>
                        </a:spcBef>
                        <a:spcAft>
                          <a:spcPts val="0"/>
                        </a:spcAft>
                        <a:buNone/>
                      </a:pPr>
                      <a:r>
                        <a:rPr lang="en" sz="1600" dirty="0">
                          <a:latin typeface="Times New Roman" panose="02020603050405020304" pitchFamily="18" charset="0"/>
                          <a:cs typeface="Times New Roman" panose="02020603050405020304" pitchFamily="18" charset="0"/>
                        </a:rPr>
                        <a:t>  1 </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dirty="0">
                          <a:latin typeface="Times New Roman" panose="02020603050405020304" pitchFamily="18" charset="0"/>
                          <a:cs typeface="Times New Roman" panose="02020603050405020304" pitchFamily="18" charset="0"/>
                        </a:rPr>
                        <a:t>ADMIN</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defTabSz="914400" rtl="0" eaLnBrk="1" latinLnBrk="0" hangingPunct="1">
                        <a:spcBef>
                          <a:spcPts val="0"/>
                        </a:spcBef>
                        <a:spcAft>
                          <a:spcPts val="0"/>
                        </a:spcAft>
                        <a:buNone/>
                      </a:pPr>
                      <a:r>
                        <a:rPr lang="en" sz="1600" kern="1200" dirty="0">
                          <a:solidFill>
                            <a:schemeClr val="tx1"/>
                          </a:solidFill>
                          <a:latin typeface="Times New Roman" panose="02020603050405020304" pitchFamily="18" charset="0"/>
                          <a:ea typeface="+mn-ea"/>
                          <a:cs typeface="Times New Roman" panose="02020603050405020304" pitchFamily="18" charset="0"/>
                        </a:rPr>
                        <a:t>Login</a:t>
                      </a:r>
                      <a:endParaRPr sz="1600" kern="1200" dirty="0">
                        <a:solidFill>
                          <a:schemeClr val="tx1"/>
                        </a:solidFill>
                        <a:latin typeface="Times New Roman" panose="02020603050405020304" pitchFamily="18" charset="0"/>
                        <a:ea typeface="+mn-ea"/>
                        <a:cs typeface="Times New Roman" panose="02020603050405020304" pitchFamily="18" charset="0"/>
                      </a:endParaRPr>
                    </a:p>
                  </a:txBody>
                  <a:tcPr marL="91425" marR="91425" marT="91425" marB="91425" anchor="ctr">
                    <a:solidFill>
                      <a:schemeClr val="bg1"/>
                    </a:solidFill>
                  </a:tcPr>
                </a:tc>
                <a:tc>
                  <a:txBody>
                    <a:bodyPr/>
                    <a:lstStyle/>
                    <a:p>
                      <a:pPr>
                        <a:buNone/>
                      </a:pPr>
                      <a:r>
                        <a:rPr lang="en-US" sz="1600" dirty="0">
                          <a:latin typeface="Times New Roman" panose="02020603050405020304" pitchFamily="18" charset="0"/>
                          <a:cs typeface="Times New Roman" panose="02020603050405020304" pitchFamily="18" charset="0"/>
                        </a:rPr>
                        <a:t>Access the admin dashboard with correct credentials</a:t>
                      </a:r>
                      <a:endParaRPr lang="en-IN" sz="1600" dirty="0">
                        <a:latin typeface="Times New Roman" panose="02020603050405020304" pitchFamily="18" charset="0"/>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10001"/>
                  </a:ext>
                </a:extLst>
              </a:tr>
              <a:tr h="895257">
                <a:tc>
                  <a:txBody>
                    <a:bodyPr/>
                    <a:lstStyle/>
                    <a:p>
                      <a:pPr marL="0" lvl="0" indent="0" algn="ctr" rtl="0">
                        <a:spcBef>
                          <a:spcPts val="0"/>
                        </a:spcBef>
                        <a:spcAft>
                          <a:spcPts val="0"/>
                        </a:spcAft>
                        <a:buNone/>
                      </a:pPr>
                      <a:r>
                        <a:rPr lang="en" sz="1600" dirty="0">
                          <a:latin typeface="Times New Roman" panose="02020603050405020304" pitchFamily="18" charset="0"/>
                          <a:cs typeface="Times New Roman" panose="02020603050405020304" pitchFamily="18" charset="0"/>
                        </a:rPr>
                        <a:t> 2</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dirty="0">
                          <a:latin typeface="Times New Roman" panose="02020603050405020304" pitchFamily="18" charset="0"/>
                          <a:cs typeface="Times New Roman" panose="02020603050405020304" pitchFamily="18" charset="0"/>
                        </a:rPr>
                        <a:t>ADMIN</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Manage doctors and patients</a:t>
                      </a:r>
                      <a:endParaRPr sz="1600" kern="1200" dirty="0">
                        <a:solidFill>
                          <a:schemeClr val="tx1"/>
                        </a:solidFill>
                        <a:latin typeface="Times New Roman" panose="02020603050405020304" pitchFamily="18" charset="0"/>
                        <a:ea typeface="+mn-ea"/>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View, edit, or remove registered users and doctors</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2"/>
                  </a:ext>
                </a:extLst>
              </a:tr>
              <a:tr h="651088">
                <a:tc>
                  <a:txBody>
                    <a:bodyPr/>
                    <a:lstStyle/>
                    <a:p>
                      <a:pPr marL="0" lvl="0" indent="0" algn="ctr" rtl="0">
                        <a:spcBef>
                          <a:spcPts val="0"/>
                        </a:spcBef>
                        <a:spcAft>
                          <a:spcPts val="0"/>
                        </a:spcAft>
                        <a:buNone/>
                      </a:pPr>
                      <a:r>
                        <a:rPr lang="en" sz="1600" dirty="0">
                          <a:latin typeface="Times New Roman" panose="02020603050405020304" pitchFamily="18" charset="0"/>
                          <a:cs typeface="Times New Roman" panose="02020603050405020304" pitchFamily="18" charset="0"/>
                        </a:rPr>
                        <a:t>3</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dirty="0">
                          <a:latin typeface="Times New Roman" panose="02020603050405020304" pitchFamily="18" charset="0"/>
                          <a:cs typeface="Times New Roman" panose="02020603050405020304" pitchFamily="18" charset="0"/>
                        </a:rPr>
                        <a:t>ADMIN</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sz="1600" dirty="0">
                          <a:latin typeface="Times New Roman" panose="02020603050405020304" pitchFamily="18" charset="0"/>
                          <a:cs typeface="Times New Roman" panose="02020603050405020304" pitchFamily="18" charset="0"/>
                        </a:rPr>
                        <a:t>Generate reports</a:t>
                      </a:r>
                    </a:p>
                  </a:txBody>
                  <a:tcPr anchor="ctr">
                    <a:solidFill>
                      <a:schemeClr val="bg1"/>
                    </a:solidFill>
                  </a:tcPr>
                </a:tc>
                <a:tc>
                  <a:txBody>
                    <a:bodyPr/>
                    <a:lstStyle/>
                    <a:p>
                      <a:pPr marL="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Monitor system activity and performance metrics</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3"/>
                  </a:ext>
                </a:extLst>
              </a:tr>
              <a:tr h="569725">
                <a:tc>
                  <a:txBody>
                    <a:bodyPr/>
                    <a:lstStyle/>
                    <a:p>
                      <a:pPr marL="0" lvl="0" indent="0" algn="ctr" rtl="0">
                        <a:spcBef>
                          <a:spcPts val="0"/>
                        </a:spcBef>
                        <a:spcAft>
                          <a:spcPts val="0"/>
                        </a:spcAft>
                        <a:buNone/>
                      </a:pPr>
                      <a:r>
                        <a:rPr lang="en" sz="1600">
                          <a:latin typeface="Times New Roman" panose="02020603050405020304" pitchFamily="18" charset="0"/>
                          <a:cs typeface="Times New Roman" panose="02020603050405020304" pitchFamily="18" charset="0"/>
                        </a:rPr>
                        <a:t>4</a:t>
                      </a:r>
                      <a:endParaRPr sz="160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DOCTOR</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600" dirty="0">
                          <a:latin typeface="Times New Roman" panose="02020603050405020304" pitchFamily="18" charset="0"/>
                          <a:cs typeface="Times New Roman" panose="02020603050405020304" pitchFamily="18" charset="0"/>
                        </a:rPr>
                        <a:t>Login</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US" sz="1600" dirty="0">
                          <a:latin typeface="Times New Roman" panose="02020603050405020304" pitchFamily="18" charset="0"/>
                          <a:cs typeface="Times New Roman" panose="02020603050405020304" pitchFamily="18" charset="0"/>
                        </a:rPr>
                        <a:t>Access my schedule and patient bookings</a:t>
                      </a:r>
                      <a:endParaRPr lang="en-IN" sz="1600" dirty="0">
                        <a:latin typeface="Times New Roman" panose="02020603050405020304" pitchFamily="18" charset="0"/>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10004"/>
                  </a:ext>
                </a:extLst>
              </a:tr>
              <a:tr h="895257">
                <a:tc>
                  <a:txBody>
                    <a:bodyPr/>
                    <a:lstStyle/>
                    <a:p>
                      <a:pPr marL="0" lvl="0" indent="0" algn="ctr" rtl="0">
                        <a:spcBef>
                          <a:spcPts val="0"/>
                        </a:spcBef>
                        <a:spcAft>
                          <a:spcPts val="0"/>
                        </a:spcAft>
                        <a:buNone/>
                      </a:pPr>
                      <a:r>
                        <a:rPr lang="en" sz="1600">
                          <a:latin typeface="Times New Roman" panose="02020603050405020304" pitchFamily="18" charset="0"/>
                          <a:cs typeface="Times New Roman" panose="02020603050405020304" pitchFamily="18" charset="0"/>
                        </a:rPr>
                        <a:t>5</a:t>
                      </a:r>
                      <a:endParaRPr sz="160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DOCTOR</a:t>
                      </a:r>
                    </a:p>
                  </a:txBody>
                  <a:tcPr marL="91425" marR="91425" marT="91425" marB="91425" anchor="ctr">
                    <a:solidFill>
                      <a:schemeClr val="bg1"/>
                    </a:solidFill>
                  </a:tcPr>
                </a:tc>
                <a:tc>
                  <a:txBody>
                    <a:bodyPr/>
                    <a:lstStyle/>
                    <a:p>
                      <a:pPr marL="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Set availability</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Allow patients to book appointments based on my available time slots</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5"/>
                  </a:ext>
                </a:extLst>
              </a:tr>
              <a:tr h="651088">
                <a:tc>
                  <a:txBody>
                    <a:bodyPr/>
                    <a:lstStyle/>
                    <a:p>
                      <a:pPr marL="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6</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DOCTOR</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US" sz="1600" dirty="0">
                          <a:latin typeface="Times New Roman" panose="02020603050405020304" pitchFamily="18" charset="0"/>
                          <a:cs typeface="Times New Roman" panose="02020603050405020304" pitchFamily="18" charset="0"/>
                        </a:rPr>
                        <a:t>View appointments</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sz="1600" dirty="0">
                          <a:latin typeface="Times New Roman" panose="02020603050405020304" pitchFamily="18" charset="0"/>
                          <a:cs typeface="Times New Roman" panose="02020603050405020304" pitchFamily="18" charset="0"/>
                        </a:rPr>
                        <a:t>Prepare for upcoming consultations</a:t>
                      </a:r>
                      <a:endParaRPr sz="16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7"/>
                  </a:ext>
                </a:extLst>
              </a:tr>
            </a:tbl>
          </a:graphicData>
        </a:graphic>
      </p:graphicFrame>
      <p:sp>
        <p:nvSpPr>
          <p:cNvPr id="7" name="TextBox 6"/>
          <p:cNvSpPr txBox="1"/>
          <p:nvPr/>
        </p:nvSpPr>
        <p:spPr>
          <a:xfrm>
            <a:off x="582168" y="5496102"/>
            <a:ext cx="78486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48033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PRODUCT OWNER</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1" dirty="0" err="1">
                <a:latin typeface="Times New Roman" panose="02020603050405020304" pitchFamily="18" charset="0"/>
                <a:cs typeface="Times New Roman" panose="02020603050405020304" pitchFamily="18" charset="0"/>
              </a:rPr>
              <a:t>Mr.BALACHANDRAN</a:t>
            </a:r>
            <a:r>
              <a:rPr lang="en-US" sz="2400" b="1" dirty="0">
                <a:latin typeface="Times New Roman" panose="02020603050405020304" pitchFamily="18" charset="0"/>
                <a:cs typeface="Times New Roman" panose="02020603050405020304" pitchFamily="18" charset="0"/>
              </a:rPr>
              <a:t> K P</a:t>
            </a:r>
            <a:br>
              <a:rPr lang="en-US" sz="2400" b="1"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ASSOCIATE PROFESSOR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DEPARTMENT OF COMPUTER APPLICATIONS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MES COLLEGE OF ENGINEERING, KUTTIPPURAM</a:t>
            </a:r>
          </a:p>
        </p:txBody>
      </p:sp>
      <p:grpSp>
        <p:nvGrpSpPr>
          <p:cNvPr id="3" name="Group 2"/>
          <p:cNvGrpSpPr/>
          <p:nvPr/>
        </p:nvGrpSpPr>
        <p:grpSpPr>
          <a:xfrm>
            <a:off x="471055" y="1037459"/>
            <a:ext cx="2590800" cy="1678031"/>
            <a:chOff x="471055" y="1037459"/>
            <a:chExt cx="2590800" cy="1678031"/>
          </a:xfrm>
        </p:grpSpPr>
        <p:cxnSp>
          <p:nvCxnSpPr>
            <p:cNvPr id="4" name="Straight Connector 3"/>
            <p:cNvCxnSpPr/>
            <p:nvPr/>
          </p:nvCxnSpPr>
          <p:spPr>
            <a:xfrm>
              <a:off x="471055" y="1037459"/>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71055" y="103909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019800" y="4343400"/>
            <a:ext cx="2590800" cy="1676400"/>
            <a:chOff x="6019800" y="4343400"/>
            <a:chExt cx="2590800" cy="1676400"/>
          </a:xfrm>
        </p:grpSpPr>
        <p:cxnSp>
          <p:nvCxnSpPr>
            <p:cNvPr id="8" name="Straight Connector 7"/>
            <p:cNvCxnSpPr/>
            <p:nvPr/>
          </p:nvCxnSpPr>
          <p:spPr>
            <a:xfrm>
              <a:off x="6019800" y="6019800"/>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10600" y="434340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9919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E6FD4-C12D-F18E-3363-1F43800C79A0}"/>
              </a:ext>
            </a:extLst>
          </p:cNvPr>
          <p:cNvSpPr>
            <a:spLocks noGrp="1"/>
          </p:cNvSpPr>
          <p:nvPr>
            <p:ph type="title"/>
          </p:nvPr>
        </p:nvSpPr>
        <p:spPr/>
        <p:txBody>
          <a:bodyPr/>
          <a:lstStyle/>
          <a:p>
            <a:r>
              <a:rPr lang="en-US" dirty="0">
                <a:latin typeface="Times New Roman" panose="02020603050405020304" pitchFamily="18" charset="0"/>
              </a:rPr>
              <a:t>USER STORY</a:t>
            </a:r>
            <a:endParaRPr lang="en-IN" dirty="0"/>
          </a:p>
        </p:txBody>
      </p:sp>
      <p:graphicFrame>
        <p:nvGraphicFramePr>
          <p:cNvPr id="6" name="Content Placeholder 5">
            <a:extLst>
              <a:ext uri="{FF2B5EF4-FFF2-40B4-BE49-F238E27FC236}">
                <a16:creationId xmlns:a16="http://schemas.microsoft.com/office/drawing/2014/main" id="{E1BB7798-BA58-5F90-3BAE-42B11DE4EF0F}"/>
              </a:ext>
            </a:extLst>
          </p:cNvPr>
          <p:cNvGraphicFramePr>
            <a:graphicFrameLocks noGrp="1"/>
          </p:cNvGraphicFramePr>
          <p:nvPr>
            <p:ph idx="1"/>
            <p:extLst>
              <p:ext uri="{D42A27DB-BD31-4B8C-83A1-F6EECF244321}">
                <p14:modId xmlns:p14="http://schemas.microsoft.com/office/powerpoint/2010/main" val="455927975"/>
              </p:ext>
            </p:extLst>
          </p:nvPr>
        </p:nvGraphicFramePr>
        <p:xfrm>
          <a:off x="647700" y="1143001"/>
          <a:ext cx="7848600" cy="4976883"/>
        </p:xfrm>
        <a:graphic>
          <a:graphicData uri="http://schemas.openxmlformats.org/drawingml/2006/table">
            <a:tbl>
              <a:tblPr>
                <a:noFill/>
              </a:tblPr>
              <a:tblGrid>
                <a:gridCol w="1739771">
                  <a:extLst>
                    <a:ext uri="{9D8B030D-6E8A-4147-A177-3AD203B41FA5}">
                      <a16:colId xmlns:a16="http://schemas.microsoft.com/office/drawing/2014/main" val="810517101"/>
                    </a:ext>
                  </a:extLst>
                </a:gridCol>
                <a:gridCol w="1887629">
                  <a:extLst>
                    <a:ext uri="{9D8B030D-6E8A-4147-A177-3AD203B41FA5}">
                      <a16:colId xmlns:a16="http://schemas.microsoft.com/office/drawing/2014/main" val="1819356273"/>
                    </a:ext>
                  </a:extLst>
                </a:gridCol>
                <a:gridCol w="1726953">
                  <a:extLst>
                    <a:ext uri="{9D8B030D-6E8A-4147-A177-3AD203B41FA5}">
                      <a16:colId xmlns:a16="http://schemas.microsoft.com/office/drawing/2014/main" val="3988090256"/>
                    </a:ext>
                  </a:extLst>
                </a:gridCol>
                <a:gridCol w="2494247">
                  <a:extLst>
                    <a:ext uri="{9D8B030D-6E8A-4147-A177-3AD203B41FA5}">
                      <a16:colId xmlns:a16="http://schemas.microsoft.com/office/drawing/2014/main" val="397581738"/>
                    </a:ext>
                  </a:extLst>
                </a:gridCol>
              </a:tblGrid>
              <a:tr h="439745">
                <a:tc>
                  <a:txBody>
                    <a:bodyPr/>
                    <a:lstStyle/>
                    <a:p>
                      <a:pPr marL="0" lvl="0" indent="0" algn="ctr" rtl="0">
                        <a:spcBef>
                          <a:spcPts val="0"/>
                        </a:spcBef>
                        <a:spcAft>
                          <a:spcPts val="0"/>
                        </a:spcAft>
                        <a:buNone/>
                      </a:pPr>
                      <a:r>
                        <a:rPr lang="en" sz="1400" b="1" dirty="0">
                          <a:latin typeface="Times New Roman" panose="02020603050405020304" pitchFamily="18" charset="0"/>
                          <a:cs typeface="Times New Roman" panose="02020603050405020304" pitchFamily="18" charset="0"/>
                        </a:rPr>
                        <a:t> User Story ID</a:t>
                      </a:r>
                      <a:endParaRPr sz="14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400" b="1" dirty="0">
                          <a:latin typeface="Times New Roman" panose="02020603050405020304" pitchFamily="18" charset="0"/>
                          <a:cs typeface="Times New Roman" panose="02020603050405020304" pitchFamily="18" charset="0"/>
                        </a:rPr>
                        <a:t>As a type of User</a:t>
                      </a:r>
                      <a:endParaRPr sz="14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400" b="1" dirty="0">
                          <a:latin typeface="Times New Roman" panose="02020603050405020304" pitchFamily="18" charset="0"/>
                          <a:cs typeface="Times New Roman" panose="02020603050405020304" pitchFamily="18" charset="0"/>
                        </a:rPr>
                        <a:t>I want to </a:t>
                      </a:r>
                      <a:endParaRPr sz="14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400" b="1" dirty="0">
                          <a:latin typeface="Times New Roman" panose="02020603050405020304" pitchFamily="18" charset="0"/>
                          <a:cs typeface="Times New Roman" panose="02020603050405020304" pitchFamily="18" charset="0"/>
                        </a:rPr>
                        <a:t>So that i can</a:t>
                      </a:r>
                      <a:endParaRPr sz="1400"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224570127"/>
                  </a:ext>
                </a:extLst>
              </a:tr>
              <a:tr h="790274">
                <a:tc>
                  <a:txBody>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  7</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sz="1400" dirty="0">
                          <a:latin typeface="Times New Roman" panose="02020603050405020304" pitchFamily="18" charset="0"/>
                          <a:cs typeface="Times New Roman" panose="02020603050405020304" pitchFamily="18" charset="0"/>
                        </a:rPr>
                        <a:t>         PATIENT</a:t>
                      </a:r>
                    </a:p>
                  </a:txBody>
                  <a:tcPr anchor="ctr">
                    <a:solidFill>
                      <a:schemeClr val="bg1"/>
                    </a:solidFill>
                  </a:tcPr>
                </a:tc>
                <a:tc>
                  <a:txBody>
                    <a:bodyPr/>
                    <a:lstStyle/>
                    <a:p>
                      <a:pPr marL="0" lvl="0" indent="0" algn="ctr" defTabSz="914400" rtl="0" eaLnBrk="1" latinLnBrk="0" hangingPunct="1">
                        <a:spcBef>
                          <a:spcPts val="0"/>
                        </a:spcBef>
                        <a:spcAft>
                          <a:spcPts val="0"/>
                        </a:spcAft>
                        <a:buNone/>
                      </a:pPr>
                      <a:r>
                        <a:rPr lang="en-US" sz="1400" kern="1200" dirty="0">
                          <a:solidFill>
                            <a:schemeClr val="tx1"/>
                          </a:solidFill>
                          <a:latin typeface="Times New Roman" panose="02020603050405020304" pitchFamily="18" charset="0"/>
                          <a:ea typeface="+mn-ea"/>
                          <a:cs typeface="Times New Roman" panose="02020603050405020304" pitchFamily="18" charset="0"/>
                        </a:rPr>
                        <a:t>Register</a:t>
                      </a:r>
                      <a:endParaRPr sz="1400" kern="1200" dirty="0">
                        <a:solidFill>
                          <a:schemeClr val="tx1"/>
                        </a:solidFill>
                        <a:latin typeface="Times New Roman" panose="02020603050405020304" pitchFamily="18" charset="0"/>
                        <a:ea typeface="+mn-ea"/>
                        <a:cs typeface="Times New Roman" panose="02020603050405020304" pitchFamily="18" charset="0"/>
                      </a:endParaRPr>
                    </a:p>
                  </a:txBody>
                  <a:tcPr marL="91425" marR="91425" marT="91425" marB="91425" anchor="ctr">
                    <a:solidFill>
                      <a:schemeClr val="bg1"/>
                    </a:solidFill>
                  </a:tcPr>
                </a:tc>
                <a:tc>
                  <a:txBody>
                    <a:bodyPr/>
                    <a:lstStyle/>
                    <a:p>
                      <a:pPr>
                        <a:buNone/>
                      </a:pPr>
                      <a:r>
                        <a:rPr lang="en-US" sz="1400" dirty="0">
                          <a:latin typeface="Times New Roman" panose="02020603050405020304" pitchFamily="18" charset="0"/>
                          <a:cs typeface="Times New Roman" panose="02020603050405020304" pitchFamily="18" charset="0"/>
                        </a:rPr>
                        <a:t>Create an account to access appointment features</a:t>
                      </a:r>
                      <a:endParaRPr lang="en-IN" sz="1400" dirty="0">
                        <a:latin typeface="Times New Roman" panose="02020603050405020304" pitchFamily="18" charset="0"/>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678742676"/>
                  </a:ext>
                </a:extLst>
              </a:tr>
              <a:tr h="869275">
                <a:tc>
                  <a:txBody>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 8</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sz="1400" dirty="0">
                          <a:latin typeface="Times New Roman" panose="02020603050405020304" pitchFamily="18" charset="0"/>
                          <a:cs typeface="Times New Roman" panose="02020603050405020304" pitchFamily="18" charset="0"/>
                        </a:rPr>
                        <a:t>         PATIENT</a:t>
                      </a:r>
                    </a:p>
                  </a:txBody>
                  <a:tcPr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latin typeface="Times New Roman" panose="02020603050405020304" pitchFamily="18" charset="0"/>
                          <a:ea typeface="+mn-ea"/>
                          <a:cs typeface="Times New Roman" panose="02020603050405020304" pitchFamily="18" charset="0"/>
                        </a:rPr>
                        <a:t>Login</a:t>
                      </a:r>
                    </a:p>
                    <a:p>
                      <a:pPr marL="0" lvl="0" indent="0" algn="ctr" rtl="0">
                        <a:spcBef>
                          <a:spcPts val="0"/>
                        </a:spcBef>
                        <a:spcAft>
                          <a:spcPts val="0"/>
                        </a:spcAft>
                        <a:buNone/>
                      </a:pPr>
                      <a:endParaRPr sz="1400" kern="1200" dirty="0">
                        <a:solidFill>
                          <a:schemeClr val="tx1"/>
                        </a:solidFill>
                        <a:latin typeface="Times New Roman" panose="02020603050405020304" pitchFamily="18" charset="0"/>
                        <a:ea typeface="+mn-ea"/>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sz="1400" dirty="0">
                          <a:latin typeface="Times New Roman" panose="02020603050405020304" pitchFamily="18" charset="0"/>
                          <a:cs typeface="Times New Roman" panose="02020603050405020304" pitchFamily="18" charset="0"/>
                        </a:rPr>
                        <a:t>Securely access my account</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3674336369"/>
                  </a:ext>
                </a:extLst>
              </a:tr>
              <a:tr h="632193">
                <a:tc>
                  <a:txBody>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9</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sz="1400" dirty="0">
                          <a:latin typeface="Times New Roman" panose="02020603050405020304" pitchFamily="18" charset="0"/>
                          <a:cs typeface="Times New Roman" panose="02020603050405020304" pitchFamily="18" charset="0"/>
                        </a:rPr>
                        <a:t>         PATIENT</a:t>
                      </a:r>
                    </a:p>
                  </a:txBody>
                  <a:tcPr anchor="ctr">
                    <a:solidFill>
                      <a:schemeClr val="bg1"/>
                    </a:solidFill>
                  </a:tcPr>
                </a:tc>
                <a:tc>
                  <a:txBody>
                    <a:bodyPr/>
                    <a:lstStyle/>
                    <a:p>
                      <a:pPr>
                        <a:buNone/>
                      </a:pPr>
                      <a:r>
                        <a:rPr lang="en-IN" sz="1400" dirty="0">
                          <a:latin typeface="Times New Roman" panose="02020603050405020304" pitchFamily="18" charset="0"/>
                          <a:cs typeface="Times New Roman" panose="02020603050405020304" pitchFamily="18" charset="0"/>
                        </a:rPr>
                        <a:t>Search for doctors</a:t>
                      </a:r>
                    </a:p>
                  </a:txBody>
                  <a:tcPr anchor="ctr">
                    <a:solidFill>
                      <a:schemeClr val="bg1"/>
                    </a:solidFill>
                  </a:tcPr>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Find doctors by specialty, location, or availability</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3518586605"/>
                  </a:ext>
                </a:extLst>
              </a:tr>
              <a:tr h="553191">
                <a:tc>
                  <a:txBody>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10</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sz="1400" dirty="0">
                          <a:latin typeface="Times New Roman" panose="02020603050405020304" pitchFamily="18" charset="0"/>
                          <a:cs typeface="Times New Roman" panose="02020603050405020304" pitchFamily="18" charset="0"/>
                        </a:rPr>
                        <a:t>         PATIENT</a:t>
                      </a:r>
                    </a:p>
                  </a:txBody>
                  <a:tcPr anchor="ctr">
                    <a:solidFill>
                      <a:schemeClr val="bg1"/>
                    </a:solidFill>
                  </a:tcPr>
                </a:tc>
                <a:tc>
                  <a:txBody>
                    <a:bodyPr/>
                    <a:lstStyle/>
                    <a:p>
                      <a:pPr marL="0" lvl="0" indent="0" algn="ctr" rtl="0">
                        <a:spcBef>
                          <a:spcPts val="0"/>
                        </a:spcBef>
                        <a:spcAft>
                          <a:spcPts val="0"/>
                        </a:spcAft>
                        <a:buNone/>
                      </a:pPr>
                      <a:r>
                        <a:rPr lang="en-IN" sz="1400" dirty="0">
                          <a:latin typeface="Times New Roman" panose="02020603050405020304" pitchFamily="18" charset="0"/>
                          <a:cs typeface="Times New Roman" panose="02020603050405020304" pitchFamily="18" charset="0"/>
                        </a:rPr>
                        <a:t>Book an appointment</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US" sz="1400" dirty="0">
                          <a:latin typeface="Times New Roman" panose="02020603050405020304" pitchFamily="18" charset="0"/>
                          <a:cs typeface="Times New Roman" panose="02020603050405020304" pitchFamily="18" charset="0"/>
                        </a:rPr>
                        <a:t>Schedule a consultation with the desired doctor</a:t>
                      </a:r>
                      <a:endParaRPr lang="en-IN" sz="1400" dirty="0">
                        <a:latin typeface="Times New Roman" panose="02020603050405020304" pitchFamily="18" charset="0"/>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2650979526"/>
                  </a:ext>
                </a:extLst>
              </a:tr>
              <a:tr h="869275">
                <a:tc>
                  <a:txBody>
                    <a:bodyPr/>
                    <a:lstStyle/>
                    <a:p>
                      <a:pPr marL="0" lvl="0" indent="0" algn="ctr" rtl="0">
                        <a:spcBef>
                          <a:spcPts val="0"/>
                        </a:spcBef>
                        <a:spcAft>
                          <a:spcPts val="0"/>
                        </a:spcAft>
                        <a:buNone/>
                      </a:pPr>
                      <a:r>
                        <a:rPr lang="en" sz="1400" dirty="0">
                          <a:latin typeface="Times New Roman" panose="02020603050405020304" pitchFamily="18" charset="0"/>
                          <a:cs typeface="Times New Roman" panose="02020603050405020304" pitchFamily="18" charset="0"/>
                        </a:rPr>
                        <a:t>11</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sz="1400" dirty="0">
                          <a:latin typeface="Times New Roman" panose="02020603050405020304" pitchFamily="18" charset="0"/>
                          <a:cs typeface="Times New Roman" panose="02020603050405020304" pitchFamily="18" charset="0"/>
                        </a:rPr>
                        <a:t>         PATIENT</a:t>
                      </a:r>
                    </a:p>
                  </a:txBody>
                  <a:tcPr anchor="ctr">
                    <a:solidFill>
                      <a:schemeClr val="bg1"/>
                    </a:solidFill>
                  </a:tcPr>
                </a:tc>
                <a:tc>
                  <a:txBody>
                    <a:bodyPr/>
                    <a:lstStyle/>
                    <a:p>
                      <a:pPr marL="0" lvl="0" indent="0" algn="ctr" rtl="0">
                        <a:spcBef>
                          <a:spcPts val="0"/>
                        </a:spcBef>
                        <a:spcAft>
                          <a:spcPts val="0"/>
                        </a:spcAft>
                        <a:buNone/>
                      </a:pPr>
                      <a:r>
                        <a:rPr lang="en-IN" sz="1400" dirty="0">
                          <a:latin typeface="Times New Roman" panose="02020603050405020304" pitchFamily="18" charset="0"/>
                          <a:cs typeface="Times New Roman" panose="02020603050405020304" pitchFamily="18" charset="0"/>
                        </a:rPr>
                        <a:t>Reschedule/cancel booking</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sz="1400" dirty="0">
                          <a:latin typeface="Times New Roman" panose="02020603050405020304" pitchFamily="18" charset="0"/>
                          <a:cs typeface="Times New Roman" panose="02020603050405020304" pitchFamily="18" charset="0"/>
                        </a:rPr>
                        <a:t>Manage my appointments easily</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2570406404"/>
                  </a:ext>
                </a:extLst>
              </a:tr>
              <a:tr h="799047">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12</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SYSTEM</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a:buNone/>
                      </a:pPr>
                      <a:r>
                        <a:rPr lang="en-IN" sz="1400" dirty="0">
                          <a:latin typeface="Times New Roman" panose="02020603050405020304" pitchFamily="18" charset="0"/>
                          <a:cs typeface="Times New Roman" panose="02020603050405020304" pitchFamily="18" charset="0"/>
                        </a:rPr>
                        <a:t>Send reminders</a:t>
                      </a:r>
                    </a:p>
                  </a:txBody>
                  <a:tcPr anchor="ctr">
                    <a:solidFill>
                      <a:schemeClr val="bg1"/>
                    </a:solidFill>
                  </a:tcPr>
                </a:tc>
                <a:tc>
                  <a:txBody>
                    <a:bodyPr/>
                    <a:lstStyle/>
                    <a:p>
                      <a:pPr marL="0" lvl="0" indent="0" algn="ctr" rtl="0">
                        <a:spcBef>
                          <a:spcPts val="0"/>
                        </a:spcBef>
                        <a:spcAft>
                          <a:spcPts val="0"/>
                        </a:spcAft>
                        <a:buNone/>
                      </a:pPr>
                      <a:r>
                        <a:rPr lang="en-US" sz="1400" dirty="0">
                          <a:latin typeface="Times New Roman" panose="02020603050405020304" pitchFamily="18" charset="0"/>
                          <a:cs typeface="Times New Roman" panose="02020603050405020304" pitchFamily="18" charset="0"/>
                        </a:rPr>
                        <a:t>Notify patients and doctors of upcoming appointments via SMS/email</a:t>
                      </a:r>
                      <a:endParaRPr sz="1400"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710370573"/>
                  </a:ext>
                </a:extLst>
              </a:tr>
            </a:tbl>
          </a:graphicData>
        </a:graphic>
      </p:graphicFrame>
      <p:sp>
        <p:nvSpPr>
          <p:cNvPr id="4" name="Footer Placeholder 3">
            <a:extLst>
              <a:ext uri="{FF2B5EF4-FFF2-40B4-BE49-F238E27FC236}">
                <a16:creationId xmlns:a16="http://schemas.microsoft.com/office/drawing/2014/main" id="{E39E1EF8-4838-3E8E-D5F4-332A13BADB31}"/>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C94B3A60-D697-B24D-DE04-609B72627045}"/>
              </a:ext>
            </a:extLst>
          </p:cNvPr>
          <p:cNvSpPr>
            <a:spLocks noGrp="1"/>
          </p:cNvSpPr>
          <p:nvPr>
            <p:ph type="sldNum" sz="quarter" idx="12"/>
          </p:nvPr>
        </p:nvSpPr>
        <p:spPr/>
        <p:txBody>
          <a:bodyPr/>
          <a:lstStyle/>
          <a:p>
            <a:fld id="{C65E9355-139B-4FED-8401-A2AF31A8FC31}" type="slidenum">
              <a:rPr lang="en-US" smtClean="0"/>
              <a:pPr/>
              <a:t>20</a:t>
            </a:fld>
            <a:endParaRPr lang="en-US" dirty="0"/>
          </a:p>
        </p:txBody>
      </p:sp>
    </p:spTree>
    <p:extLst>
      <p:ext uri="{BB962C8B-B14F-4D97-AF65-F5344CB8AC3E}">
        <p14:creationId xmlns:p14="http://schemas.microsoft.com/office/powerpoint/2010/main" val="2902898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PROJECT PLAN</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21</a:t>
            </a:fld>
            <a:endParaRPr lang="en-US" dirty="0"/>
          </a:p>
        </p:txBody>
      </p:sp>
      <p:graphicFrame>
        <p:nvGraphicFramePr>
          <p:cNvPr id="7" name="Google Shape;395;p30"/>
          <p:cNvGraphicFramePr/>
          <p:nvPr>
            <p:extLst>
              <p:ext uri="{D42A27DB-BD31-4B8C-83A1-F6EECF244321}">
                <p14:modId xmlns:p14="http://schemas.microsoft.com/office/powerpoint/2010/main" val="556777842"/>
              </p:ext>
            </p:extLst>
          </p:nvPr>
        </p:nvGraphicFramePr>
        <p:xfrm>
          <a:off x="457200" y="1199534"/>
          <a:ext cx="8229600" cy="4820267"/>
        </p:xfrm>
        <a:graphic>
          <a:graphicData uri="http://schemas.openxmlformats.org/drawingml/2006/table">
            <a:tbl>
              <a:tblPr>
                <a:noFill/>
              </a:tblPr>
              <a:tblGrid>
                <a:gridCol w="1335258">
                  <a:extLst>
                    <a:ext uri="{9D8B030D-6E8A-4147-A177-3AD203B41FA5}">
                      <a16:colId xmlns:a16="http://schemas.microsoft.com/office/drawing/2014/main" val="20000"/>
                    </a:ext>
                  </a:extLst>
                </a:gridCol>
                <a:gridCol w="1380342">
                  <a:extLst>
                    <a:ext uri="{9D8B030D-6E8A-4147-A177-3AD203B41FA5}">
                      <a16:colId xmlns:a16="http://schemas.microsoft.com/office/drawing/2014/main" val="20001"/>
                    </a:ext>
                  </a:extLst>
                </a:gridCol>
                <a:gridCol w="1378500">
                  <a:extLst>
                    <a:ext uri="{9D8B030D-6E8A-4147-A177-3AD203B41FA5}">
                      <a16:colId xmlns:a16="http://schemas.microsoft.com/office/drawing/2014/main" val="20002"/>
                    </a:ext>
                  </a:extLst>
                </a:gridCol>
                <a:gridCol w="1378500">
                  <a:extLst>
                    <a:ext uri="{9D8B030D-6E8A-4147-A177-3AD203B41FA5}">
                      <a16:colId xmlns:a16="http://schemas.microsoft.com/office/drawing/2014/main" val="20003"/>
                    </a:ext>
                  </a:extLst>
                </a:gridCol>
                <a:gridCol w="1378500">
                  <a:extLst>
                    <a:ext uri="{9D8B030D-6E8A-4147-A177-3AD203B41FA5}">
                      <a16:colId xmlns:a16="http://schemas.microsoft.com/office/drawing/2014/main" val="20004"/>
                    </a:ext>
                  </a:extLst>
                </a:gridCol>
                <a:gridCol w="1378500">
                  <a:extLst>
                    <a:ext uri="{9D8B030D-6E8A-4147-A177-3AD203B41FA5}">
                      <a16:colId xmlns:a16="http://schemas.microsoft.com/office/drawing/2014/main" val="20005"/>
                    </a:ext>
                  </a:extLst>
                </a:gridCol>
              </a:tblGrid>
              <a:tr h="982969">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User</a:t>
                      </a:r>
                      <a:endParaRPr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StoryID</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Task Name</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Start Date</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End Date</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   Days </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  Status</a:t>
                      </a:r>
                      <a:endParaRPr b="1"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0"/>
                  </a:ext>
                </a:extLst>
              </a:tr>
              <a:tr h="784202">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rowSpan="4">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 Sprint 1</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rowSpan="2">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06/08/2025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rowSpan="2">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10/08/2025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rowSpan="4">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14</a:t>
                      </a:r>
                      <a:endParaRPr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In Progress</a:t>
                      </a:r>
                    </a:p>
                  </a:txBody>
                  <a:tcPr marL="91425" marR="91425" marT="91425" marB="91425" anchor="ctr">
                    <a:solidFill>
                      <a:schemeClr val="bg1"/>
                    </a:solidFill>
                  </a:tcPr>
                </a:tc>
                <a:extLst>
                  <a:ext uri="{0D108BD9-81ED-4DB2-BD59-A6C34878D82A}">
                    <a16:rowId xmlns:a16="http://schemas.microsoft.com/office/drawing/2014/main" val="10001"/>
                  </a:ext>
                </a:extLst>
              </a:tr>
              <a:tr h="156989">
                <a:tc rowSpan="2">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2</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vMerge="1">
                  <a:txBody>
                    <a:bodyPr/>
                    <a:lstStyle/>
                    <a:p>
                      <a:endParaRPr lang="en-IN"/>
                    </a:p>
                  </a:txBody>
                  <a:tcPr/>
                </a:tc>
                <a:tc vMerge="1">
                  <a:txBody>
                    <a:bodyPr/>
                    <a:lstStyle/>
                    <a:p>
                      <a:pPr marL="0" lvl="0" indent="0" algn="ctr" rtl="0">
                        <a:spcBef>
                          <a:spcPts val="0"/>
                        </a:spcBef>
                        <a:spcAft>
                          <a:spcPts val="0"/>
                        </a:spcAft>
                        <a:buNone/>
                      </a:pPr>
                      <a:endParaRPr dirty="0"/>
                    </a:p>
                  </a:txBody>
                  <a:tcPr marL="91425" marR="91425" marT="91425" marB="91425" anchor="ctr">
                    <a:solidFill>
                      <a:schemeClr val="bg1"/>
                    </a:solidFill>
                  </a:tcPr>
                </a:tc>
                <a:tc vMerge="1">
                  <a:txBody>
                    <a:bodyPr/>
                    <a:lstStyle/>
                    <a:p>
                      <a:pPr marL="0" lvl="0" indent="0" algn="ctr" rtl="0">
                        <a:spcBef>
                          <a:spcPts val="0"/>
                        </a:spcBef>
                        <a:spcAft>
                          <a:spcPts val="0"/>
                        </a:spcAft>
                        <a:buNone/>
                      </a:pPr>
                      <a:endParaRPr dirty="0"/>
                    </a:p>
                  </a:txBody>
                  <a:tcPr marL="91425" marR="91425" marT="91425" marB="91425" anchor="ctr">
                    <a:solidFill>
                      <a:schemeClr val="bg1"/>
                    </a:solidFill>
                  </a:tcPr>
                </a:tc>
                <a:tc vMerge="1">
                  <a:txBody>
                    <a:bodyPr/>
                    <a:lstStyle/>
                    <a:p>
                      <a:endParaRPr lang="en-IN"/>
                    </a:p>
                  </a:txBody>
                  <a:tcPr/>
                </a:tc>
                <a:tc vMerge="1">
                  <a:txBody>
                    <a:bodyPr/>
                    <a:lstStyle/>
                    <a:p>
                      <a:pPr marL="0" lvl="0" indent="0" algn="ctr" rtl="0">
                        <a:spcBef>
                          <a:spcPts val="0"/>
                        </a:spcBef>
                        <a:spcAft>
                          <a:spcPts val="0"/>
                        </a:spcAft>
                        <a:buNone/>
                      </a:pPr>
                      <a:endParaRPr/>
                    </a:p>
                  </a:txBody>
                  <a:tcPr marL="91425" marR="91425" marT="91425" marB="91425" anchor="ctr">
                    <a:solidFill>
                      <a:schemeClr val="bg1"/>
                    </a:solidFill>
                  </a:tcPr>
                </a:tc>
                <a:extLst>
                  <a:ext uri="{0D108BD9-81ED-4DB2-BD59-A6C34878D82A}">
                    <a16:rowId xmlns:a16="http://schemas.microsoft.com/office/drawing/2014/main" val="3063582490"/>
                  </a:ext>
                </a:extLst>
              </a:tr>
              <a:tr h="614340">
                <a:tc vMerge="1">
                  <a:txBody>
                    <a:bodyPr/>
                    <a:lstStyle/>
                    <a:p>
                      <a:pPr marL="0" lvl="0" indent="0" algn="ctr" rtl="0">
                        <a:spcBef>
                          <a:spcPts val="0"/>
                        </a:spcBef>
                        <a:spcAft>
                          <a:spcPts val="0"/>
                        </a:spcAft>
                        <a:buNone/>
                      </a:pPr>
                      <a:r>
                        <a:rPr lang="en" dirty="0"/>
                        <a:t>7</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11/08/2025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15/08/2025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In Progress</a:t>
                      </a:r>
                    </a:p>
                  </a:txBody>
                  <a:tcPr marL="91425" marR="91425" marT="91425" marB="91425" anchor="ctr">
                    <a:solidFill>
                      <a:schemeClr val="bg1"/>
                    </a:solidFill>
                  </a:tcPr>
                </a:tc>
                <a:extLst>
                  <a:ext uri="{0D108BD9-81ED-4DB2-BD59-A6C34878D82A}">
                    <a16:rowId xmlns:a16="http://schemas.microsoft.com/office/drawing/2014/main" val="10002"/>
                  </a:ext>
                </a:extLst>
              </a:tr>
              <a:tr h="797996">
                <a:tc>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3</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16/08/2025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19/08/2025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In Progress</a:t>
                      </a:r>
                    </a:p>
                  </a:txBody>
                  <a:tcPr marL="91425" marR="91425" marT="91425" marB="91425" anchor="ctr">
                    <a:solidFill>
                      <a:schemeClr val="bg1"/>
                    </a:solidFill>
                  </a:tcPr>
                </a:tc>
                <a:extLst>
                  <a:ext uri="{0D108BD9-81ED-4DB2-BD59-A6C34878D82A}">
                    <a16:rowId xmlns:a16="http://schemas.microsoft.com/office/drawing/2014/main" val="10003"/>
                  </a:ext>
                </a:extLst>
              </a:tr>
              <a:tr h="812398">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4</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rowSpan="2">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Sprint 2</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23/08/2025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30/08/2025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rowSpan="2">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14</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In Progress</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10006"/>
                  </a:ext>
                </a:extLst>
              </a:tr>
              <a:tr h="671373">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5</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tc vMerge="1">
                  <a:txBody>
                    <a:bodyPr/>
                    <a:lstStyle/>
                    <a:p>
                      <a:endParaRPr lang="en-IN"/>
                    </a:p>
                  </a:txBody>
                  <a:tcPr/>
                </a:tc>
                <a:tc>
                  <a:txBody>
                    <a:bodyPr/>
                    <a:lstStyle/>
                    <a:p>
                      <a:r>
                        <a:rPr lang="en-IN" dirty="0">
                          <a:latin typeface="Times New Roman" panose="02020603050405020304" pitchFamily="18" charset="0"/>
                          <a:cs typeface="Times New Roman" panose="02020603050405020304" pitchFamily="18" charset="0"/>
                        </a:rPr>
                        <a:t>31/08/2025</a:t>
                      </a:r>
                    </a:p>
                  </a:txBody>
                  <a:tcPr marL="91425" marR="91425" marT="91425" marB="91425" anchor="ctr">
                    <a:solidFill>
                      <a:schemeClr val="bg1"/>
                    </a:solidFill>
                  </a:tcPr>
                </a:tc>
                <a:tc>
                  <a:txBody>
                    <a:bodyPr/>
                    <a:lstStyle/>
                    <a:p>
                      <a:r>
                        <a:rPr lang="en-IN" dirty="0">
                          <a:latin typeface="Times New Roman" panose="02020603050405020304" pitchFamily="18" charset="0"/>
                          <a:cs typeface="Times New Roman" panose="02020603050405020304" pitchFamily="18" charset="0"/>
                        </a:rPr>
                        <a:t>05/09/2025</a:t>
                      </a:r>
                    </a:p>
                  </a:txBody>
                  <a:tcPr marL="91425" marR="91425" marT="91425" marB="91425" anchor="ctr">
                    <a:solidFill>
                      <a:schemeClr val="bg1"/>
                    </a:solidFill>
                  </a:tcPr>
                </a:tc>
                <a:tc vMerge="1">
                  <a:txBody>
                    <a:bodyPr/>
                    <a:lstStyle/>
                    <a:p>
                      <a:endParaRPr lang="en-IN"/>
                    </a:p>
                  </a:txBody>
                  <a:tcPr/>
                </a:tc>
                <a:tc>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In Progress</a:t>
                      </a:r>
                      <a:endParaRPr dirty="0">
                        <a:latin typeface="Times New Roman" panose="02020603050405020304" pitchFamily="18" charset="0"/>
                        <a:cs typeface="Times New Roman" panose="02020603050405020304" pitchFamily="18" charset="0"/>
                      </a:endParaRPr>
                    </a:p>
                  </a:txBody>
                  <a:tcPr marL="91425" marR="91425" marT="91425" marB="91425" anchor="ctr">
                    <a:solidFill>
                      <a:schemeClr val="bg1"/>
                    </a:solidFill>
                  </a:tcPr>
                </a:tc>
                <a:extLst>
                  <a:ext uri="{0D108BD9-81ED-4DB2-BD59-A6C34878D82A}">
                    <a16:rowId xmlns:a16="http://schemas.microsoft.com/office/drawing/2014/main" val="438437936"/>
                  </a:ext>
                </a:extLst>
              </a:tr>
            </a:tbl>
          </a:graphicData>
        </a:graphic>
      </p:graphicFrame>
    </p:spTree>
    <p:extLst>
      <p:ext uri="{BB962C8B-B14F-4D97-AF65-F5344CB8AC3E}">
        <p14:creationId xmlns:p14="http://schemas.microsoft.com/office/powerpoint/2010/main" val="3929722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PROJECT PLAN</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22</a:t>
            </a:fld>
            <a:endParaRPr lang="en-US" dirty="0"/>
          </a:p>
        </p:txBody>
      </p:sp>
      <p:graphicFrame>
        <p:nvGraphicFramePr>
          <p:cNvPr id="6" name="Google Shape;402;p31"/>
          <p:cNvGraphicFramePr/>
          <p:nvPr>
            <p:extLst>
              <p:ext uri="{D42A27DB-BD31-4B8C-83A1-F6EECF244321}">
                <p14:modId xmlns:p14="http://schemas.microsoft.com/office/powerpoint/2010/main" val="214395788"/>
              </p:ext>
            </p:extLst>
          </p:nvPr>
        </p:nvGraphicFramePr>
        <p:xfrm>
          <a:off x="505690" y="1219200"/>
          <a:ext cx="8137449" cy="4788933"/>
        </p:xfrm>
        <a:graphic>
          <a:graphicData uri="http://schemas.openxmlformats.org/drawingml/2006/table">
            <a:tbl>
              <a:tblPr>
                <a:noFill/>
              </a:tblPr>
              <a:tblGrid>
                <a:gridCol w="1345114">
                  <a:extLst>
                    <a:ext uri="{9D8B030D-6E8A-4147-A177-3AD203B41FA5}">
                      <a16:colId xmlns:a16="http://schemas.microsoft.com/office/drawing/2014/main" val="20000"/>
                    </a:ext>
                  </a:extLst>
                </a:gridCol>
                <a:gridCol w="1358467">
                  <a:extLst>
                    <a:ext uri="{9D8B030D-6E8A-4147-A177-3AD203B41FA5}">
                      <a16:colId xmlns:a16="http://schemas.microsoft.com/office/drawing/2014/main" val="20001"/>
                    </a:ext>
                  </a:extLst>
                </a:gridCol>
                <a:gridCol w="1358467">
                  <a:extLst>
                    <a:ext uri="{9D8B030D-6E8A-4147-A177-3AD203B41FA5}">
                      <a16:colId xmlns:a16="http://schemas.microsoft.com/office/drawing/2014/main" val="20002"/>
                    </a:ext>
                  </a:extLst>
                </a:gridCol>
                <a:gridCol w="1358467">
                  <a:extLst>
                    <a:ext uri="{9D8B030D-6E8A-4147-A177-3AD203B41FA5}">
                      <a16:colId xmlns:a16="http://schemas.microsoft.com/office/drawing/2014/main" val="20003"/>
                    </a:ext>
                  </a:extLst>
                </a:gridCol>
                <a:gridCol w="1358467">
                  <a:extLst>
                    <a:ext uri="{9D8B030D-6E8A-4147-A177-3AD203B41FA5}">
                      <a16:colId xmlns:a16="http://schemas.microsoft.com/office/drawing/2014/main" val="20004"/>
                    </a:ext>
                  </a:extLst>
                </a:gridCol>
                <a:gridCol w="1358467">
                  <a:extLst>
                    <a:ext uri="{9D8B030D-6E8A-4147-A177-3AD203B41FA5}">
                      <a16:colId xmlns:a16="http://schemas.microsoft.com/office/drawing/2014/main" val="20005"/>
                    </a:ext>
                  </a:extLst>
                </a:gridCol>
              </a:tblGrid>
              <a:tr h="1153225">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User</a:t>
                      </a:r>
                      <a:endParaRPr b="1"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StoryID</a:t>
                      </a:r>
                      <a:endParaRPr b="1"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Task Name</a:t>
                      </a:r>
                      <a:endParaRPr b="1">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Start Date</a:t>
                      </a:r>
                      <a:endParaRPr b="1">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latin typeface="Times New Roman" panose="02020603050405020304" pitchFamily="18" charset="0"/>
                          <a:cs typeface="Times New Roman" panose="02020603050405020304" pitchFamily="18" charset="0"/>
                        </a:rPr>
                        <a:t>End Date</a:t>
                      </a:r>
                      <a:endParaRPr b="1">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   Days </a:t>
                      </a:r>
                      <a:endParaRPr b="1"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dirty="0">
                          <a:latin typeface="Times New Roman" panose="02020603050405020304" pitchFamily="18" charset="0"/>
                          <a:cs typeface="Times New Roman" panose="02020603050405020304" pitchFamily="18" charset="0"/>
                        </a:rPr>
                        <a:t>  Status</a:t>
                      </a:r>
                      <a:endParaRPr b="1"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908927">
                <a:tc>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6</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SPRINT 3</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07/09/2025</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13/09/2025</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  14</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 Progress</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908927">
                <a:tc>
                  <a:txBody>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14/09/2025</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20/09/2025</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In Progress</a:t>
                      </a: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908927">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8</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SPRINT 4</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24/09/2025</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30/09/2025</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14</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 Progress</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908927">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9</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01/10/2025</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IN" dirty="0">
                          <a:latin typeface="Times New Roman" panose="02020603050405020304" pitchFamily="18" charset="0"/>
                          <a:cs typeface="Times New Roman" panose="02020603050405020304" pitchFamily="18" charset="0"/>
                        </a:rPr>
                        <a:t>07/10/2025</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In Progress</a:t>
                      </a:r>
                      <a:endParaRPr dirty="0">
                        <a:latin typeface="Times New Roman" panose="02020603050405020304" pitchFamily="18" charset="0"/>
                        <a:cs typeface="Times New Roman" panose="02020603050405020304" pitchFamily="18" charset="0"/>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7" name="TextBox 6"/>
          <p:cNvSpPr txBox="1"/>
          <p:nvPr/>
        </p:nvSpPr>
        <p:spPr>
          <a:xfrm>
            <a:off x="609600" y="5638800"/>
            <a:ext cx="78486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560652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DATA FLOW DIAGRAM</a:t>
            </a:r>
          </a:p>
        </p:txBody>
      </p:sp>
      <p:sp>
        <p:nvSpPr>
          <p:cNvPr id="3" name="Content Placeholder 2"/>
          <p:cNvSpPr>
            <a:spLocks noGrp="1"/>
          </p:cNvSpPr>
          <p:nvPr>
            <p:ph idx="1"/>
          </p:nvPr>
        </p:nvSpPr>
        <p:spPr/>
        <p:txBody>
          <a:bodyPr/>
          <a:lstStyle/>
          <a:p>
            <a:r>
              <a:rPr lang="en-US" dirty="0">
                <a:latin typeface="Times New Roman" panose="02020603050405020304" pitchFamily="18" charset="0"/>
              </a:rPr>
              <a:t>LEVEL 1</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rPr>
              <a:t>Department of Computer Applications</a:t>
            </a:r>
            <a:endParaRPr lang="en-US"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65E9355-139B-4FED-8401-A2AF31A8FC31}" type="slidenum">
              <a:rPr lang="en-US" smtClean="0">
                <a:latin typeface="Times New Roman" panose="02020603050405020304" pitchFamily="18" charset="0"/>
              </a:rPr>
              <a:pPr/>
              <a:t>23</a:t>
            </a:fld>
            <a:endParaRPr lang="en-US" dirty="0">
              <a:latin typeface="Times New Roman" panose="02020603050405020304" pitchFamily="18" charset="0"/>
            </a:endParaRPr>
          </a:p>
        </p:txBody>
      </p:sp>
      <p:pic>
        <p:nvPicPr>
          <p:cNvPr id="7" name="Picture 6" descr="A white oval with black text&#10;&#10;AI-generated content may be incorrect.">
            <a:extLst>
              <a:ext uri="{FF2B5EF4-FFF2-40B4-BE49-F238E27FC236}">
                <a16:creationId xmlns:a16="http://schemas.microsoft.com/office/drawing/2014/main" id="{C8EA25CB-E7C9-3D2E-EFBD-AC762A803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40" y="2057400"/>
            <a:ext cx="6629399" cy="3505200"/>
          </a:xfrm>
          <a:prstGeom prst="rect">
            <a:avLst/>
          </a:prstGeom>
        </p:spPr>
      </p:pic>
    </p:spTree>
    <p:extLst>
      <p:ext uri="{BB962C8B-B14F-4D97-AF65-F5344CB8AC3E}">
        <p14:creationId xmlns:p14="http://schemas.microsoft.com/office/powerpoint/2010/main" val="294301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DATA FLOW DIAGRAM</a:t>
            </a:r>
          </a:p>
        </p:txBody>
      </p:sp>
      <p:sp>
        <p:nvSpPr>
          <p:cNvPr id="3" name="Content Placeholder 2"/>
          <p:cNvSpPr>
            <a:spLocks noGrp="1"/>
          </p:cNvSpPr>
          <p:nvPr>
            <p:ph idx="1"/>
          </p:nvPr>
        </p:nvSpPr>
        <p:spPr/>
        <p:txBody>
          <a:bodyPr/>
          <a:lstStyle/>
          <a:p>
            <a:r>
              <a:rPr lang="en-US" dirty="0">
                <a:latin typeface="Times New Roman" panose="02020603050405020304" pitchFamily="18" charset="0"/>
              </a:rPr>
              <a:t>Level 1.1</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rPr>
              <a:t>Department of Computer Applications</a:t>
            </a:r>
            <a:endParaRPr lang="en-US"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65E9355-139B-4FED-8401-A2AF31A8FC31}" type="slidenum">
              <a:rPr lang="en-US" smtClean="0">
                <a:latin typeface="Times New Roman" panose="02020603050405020304" pitchFamily="18" charset="0"/>
              </a:rPr>
              <a:pPr/>
              <a:t>24</a:t>
            </a:fld>
            <a:endParaRPr lang="en-US" dirty="0">
              <a:latin typeface="Times New Roman" panose="02020603050405020304" pitchFamily="18" charset="0"/>
            </a:endParaRPr>
          </a:p>
        </p:txBody>
      </p:sp>
      <p:sp>
        <p:nvSpPr>
          <p:cNvPr id="7" name="TextBox 6"/>
          <p:cNvSpPr txBox="1"/>
          <p:nvPr/>
        </p:nvSpPr>
        <p:spPr>
          <a:xfrm>
            <a:off x="1066800" y="5638800"/>
            <a:ext cx="72390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
            </a:r>
          </a:p>
        </p:txBody>
      </p:sp>
      <p:pic>
        <p:nvPicPr>
          <p:cNvPr id="8" name="Picture 7" descr="A screenshot of a computer screen&#10;&#10;AI-generated content may be incorrect.">
            <a:extLst>
              <a:ext uri="{FF2B5EF4-FFF2-40B4-BE49-F238E27FC236}">
                <a16:creationId xmlns:a16="http://schemas.microsoft.com/office/drawing/2014/main" id="{CCF0DF5F-767C-7A9D-6327-E1F28C2D66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828800"/>
            <a:ext cx="7315200" cy="3862388"/>
          </a:xfrm>
          <a:prstGeom prst="rect">
            <a:avLst/>
          </a:prstGeom>
        </p:spPr>
      </p:pic>
    </p:spTree>
    <p:extLst>
      <p:ext uri="{BB962C8B-B14F-4D97-AF65-F5344CB8AC3E}">
        <p14:creationId xmlns:p14="http://schemas.microsoft.com/office/powerpoint/2010/main" val="3545427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DATA FLOW DIAGRAM</a:t>
            </a:r>
          </a:p>
        </p:txBody>
      </p:sp>
      <p:sp>
        <p:nvSpPr>
          <p:cNvPr id="3" name="Content Placeholder 2"/>
          <p:cNvSpPr>
            <a:spLocks noGrp="1"/>
          </p:cNvSpPr>
          <p:nvPr>
            <p:ph idx="1"/>
          </p:nvPr>
        </p:nvSpPr>
        <p:spPr/>
        <p:txBody>
          <a:bodyPr/>
          <a:lstStyle/>
          <a:p>
            <a:r>
              <a:rPr lang="en-US" dirty="0">
                <a:latin typeface="Times New Roman" panose="02020603050405020304" pitchFamily="18" charset="0"/>
              </a:rPr>
              <a:t>Level 1.2</a:t>
            </a:r>
          </a:p>
        </p:txBody>
      </p:sp>
      <p:sp>
        <p:nvSpPr>
          <p:cNvPr id="4" name="Footer Placeholder 3"/>
          <p:cNvSpPr>
            <a:spLocks noGrp="1"/>
          </p:cNvSpPr>
          <p:nvPr>
            <p:ph type="ftr" sz="quarter" idx="11"/>
          </p:nvPr>
        </p:nvSpPr>
        <p:spPr/>
        <p:txBody>
          <a:bodyPr/>
          <a:lstStyle/>
          <a:p>
            <a:r>
              <a:rPr lang="en-US">
                <a:latin typeface="Times New Roman" panose="02020603050405020304" pitchFamily="18" charset="0"/>
              </a:rPr>
              <a:t>Department of Computer Applications</a:t>
            </a:r>
            <a:endParaRPr lang="en-US" dirty="0">
              <a:latin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C65E9355-139B-4FED-8401-A2AF31A8FC31}" type="slidenum">
              <a:rPr lang="en-US" smtClean="0">
                <a:latin typeface="Times New Roman" panose="02020603050405020304" pitchFamily="18" charset="0"/>
              </a:rPr>
              <a:pPr/>
              <a:t>25</a:t>
            </a:fld>
            <a:endParaRPr lang="en-US" dirty="0">
              <a:latin typeface="Times New Roman" panose="02020603050405020304" pitchFamily="18" charset="0"/>
            </a:endParaRPr>
          </a:p>
        </p:txBody>
      </p:sp>
      <p:pic>
        <p:nvPicPr>
          <p:cNvPr id="7" name="Picture 6" descr="A screen shot of a computer screen&#10;&#10;AI-generated content may be incorrect.">
            <a:extLst>
              <a:ext uri="{FF2B5EF4-FFF2-40B4-BE49-F238E27FC236}">
                <a16:creationId xmlns:a16="http://schemas.microsoft.com/office/drawing/2014/main" id="{464B092A-16F6-39C7-E6BD-AB92AD62A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38350"/>
            <a:ext cx="7238999" cy="3642418"/>
          </a:xfrm>
          <a:prstGeom prst="rect">
            <a:avLst/>
          </a:prstGeom>
        </p:spPr>
      </p:pic>
    </p:spTree>
    <p:extLst>
      <p:ext uri="{BB962C8B-B14F-4D97-AF65-F5344CB8AC3E}">
        <p14:creationId xmlns:p14="http://schemas.microsoft.com/office/powerpoint/2010/main" val="2305161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E2E4-5188-67F6-8D16-2C484ED1FEF9}"/>
              </a:ext>
            </a:extLst>
          </p:cNvPr>
          <p:cNvSpPr>
            <a:spLocks noGrp="1"/>
          </p:cNvSpPr>
          <p:nvPr>
            <p:ph type="title"/>
          </p:nvPr>
        </p:nvSpPr>
        <p:spPr/>
        <p:txBody>
          <a:bodyPr/>
          <a:lstStyle/>
          <a:p>
            <a:r>
              <a:rPr lang="en-US" dirty="0">
                <a:latin typeface="Times New Roman" panose="02020603050405020304" pitchFamily="18" charset="0"/>
              </a:rPr>
              <a:t>DATA FLOW DIAGRAM</a:t>
            </a:r>
            <a:endParaRPr lang="en-IN" dirty="0"/>
          </a:p>
        </p:txBody>
      </p:sp>
      <p:sp>
        <p:nvSpPr>
          <p:cNvPr id="3" name="Content Placeholder 2">
            <a:extLst>
              <a:ext uri="{FF2B5EF4-FFF2-40B4-BE49-F238E27FC236}">
                <a16:creationId xmlns:a16="http://schemas.microsoft.com/office/drawing/2014/main" id="{69392E78-D31E-AA81-E16D-F86CB1ED39AF}"/>
              </a:ext>
            </a:extLst>
          </p:cNvPr>
          <p:cNvSpPr>
            <a:spLocks noGrp="1"/>
          </p:cNvSpPr>
          <p:nvPr>
            <p:ph idx="1"/>
          </p:nvPr>
        </p:nvSpPr>
        <p:spPr/>
        <p:txBody>
          <a:bodyPr/>
          <a:lstStyle/>
          <a:p>
            <a:r>
              <a:rPr lang="en-US">
                <a:latin typeface="Times New Roman" panose="02020603050405020304" pitchFamily="18" charset="0"/>
              </a:rPr>
              <a:t>Level 1.3</a:t>
            </a:r>
          </a:p>
          <a:p>
            <a:endParaRPr lang="en-IN" dirty="0"/>
          </a:p>
        </p:txBody>
      </p:sp>
      <p:sp>
        <p:nvSpPr>
          <p:cNvPr id="4" name="Footer Placeholder 3">
            <a:extLst>
              <a:ext uri="{FF2B5EF4-FFF2-40B4-BE49-F238E27FC236}">
                <a16:creationId xmlns:a16="http://schemas.microsoft.com/office/drawing/2014/main" id="{07E3C021-59D6-A999-FA92-B59B0021356F}"/>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5779C63D-49E8-EEBE-DF42-54E0B4134DE7}"/>
              </a:ext>
            </a:extLst>
          </p:cNvPr>
          <p:cNvSpPr>
            <a:spLocks noGrp="1"/>
          </p:cNvSpPr>
          <p:nvPr>
            <p:ph type="sldNum" sz="quarter" idx="12"/>
          </p:nvPr>
        </p:nvSpPr>
        <p:spPr/>
        <p:txBody>
          <a:bodyPr/>
          <a:lstStyle/>
          <a:p>
            <a:fld id="{C65E9355-139B-4FED-8401-A2AF31A8FC31}" type="slidenum">
              <a:rPr lang="en-US" smtClean="0"/>
              <a:pPr/>
              <a:t>26</a:t>
            </a:fld>
            <a:endParaRPr lang="en-US" dirty="0"/>
          </a:p>
        </p:txBody>
      </p:sp>
      <p:pic>
        <p:nvPicPr>
          <p:cNvPr id="7" name="Picture 6" descr="A screen shot of a computer screen&#10;&#10;AI-generated content may be incorrect.">
            <a:extLst>
              <a:ext uri="{FF2B5EF4-FFF2-40B4-BE49-F238E27FC236}">
                <a16:creationId xmlns:a16="http://schemas.microsoft.com/office/drawing/2014/main" id="{1AB01C6C-4E77-8C54-83E5-FB29AC478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038350"/>
            <a:ext cx="7010399" cy="3524250"/>
          </a:xfrm>
          <a:prstGeom prst="rect">
            <a:avLst/>
          </a:prstGeom>
        </p:spPr>
      </p:pic>
    </p:spTree>
    <p:extLst>
      <p:ext uri="{BB962C8B-B14F-4D97-AF65-F5344CB8AC3E}">
        <p14:creationId xmlns:p14="http://schemas.microsoft.com/office/powerpoint/2010/main" val="126855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a:t>
            </a: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a:xfrm>
            <a:off x="7848600" y="6382109"/>
            <a:ext cx="609600" cy="352246"/>
          </a:xfrm>
        </p:spPr>
        <p:txBody>
          <a:bodyPr/>
          <a:lstStyle/>
          <a:p>
            <a:fld id="{C65E9355-139B-4FED-8401-A2AF31A8FC31}" type="slidenum">
              <a:rPr lang="en-US" smtClean="0"/>
              <a:pPr/>
              <a:t>27</a:t>
            </a:fld>
            <a:endParaRPr lang="en-US" dirty="0"/>
          </a:p>
        </p:txBody>
      </p:sp>
      <p:pic>
        <p:nvPicPr>
          <p:cNvPr id="1026" name="Picture 2">
            <a:extLst>
              <a:ext uri="{FF2B5EF4-FFF2-40B4-BE49-F238E27FC236}">
                <a16:creationId xmlns:a16="http://schemas.microsoft.com/office/drawing/2014/main" id="{C8AF0C33-B17E-80D1-6F5A-81F7CA519B8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 y="1524000"/>
            <a:ext cx="90678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0022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chemeClr val="accent2"/>
                </a:solidFill>
              </a:rPr>
              <a:t>THANK YOU</a:t>
            </a:r>
          </a:p>
        </p:txBody>
      </p:sp>
    </p:spTree>
    <p:extLst>
      <p:ext uri="{BB962C8B-B14F-4D97-AF65-F5344CB8AC3E}">
        <p14:creationId xmlns:p14="http://schemas.microsoft.com/office/powerpoint/2010/main" val="42287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 sz="4000" dirty="0">
                <a:latin typeface="Times New Roman" panose="02020603050405020304" pitchFamily="18" charset="0"/>
                <a:cs typeface="Times New Roman" panose="02020603050405020304" pitchFamily="18" charset="0"/>
              </a:rPr>
              <a:t>TABLE OF CONTENTS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Introduction </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Objective</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Existing System</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Proposed System</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Motivation</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Functionalities</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Module Description</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Developing Environment</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Sprint Backlog</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Product Backlog</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User Story</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Project Plans</a:t>
            </a:r>
          </a:p>
          <a:p>
            <a:pPr lvl="0">
              <a:lnSpc>
                <a:spcPct val="150000"/>
              </a:lnSpc>
              <a:spcBef>
                <a:spcPts val="0"/>
              </a:spcBef>
              <a:buFont typeface="+mj-lt"/>
              <a:buAutoNum type="arabicPeriod"/>
            </a:pPr>
            <a:r>
              <a:rPr lang="en-US" sz="1700" dirty="0">
                <a:latin typeface="Times New Roman" panose="02020603050405020304" pitchFamily="18" charset="0"/>
                <a:cs typeface="Times New Roman" panose="02020603050405020304" pitchFamily="18" charset="0"/>
              </a:rPr>
              <a:t>Data Flow Diagrams</a:t>
            </a:r>
          </a:p>
          <a:p>
            <a:pPr lvl="0">
              <a:lnSpc>
                <a:spcPct val="150000"/>
              </a:lnSpc>
              <a:spcBef>
                <a:spcPts val="0"/>
              </a:spcBef>
              <a:buFont typeface="+mj-lt"/>
              <a:buAutoNum type="arabicPeriod"/>
            </a:pPr>
            <a:r>
              <a:rPr lang="en-US" sz="1700" dirty="0">
                <a:latin typeface="Times New Roman" panose="02020603050405020304" pitchFamily="18" charset="0"/>
              </a:rPr>
              <a:t>ER Diagram</a:t>
            </a:r>
            <a:endParaRPr lang="en-US"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65E9355-139B-4FED-8401-A2AF31A8FC31}" type="slidenum">
              <a:rPr lang="en-US" smtClean="0"/>
              <a:t>3</a:t>
            </a:fld>
            <a:endParaRPr lang="en-US"/>
          </a:p>
        </p:txBody>
      </p:sp>
      <p:sp>
        <p:nvSpPr>
          <p:cNvPr id="5" name="Footer Placeholder 4"/>
          <p:cNvSpPr>
            <a:spLocks noGrp="1"/>
          </p:cNvSpPr>
          <p:nvPr>
            <p:ph type="ftr" sz="quarter" idx="11"/>
          </p:nvPr>
        </p:nvSpPr>
        <p:spPr/>
        <p:txBody>
          <a:bodyPr/>
          <a:lstStyle/>
          <a:p>
            <a:r>
              <a:rPr lang="en-US"/>
              <a:t>Department of Computer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72432"/>
          </a:xfrm>
        </p:spPr>
        <p:txBody>
          <a:bodyPr>
            <a:normAutofit/>
          </a:bodyPr>
          <a:lstStyle/>
          <a:p>
            <a:pPr algn="l"/>
            <a:r>
              <a:rPr lang="en-US" dirty="0">
                <a:latin typeface="Times New Roman" panose="02020603050405020304" pitchFamily="18" charset="0"/>
              </a:rPr>
              <a:t>DOCTOR APPOINTMENT BOOKING SYSTEM</a:t>
            </a:r>
            <a:endParaRPr lang="en-US" sz="3000" dirty="0">
              <a:latin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400" dirty="0">
                <a:latin typeface="Times New Roman" panose="02020603050405020304" pitchFamily="18" charset="0"/>
              </a:rPr>
              <a:t>Web-based platform that designed specially for clinics to simplify the appointment scheduling process between doctor and patient.</a:t>
            </a:r>
          </a:p>
          <a:p>
            <a:pPr lvl="0"/>
            <a:r>
              <a:rPr lang="en-US" sz="2400" dirty="0">
                <a:latin typeface="Times New Roman" panose="02020603050405020304" pitchFamily="18" charset="0"/>
              </a:rPr>
              <a:t>Appointments are managed manually through phone calls or walk-ins, which result miscommunication and long waiting times.</a:t>
            </a:r>
          </a:p>
          <a:p>
            <a:pPr lvl="0"/>
            <a:r>
              <a:rPr lang="en-US" sz="2400" dirty="0">
                <a:latin typeface="Times New Roman" panose="02020603050405020304" pitchFamily="18" charset="0"/>
              </a:rPr>
              <a:t>Through this system patient can overcome these challenges, where patients can register, search for doctors by specialty or name and book appointments in real time. </a:t>
            </a:r>
          </a:p>
          <a:p>
            <a:pPr lvl="0"/>
            <a:r>
              <a:rPr lang="en-US" sz="2400" dirty="0">
                <a:latin typeface="Times New Roman" panose="02020603050405020304" pitchFamily="18" charset="0"/>
              </a:rPr>
              <a:t>Patients can also book, cancel, or reschedule appointments and receive automated reminders to reduce missed consultations.</a:t>
            </a:r>
            <a:endParaRPr lang="en-US" sz="2400" dirty="0">
              <a:solidFill>
                <a:srgbClr val="000000"/>
              </a:solidFill>
              <a:latin typeface="Times New Roman" panose="02020603050405020304" pitchFamily="18" charset="0"/>
              <a:ea typeface="Times New Roman"/>
              <a:sym typeface="Times New Roman"/>
            </a:endParaRPr>
          </a:p>
        </p:txBody>
      </p:sp>
      <p:sp>
        <p:nvSpPr>
          <p:cNvPr id="4" name="Footer Placeholder 3"/>
          <p:cNvSpPr>
            <a:spLocks noGrp="1"/>
          </p:cNvSpPr>
          <p:nvPr>
            <p:ph type="ftr" sz="quarter" idx="11"/>
          </p:nvPr>
        </p:nvSpPr>
        <p:spPr/>
        <p:txBody>
          <a:bodyPr/>
          <a:lstStyle/>
          <a:p>
            <a:r>
              <a:rPr lang="en-US"/>
              <a:t>Department of Computer Applications</a:t>
            </a:r>
          </a:p>
        </p:txBody>
      </p:sp>
      <p:sp>
        <p:nvSpPr>
          <p:cNvPr id="5" name="Slide Number Placeholder 4"/>
          <p:cNvSpPr>
            <a:spLocks noGrp="1"/>
          </p:cNvSpPr>
          <p:nvPr>
            <p:ph type="sldNum" sz="quarter" idx="12"/>
          </p:nvPr>
        </p:nvSpPr>
        <p:spPr/>
        <p:txBody>
          <a:bodyPr/>
          <a:lstStyle/>
          <a:p>
            <a:fld id="{C65E9355-139B-4FED-8401-A2AF31A8FC31}"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CFDF-A3AD-3C78-A319-AC778B0ED224}"/>
              </a:ext>
            </a:extLst>
          </p:cNvPr>
          <p:cNvSpPr>
            <a:spLocks noGrp="1"/>
          </p:cNvSpPr>
          <p:nvPr>
            <p:ph type="title"/>
          </p:nvPr>
        </p:nvSpPr>
        <p:spPr/>
        <p:txBody>
          <a:bodyPr>
            <a:normAutofit/>
          </a:bodyPr>
          <a:lstStyle/>
          <a:p>
            <a:r>
              <a:rPr lang="en-US" dirty="0">
                <a:latin typeface="Times New Roman" panose="02020603050405020304" pitchFamily="18" charset="0"/>
              </a:rPr>
              <a:t>DOCTOR APPOINTMENT BOOKING SYSTEM</a:t>
            </a:r>
            <a:endParaRPr lang="en-IN"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7415AAB-569E-181E-1B06-F8D5FF01DEF2}"/>
              </a:ext>
            </a:extLst>
          </p:cNvPr>
          <p:cNvSpPr>
            <a:spLocks noGrp="1"/>
          </p:cNvSpPr>
          <p:nvPr>
            <p:ph idx="1"/>
          </p:nvPr>
        </p:nvSpPr>
        <p:spPr/>
        <p:txBody>
          <a:bodyPr>
            <a:normAutofit/>
          </a:bodyPr>
          <a:lstStyle/>
          <a:p>
            <a:pPr lvl="0" algn="l" eaLnBrk="0" fontAlgn="base" hangingPunct="0">
              <a:spcBef>
                <a:spcPct val="0"/>
              </a:spcBef>
              <a:spcAft>
                <a:spcPct val="0"/>
              </a:spcAft>
            </a:pPr>
            <a:r>
              <a:rPr lang="en-US" altLang="en-US" sz="2400" dirty="0">
                <a:latin typeface="Times New Roman" panose="02020603050405020304" pitchFamily="18" charset="0"/>
              </a:rPr>
              <a:t>Doctor can configure their working hours, mark leave days, and view upcoming appointments through dedicated panel.</a:t>
            </a:r>
          </a:p>
          <a:p>
            <a:pPr lvl="0" algn="l" eaLnBrk="0" fontAlgn="base" hangingPunct="0">
              <a:spcBef>
                <a:spcPct val="0"/>
              </a:spcBef>
              <a:spcAft>
                <a:spcPct val="0"/>
              </a:spcAft>
            </a:pPr>
            <a:endParaRPr lang="en-US" altLang="en-US" sz="2400" dirty="0">
              <a:latin typeface="Times New Roman" panose="02020603050405020304" pitchFamily="18" charset="0"/>
            </a:endParaRPr>
          </a:p>
          <a:p>
            <a:pPr lvl="0" algn="l" eaLnBrk="0" fontAlgn="base" hangingPunct="0">
              <a:spcBef>
                <a:spcPct val="0"/>
              </a:spcBef>
              <a:spcAft>
                <a:spcPct val="0"/>
              </a:spcAft>
            </a:pPr>
            <a:r>
              <a:rPr lang="en-US" altLang="en-US" sz="2400" dirty="0">
                <a:latin typeface="Times New Roman" panose="02020603050405020304" pitchFamily="18" charset="0"/>
              </a:rPr>
              <a:t>Admin dashboard provides full control over patient and doctor data, as well as to assist patients in booking or rescheduling appointments.</a:t>
            </a:r>
          </a:p>
          <a:p>
            <a:pPr lvl="0" algn="l" eaLnBrk="0" fontAlgn="base" hangingPunct="0">
              <a:spcBef>
                <a:spcPct val="0"/>
              </a:spcBef>
              <a:spcAft>
                <a:spcPct val="0"/>
              </a:spcAft>
            </a:pPr>
            <a:endParaRPr lang="en-US" altLang="en-US" sz="2400" dirty="0">
              <a:latin typeface="Times New Roman" panose="02020603050405020304" pitchFamily="18" charset="0"/>
            </a:endParaRPr>
          </a:p>
          <a:p>
            <a:pPr lvl="0" algn="l" eaLnBrk="0" fontAlgn="base" hangingPunct="0">
              <a:spcBef>
                <a:spcPct val="0"/>
              </a:spcBef>
              <a:spcAft>
                <a:spcPct val="0"/>
              </a:spcAft>
            </a:pPr>
            <a:r>
              <a:rPr lang="en-IN" sz="2400" dirty="0">
                <a:latin typeface="Times New Roman" panose="02020603050405020304" pitchFamily="18" charset="0"/>
              </a:rPr>
              <a:t>Built using HTML, CSS, JavaScript (React.js or Vue.js) on the frontend and Python (Django) on the backend and database like MySQL, ensuring scalability, security and improving communication and enhances overall efficiency in healthcare.</a:t>
            </a:r>
            <a:endParaRPr lang="en-US" altLang="en-US" sz="2400" dirty="0">
              <a:latin typeface="Times New Roman" panose="02020603050405020304" pitchFamily="18" charset="0"/>
            </a:endParaRPr>
          </a:p>
          <a:p>
            <a:endParaRPr lang="en-IN" sz="2400" dirty="0"/>
          </a:p>
        </p:txBody>
      </p:sp>
      <p:sp>
        <p:nvSpPr>
          <p:cNvPr id="4" name="Footer Placeholder 3">
            <a:extLst>
              <a:ext uri="{FF2B5EF4-FFF2-40B4-BE49-F238E27FC236}">
                <a16:creationId xmlns:a16="http://schemas.microsoft.com/office/drawing/2014/main" id="{2F7795E2-382D-F630-379F-947B05F9C928}"/>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EF2AA596-07DA-2AC4-B3FA-8C089C07EE4A}"/>
              </a:ext>
            </a:extLst>
          </p:cNvPr>
          <p:cNvSpPr>
            <a:spLocks noGrp="1"/>
          </p:cNvSpPr>
          <p:nvPr>
            <p:ph type="sldNum" sz="quarter" idx="12"/>
          </p:nvPr>
        </p:nvSpPr>
        <p:spPr/>
        <p:txBody>
          <a:bodyPr/>
          <a:lstStyle/>
          <a:p>
            <a:fld id="{C65E9355-139B-4FED-8401-A2AF31A8FC31}" type="slidenum">
              <a:rPr lang="en-US" smtClean="0"/>
              <a:pPr/>
              <a:t>5</a:t>
            </a:fld>
            <a:endParaRPr lang="en-US" dirty="0"/>
          </a:p>
        </p:txBody>
      </p:sp>
    </p:spTree>
    <p:extLst>
      <p:ext uri="{BB962C8B-B14F-4D97-AF65-F5344CB8AC3E}">
        <p14:creationId xmlns:p14="http://schemas.microsoft.com/office/powerpoint/2010/main" val="270602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panose="02020603050405020304" pitchFamily="18" charset="0"/>
              </a:rPr>
              <a:t>OBJECTIVES</a:t>
            </a:r>
            <a:endParaRPr lang="en-US" dirty="0">
              <a:latin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6</a:t>
            </a:fld>
            <a:endParaRPr lang="en-US"/>
          </a:p>
        </p:txBody>
      </p:sp>
      <p:sp>
        <p:nvSpPr>
          <p:cNvPr id="7" name="Rectangle 2">
            <a:extLst>
              <a:ext uri="{FF2B5EF4-FFF2-40B4-BE49-F238E27FC236}">
                <a16:creationId xmlns:a16="http://schemas.microsoft.com/office/drawing/2014/main" id="{691EBB09-47EA-0C8B-F722-6D2C0CF3479E}"/>
              </a:ext>
            </a:extLst>
          </p:cNvPr>
          <p:cNvSpPr>
            <a:spLocks noGrp="1" noChangeArrowheads="1"/>
          </p:cNvSpPr>
          <p:nvPr>
            <p:ph idx="1"/>
          </p:nvPr>
        </p:nvSpPr>
        <p:spPr bwMode="auto">
          <a:xfrm>
            <a:off x="457200" y="1389541"/>
            <a:ext cx="847539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Reduce waiting times and avoid confusion caused by manual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rPr>
              <a:t>bookings.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Patients can see available slots instantly and book without delays.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Allow patients to book, reschedule, or cancel appointments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Doctors can set working hours, mark leave, and manage bookings.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Provide a dashboard for reception/admin to manage records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rPr>
              <a:t>generate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Send automated SMS/Email reminders to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Minimize manual errors, optimize doctor time utilization,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rPr>
              <a:t>   improve patient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Use modern web technologies that can adapt to clinic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110C-3C68-1751-0B95-47AA8269F784}"/>
              </a:ext>
            </a:extLst>
          </p:cNvPr>
          <p:cNvSpPr>
            <a:spLocks noGrp="1"/>
          </p:cNvSpPr>
          <p:nvPr>
            <p:ph type="title"/>
          </p:nvPr>
        </p:nvSpPr>
        <p:spPr/>
        <p:txBody>
          <a:bodyPr/>
          <a:lstStyle/>
          <a:p>
            <a:r>
              <a:rPr lang="en" dirty="0">
                <a:latin typeface="Times New Roman" panose="02020603050405020304" pitchFamily="18" charset="0"/>
              </a:rPr>
              <a:t>EXISTING SYSTEM</a:t>
            </a:r>
            <a:endParaRPr lang="en-IN" dirty="0"/>
          </a:p>
        </p:txBody>
      </p:sp>
      <p:sp>
        <p:nvSpPr>
          <p:cNvPr id="4" name="Footer Placeholder 3">
            <a:extLst>
              <a:ext uri="{FF2B5EF4-FFF2-40B4-BE49-F238E27FC236}">
                <a16:creationId xmlns:a16="http://schemas.microsoft.com/office/drawing/2014/main" id="{D7781829-8B93-D522-0274-6F25EC41C345}"/>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BA75D37F-BABA-B782-ACFF-42F4A3BF6056}"/>
              </a:ext>
            </a:extLst>
          </p:cNvPr>
          <p:cNvSpPr>
            <a:spLocks noGrp="1"/>
          </p:cNvSpPr>
          <p:nvPr>
            <p:ph type="sldNum" sz="quarter" idx="12"/>
          </p:nvPr>
        </p:nvSpPr>
        <p:spPr/>
        <p:txBody>
          <a:bodyPr/>
          <a:lstStyle/>
          <a:p>
            <a:fld id="{C65E9355-139B-4FED-8401-A2AF31A8FC31}" type="slidenum">
              <a:rPr lang="en-US" smtClean="0"/>
              <a:pPr/>
              <a:t>7</a:t>
            </a:fld>
            <a:endParaRPr lang="en-US" dirty="0"/>
          </a:p>
        </p:txBody>
      </p:sp>
      <p:sp>
        <p:nvSpPr>
          <p:cNvPr id="6" name="Rectangle 1">
            <a:extLst>
              <a:ext uri="{FF2B5EF4-FFF2-40B4-BE49-F238E27FC236}">
                <a16:creationId xmlns:a16="http://schemas.microsoft.com/office/drawing/2014/main" id="{FA5902D2-87E4-DCA0-F206-246B411BAAFE}"/>
              </a:ext>
            </a:extLst>
          </p:cNvPr>
          <p:cNvSpPr>
            <a:spLocks noGrp="1" noChangeArrowheads="1"/>
          </p:cNvSpPr>
          <p:nvPr>
            <p:ph idx="1"/>
          </p:nvPr>
        </p:nvSpPr>
        <p:spPr bwMode="auto">
          <a:xfrm>
            <a:off x="371555" y="1359932"/>
            <a:ext cx="836241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Appointments are booked manually through phone calls or by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rPr>
              <a:t>visiting the clinic.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Receptionist records bookings in a register/notebook.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Doctor’s availability is not transparent to patients , they must ask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rPr>
              <a:t>  receptionist.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If doctor takes leave, patients are informed individually</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rPr>
              <a:t> time-consuming and</a:t>
            </a:r>
            <a:r>
              <a:rPr lang="en-US" altLang="en-US" sz="2400" dirty="0">
                <a:latin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rPr>
              <a:t>inefficient.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High chance of scheduling conflicts such as double booking or</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rPr>
              <a:t> overlapping slots.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Patients often face long waiting times at clinics due to poor time</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latin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rPr>
              <a:t>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rPr>
              <a:t>No proper reminder system many patients forget appointments.</a:t>
            </a:r>
          </a:p>
        </p:txBody>
      </p:sp>
    </p:spTree>
    <p:extLst>
      <p:ext uri="{BB962C8B-B14F-4D97-AF65-F5344CB8AC3E}">
        <p14:creationId xmlns:p14="http://schemas.microsoft.com/office/powerpoint/2010/main" val="383488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89323-CAA4-5F8F-BC23-AF2428BA79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72957-0B3A-B1DC-4183-C152345F07C0}"/>
              </a:ext>
            </a:extLst>
          </p:cNvPr>
          <p:cNvSpPr>
            <a:spLocks noGrp="1"/>
          </p:cNvSpPr>
          <p:nvPr>
            <p:ph type="title"/>
          </p:nvPr>
        </p:nvSpPr>
        <p:spPr>
          <a:xfrm>
            <a:off x="457200" y="161106"/>
            <a:ext cx="8229600" cy="1235075"/>
          </a:xfrm>
        </p:spPr>
        <p:txBody>
          <a:bodyPr/>
          <a:lstStyle/>
          <a:p>
            <a:r>
              <a:rPr lang="en" dirty="0">
                <a:latin typeface="Times New Roman" panose="02020603050405020304" pitchFamily="18" charset="0"/>
              </a:rPr>
              <a:t>PROPOSED SYSTEM</a:t>
            </a:r>
            <a:endParaRPr lang="en-US"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78A7E54E-77D1-E994-4D0C-79543779974B}"/>
              </a:ext>
            </a:extLst>
          </p:cNvPr>
          <p:cNvSpPr>
            <a:spLocks noGrp="1"/>
          </p:cNvSpPr>
          <p:nvPr>
            <p:ph type="ftr" sz="quarter" idx="11"/>
          </p:nvPr>
        </p:nvSpPr>
        <p:spPr/>
        <p:txBody>
          <a:bodyPr/>
          <a:lstStyle/>
          <a:p>
            <a:r>
              <a:rPr lang="en-US"/>
              <a:t>Department of Computer Applications</a:t>
            </a:r>
            <a:endParaRPr lang="en-US" dirty="0"/>
          </a:p>
        </p:txBody>
      </p:sp>
      <p:sp>
        <p:nvSpPr>
          <p:cNvPr id="5" name="Slide Number Placeholder 4">
            <a:extLst>
              <a:ext uri="{FF2B5EF4-FFF2-40B4-BE49-F238E27FC236}">
                <a16:creationId xmlns:a16="http://schemas.microsoft.com/office/drawing/2014/main" id="{2A8B7F26-E457-6E29-93A0-124CF9B8EF07}"/>
              </a:ext>
            </a:extLst>
          </p:cNvPr>
          <p:cNvSpPr>
            <a:spLocks noGrp="1"/>
          </p:cNvSpPr>
          <p:nvPr>
            <p:ph type="sldNum" sz="quarter" idx="12"/>
          </p:nvPr>
        </p:nvSpPr>
        <p:spPr/>
        <p:txBody>
          <a:bodyPr/>
          <a:lstStyle/>
          <a:p>
            <a:fld id="{C65E9355-139B-4FED-8401-A2AF31A8FC31}" type="slidenum">
              <a:rPr lang="en-US" smtClean="0"/>
              <a:pPr/>
              <a:t>8</a:t>
            </a:fld>
            <a:endParaRPr lang="en-US"/>
          </a:p>
        </p:txBody>
      </p:sp>
      <p:sp>
        <p:nvSpPr>
          <p:cNvPr id="6" name="Rectangle 1">
            <a:extLst>
              <a:ext uri="{FF2B5EF4-FFF2-40B4-BE49-F238E27FC236}">
                <a16:creationId xmlns:a16="http://schemas.microsoft.com/office/drawing/2014/main" id="{ADCACE8E-5256-394F-80C1-8D14CD6074CB}"/>
              </a:ext>
            </a:extLst>
          </p:cNvPr>
          <p:cNvSpPr>
            <a:spLocks noGrp="1" noChangeArrowheads="1"/>
          </p:cNvSpPr>
          <p:nvPr>
            <p:ph idx="1"/>
          </p:nvPr>
        </p:nvSpPr>
        <p:spPr bwMode="auto">
          <a:xfrm>
            <a:off x="369596" y="3303182"/>
            <a:ext cx="77076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eaLnBrk="0" fontAlgn="base" hangingPunct="0">
              <a:spcBef>
                <a:spcPct val="0"/>
              </a:spcBef>
              <a:spcAft>
                <a:spcPct val="0"/>
              </a:spcAft>
              <a:buNone/>
            </a:pPr>
            <a:endParaRPr lang="en-US" altLang="en-US" sz="2400" dirty="0">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endParaRPr>
          </a:p>
        </p:txBody>
      </p:sp>
      <p:sp>
        <p:nvSpPr>
          <p:cNvPr id="3" name="Rectangle 1">
            <a:extLst>
              <a:ext uri="{FF2B5EF4-FFF2-40B4-BE49-F238E27FC236}">
                <a16:creationId xmlns:a16="http://schemas.microsoft.com/office/drawing/2014/main" id="{1C127AB0-B64A-0C4B-DF6B-077B221E7D9E}"/>
              </a:ext>
            </a:extLst>
          </p:cNvPr>
          <p:cNvSpPr>
            <a:spLocks noChangeArrowheads="1"/>
          </p:cNvSpPr>
          <p:nvPr/>
        </p:nvSpPr>
        <p:spPr bwMode="auto">
          <a:xfrm>
            <a:off x="384836" y="1536174"/>
            <a:ext cx="877440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Patients can register &amp; book appointments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View doctor’s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availability.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Doctors can manage schedules &amp; update leave in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Receptionist/Admin can assist bookings &amp; manage records via</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dashboard.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SMS/Email reminders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 to reschedule/cancel without manual calls.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login for patients, doctors, and admin.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Scalable &amp; user-friendly web platform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errors, waiting time, and manual workload.</a:t>
            </a:r>
          </a:p>
        </p:txBody>
      </p:sp>
    </p:spTree>
    <p:extLst>
      <p:ext uri="{BB962C8B-B14F-4D97-AF65-F5344CB8AC3E}">
        <p14:creationId xmlns:p14="http://schemas.microsoft.com/office/powerpoint/2010/main" val="246074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latin typeface="Times New Roman" panose="02020603050405020304" pitchFamily="18" charset="0"/>
              </a:rPr>
              <a:t>MOTIVATIONS</a:t>
            </a:r>
            <a:endParaRPr lang="en-US" dirty="0">
              <a:latin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9</a:t>
            </a:fld>
            <a:endParaRPr lang="en-US"/>
          </a:p>
        </p:txBody>
      </p:sp>
      <p:sp>
        <p:nvSpPr>
          <p:cNvPr id="6" name="Rectangle 1">
            <a:extLst>
              <a:ext uri="{FF2B5EF4-FFF2-40B4-BE49-F238E27FC236}">
                <a16:creationId xmlns:a16="http://schemas.microsoft.com/office/drawing/2014/main" id="{3A9C6E71-A15C-7C52-A67D-9B341FE81723}"/>
              </a:ext>
            </a:extLst>
          </p:cNvPr>
          <p:cNvSpPr>
            <a:spLocks noGrp="1" noChangeArrowheads="1"/>
          </p:cNvSpPr>
          <p:nvPr>
            <p:ph idx="1"/>
          </p:nvPr>
        </p:nvSpPr>
        <p:spPr bwMode="auto">
          <a:xfrm>
            <a:off x="165088" y="1295400"/>
            <a:ext cx="8813823" cy="4007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2400" dirty="0">
                <a:latin typeface="Times New Roman" panose="02020603050405020304" pitchFamily="18" charset="0"/>
              </a:rPr>
              <a:t>To streamline manual booking processes, reducing wait times, </a:t>
            </a:r>
          </a:p>
          <a:p>
            <a:pPr marL="0" indent="0">
              <a:buNone/>
            </a:pPr>
            <a:r>
              <a:rPr lang="en-US" sz="2400" dirty="0">
                <a:latin typeface="Times New Roman" panose="02020603050405020304" pitchFamily="18" charset="0"/>
              </a:rPr>
              <a:t>     scheduling errors, and administrative burden.</a:t>
            </a:r>
          </a:p>
          <a:p>
            <a:r>
              <a:rPr lang="en-US" sz="2400" dirty="0">
                <a:latin typeface="Times New Roman" panose="02020603050405020304" pitchFamily="18" charset="0"/>
              </a:rPr>
              <a:t>To offer real-time doctor availability and improve patient access to </a:t>
            </a:r>
          </a:p>
          <a:p>
            <a:pPr marL="0" indent="0">
              <a:buNone/>
            </a:pPr>
            <a:r>
              <a:rPr lang="en-US" sz="2400" dirty="0">
                <a:latin typeface="Times New Roman" panose="02020603050405020304" pitchFamily="18" charset="0"/>
              </a:rPr>
              <a:t>     appointments.</a:t>
            </a:r>
          </a:p>
          <a:p>
            <a:r>
              <a:rPr lang="en-US" sz="2400" dirty="0">
                <a:latin typeface="Times New Roman" panose="02020603050405020304" pitchFamily="18" charset="0"/>
              </a:rPr>
              <a:t>To reduce no-shows with automated reminders and improve clinic</a:t>
            </a:r>
          </a:p>
          <a:p>
            <a:pPr marL="0" indent="0">
              <a:buNone/>
            </a:pPr>
            <a:r>
              <a:rPr lang="en-US" sz="2400" dirty="0">
                <a:latin typeface="Times New Roman" panose="02020603050405020304" pitchFamily="18" charset="0"/>
              </a:rPr>
              <a:t>     efficiency.</a:t>
            </a:r>
          </a:p>
          <a:p>
            <a:r>
              <a:rPr lang="en-US" sz="2400" dirty="0">
                <a:latin typeface="Times New Roman" panose="02020603050405020304" pitchFamily="18" charset="0"/>
              </a:rPr>
              <a:t>To enhance patient engagement through accessible, digital tools.</a:t>
            </a:r>
          </a:p>
          <a:p>
            <a:r>
              <a:rPr lang="en-US" sz="2400" dirty="0">
                <a:latin typeface="Times New Roman" panose="02020603050405020304" pitchFamily="18" charset="0"/>
              </a:rPr>
              <a:t>To support digital transformation in healthcare with a secure and</a:t>
            </a:r>
          </a:p>
          <a:p>
            <a:pPr marL="0" indent="0">
              <a:buNone/>
            </a:pPr>
            <a:r>
              <a:rPr lang="en-US" sz="2400" dirty="0">
                <a:latin typeface="Times New Roman" panose="02020603050405020304" pitchFamily="18" charset="0"/>
              </a:rPr>
              <a:t>     user-friendly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1946</TotalTime>
  <Words>1801</Words>
  <Application>Microsoft Office PowerPoint</Application>
  <PresentationFormat>On-screen Show (4:3)</PresentationFormat>
  <Paragraphs>566</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Bookman Old Style</vt:lpstr>
      <vt:lpstr>Calibri</vt:lpstr>
      <vt:lpstr>Times New Roman</vt:lpstr>
      <vt:lpstr>Office Theme</vt:lpstr>
      <vt:lpstr>DOCTOR APPOINTMENT BOOKING SYSTEM</vt:lpstr>
      <vt:lpstr>PRODUCT OWNER  Mr.BALACHANDRAN K P  ASSOCIATE PROFESSOR DEPARTMENT OF COMPUTER APPLICATIONS MES COLLEGE OF ENGINEERING, KUTTIPPURAM</vt:lpstr>
      <vt:lpstr>TABLE OF CONTENTS</vt:lpstr>
      <vt:lpstr>DOCTOR APPOINTMENT BOOKING SYSTEM</vt:lpstr>
      <vt:lpstr>DOCTOR APPOINTMENT BOOKING SYSTEM</vt:lpstr>
      <vt:lpstr>OBJECTIVES</vt:lpstr>
      <vt:lpstr>EXISTING SYSTEM</vt:lpstr>
      <vt:lpstr>PROPOSED SYSTEM</vt:lpstr>
      <vt:lpstr>MOTIVATIONS</vt:lpstr>
      <vt:lpstr>FUNCTIONALITIES</vt:lpstr>
      <vt:lpstr>MODULE DESCRIPTION</vt:lpstr>
      <vt:lpstr>MODULE DESCRIPTION</vt:lpstr>
      <vt:lpstr>MODULE DESCRIPTION</vt:lpstr>
      <vt:lpstr>DEVELOPING ENVIRONMENT</vt:lpstr>
      <vt:lpstr>SPRINT BACKLOG</vt:lpstr>
      <vt:lpstr>SPRINT BACKLOG</vt:lpstr>
      <vt:lpstr>PRODUCT BACKLOG</vt:lpstr>
      <vt:lpstr>PRODUCT BACKLOG</vt:lpstr>
      <vt:lpstr>USER STORY</vt:lpstr>
      <vt:lpstr>USER STORY</vt:lpstr>
      <vt:lpstr>PROJECT PLAN</vt:lpstr>
      <vt:lpstr>PROJECT PLAN</vt:lpstr>
      <vt:lpstr>DATA FLOW DIAGRAM</vt:lpstr>
      <vt:lpstr>DATA FLOW DIAGRAM</vt:lpstr>
      <vt:lpstr>DATA FLOW DIAGRAM</vt:lpstr>
      <vt:lpstr>DATA FLOW DIAGRAM</vt:lpstr>
      <vt:lpstr>ER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Faculty</dc:creator>
  <cp:lastModifiedBy>devikasunil223@gmail.com</cp:lastModifiedBy>
  <cp:revision>64</cp:revision>
  <dcterms:created xsi:type="dcterms:W3CDTF">2024-09-27T10:56:22Z</dcterms:created>
  <dcterms:modified xsi:type="dcterms:W3CDTF">2025-08-25T01:16:52Z</dcterms:modified>
</cp:coreProperties>
</file>