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1" r:id="rId6"/>
    <p:sldId id="279" r:id="rId7"/>
    <p:sldId id="283" r:id="rId8"/>
    <p:sldId id="2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3"/>
            <p14:sldId id="280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Devika Ashwathappa" initials="DA" lastIdx="1" clrIdx="2">
    <p:extLst>
      <p:ext uri="{19B8F6BF-5375-455C-9EA6-DF929625EA0E}">
        <p15:presenceInfo xmlns:p15="http://schemas.microsoft.com/office/powerpoint/2012/main" userId="9a4f319338a44b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241" autoAdjust="0"/>
  </p:normalViewPr>
  <p:slideViewPr>
    <p:cSldViewPr snapToGrid="0">
      <p:cViewPr varScale="1">
        <p:scale>
          <a:sx n="64" d="100"/>
          <a:sy n="64" d="100"/>
        </p:scale>
        <p:origin x="90" y="2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ika Ashwathappa" userId="9a4f319338a44bfb" providerId="LiveId" clId="{C945E8AB-01FE-49EA-B0FF-A47C0B2B8465}"/>
    <pc:docChg chg="custSel delSld modSld modSection">
      <pc:chgData name="Devika Ashwathappa" userId="9a4f319338a44bfb" providerId="LiveId" clId="{C945E8AB-01FE-49EA-B0FF-A47C0B2B8465}" dt="2021-02-18T23:45:50.109" v="129" actId="20577"/>
      <pc:docMkLst>
        <pc:docMk/>
      </pc:docMkLst>
      <pc:sldChg chg="modSp mod">
        <pc:chgData name="Devika Ashwathappa" userId="9a4f319338a44bfb" providerId="LiveId" clId="{C945E8AB-01FE-49EA-B0FF-A47C0B2B8465}" dt="2021-02-18T07:34:11.174" v="1" actId="27636"/>
        <pc:sldMkLst>
          <pc:docMk/>
          <pc:sldMk cId="2471807738" sldId="256"/>
        </pc:sldMkLst>
        <pc:spChg chg="mod">
          <ac:chgData name="Devika Ashwathappa" userId="9a4f319338a44bfb" providerId="LiveId" clId="{C945E8AB-01FE-49EA-B0FF-A47C0B2B8465}" dt="2021-02-18T07:34:11.174" v="1" actId="27636"/>
          <ac:spMkLst>
            <pc:docMk/>
            <pc:sldMk cId="2471807738" sldId="256"/>
            <ac:spMk id="3" creationId="{00000000-0000-0000-0000-000000000000}"/>
          </ac:spMkLst>
        </pc:spChg>
      </pc:sldChg>
      <pc:sldChg chg="modSp del mod">
        <pc:chgData name="Devika Ashwathappa" userId="9a4f319338a44bfb" providerId="LiveId" clId="{C945E8AB-01FE-49EA-B0FF-A47C0B2B8465}" dt="2021-02-18T23:44:39.613" v="80" actId="47"/>
        <pc:sldMkLst>
          <pc:docMk/>
          <pc:sldMk cId="958036878" sldId="281"/>
        </pc:sldMkLst>
        <pc:spChg chg="mod">
          <ac:chgData name="Devika Ashwathappa" userId="9a4f319338a44bfb" providerId="LiveId" clId="{C945E8AB-01FE-49EA-B0FF-A47C0B2B8465}" dt="2021-02-18T23:44:35.604" v="79" actId="6549"/>
          <ac:spMkLst>
            <pc:docMk/>
            <pc:sldMk cId="958036878" sldId="281"/>
            <ac:spMk id="3" creationId="{00000000-0000-0000-0000-000000000000}"/>
          </ac:spMkLst>
        </pc:spChg>
        <pc:spChg chg="mod">
          <ac:chgData name="Devika Ashwathappa" userId="9a4f319338a44bfb" providerId="LiveId" clId="{C945E8AB-01FE-49EA-B0FF-A47C0B2B8465}" dt="2021-02-18T08:19:26.952" v="78" actId="20577"/>
          <ac:spMkLst>
            <pc:docMk/>
            <pc:sldMk cId="958036878" sldId="281"/>
            <ac:spMk id="5" creationId="{00000000-0000-0000-0000-000000000000}"/>
          </ac:spMkLst>
        </pc:spChg>
      </pc:sldChg>
      <pc:sldChg chg="addSp modSp mod">
        <pc:chgData name="Devika Ashwathappa" userId="9a4f319338a44bfb" providerId="LiveId" clId="{C945E8AB-01FE-49EA-B0FF-A47C0B2B8465}" dt="2021-02-18T23:45:50.109" v="129" actId="20577"/>
        <pc:sldMkLst>
          <pc:docMk/>
          <pc:sldMk cId="2092016688" sldId="283"/>
        </pc:sldMkLst>
        <pc:spChg chg="add mod">
          <ac:chgData name="Devika Ashwathappa" userId="9a4f319338a44bfb" providerId="LiveId" clId="{C945E8AB-01FE-49EA-B0FF-A47C0B2B8465}" dt="2021-02-18T23:45:50.109" v="129" actId="20577"/>
          <ac:spMkLst>
            <pc:docMk/>
            <pc:sldMk cId="2092016688" sldId="283"/>
            <ac:spMk id="10" creationId="{2314F11E-8D47-4677-BC55-C33166D0988E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2-18T17:46:51.749" idx="1">
    <p:pos x="10" y="10"/>
    <p:text/>
    <p:extLst>
      <p:ext uri="{C676402C-5697-4E1C-873F-D02D1690AC5C}">
        <p15:threadingInfo xmlns:p15="http://schemas.microsoft.com/office/powerpoint/2012/main" timeZoneBias="-6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parency.entsoe.eu/dashboard/sho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www.esios.ree.es/en/market-and-pric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nicholasjhana/energy-consumption-generation-prices-and-weath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699" y="616850"/>
            <a:ext cx="10515600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400" b="1" u="sng" dirty="0">
                <a:solidFill>
                  <a:schemeClr val="tx2">
                    <a:lumMod val="50000"/>
                  </a:schemeClr>
                </a:solidFill>
              </a:rPr>
              <a:t>Prediction of Electricity Price and      generations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03104" y="3231651"/>
            <a:ext cx="6930006" cy="278437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600" b="0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This dataset contains 4 years of electrical consumption, generation, pricing, and data for Spain. Consumption and generation data was retrieved from </a:t>
            </a:r>
            <a:r>
              <a:rPr lang="en-US" sz="36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ENTSOE a public portal</a:t>
            </a:r>
            <a:r>
              <a:rPr lang="en-US" sz="3600" b="0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 for Transmission Service Operator (TSO) data. Settlement prices were obtained from the Spanish TSO </a:t>
            </a:r>
            <a:r>
              <a:rPr lang="en-US" sz="3600" b="0" i="0" u="none" strike="noStrike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Red Electric Espada</a:t>
            </a:r>
            <a:r>
              <a:rPr lang="en-US" sz="3600" b="0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. 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Inter"/>
              </a:rPr>
              <a:t>Questions:</a:t>
            </a:r>
            <a:endParaRPr lang="en-US" sz="3600" b="0" i="0" dirty="0">
              <a:solidFill>
                <a:schemeClr val="bg1">
                  <a:lumMod val="95000"/>
                </a:schemeClr>
              </a:solidFill>
              <a:effectLst/>
              <a:latin typeface="Inter"/>
            </a:endParaRPr>
          </a:p>
          <a:p>
            <a:pPr marL="0" indent="0">
              <a:buNone/>
            </a:pPr>
            <a:r>
              <a:rPr lang="en-US" sz="3600" b="0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Does the current TSO in Spain accurately predict electricity prices?</a:t>
            </a:r>
          </a:p>
          <a:p>
            <a:pPr marL="0" indent="0">
              <a:buNone/>
            </a:pPr>
            <a:r>
              <a:rPr lang="en-US" sz="3600" b="0" i="0" dirty="0">
                <a:solidFill>
                  <a:schemeClr val="bg1">
                    <a:lumMod val="95000"/>
                  </a:schemeClr>
                </a:solidFill>
                <a:effectLst/>
                <a:latin typeface="Inter"/>
              </a:rPr>
              <a:t>Prediction of total load for the next hour and finding the difference.</a:t>
            </a:r>
          </a:p>
          <a:p>
            <a:pPr marL="0" indent="0">
              <a:buNone/>
            </a:pPr>
            <a:endParaRPr lang="en-US" sz="3600" dirty="0">
              <a:solidFill>
                <a:schemeClr val="bg1">
                  <a:lumMod val="95000"/>
                </a:schemeClr>
              </a:solidFill>
              <a:latin typeface="Inter"/>
            </a:endParaRPr>
          </a:p>
          <a:p>
            <a:pPr marL="0" indent="0">
              <a:buNone/>
            </a:pPr>
            <a:endParaRPr lang="en-US" sz="3600" b="0" i="0" dirty="0">
              <a:solidFill>
                <a:schemeClr val="bg1">
                  <a:lumMod val="95000"/>
                </a:schemeClr>
              </a:solidFill>
              <a:effectLst/>
              <a:latin typeface="Inter"/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7AED39-0134-463E-B2AF-18442D698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8081" y="3231651"/>
            <a:ext cx="3575719" cy="278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" dirty="0"/>
              <a:t>LIBRARIES AND DATASETS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9755330" cy="3609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 Set : </a:t>
            </a:r>
            <a:r>
              <a:rPr lang="en-US" u="sng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https://www.kaggle.com/nicholasjhana/energy-consumption-generation-prices-and-weather</a:t>
            </a:r>
            <a:endParaRPr lang="en-US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Wrangling Libraries</a:t>
            </a:r>
            <a:r>
              <a:rPr lang="en-US" dirty="0"/>
              <a:t>                  </a:t>
            </a:r>
            <a:r>
              <a:rPr lang="en-US" b="1" dirty="0"/>
              <a:t>Machine learning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NumPy                                         </a:t>
            </a:r>
            <a:r>
              <a:rPr lang="en-US" dirty="0" err="1"/>
              <a:t>sklearn</a:t>
            </a: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Pandas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Plotting Libraries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Matplotlib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Seaborn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Reporting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Preparation</a:t>
            </a:r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91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5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energy data set had more null values and data type issue, to fit the data set into any model its important to prepare the data set.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4203D1-1F28-4A73-AD65-BC03DC4DEB2D}"/>
              </a:ext>
            </a:extLst>
          </p:cNvPr>
          <p:cNvSpPr/>
          <p:nvPr/>
        </p:nvSpPr>
        <p:spPr>
          <a:xfrm flipH="1">
            <a:off x="788566" y="3222013"/>
            <a:ext cx="5368952" cy="15267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Created test and train data sets and have used </a:t>
            </a:r>
            <a:r>
              <a:rPr lang="en-AU" dirty="0" err="1"/>
              <a:t>MinMaxScaler</a:t>
            </a:r>
            <a:r>
              <a:rPr lang="en-AU" dirty="0"/>
              <a:t> to scale the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79C0CC-190B-4196-9FEF-BAF3F1844B54}"/>
              </a:ext>
            </a:extLst>
          </p:cNvPr>
          <p:cNvSpPr/>
          <p:nvPr/>
        </p:nvSpPr>
        <p:spPr>
          <a:xfrm>
            <a:off x="6887361" y="2415389"/>
            <a:ext cx="4697835" cy="2506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19162C-436F-46A2-9B0F-800357AF8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361" y="2500910"/>
            <a:ext cx="4697836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1388E-7745-4A8D-B8CD-9F8783AE5B5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AU" dirty="0"/>
              <a:t>Linear Regression model is used do the predictions on the actual prices and finding the difference between TSO and predicted prices.</a:t>
            </a:r>
          </a:p>
          <a:p>
            <a:r>
              <a:rPr lang="en-AU" dirty="0"/>
              <a:t>We can see that difference in actual and predicted prices are comparatively low to TSO prediction.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81FBA-01F0-4B9C-8D9D-A51DE03EE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576" y="1290828"/>
            <a:ext cx="3171040" cy="213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B50D99-586C-49F6-B766-4BF4DCB21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67" y="3424428"/>
            <a:ext cx="5704513" cy="2984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236B78-7AC8-4975-B3D2-F0B2BF182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576" y="3735228"/>
            <a:ext cx="5075535" cy="25812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314F11E-8D47-4677-BC55-C33166D0988E}"/>
              </a:ext>
            </a:extLst>
          </p:cNvPr>
          <p:cNvSpPr/>
          <p:nvPr/>
        </p:nvSpPr>
        <p:spPr>
          <a:xfrm>
            <a:off x="2504662" y="294886"/>
            <a:ext cx="4678284" cy="76047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highlight>
                  <a:srgbClr val="C0C0C0"/>
                </a:highlight>
              </a:rPr>
              <a:t>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209201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 descr="Light grey line separating Morph text and images"/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6E9133B6-2B4C-4A8F-824D-20FC1AFEB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9E42A2-4940-4B0A-B42F-49AE8A41ADD3}"/>
              </a:ext>
            </a:extLst>
          </p:cNvPr>
          <p:cNvSpPr txBox="1"/>
          <p:nvPr/>
        </p:nvSpPr>
        <p:spPr>
          <a:xfrm>
            <a:off x="521207" y="2650732"/>
            <a:ext cx="571181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AU" u="sng" dirty="0"/>
          </a:p>
          <a:p>
            <a:r>
              <a:rPr lang="en-AU" dirty="0"/>
              <a:t>Predicted data was exported to csv to do the visualisation in Tableau.</a:t>
            </a:r>
          </a:p>
          <a:p>
            <a:endParaRPr lang="en-AU" u="sng" dirty="0"/>
          </a:p>
          <a:p>
            <a:r>
              <a:rPr lang="en-AU" u="sng" dirty="0"/>
              <a:t>https://public.tableau.com/profile/devika3461#!/vizhome/machinelearning_16135661730130/Story2?publish=yes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2FCCA7-0C95-49B3-BD80-0140212369F5}"/>
              </a:ext>
            </a:extLst>
          </p:cNvPr>
          <p:cNvSpPr/>
          <p:nvPr/>
        </p:nvSpPr>
        <p:spPr>
          <a:xfrm>
            <a:off x="6971252" y="3070371"/>
            <a:ext cx="362404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400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25A0713-A64B-439B-91E9-551CE2BAEA8D}" vid="{FD9CE0B8-0910-4446-AF74-F335AEE71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{6F7A525F-79FF-4F4B-A789-0966567C6D79}tf10001108_win32</Template>
  <TotalTime>2091</TotalTime>
  <Words>239</Words>
  <Application>Microsoft Office PowerPoint</Application>
  <PresentationFormat>Widescreen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Inter</vt:lpstr>
      <vt:lpstr>Segoe UI</vt:lpstr>
      <vt:lpstr>Segoe UI Light</vt:lpstr>
      <vt:lpstr>WelcomeDoc</vt:lpstr>
      <vt:lpstr>Prediction of Electricity Price and      generations</vt:lpstr>
      <vt:lpstr>LIBRARIES AND DATASETS</vt:lpstr>
      <vt:lpstr>Data Preparation</vt:lpstr>
      <vt:lpstr>PowerPoint Presentation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Electricity Price and      generations</dc:title>
  <dc:creator>Devika Ashwathappa</dc:creator>
  <cp:keywords/>
  <cp:lastModifiedBy>Devika Ashwathappa</cp:lastModifiedBy>
  <cp:revision>10</cp:revision>
  <dcterms:created xsi:type="dcterms:W3CDTF">2021-02-17T12:54:01Z</dcterms:created>
  <dcterms:modified xsi:type="dcterms:W3CDTF">2021-02-18T23:45:53Z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