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Economica"/>
      <p:regular r:id="rId23"/>
      <p:bold r:id="rId24"/>
      <p:italic r:id="rId25"/>
      <p:boldItalic r:id="rId26"/>
    </p:embeddedFont>
    <p:embeddedFont>
      <p:font typeface="Merriweather"/>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Merriweather-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ef2c537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ef2c537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ef2c537ab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ef2c537ab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ef2c537a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ef2c537a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ef2c537a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ef2c537a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ef2c537a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ef2c537a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ef2c537a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ef2c537a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ef2c537ab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ef2c537ab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ef2c537ab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ef2c537ab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ef2c537ab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ef2c537ab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ef2c537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ef2c537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ef2c537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ef2c537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ef2c537ab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ef2c537ab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ef2c537ab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ef2c537ab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ef2c537ab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ef2c537ab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ef2c537ab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ef2c537a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ef2c537ab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ef2c537ab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ef2c537ab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ef2c537ab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4294967295"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
                <a:solidFill>
                  <a:srgbClr val="1155CC"/>
                </a:solidFill>
                <a:latin typeface="Merriweather"/>
                <a:ea typeface="Merriweather"/>
                <a:cs typeface="Merriweather"/>
                <a:sym typeface="Merriweather"/>
              </a:rPr>
              <a:t>EDA on Movies Dataset</a:t>
            </a:r>
            <a:endParaRPr b="1" i="1">
              <a:solidFill>
                <a:srgbClr val="1155CC"/>
              </a:solidFill>
              <a:latin typeface="Merriweather"/>
              <a:ea typeface="Merriweather"/>
              <a:cs typeface="Merriweather"/>
              <a:sym typeface="Merriweather"/>
            </a:endParaRPr>
          </a:p>
        </p:txBody>
      </p:sp>
      <p:pic>
        <p:nvPicPr>
          <p:cNvPr id="63" name="Google Shape;63;p13"/>
          <p:cNvPicPr preferRelativeResize="0"/>
          <p:nvPr/>
        </p:nvPicPr>
        <p:blipFill>
          <a:blip r:embed="rId3">
            <a:alphaModFix/>
          </a:blip>
          <a:stretch>
            <a:fillRect/>
          </a:stretch>
        </p:blipFill>
        <p:spPr>
          <a:xfrm>
            <a:off x="568950" y="1225750"/>
            <a:ext cx="7908775" cy="3480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nvSpPr>
        <p:spPr>
          <a:xfrm>
            <a:off x="147475" y="166350"/>
            <a:ext cx="8811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erriweather"/>
                <a:ea typeface="Merriweather"/>
                <a:cs typeface="Merriweather"/>
                <a:sym typeface="Merriweather"/>
              </a:rPr>
              <a:t>Genre of movies which had  made more revenue on average basis</a:t>
            </a:r>
            <a:endParaRPr b="1" sz="1700">
              <a:latin typeface="Merriweather"/>
              <a:ea typeface="Merriweather"/>
              <a:cs typeface="Merriweather"/>
              <a:sym typeface="Merriweather"/>
            </a:endParaRPr>
          </a:p>
        </p:txBody>
      </p:sp>
      <p:sp>
        <p:nvSpPr>
          <p:cNvPr id="120" name="Google Shape;120;p22"/>
          <p:cNvSpPr txBox="1"/>
          <p:nvPr/>
        </p:nvSpPr>
        <p:spPr>
          <a:xfrm>
            <a:off x="492375" y="4427350"/>
            <a:ext cx="863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Merriweather"/>
                <a:ea typeface="Merriweather"/>
                <a:cs typeface="Merriweather"/>
                <a:sym typeface="Merriweather"/>
              </a:rPr>
              <a:t>On an average basis, more revenue was generated from movies which was made on Adventure,Fantasy genre.</a:t>
            </a:r>
            <a:endParaRPr b="1" i="1">
              <a:latin typeface="Merriweather"/>
              <a:ea typeface="Merriweather"/>
              <a:cs typeface="Merriweather"/>
              <a:sym typeface="Merriweather"/>
            </a:endParaRPr>
          </a:p>
        </p:txBody>
      </p:sp>
      <p:pic>
        <p:nvPicPr>
          <p:cNvPr id="121" name="Google Shape;121;p22"/>
          <p:cNvPicPr preferRelativeResize="0"/>
          <p:nvPr/>
        </p:nvPicPr>
        <p:blipFill>
          <a:blip r:embed="rId3">
            <a:alphaModFix/>
          </a:blip>
          <a:stretch>
            <a:fillRect/>
          </a:stretch>
        </p:blipFill>
        <p:spPr>
          <a:xfrm>
            <a:off x="492375" y="716150"/>
            <a:ext cx="5253895" cy="371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nvSpPr>
        <p:spPr>
          <a:xfrm>
            <a:off x="147475" y="122475"/>
            <a:ext cx="5208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erriweather"/>
                <a:ea typeface="Merriweather"/>
                <a:cs typeface="Merriweather"/>
                <a:sym typeface="Merriweather"/>
              </a:rPr>
              <a:t>Top 10 highly rated movie directors </a:t>
            </a:r>
            <a:endParaRPr b="1" sz="1700">
              <a:latin typeface="Merriweather"/>
              <a:ea typeface="Merriweather"/>
              <a:cs typeface="Merriweather"/>
              <a:sym typeface="Merriweather"/>
            </a:endParaRPr>
          </a:p>
        </p:txBody>
      </p:sp>
      <p:sp>
        <p:nvSpPr>
          <p:cNvPr id="127" name="Google Shape;127;p23"/>
          <p:cNvSpPr txBox="1"/>
          <p:nvPr/>
        </p:nvSpPr>
        <p:spPr>
          <a:xfrm>
            <a:off x="331450" y="4530050"/>
            <a:ext cx="87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Merriweather"/>
                <a:ea typeface="Merriweather"/>
                <a:cs typeface="Merriweather"/>
                <a:sym typeface="Merriweather"/>
              </a:rPr>
              <a:t>On an average basis,the director of highly rated movie is Nitesh Tiwari (8.80)</a:t>
            </a:r>
            <a:endParaRPr b="1" i="1">
              <a:latin typeface="Merriweather"/>
              <a:ea typeface="Merriweather"/>
              <a:cs typeface="Merriweather"/>
              <a:sym typeface="Merriweather"/>
            </a:endParaRPr>
          </a:p>
        </p:txBody>
      </p:sp>
      <p:pic>
        <p:nvPicPr>
          <p:cNvPr id="128" name="Google Shape;128;p23"/>
          <p:cNvPicPr preferRelativeResize="0"/>
          <p:nvPr/>
        </p:nvPicPr>
        <p:blipFill>
          <a:blip r:embed="rId3">
            <a:alphaModFix/>
          </a:blip>
          <a:stretch>
            <a:fillRect/>
          </a:stretch>
        </p:blipFill>
        <p:spPr>
          <a:xfrm>
            <a:off x="252025" y="514050"/>
            <a:ext cx="6708033" cy="401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nvSpPr>
        <p:spPr>
          <a:xfrm>
            <a:off x="50850" y="45950"/>
            <a:ext cx="851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erriweather"/>
                <a:ea typeface="Merriweather"/>
                <a:cs typeface="Merriweather"/>
                <a:sym typeface="Merriweather"/>
              </a:rPr>
              <a:t>Relationship of Revenue,Rating,Metascore,Votes with each other</a:t>
            </a:r>
            <a:endParaRPr b="1" sz="1700">
              <a:latin typeface="Merriweather"/>
              <a:ea typeface="Merriweather"/>
              <a:cs typeface="Merriweather"/>
              <a:sym typeface="Merriweather"/>
            </a:endParaRPr>
          </a:p>
        </p:txBody>
      </p:sp>
      <p:pic>
        <p:nvPicPr>
          <p:cNvPr id="134" name="Google Shape;134;p24"/>
          <p:cNvPicPr preferRelativeResize="0"/>
          <p:nvPr/>
        </p:nvPicPr>
        <p:blipFill>
          <a:blip r:embed="rId3">
            <a:alphaModFix/>
          </a:blip>
          <a:stretch>
            <a:fillRect/>
          </a:stretch>
        </p:blipFill>
        <p:spPr>
          <a:xfrm>
            <a:off x="360325" y="437625"/>
            <a:ext cx="5335351" cy="3748450"/>
          </a:xfrm>
          <a:prstGeom prst="rect">
            <a:avLst/>
          </a:prstGeom>
          <a:noFill/>
          <a:ln>
            <a:noFill/>
          </a:ln>
        </p:spPr>
      </p:pic>
      <p:sp>
        <p:nvSpPr>
          <p:cNvPr id="135" name="Google Shape;135;p24"/>
          <p:cNvSpPr txBox="1"/>
          <p:nvPr/>
        </p:nvSpPr>
        <p:spPr>
          <a:xfrm>
            <a:off x="305625" y="4096800"/>
            <a:ext cx="87411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erriweather"/>
              <a:buChar char="●"/>
            </a:pPr>
            <a:r>
              <a:rPr b="1" i="1" lang="en">
                <a:latin typeface="Merriweather"/>
                <a:ea typeface="Merriweather"/>
                <a:cs typeface="Merriweather"/>
                <a:sym typeface="Merriweather"/>
              </a:rPr>
              <a:t> Revenue (Millions) has a strong positive linear relationship with Votes and Rating.</a:t>
            </a:r>
            <a:endParaRPr b="1" i="1">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b="1" i="1" lang="en">
                <a:latin typeface="Merriweather"/>
                <a:ea typeface="Merriweather"/>
                <a:cs typeface="Merriweather"/>
                <a:sym typeface="Merriweather"/>
              </a:rPr>
              <a:t> Metacore has very less positive relationship with Revenue and Votes because there are  movies which has been highly rated but very low in revenue generation and votes too.</a:t>
            </a:r>
            <a:endParaRPr b="1" i="1">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b="1" i="1" lang="en">
                <a:latin typeface="Merriweather"/>
                <a:ea typeface="Merriweather"/>
                <a:cs typeface="Merriweather"/>
                <a:sym typeface="Merriweather"/>
              </a:rPr>
              <a:t> Votes are increasing as the rating increases.</a:t>
            </a:r>
            <a:endParaRPr b="1" i="1">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nvSpPr>
        <p:spPr>
          <a:xfrm>
            <a:off x="147475" y="166350"/>
            <a:ext cx="8901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erriweather"/>
                <a:ea typeface="Merriweather"/>
                <a:cs typeface="Merriweather"/>
                <a:sym typeface="Merriweather"/>
              </a:rPr>
              <a:t>On an average, the year on which box office collected maximum revenue</a:t>
            </a:r>
            <a:endParaRPr b="1" sz="1700">
              <a:latin typeface="Merriweather"/>
              <a:ea typeface="Merriweather"/>
              <a:cs typeface="Merriweather"/>
              <a:sym typeface="Merriweather"/>
            </a:endParaRPr>
          </a:p>
        </p:txBody>
      </p:sp>
      <p:sp>
        <p:nvSpPr>
          <p:cNvPr id="141" name="Google Shape;141;p25"/>
          <p:cNvSpPr txBox="1"/>
          <p:nvPr/>
        </p:nvSpPr>
        <p:spPr>
          <a:xfrm>
            <a:off x="267250" y="4269250"/>
            <a:ext cx="882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Merriweather"/>
                <a:ea typeface="Merriweather"/>
                <a:cs typeface="Merriweather"/>
                <a:sym typeface="Merriweather"/>
              </a:rPr>
              <a:t>Number of movies released is significantly higher in the year 2016 (297 movies) and therefore revenue was at top on this year but on an average  basis ,good revenue earned was on year 2012 (107.973281 millions) with 64 released movies.</a:t>
            </a:r>
            <a:endParaRPr b="1" i="1">
              <a:latin typeface="Merriweather"/>
              <a:ea typeface="Merriweather"/>
              <a:cs typeface="Merriweather"/>
              <a:sym typeface="Merriweather"/>
            </a:endParaRPr>
          </a:p>
        </p:txBody>
      </p:sp>
      <p:pic>
        <p:nvPicPr>
          <p:cNvPr id="142" name="Google Shape;142;p25"/>
          <p:cNvPicPr preferRelativeResize="0"/>
          <p:nvPr/>
        </p:nvPicPr>
        <p:blipFill>
          <a:blip r:embed="rId3">
            <a:alphaModFix/>
          </a:blip>
          <a:stretch>
            <a:fillRect/>
          </a:stretch>
        </p:blipFill>
        <p:spPr>
          <a:xfrm>
            <a:off x="267250" y="558050"/>
            <a:ext cx="6062625" cy="371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nvSpPr>
        <p:spPr>
          <a:xfrm>
            <a:off x="310500" y="200600"/>
            <a:ext cx="3779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600" u="sng">
                <a:solidFill>
                  <a:srgbClr val="1155CC"/>
                </a:solidFill>
                <a:latin typeface="Merriweather"/>
                <a:ea typeface="Merriweather"/>
                <a:cs typeface="Merriweather"/>
                <a:sym typeface="Merriweather"/>
              </a:rPr>
              <a:t>Conclusion :</a:t>
            </a:r>
            <a:endParaRPr>
              <a:latin typeface="Open Sans"/>
              <a:ea typeface="Open Sans"/>
              <a:cs typeface="Open Sans"/>
              <a:sym typeface="Open Sans"/>
            </a:endParaRPr>
          </a:p>
        </p:txBody>
      </p:sp>
      <p:sp>
        <p:nvSpPr>
          <p:cNvPr id="148" name="Google Shape;148;p26"/>
          <p:cNvSpPr txBox="1"/>
          <p:nvPr/>
        </p:nvSpPr>
        <p:spPr>
          <a:xfrm>
            <a:off x="157500" y="905400"/>
            <a:ext cx="8829000" cy="366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Merriweather"/>
                <a:ea typeface="Merriweather"/>
                <a:cs typeface="Merriweather"/>
                <a:sym typeface="Merriweather"/>
              </a:rPr>
              <a:t>From the analysis, it is concluded that :</a:t>
            </a:r>
            <a:endParaRPr b="1" i="1">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b="1" i="1">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b="1" i="1" lang="en">
                <a:solidFill>
                  <a:schemeClr val="dk1"/>
                </a:solidFill>
                <a:latin typeface="Merriweather"/>
                <a:ea typeface="Merriweather"/>
                <a:cs typeface="Merriweather"/>
                <a:sym typeface="Merriweather"/>
              </a:rPr>
              <a:t>More people turn out to watch the movies released since the rating given for movies year to year is gradually increasing.</a:t>
            </a:r>
            <a:endParaRPr b="1" i="1" sz="1600">
              <a:latin typeface="Merriweather"/>
              <a:ea typeface="Merriweather"/>
              <a:cs typeface="Merriweather"/>
              <a:sym typeface="Merriweather"/>
            </a:endParaRPr>
          </a:p>
          <a:p>
            <a:pPr indent="0" lvl="0" marL="457200" rtl="0" algn="l">
              <a:spcBef>
                <a:spcPts val="0"/>
              </a:spcBef>
              <a:spcAft>
                <a:spcPts val="0"/>
              </a:spcAft>
              <a:buNone/>
            </a:pPr>
            <a:r>
              <a:t/>
            </a:r>
            <a:endParaRPr b="1" i="1">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b="1" i="1" lang="en">
                <a:latin typeface="Merriweather"/>
                <a:ea typeface="Merriweather"/>
                <a:cs typeface="Merriweather"/>
                <a:sym typeface="Merriweather"/>
              </a:rPr>
              <a:t>There is a strong positive linear relationship between revenue generated and the votes earned by a movie.</a:t>
            </a:r>
            <a:endParaRPr b="1" i="1">
              <a:latin typeface="Merriweather"/>
              <a:ea typeface="Merriweather"/>
              <a:cs typeface="Merriweather"/>
              <a:sym typeface="Merriweather"/>
            </a:endParaRPr>
          </a:p>
          <a:p>
            <a:pPr indent="0" lvl="0" marL="457200" rtl="0" algn="l">
              <a:spcBef>
                <a:spcPts val="0"/>
              </a:spcBef>
              <a:spcAft>
                <a:spcPts val="0"/>
              </a:spcAft>
              <a:buNone/>
            </a:pPr>
            <a:r>
              <a:t/>
            </a:r>
            <a:endParaRPr b="1" i="1">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b="1" i="1" lang="en">
                <a:latin typeface="Merriweather"/>
                <a:ea typeface="Merriweather"/>
                <a:cs typeface="Merriweather"/>
                <a:sym typeface="Merriweather"/>
              </a:rPr>
              <a:t>And the rating given for a movie and metascore also keeps a </a:t>
            </a:r>
            <a:r>
              <a:rPr b="1" i="1" lang="en">
                <a:latin typeface="Merriweather"/>
                <a:ea typeface="Merriweather"/>
                <a:cs typeface="Merriweather"/>
                <a:sym typeface="Merriweather"/>
              </a:rPr>
              <a:t>positive</a:t>
            </a:r>
            <a:r>
              <a:rPr b="1" i="1" lang="en">
                <a:latin typeface="Merriweather"/>
                <a:ea typeface="Merriweather"/>
                <a:cs typeface="Merriweather"/>
                <a:sym typeface="Merriweather"/>
              </a:rPr>
              <a:t> linear relationship.</a:t>
            </a:r>
            <a:endParaRPr b="1" i="1">
              <a:latin typeface="Merriweather"/>
              <a:ea typeface="Merriweather"/>
              <a:cs typeface="Merriweather"/>
              <a:sym typeface="Merriweather"/>
            </a:endParaRPr>
          </a:p>
          <a:p>
            <a:pPr indent="0" lvl="0" marL="457200" rtl="0" algn="l">
              <a:spcBef>
                <a:spcPts val="0"/>
              </a:spcBef>
              <a:spcAft>
                <a:spcPts val="0"/>
              </a:spcAft>
              <a:buNone/>
            </a:pPr>
            <a:r>
              <a:t/>
            </a:r>
            <a:endParaRPr b="1" i="1">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b="1" i="1" lang="en">
                <a:latin typeface="Merriweather"/>
                <a:ea typeface="Merriweather"/>
                <a:cs typeface="Merriweather"/>
                <a:sym typeface="Merriweather"/>
              </a:rPr>
              <a:t>Most of the movies have runtime between 100 to 120 minutes still few outliers can be seen which is extended to 190 minutes.</a:t>
            </a:r>
            <a:endParaRPr b="1" i="1">
              <a:latin typeface="Merriweather"/>
              <a:ea typeface="Merriweather"/>
              <a:cs typeface="Merriweather"/>
              <a:sym typeface="Merriweather"/>
            </a:endParaRPr>
          </a:p>
          <a:p>
            <a:pPr indent="0" lvl="0" marL="457200" rtl="0" algn="l">
              <a:spcBef>
                <a:spcPts val="0"/>
              </a:spcBef>
              <a:spcAft>
                <a:spcPts val="0"/>
              </a:spcAft>
              <a:buNone/>
            </a:pPr>
            <a:r>
              <a:t/>
            </a:r>
            <a:endParaRPr b="1" i="1">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b="1" i="1" lang="en">
                <a:latin typeface="Merriweather"/>
                <a:ea typeface="Merriweather"/>
                <a:cs typeface="Merriweather"/>
                <a:sym typeface="Merriweather"/>
              </a:rPr>
              <a:t>Most common number of movies are made in genre 'Action,Adventure,Sci-Fi' but on an average good revenue generated movies are of 'Adventure,Fantasy' genre.</a:t>
            </a:r>
            <a:endParaRPr b="1" i="1">
              <a:latin typeface="Merriweather"/>
              <a:ea typeface="Merriweather"/>
              <a:cs typeface="Merriweather"/>
              <a:sym typeface="Merriweather"/>
            </a:endParaRPr>
          </a:p>
          <a:p>
            <a:pPr indent="0" lvl="0" marL="0" rtl="0" algn="l">
              <a:spcBef>
                <a:spcPts val="0"/>
              </a:spcBef>
              <a:spcAft>
                <a:spcPts val="0"/>
              </a:spcAft>
              <a:buNone/>
            </a:pPr>
            <a:r>
              <a:t/>
            </a:r>
            <a:endParaRPr b="1" i="1">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nvSpPr>
        <p:spPr>
          <a:xfrm>
            <a:off x="310500" y="241750"/>
            <a:ext cx="3779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600" u="sng">
                <a:solidFill>
                  <a:srgbClr val="1155CC"/>
                </a:solidFill>
                <a:latin typeface="Merriweather"/>
                <a:ea typeface="Merriweather"/>
                <a:cs typeface="Merriweather"/>
                <a:sym typeface="Merriweather"/>
              </a:rPr>
              <a:t>Actionable Insights</a:t>
            </a:r>
            <a:r>
              <a:rPr b="1" lang="en" sz="2600" u="sng">
                <a:solidFill>
                  <a:srgbClr val="1155CC"/>
                </a:solidFill>
                <a:latin typeface="Merriweather"/>
                <a:ea typeface="Merriweather"/>
                <a:cs typeface="Merriweather"/>
                <a:sym typeface="Merriweather"/>
              </a:rPr>
              <a:t>:</a:t>
            </a:r>
            <a:endParaRPr>
              <a:latin typeface="Open Sans"/>
              <a:ea typeface="Open Sans"/>
              <a:cs typeface="Open Sans"/>
              <a:sym typeface="Open Sans"/>
            </a:endParaRPr>
          </a:p>
        </p:txBody>
      </p:sp>
      <p:sp>
        <p:nvSpPr>
          <p:cNvPr id="154" name="Google Shape;154;p27"/>
          <p:cNvSpPr txBox="1"/>
          <p:nvPr/>
        </p:nvSpPr>
        <p:spPr>
          <a:xfrm>
            <a:off x="157500" y="905400"/>
            <a:ext cx="88290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latin typeface="Merriweather"/>
                <a:ea typeface="Merriweather"/>
                <a:cs typeface="Merriweather"/>
                <a:sym typeface="Merriweather"/>
              </a:rPr>
              <a:t>From the analysis,it has been understood and suggested that :</a:t>
            </a:r>
            <a:endParaRPr b="1" i="1" sz="1200">
              <a:latin typeface="Merriweather"/>
              <a:ea typeface="Merriweather"/>
              <a:cs typeface="Merriweather"/>
              <a:sym typeface="Merriweather"/>
            </a:endParaRPr>
          </a:p>
          <a:p>
            <a:pPr indent="0" lvl="0" marL="0" rtl="0" algn="l">
              <a:spcBef>
                <a:spcPts val="0"/>
              </a:spcBef>
              <a:spcAft>
                <a:spcPts val="0"/>
              </a:spcAft>
              <a:buNone/>
            </a:pPr>
            <a:r>
              <a:t/>
            </a:r>
            <a:endParaRPr b="1" i="1"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b="1" i="1" lang="en" sz="1200">
                <a:latin typeface="Merriweather"/>
                <a:ea typeface="Merriweather"/>
                <a:cs typeface="Merriweather"/>
                <a:sym typeface="Merriweather"/>
              </a:rPr>
              <a:t>It would be good if more tickets are issued for high rated directors’  movies as  good number of people are expected </a:t>
            </a:r>
            <a:endParaRPr b="1" i="1" sz="1200">
              <a:latin typeface="Merriweather"/>
              <a:ea typeface="Merriweather"/>
              <a:cs typeface="Merriweather"/>
              <a:sym typeface="Merriweather"/>
            </a:endParaRPr>
          </a:p>
          <a:p>
            <a:pPr indent="0" lvl="0" marL="457200" rtl="0" algn="l">
              <a:spcBef>
                <a:spcPts val="0"/>
              </a:spcBef>
              <a:spcAft>
                <a:spcPts val="0"/>
              </a:spcAft>
              <a:buNone/>
            </a:pPr>
            <a:r>
              <a:rPr b="1" i="1" lang="en" sz="1200">
                <a:latin typeface="Merriweather"/>
                <a:ea typeface="Merriweather"/>
                <a:cs typeface="Merriweather"/>
                <a:sym typeface="Merriweather"/>
              </a:rPr>
              <a:t>to collect tickets for it. </a:t>
            </a:r>
            <a:endParaRPr b="1" i="1" sz="1200">
              <a:latin typeface="Merriweather"/>
              <a:ea typeface="Merriweather"/>
              <a:cs typeface="Merriweather"/>
              <a:sym typeface="Merriweather"/>
            </a:endParaRPr>
          </a:p>
          <a:p>
            <a:pPr indent="0" lvl="0" marL="457200" rtl="0" algn="l">
              <a:spcBef>
                <a:spcPts val="0"/>
              </a:spcBef>
              <a:spcAft>
                <a:spcPts val="0"/>
              </a:spcAft>
              <a:buNone/>
            </a:pPr>
            <a:r>
              <a:t/>
            </a:r>
            <a:endParaRPr b="1" i="1"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b="1" i="1" lang="en" sz="1200">
                <a:latin typeface="Merriweather"/>
                <a:ea typeface="Merriweather"/>
                <a:cs typeface="Merriweather"/>
                <a:sym typeface="Merriweather"/>
              </a:rPr>
              <a:t> Movies are commonly made in 'Action,Adventure,Sci-Fi' genre and people tend to watch this type therefore it would be good if more seats and tickets are allotted for these genre  of movies.</a:t>
            </a:r>
            <a:endParaRPr b="1" i="1" sz="1200">
              <a:latin typeface="Merriweather"/>
              <a:ea typeface="Merriweather"/>
              <a:cs typeface="Merriweather"/>
              <a:sym typeface="Merriweather"/>
            </a:endParaRPr>
          </a:p>
          <a:p>
            <a:pPr indent="0" lvl="0" marL="457200" rtl="0" algn="l">
              <a:spcBef>
                <a:spcPts val="0"/>
              </a:spcBef>
              <a:spcAft>
                <a:spcPts val="0"/>
              </a:spcAft>
              <a:buNone/>
            </a:pPr>
            <a:r>
              <a:t/>
            </a:r>
            <a:endParaRPr b="1" i="1"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b="1" i="1" lang="en" sz="1200">
                <a:latin typeface="Merriweather"/>
                <a:ea typeface="Merriweather"/>
                <a:cs typeface="Merriweather"/>
                <a:sym typeface="Merriweather"/>
              </a:rPr>
              <a:t>On an average ,high revenue earned movies are made of genre 'Adventure,Fantasy',so it is suggested to promote this genre of movies for earning high profit.</a:t>
            </a:r>
            <a:endParaRPr b="1" i="1" sz="1200">
              <a:latin typeface="Merriweather"/>
              <a:ea typeface="Merriweather"/>
              <a:cs typeface="Merriweather"/>
              <a:sym typeface="Merriweather"/>
            </a:endParaRPr>
          </a:p>
          <a:p>
            <a:pPr indent="0" lvl="0" marL="457200" rtl="0" algn="l">
              <a:spcBef>
                <a:spcPts val="0"/>
              </a:spcBef>
              <a:spcAft>
                <a:spcPts val="0"/>
              </a:spcAft>
              <a:buNone/>
            </a:pPr>
            <a:r>
              <a:t/>
            </a:r>
            <a:endParaRPr b="1" i="1"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b="1" i="1" lang="en" sz="1200">
                <a:latin typeface="Merriweather"/>
                <a:ea typeface="Merriweather"/>
                <a:cs typeface="Merriweather"/>
                <a:sym typeface="Merriweather"/>
              </a:rPr>
              <a:t>Most of the revenue generated movies are of runtime more than 120  minutes therefore,it is suggested to include more number of shows per day.</a:t>
            </a:r>
            <a:endParaRPr b="1" i="1" sz="1200">
              <a:latin typeface="Merriweather"/>
              <a:ea typeface="Merriweather"/>
              <a:cs typeface="Merriweather"/>
              <a:sym typeface="Merriweather"/>
            </a:endParaRPr>
          </a:p>
          <a:p>
            <a:pPr indent="0" lvl="0" marL="457200" rtl="0" algn="l">
              <a:spcBef>
                <a:spcPts val="0"/>
              </a:spcBef>
              <a:spcAft>
                <a:spcPts val="0"/>
              </a:spcAft>
              <a:buNone/>
            </a:pPr>
            <a:r>
              <a:t/>
            </a:r>
            <a:endParaRPr b="1" i="1"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b="1" i="1" lang="en" sz="1200">
                <a:latin typeface="Merriweather"/>
                <a:ea typeface="Merriweather"/>
                <a:cs typeface="Merriweather"/>
                <a:sym typeface="Merriweather"/>
              </a:rPr>
              <a:t>Movies made in genre : 'Adventure,Drama','Action,Biography,Crime','Adventure','Horror,Mystery,Sci-Fi','Animation,Comedy,Drama', earns less revenue </a:t>
            </a:r>
            <a:r>
              <a:rPr b="1" i="1" lang="en" sz="1200">
                <a:latin typeface="Merriweather"/>
                <a:ea typeface="Merriweather"/>
                <a:cs typeface="Merriweather"/>
                <a:sym typeface="Merriweather"/>
              </a:rPr>
              <a:t>therefore number of shows and tickets can be given accordingly.</a:t>
            </a:r>
            <a:endParaRPr b="1" i="1" sz="1200">
              <a:latin typeface="Merriweather"/>
              <a:ea typeface="Merriweather"/>
              <a:cs typeface="Merriweather"/>
              <a:sym typeface="Merriweather"/>
            </a:endParaRPr>
          </a:p>
          <a:p>
            <a:pPr indent="0" lvl="0" marL="0" rtl="0" algn="l">
              <a:spcBef>
                <a:spcPts val="0"/>
              </a:spcBef>
              <a:spcAft>
                <a:spcPts val="0"/>
              </a:spcAft>
              <a:buNone/>
            </a:pPr>
            <a:r>
              <a:t/>
            </a:r>
            <a:endParaRPr b="1" i="1" sz="1200">
              <a:latin typeface="Merriweather"/>
              <a:ea typeface="Merriweather"/>
              <a:cs typeface="Merriweather"/>
              <a:sym typeface="Merriweather"/>
            </a:endParaRPr>
          </a:p>
          <a:p>
            <a:pPr indent="0" lvl="0" marL="0" rtl="0" algn="l">
              <a:spcBef>
                <a:spcPts val="0"/>
              </a:spcBef>
              <a:spcAft>
                <a:spcPts val="0"/>
              </a:spcAft>
              <a:buNone/>
            </a:pPr>
            <a:r>
              <a:t/>
            </a:r>
            <a:endParaRPr b="1" i="1" sz="1200">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nvSpPr>
        <p:spPr>
          <a:xfrm>
            <a:off x="157500" y="236750"/>
            <a:ext cx="88290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latin typeface="Merriweather"/>
                <a:ea typeface="Merriweather"/>
                <a:cs typeface="Merriweather"/>
                <a:sym typeface="Merriweather"/>
              </a:rPr>
              <a:t>    </a:t>
            </a:r>
            <a:endParaRPr b="1" i="1"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b="1" i="1" lang="en" sz="1200">
                <a:latin typeface="Merriweather"/>
                <a:ea typeface="Merriweather"/>
                <a:cs typeface="Merriweather"/>
                <a:sym typeface="Merriweather"/>
              </a:rPr>
              <a:t>Collaborate with educational institutions</a:t>
            </a:r>
            <a:r>
              <a:rPr b="1" i="1" lang="en" sz="1200">
                <a:latin typeface="Merriweather"/>
                <a:ea typeface="Merriweather"/>
                <a:cs typeface="Merriweather"/>
                <a:sym typeface="Merriweather"/>
              </a:rPr>
              <a:t> for attracting students</a:t>
            </a:r>
            <a:r>
              <a:rPr b="1" i="1" lang="en" sz="1200">
                <a:latin typeface="Merriweather"/>
                <a:ea typeface="Merriweather"/>
                <a:cs typeface="Merriweather"/>
                <a:sym typeface="Merriweather"/>
              </a:rPr>
              <a:t> to watch Adventure,sci-fi,historical theme based movies.(Discounts can be given for each batch of students)</a:t>
            </a:r>
            <a:endParaRPr b="1" i="1" sz="1200">
              <a:latin typeface="Merriweather"/>
              <a:ea typeface="Merriweather"/>
              <a:cs typeface="Merriweather"/>
              <a:sym typeface="Merriweather"/>
            </a:endParaRPr>
          </a:p>
          <a:p>
            <a:pPr indent="0" lvl="0" marL="0" rtl="0" algn="l">
              <a:spcBef>
                <a:spcPts val="0"/>
              </a:spcBef>
              <a:spcAft>
                <a:spcPts val="0"/>
              </a:spcAft>
              <a:buNone/>
            </a:pPr>
            <a:r>
              <a:t/>
            </a:r>
            <a:endParaRPr b="1" i="1"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b="1" i="1" lang="en" sz="1200">
                <a:solidFill>
                  <a:schemeClr val="dk1"/>
                </a:solidFill>
                <a:latin typeface="Merriweather"/>
                <a:ea typeface="Merriweather"/>
                <a:cs typeface="Merriweather"/>
                <a:sym typeface="Merriweather"/>
              </a:rPr>
              <a:t>Discounts can be given for bulk ticket booking and </a:t>
            </a:r>
            <a:r>
              <a:rPr b="1" i="1" lang="en" sz="1200">
                <a:latin typeface="Merriweather"/>
                <a:ea typeface="Merriweather"/>
                <a:cs typeface="Merriweather"/>
                <a:sym typeface="Merriweather"/>
              </a:rPr>
              <a:t>s</a:t>
            </a:r>
            <a:r>
              <a:rPr b="1" i="1" lang="en" sz="1200">
                <a:latin typeface="Merriweather"/>
                <a:ea typeface="Merriweather"/>
                <a:cs typeface="Merriweather"/>
                <a:sym typeface="Merriweather"/>
              </a:rPr>
              <a:t>nacks can be given as freebie for it.</a:t>
            </a:r>
            <a:endParaRPr b="1" i="1" sz="1200">
              <a:latin typeface="Merriweather"/>
              <a:ea typeface="Merriweather"/>
              <a:cs typeface="Merriweather"/>
              <a:sym typeface="Merriweather"/>
            </a:endParaRPr>
          </a:p>
          <a:p>
            <a:pPr indent="0" lvl="0" marL="0" rtl="0" algn="l">
              <a:spcBef>
                <a:spcPts val="0"/>
              </a:spcBef>
              <a:spcAft>
                <a:spcPts val="0"/>
              </a:spcAft>
              <a:buNone/>
            </a:pPr>
            <a:r>
              <a:t/>
            </a:r>
            <a:endParaRPr b="1" i="1"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b="1" i="1" lang="en" sz="1200">
                <a:latin typeface="Merriweather"/>
                <a:ea typeface="Merriweather"/>
                <a:cs typeface="Merriweather"/>
                <a:sym typeface="Merriweather"/>
              </a:rPr>
              <a:t>Option for changing the date and show time (only if available) for a booked ticket can be one of the best service provided for viewers.</a:t>
            </a:r>
            <a:endParaRPr b="1" i="1" sz="1200">
              <a:latin typeface="Merriweather"/>
              <a:ea typeface="Merriweather"/>
              <a:cs typeface="Merriweather"/>
              <a:sym typeface="Merriweather"/>
            </a:endParaRPr>
          </a:p>
          <a:p>
            <a:pPr indent="0" lvl="0" marL="457200" rtl="0" algn="l">
              <a:spcBef>
                <a:spcPts val="0"/>
              </a:spcBef>
              <a:spcAft>
                <a:spcPts val="0"/>
              </a:spcAft>
              <a:buNone/>
            </a:pPr>
            <a:r>
              <a:t/>
            </a:r>
            <a:endParaRPr b="1" i="1"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b="1" i="1" lang="en" sz="1200">
                <a:latin typeface="Merriweather"/>
                <a:ea typeface="Merriweather"/>
                <a:cs typeface="Merriweather"/>
                <a:sym typeface="Merriweather"/>
              </a:rPr>
              <a:t>SMS/</a:t>
            </a:r>
            <a:r>
              <a:rPr b="1" i="1" lang="en" sz="1200">
                <a:latin typeface="Merriweather"/>
                <a:ea typeface="Merriweather"/>
                <a:cs typeface="Merriweather"/>
                <a:sym typeface="Merriweather"/>
              </a:rPr>
              <a:t>Email</a:t>
            </a:r>
            <a:r>
              <a:rPr b="1" i="1" lang="en" sz="1200">
                <a:latin typeface="Merriweather"/>
                <a:ea typeface="Merriweather"/>
                <a:cs typeface="Merriweather"/>
                <a:sym typeface="Merriweather"/>
              </a:rPr>
              <a:t> notifications regarding seat availability for successfully running movies can be given for viewers.</a:t>
            </a:r>
            <a:endParaRPr b="1" i="1" sz="1200">
              <a:latin typeface="Merriweather"/>
              <a:ea typeface="Merriweather"/>
              <a:cs typeface="Merriweather"/>
              <a:sym typeface="Merriweather"/>
            </a:endParaRPr>
          </a:p>
          <a:p>
            <a:pPr indent="0" lvl="0" marL="0" rtl="0" algn="l">
              <a:spcBef>
                <a:spcPts val="0"/>
              </a:spcBef>
              <a:spcAft>
                <a:spcPts val="0"/>
              </a:spcAft>
              <a:buNone/>
            </a:pPr>
            <a:r>
              <a:t/>
            </a:r>
            <a:endParaRPr b="1" i="1" sz="1200">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idx="4294967295" type="title"/>
          </p:nvPr>
        </p:nvSpPr>
        <p:spPr>
          <a:xfrm>
            <a:off x="1826650" y="1924650"/>
            <a:ext cx="50889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
                <a:solidFill>
                  <a:srgbClr val="1155CC"/>
                </a:solidFill>
                <a:latin typeface="Merriweather"/>
                <a:ea typeface="Merriweather"/>
                <a:cs typeface="Merriweather"/>
                <a:sym typeface="Merriweather"/>
              </a:rPr>
              <a:t>Thank You</a:t>
            </a:r>
            <a:endParaRPr b="1" i="1">
              <a:solidFill>
                <a:srgbClr val="1155CC"/>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nvSpPr>
        <p:spPr>
          <a:xfrm>
            <a:off x="327200" y="261750"/>
            <a:ext cx="8493900" cy="40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u="sng">
                <a:solidFill>
                  <a:srgbClr val="1155CC"/>
                </a:solidFill>
                <a:latin typeface="Merriweather"/>
                <a:ea typeface="Merriweather"/>
                <a:cs typeface="Merriweather"/>
                <a:sym typeface="Merriweather"/>
              </a:rPr>
              <a:t>Introduction:</a:t>
            </a:r>
            <a:endParaRPr b="1" sz="2600" u="sng">
              <a:solidFill>
                <a:srgbClr val="1155CC"/>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i="1" lang="en">
                <a:latin typeface="Merriweather"/>
                <a:ea typeface="Merriweather"/>
                <a:cs typeface="Merriweather"/>
                <a:sym typeface="Merriweather"/>
              </a:rPr>
              <a:t>The film industry plays a major role in the world-wide economy.</a:t>
            </a:r>
            <a:endParaRPr i="1">
              <a:latin typeface="Merriweather"/>
              <a:ea typeface="Merriweather"/>
              <a:cs typeface="Merriweather"/>
              <a:sym typeface="Merriweather"/>
            </a:endParaRPr>
          </a:p>
          <a:p>
            <a:pPr indent="0" lvl="0" marL="0" rtl="0" algn="l">
              <a:spcBef>
                <a:spcPts val="0"/>
              </a:spcBef>
              <a:spcAft>
                <a:spcPts val="0"/>
              </a:spcAft>
              <a:buNone/>
            </a:pPr>
            <a:r>
              <a:t/>
            </a:r>
            <a:endParaRPr i="1">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i="1" lang="en">
                <a:latin typeface="Merriweather"/>
                <a:ea typeface="Merriweather"/>
                <a:cs typeface="Merriweather"/>
                <a:sym typeface="Merriweather"/>
              </a:rPr>
              <a:t>Every year more than hundreds to thousands of movies are released to the public audience with the hope that the movies  getting released will be the next blockbuster.</a:t>
            </a:r>
            <a:endParaRPr i="1">
              <a:latin typeface="Merriweather"/>
              <a:ea typeface="Merriweather"/>
              <a:cs typeface="Merriweather"/>
              <a:sym typeface="Merriweather"/>
            </a:endParaRPr>
          </a:p>
          <a:p>
            <a:pPr indent="0" lvl="0" marL="0" rtl="0" algn="l">
              <a:spcBef>
                <a:spcPts val="0"/>
              </a:spcBef>
              <a:spcAft>
                <a:spcPts val="0"/>
              </a:spcAft>
              <a:buNone/>
            </a:pPr>
            <a:r>
              <a:t/>
            </a:r>
            <a:endParaRPr i="1">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i="1" lang="en">
                <a:latin typeface="Merriweather"/>
                <a:ea typeface="Merriweather"/>
                <a:cs typeface="Merriweather"/>
                <a:sym typeface="Merriweather"/>
              </a:rPr>
              <a:t>The data given consists of valuable information on 999 hollywood movies such as Title,Year of Release,Director, Actors and also the revenue generated by them along with the runtime,rating and votes.</a:t>
            </a:r>
            <a:endParaRPr i="1">
              <a:latin typeface="Merriweather"/>
              <a:ea typeface="Merriweather"/>
              <a:cs typeface="Merriweather"/>
              <a:sym typeface="Merriweather"/>
            </a:endParaRPr>
          </a:p>
          <a:p>
            <a:pPr indent="0" lvl="0" marL="0" rtl="0" algn="l">
              <a:spcBef>
                <a:spcPts val="0"/>
              </a:spcBef>
              <a:spcAft>
                <a:spcPts val="0"/>
              </a:spcAft>
              <a:buNone/>
            </a:pPr>
            <a:r>
              <a:t/>
            </a:r>
            <a:endParaRPr i="1">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i="1" lang="en">
                <a:latin typeface="Merriweather"/>
                <a:ea typeface="Merriweather"/>
                <a:cs typeface="Merriweather"/>
                <a:sym typeface="Merriweather"/>
              </a:rPr>
              <a:t> It also demonstrates the genre of the movie created on with a short description on the       theme.</a:t>
            </a:r>
            <a:endParaRPr i="1">
              <a:latin typeface="Merriweather"/>
              <a:ea typeface="Merriweather"/>
              <a:cs typeface="Merriweather"/>
              <a:sym typeface="Merriweather"/>
            </a:endParaRPr>
          </a:p>
          <a:p>
            <a:pPr indent="0" lvl="0" marL="0" rtl="0" algn="l">
              <a:spcBef>
                <a:spcPts val="0"/>
              </a:spcBef>
              <a:spcAft>
                <a:spcPts val="0"/>
              </a:spcAft>
              <a:buNone/>
            </a:pPr>
            <a:r>
              <a:t/>
            </a:r>
            <a:endParaRPr i="1">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i="1" lang="en">
                <a:latin typeface="Merriweather"/>
                <a:ea typeface="Merriweather"/>
                <a:cs typeface="Merriweather"/>
                <a:sym typeface="Merriweather"/>
              </a:rPr>
              <a:t>  It is possible to derive useful insights from this dataset.</a:t>
            </a:r>
            <a:endParaRPr i="1">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152400" y="1173500"/>
            <a:ext cx="8839200" cy="3258943"/>
          </a:xfrm>
          <a:prstGeom prst="rect">
            <a:avLst/>
          </a:prstGeom>
          <a:noFill/>
          <a:ln>
            <a:noFill/>
          </a:ln>
        </p:spPr>
      </p:pic>
      <p:sp>
        <p:nvSpPr>
          <p:cNvPr id="74" name="Google Shape;74;p15"/>
          <p:cNvSpPr txBox="1"/>
          <p:nvPr/>
        </p:nvSpPr>
        <p:spPr>
          <a:xfrm>
            <a:off x="310500" y="241750"/>
            <a:ext cx="3779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600" u="sng">
                <a:solidFill>
                  <a:srgbClr val="1155CC"/>
                </a:solidFill>
                <a:latin typeface="Merriweather"/>
                <a:ea typeface="Merriweather"/>
                <a:cs typeface="Merriweather"/>
                <a:sym typeface="Merriweather"/>
              </a:rPr>
              <a:t>Sample Dataset</a:t>
            </a:r>
            <a:r>
              <a:rPr b="1" lang="en" sz="2600" u="sng">
                <a:solidFill>
                  <a:srgbClr val="1155CC"/>
                </a:solidFill>
                <a:latin typeface="Merriweather"/>
                <a:ea typeface="Merriweather"/>
                <a:cs typeface="Merriweather"/>
                <a:sym typeface="Merriweather"/>
              </a:rPr>
              <a:t>:</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nvSpPr>
        <p:spPr>
          <a:xfrm>
            <a:off x="310500" y="241750"/>
            <a:ext cx="4574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u="sng">
                <a:solidFill>
                  <a:srgbClr val="1155CC"/>
                </a:solidFill>
                <a:latin typeface="Merriweather"/>
                <a:ea typeface="Merriweather"/>
                <a:cs typeface="Merriweather"/>
                <a:sym typeface="Merriweather"/>
              </a:rPr>
              <a:t>Feature and Description :</a:t>
            </a:r>
            <a:endParaRPr>
              <a:latin typeface="Open Sans"/>
              <a:ea typeface="Open Sans"/>
              <a:cs typeface="Open Sans"/>
              <a:sym typeface="Open Sans"/>
            </a:endParaRPr>
          </a:p>
        </p:txBody>
      </p:sp>
      <p:pic>
        <p:nvPicPr>
          <p:cNvPr id="80" name="Google Shape;80;p16"/>
          <p:cNvPicPr preferRelativeResize="0"/>
          <p:nvPr/>
        </p:nvPicPr>
        <p:blipFill>
          <a:blip r:embed="rId3">
            <a:alphaModFix/>
          </a:blip>
          <a:stretch>
            <a:fillRect/>
          </a:stretch>
        </p:blipFill>
        <p:spPr>
          <a:xfrm>
            <a:off x="474525" y="979150"/>
            <a:ext cx="5416675" cy="406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310500" y="241750"/>
            <a:ext cx="8021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u="sng">
                <a:solidFill>
                  <a:srgbClr val="1155CC"/>
                </a:solidFill>
                <a:latin typeface="Merriweather"/>
                <a:ea typeface="Merriweather"/>
                <a:cs typeface="Merriweather"/>
                <a:sym typeface="Merriweather"/>
              </a:rPr>
              <a:t>Problem Statement &amp; Scenario</a:t>
            </a:r>
            <a:r>
              <a:rPr b="1" lang="en" sz="2600" u="sng">
                <a:solidFill>
                  <a:srgbClr val="1155CC"/>
                </a:solidFill>
                <a:latin typeface="Merriweather"/>
                <a:ea typeface="Merriweather"/>
                <a:cs typeface="Merriweather"/>
                <a:sym typeface="Merriweather"/>
              </a:rPr>
              <a:t>:</a:t>
            </a:r>
            <a:endParaRPr>
              <a:latin typeface="Open Sans"/>
              <a:ea typeface="Open Sans"/>
              <a:cs typeface="Open Sans"/>
              <a:sym typeface="Open Sans"/>
            </a:endParaRPr>
          </a:p>
        </p:txBody>
      </p:sp>
      <p:sp>
        <p:nvSpPr>
          <p:cNvPr id="86" name="Google Shape;86;p17"/>
          <p:cNvSpPr txBox="1"/>
          <p:nvPr/>
        </p:nvSpPr>
        <p:spPr>
          <a:xfrm>
            <a:off x="325050" y="826750"/>
            <a:ext cx="8493900" cy="4471500"/>
          </a:xfrm>
          <a:prstGeom prst="rect">
            <a:avLst/>
          </a:prstGeom>
          <a:noFill/>
          <a:ln>
            <a:noFill/>
          </a:ln>
        </p:spPr>
        <p:txBody>
          <a:bodyPr anchorCtr="0" anchor="t" bIns="91425" lIns="91425" spcFirstLastPara="1" rIns="91425" wrap="square" tIns="91425">
            <a:spAutoFit/>
          </a:bodyPr>
          <a:lstStyle/>
          <a:p>
            <a:pPr indent="-307975" lvl="0" marL="457200" rtl="0" algn="l">
              <a:lnSpc>
                <a:spcPct val="150000"/>
              </a:lnSpc>
              <a:spcBef>
                <a:spcPts val="1100"/>
              </a:spcBef>
              <a:spcAft>
                <a:spcPts val="0"/>
              </a:spcAft>
              <a:buClr>
                <a:schemeClr val="dk1"/>
              </a:buClr>
              <a:buSzPts val="1250"/>
              <a:buFont typeface="Merriweather"/>
              <a:buChar char="●"/>
            </a:pPr>
            <a:r>
              <a:rPr b="1" lang="en" sz="1250" u="sng">
                <a:solidFill>
                  <a:schemeClr val="dk1"/>
                </a:solidFill>
                <a:highlight>
                  <a:srgbClr val="FFFFFF"/>
                </a:highlight>
                <a:latin typeface="Merriweather"/>
                <a:ea typeface="Merriweather"/>
                <a:cs typeface="Merriweather"/>
                <a:sym typeface="Merriweather"/>
              </a:rPr>
              <a:t>Problem Statement:</a:t>
            </a:r>
            <a:endParaRPr b="1" sz="1250" u="sng">
              <a:solidFill>
                <a:schemeClr val="dk1"/>
              </a:solidFill>
              <a:highlight>
                <a:srgbClr val="FFFFFF"/>
              </a:highlight>
              <a:latin typeface="Merriweather"/>
              <a:ea typeface="Merriweather"/>
              <a:cs typeface="Merriweather"/>
              <a:sym typeface="Merriweather"/>
            </a:endParaRPr>
          </a:p>
          <a:p>
            <a:pPr indent="-307975" lvl="1" marL="914400" rtl="0" algn="l">
              <a:lnSpc>
                <a:spcPct val="150000"/>
              </a:lnSpc>
              <a:spcBef>
                <a:spcPts val="0"/>
              </a:spcBef>
              <a:spcAft>
                <a:spcPts val="0"/>
              </a:spcAft>
              <a:buClr>
                <a:schemeClr val="dk1"/>
              </a:buClr>
              <a:buSzPts val="1250"/>
              <a:buFont typeface="Merriweather"/>
              <a:buChar char="○"/>
            </a:pPr>
            <a:r>
              <a:rPr lang="en" sz="1250">
                <a:solidFill>
                  <a:schemeClr val="dk1"/>
                </a:solidFill>
                <a:highlight>
                  <a:srgbClr val="FFFFFF"/>
                </a:highlight>
                <a:latin typeface="Merriweather"/>
                <a:ea typeface="Merriweather"/>
                <a:cs typeface="Merriweather"/>
                <a:sym typeface="Merriweather"/>
              </a:rPr>
              <a:t>In last few years, the film industry has become more popular than ever.</a:t>
            </a:r>
            <a:endParaRPr sz="1250">
              <a:solidFill>
                <a:schemeClr val="dk1"/>
              </a:solidFill>
              <a:highlight>
                <a:srgbClr val="FFFFFF"/>
              </a:highlight>
              <a:latin typeface="Merriweather"/>
              <a:ea typeface="Merriweather"/>
              <a:cs typeface="Merriweather"/>
              <a:sym typeface="Merriweather"/>
            </a:endParaRPr>
          </a:p>
          <a:p>
            <a:pPr indent="-307975" lvl="1" marL="914400" rtl="0" algn="l">
              <a:lnSpc>
                <a:spcPct val="150000"/>
              </a:lnSpc>
              <a:spcBef>
                <a:spcPts val="0"/>
              </a:spcBef>
              <a:spcAft>
                <a:spcPts val="0"/>
              </a:spcAft>
              <a:buClr>
                <a:schemeClr val="dk1"/>
              </a:buClr>
              <a:buSzPts val="1250"/>
              <a:buFont typeface="Merriweather"/>
              <a:buChar char="○"/>
            </a:pPr>
            <a:r>
              <a:rPr lang="en" sz="1250">
                <a:solidFill>
                  <a:schemeClr val="dk1"/>
                </a:solidFill>
                <a:highlight>
                  <a:srgbClr val="FFFFFF"/>
                </a:highlight>
                <a:latin typeface="Merriweather"/>
                <a:ea typeface="Merriweather"/>
                <a:cs typeface="Merriweather"/>
                <a:sym typeface="Merriweather"/>
              </a:rPr>
              <a:t>In 2018, movies made total income around $ 41.7 billion throughout the world.</a:t>
            </a:r>
            <a:endParaRPr sz="1250">
              <a:solidFill>
                <a:schemeClr val="dk1"/>
              </a:solidFill>
              <a:highlight>
                <a:srgbClr val="FFFFFF"/>
              </a:highlight>
              <a:latin typeface="Merriweather"/>
              <a:ea typeface="Merriweather"/>
              <a:cs typeface="Merriweather"/>
              <a:sym typeface="Merriweather"/>
            </a:endParaRPr>
          </a:p>
          <a:p>
            <a:pPr indent="-307975" lvl="1" marL="914400" rtl="0" algn="l">
              <a:lnSpc>
                <a:spcPct val="150000"/>
              </a:lnSpc>
              <a:spcBef>
                <a:spcPts val="0"/>
              </a:spcBef>
              <a:spcAft>
                <a:spcPts val="0"/>
              </a:spcAft>
              <a:buClr>
                <a:schemeClr val="dk1"/>
              </a:buClr>
              <a:buSzPts val="1250"/>
              <a:buFont typeface="Merriweather"/>
              <a:buChar char="○"/>
            </a:pPr>
            <a:r>
              <a:rPr lang="en" sz="1250">
                <a:solidFill>
                  <a:schemeClr val="dk1"/>
                </a:solidFill>
                <a:highlight>
                  <a:srgbClr val="FFFFFF"/>
                </a:highlight>
                <a:latin typeface="Merriweather"/>
                <a:ea typeface="Merriweather"/>
                <a:cs typeface="Merriweather"/>
                <a:sym typeface="Merriweather"/>
              </a:rPr>
              <a:t>But what genre of movies make the most money at the box office?</a:t>
            </a:r>
            <a:endParaRPr sz="1250">
              <a:solidFill>
                <a:schemeClr val="dk1"/>
              </a:solidFill>
              <a:highlight>
                <a:srgbClr val="FFFFFF"/>
              </a:highlight>
              <a:latin typeface="Merriweather"/>
              <a:ea typeface="Merriweather"/>
              <a:cs typeface="Merriweather"/>
              <a:sym typeface="Merriweather"/>
            </a:endParaRPr>
          </a:p>
          <a:p>
            <a:pPr indent="-307975" lvl="1" marL="914400" rtl="0" algn="l">
              <a:lnSpc>
                <a:spcPct val="150000"/>
              </a:lnSpc>
              <a:spcBef>
                <a:spcPts val="0"/>
              </a:spcBef>
              <a:spcAft>
                <a:spcPts val="0"/>
              </a:spcAft>
              <a:buClr>
                <a:schemeClr val="dk1"/>
              </a:buClr>
              <a:buSzPts val="1250"/>
              <a:buFont typeface="Merriweather"/>
              <a:buChar char="○"/>
            </a:pPr>
            <a:r>
              <a:rPr lang="en" sz="1250">
                <a:solidFill>
                  <a:schemeClr val="dk1"/>
                </a:solidFill>
                <a:highlight>
                  <a:srgbClr val="FFFFFF"/>
                </a:highlight>
                <a:latin typeface="Merriweather"/>
                <a:ea typeface="Merriweather"/>
                <a:cs typeface="Merriweather"/>
                <a:sym typeface="Merriweather"/>
              </a:rPr>
              <a:t>How much does a director matter for maximum revenue </a:t>
            </a:r>
            <a:r>
              <a:rPr lang="en" sz="1250">
                <a:solidFill>
                  <a:schemeClr val="dk1"/>
                </a:solidFill>
                <a:highlight>
                  <a:srgbClr val="FFFFFF"/>
                </a:highlight>
                <a:latin typeface="Merriweather"/>
                <a:ea typeface="Merriweather"/>
                <a:cs typeface="Merriweather"/>
                <a:sym typeface="Merriweather"/>
              </a:rPr>
              <a:t>generation?</a:t>
            </a:r>
            <a:endParaRPr sz="1250">
              <a:solidFill>
                <a:schemeClr val="dk1"/>
              </a:solidFill>
              <a:highlight>
                <a:srgbClr val="FFFFFF"/>
              </a:highlight>
              <a:latin typeface="Merriweather"/>
              <a:ea typeface="Merriweather"/>
              <a:cs typeface="Merriweather"/>
              <a:sym typeface="Merriweather"/>
            </a:endParaRPr>
          </a:p>
          <a:p>
            <a:pPr indent="-307975" lvl="1" marL="914400" rtl="0" algn="l">
              <a:lnSpc>
                <a:spcPct val="150000"/>
              </a:lnSpc>
              <a:spcBef>
                <a:spcPts val="0"/>
              </a:spcBef>
              <a:spcAft>
                <a:spcPts val="0"/>
              </a:spcAft>
              <a:buClr>
                <a:schemeClr val="dk1"/>
              </a:buClr>
              <a:buSzPts val="1250"/>
              <a:buFont typeface="Merriweather"/>
              <a:buChar char="○"/>
            </a:pPr>
            <a:r>
              <a:rPr lang="en" sz="1250">
                <a:solidFill>
                  <a:schemeClr val="dk1"/>
                </a:solidFill>
                <a:highlight>
                  <a:srgbClr val="FFFFFF"/>
                </a:highlight>
                <a:latin typeface="Merriweather"/>
                <a:ea typeface="Merriweather"/>
                <a:cs typeface="Merriweather"/>
                <a:sym typeface="Merriweather"/>
              </a:rPr>
              <a:t>What genre of movies are least preferred by public to watch?</a:t>
            </a:r>
            <a:endParaRPr sz="1250">
              <a:solidFill>
                <a:schemeClr val="dk1"/>
              </a:solidFill>
              <a:highlight>
                <a:srgbClr val="FFFFFF"/>
              </a:highlight>
              <a:latin typeface="Merriweather"/>
              <a:ea typeface="Merriweather"/>
              <a:cs typeface="Merriweather"/>
              <a:sym typeface="Merriweather"/>
            </a:endParaRPr>
          </a:p>
          <a:p>
            <a:pPr indent="-307975" lvl="0" marL="457200" rtl="0" algn="l">
              <a:lnSpc>
                <a:spcPct val="150000"/>
              </a:lnSpc>
              <a:spcBef>
                <a:spcPts val="0"/>
              </a:spcBef>
              <a:spcAft>
                <a:spcPts val="0"/>
              </a:spcAft>
              <a:buClr>
                <a:schemeClr val="dk1"/>
              </a:buClr>
              <a:buSzPts val="1250"/>
              <a:buChar char="●"/>
            </a:pPr>
            <a:r>
              <a:rPr b="1" lang="en" sz="1250" u="sng">
                <a:solidFill>
                  <a:schemeClr val="dk1"/>
                </a:solidFill>
                <a:highlight>
                  <a:srgbClr val="FFFFFF"/>
                </a:highlight>
                <a:latin typeface="Merriweather"/>
                <a:ea typeface="Merriweather"/>
                <a:cs typeface="Merriweather"/>
                <a:sym typeface="Merriweather"/>
              </a:rPr>
              <a:t>Scenario</a:t>
            </a:r>
            <a:r>
              <a:rPr lang="en" sz="1250" u="sng">
                <a:solidFill>
                  <a:schemeClr val="dk1"/>
                </a:solidFill>
                <a:highlight>
                  <a:srgbClr val="FFFFFF"/>
                </a:highlight>
                <a:latin typeface="Merriweather"/>
                <a:ea typeface="Merriweather"/>
                <a:cs typeface="Merriweather"/>
                <a:sym typeface="Merriweather"/>
              </a:rPr>
              <a:t>:</a:t>
            </a:r>
            <a:endParaRPr b="1" sz="1250" u="sng">
              <a:solidFill>
                <a:schemeClr val="dk1"/>
              </a:solidFill>
              <a:highlight>
                <a:srgbClr val="FFFFFF"/>
              </a:highlight>
              <a:latin typeface="Merriweather"/>
              <a:ea typeface="Merriweather"/>
              <a:cs typeface="Merriweather"/>
              <a:sym typeface="Merriweather"/>
            </a:endParaRPr>
          </a:p>
          <a:p>
            <a:pPr indent="-307975" lvl="1" marL="914400" rtl="0" algn="l">
              <a:lnSpc>
                <a:spcPct val="150000"/>
              </a:lnSpc>
              <a:spcBef>
                <a:spcPts val="0"/>
              </a:spcBef>
              <a:spcAft>
                <a:spcPts val="0"/>
              </a:spcAft>
              <a:buClr>
                <a:schemeClr val="dk1"/>
              </a:buClr>
              <a:buSzPts val="1250"/>
              <a:buFont typeface="Merriweather"/>
              <a:buChar char="○"/>
            </a:pPr>
            <a:r>
              <a:rPr lang="en" sz="1250">
                <a:solidFill>
                  <a:schemeClr val="dk1"/>
                </a:solidFill>
                <a:highlight>
                  <a:srgbClr val="FFFFFF"/>
                </a:highlight>
                <a:latin typeface="Merriweather"/>
                <a:ea typeface="Merriweather"/>
                <a:cs typeface="Merriweather"/>
                <a:sym typeface="Merriweather"/>
              </a:rPr>
              <a:t>Moviemania, a movie theatre firm has number of branches in many places.</a:t>
            </a:r>
            <a:endParaRPr sz="1250">
              <a:solidFill>
                <a:schemeClr val="dk1"/>
              </a:solidFill>
              <a:highlight>
                <a:srgbClr val="FFFFFF"/>
              </a:highlight>
              <a:latin typeface="Merriweather"/>
              <a:ea typeface="Merriweather"/>
              <a:cs typeface="Merriweather"/>
              <a:sym typeface="Merriweather"/>
            </a:endParaRPr>
          </a:p>
          <a:p>
            <a:pPr indent="-307975" lvl="1" marL="914400" rtl="0" algn="l">
              <a:lnSpc>
                <a:spcPct val="150000"/>
              </a:lnSpc>
              <a:spcBef>
                <a:spcPts val="0"/>
              </a:spcBef>
              <a:spcAft>
                <a:spcPts val="0"/>
              </a:spcAft>
              <a:buClr>
                <a:schemeClr val="dk1"/>
              </a:buClr>
              <a:buSzPts val="1250"/>
              <a:buFont typeface="Merriweather"/>
              <a:buChar char="○"/>
            </a:pPr>
            <a:r>
              <a:rPr lang="en" sz="1250">
                <a:solidFill>
                  <a:schemeClr val="dk1"/>
                </a:solidFill>
                <a:highlight>
                  <a:srgbClr val="FFFFFF"/>
                </a:highlight>
                <a:latin typeface="Merriweather"/>
                <a:ea typeface="Merriweather"/>
                <a:cs typeface="Merriweather"/>
                <a:sym typeface="Merriweather"/>
              </a:rPr>
              <a:t>It also has its own ticket booking website to make tickets available for  public to watch movies.</a:t>
            </a:r>
            <a:endParaRPr sz="1250">
              <a:solidFill>
                <a:schemeClr val="dk1"/>
              </a:solidFill>
              <a:highlight>
                <a:srgbClr val="FFFFFF"/>
              </a:highlight>
              <a:latin typeface="Merriweather"/>
              <a:ea typeface="Merriweather"/>
              <a:cs typeface="Merriweather"/>
              <a:sym typeface="Merriweather"/>
            </a:endParaRPr>
          </a:p>
          <a:p>
            <a:pPr indent="-307975" lvl="1" marL="914400" rtl="0" algn="l">
              <a:lnSpc>
                <a:spcPct val="150000"/>
              </a:lnSpc>
              <a:spcBef>
                <a:spcPts val="0"/>
              </a:spcBef>
              <a:spcAft>
                <a:spcPts val="0"/>
              </a:spcAft>
              <a:buClr>
                <a:schemeClr val="dk1"/>
              </a:buClr>
              <a:buSzPts val="1250"/>
              <a:buFont typeface="Merriweather"/>
              <a:buChar char="○"/>
            </a:pPr>
            <a:r>
              <a:rPr lang="en" sz="1250">
                <a:solidFill>
                  <a:schemeClr val="dk1"/>
                </a:solidFill>
                <a:highlight>
                  <a:srgbClr val="FFFFFF"/>
                </a:highlight>
                <a:latin typeface="Merriweather"/>
                <a:ea typeface="Merriweather"/>
                <a:cs typeface="Merriweather"/>
                <a:sym typeface="Merriweather"/>
              </a:rPr>
              <a:t>It is launched recently and gaining good attention from people for booking tickets.</a:t>
            </a:r>
            <a:endParaRPr sz="1250">
              <a:solidFill>
                <a:schemeClr val="dk1"/>
              </a:solidFill>
              <a:highlight>
                <a:srgbClr val="FFFFFF"/>
              </a:highlight>
              <a:latin typeface="Merriweather"/>
              <a:ea typeface="Merriweather"/>
              <a:cs typeface="Merriweather"/>
              <a:sym typeface="Merriweather"/>
            </a:endParaRPr>
          </a:p>
          <a:p>
            <a:pPr indent="-307975" lvl="1" marL="914400" rtl="0" algn="l">
              <a:lnSpc>
                <a:spcPct val="150000"/>
              </a:lnSpc>
              <a:spcBef>
                <a:spcPts val="0"/>
              </a:spcBef>
              <a:spcAft>
                <a:spcPts val="0"/>
              </a:spcAft>
              <a:buClr>
                <a:schemeClr val="dk1"/>
              </a:buClr>
              <a:buSzPts val="1250"/>
              <a:buFont typeface="Merriweather"/>
              <a:buChar char="○"/>
            </a:pPr>
            <a:r>
              <a:rPr lang="en" sz="1250">
                <a:solidFill>
                  <a:schemeClr val="dk1"/>
                </a:solidFill>
                <a:highlight>
                  <a:srgbClr val="FFFFFF"/>
                </a:highlight>
                <a:latin typeface="Merriweather"/>
                <a:ea typeface="Merriweather"/>
                <a:cs typeface="Merriweather"/>
                <a:sym typeface="Merriweather"/>
              </a:rPr>
              <a:t>Now the company wants to retain their customers and add more quality services.</a:t>
            </a:r>
            <a:endParaRPr sz="1250">
              <a:solidFill>
                <a:schemeClr val="dk1"/>
              </a:solidFill>
              <a:highlight>
                <a:srgbClr val="FFFFFF"/>
              </a:highlight>
              <a:latin typeface="Merriweather"/>
              <a:ea typeface="Merriweather"/>
              <a:cs typeface="Merriweather"/>
              <a:sym typeface="Merriweather"/>
            </a:endParaRPr>
          </a:p>
          <a:p>
            <a:pPr indent="-307975" lvl="1" marL="914400" rtl="0" algn="l">
              <a:lnSpc>
                <a:spcPct val="150000"/>
              </a:lnSpc>
              <a:spcBef>
                <a:spcPts val="0"/>
              </a:spcBef>
              <a:spcAft>
                <a:spcPts val="0"/>
              </a:spcAft>
              <a:buClr>
                <a:schemeClr val="dk1"/>
              </a:buClr>
              <a:buSzPts val="1250"/>
              <a:buFont typeface="Merriweather"/>
              <a:buChar char="○"/>
            </a:pPr>
            <a:r>
              <a:rPr lang="en" sz="1250">
                <a:solidFill>
                  <a:schemeClr val="dk1"/>
                </a:solidFill>
                <a:highlight>
                  <a:srgbClr val="FFFFFF"/>
                </a:highlight>
                <a:latin typeface="Merriweather"/>
                <a:ea typeface="Merriweather"/>
                <a:cs typeface="Merriweather"/>
                <a:sym typeface="Merriweather"/>
              </a:rPr>
              <a:t>To achieve this desired objective and tackle the problem they need a guidance in a most effective way.</a:t>
            </a:r>
            <a:endParaRPr sz="1250">
              <a:solidFill>
                <a:schemeClr val="dk1"/>
              </a:solidFill>
              <a:highlight>
                <a:srgbClr val="FFFFFF"/>
              </a:highlight>
              <a:latin typeface="Merriweather"/>
              <a:ea typeface="Merriweather"/>
              <a:cs typeface="Merriweather"/>
              <a:sym typeface="Merriweather"/>
            </a:endParaRPr>
          </a:p>
          <a:p>
            <a:pPr indent="0" lvl="0" marL="457200" rtl="0" algn="l">
              <a:lnSpc>
                <a:spcPct val="150000"/>
              </a:lnSpc>
              <a:spcBef>
                <a:spcPts val="0"/>
              </a:spcBef>
              <a:spcAft>
                <a:spcPts val="0"/>
              </a:spcAft>
              <a:buNone/>
            </a:pPr>
            <a:r>
              <a:rPr lang="en" sz="1250">
                <a:solidFill>
                  <a:schemeClr val="dk1"/>
                </a:solidFill>
                <a:highlight>
                  <a:srgbClr val="FFFFFF"/>
                </a:highlight>
                <a:latin typeface="Merriweather"/>
                <a:ea typeface="Merriweather"/>
                <a:cs typeface="Merriweather"/>
                <a:sym typeface="Merriweather"/>
              </a:rPr>
              <a:t> </a:t>
            </a:r>
            <a:endParaRPr i="1"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147475" y="166350"/>
            <a:ext cx="5208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erriweather"/>
                <a:ea typeface="Merriweather"/>
                <a:cs typeface="Merriweather"/>
                <a:sym typeface="Merriweather"/>
              </a:rPr>
              <a:t>N</a:t>
            </a:r>
            <a:r>
              <a:rPr b="1" lang="en" sz="1700">
                <a:latin typeface="Merriweather"/>
                <a:ea typeface="Merriweather"/>
                <a:cs typeface="Merriweather"/>
                <a:sym typeface="Merriweather"/>
              </a:rPr>
              <a:t>umber of movies released on each year</a:t>
            </a:r>
            <a:endParaRPr b="1" sz="1700">
              <a:latin typeface="Merriweather"/>
              <a:ea typeface="Merriweather"/>
              <a:cs typeface="Merriweather"/>
              <a:sym typeface="Merriweather"/>
            </a:endParaRPr>
          </a:p>
        </p:txBody>
      </p:sp>
      <p:sp>
        <p:nvSpPr>
          <p:cNvPr id="92" name="Google Shape;92;p18"/>
          <p:cNvSpPr txBox="1"/>
          <p:nvPr/>
        </p:nvSpPr>
        <p:spPr>
          <a:xfrm>
            <a:off x="399750" y="4474450"/>
            <a:ext cx="834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Merriweather"/>
                <a:ea typeface="Merriweather"/>
                <a:cs typeface="Merriweather"/>
                <a:sym typeface="Merriweather"/>
              </a:rPr>
              <a:t>Maximum number of movies were released on year 2016 (297 movies) and least number of movies were released on 2006 (44 movies)</a:t>
            </a:r>
            <a:endParaRPr b="1" i="1">
              <a:latin typeface="Merriweather"/>
              <a:ea typeface="Merriweather"/>
              <a:cs typeface="Merriweather"/>
              <a:sym typeface="Merriweather"/>
            </a:endParaRPr>
          </a:p>
        </p:txBody>
      </p:sp>
      <p:pic>
        <p:nvPicPr>
          <p:cNvPr id="93" name="Google Shape;93;p18"/>
          <p:cNvPicPr preferRelativeResize="0"/>
          <p:nvPr/>
        </p:nvPicPr>
        <p:blipFill>
          <a:blip r:embed="rId3">
            <a:alphaModFix/>
          </a:blip>
          <a:stretch>
            <a:fillRect/>
          </a:stretch>
        </p:blipFill>
        <p:spPr>
          <a:xfrm>
            <a:off x="428400" y="509875"/>
            <a:ext cx="6288300" cy="4031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nvSpPr>
        <p:spPr>
          <a:xfrm>
            <a:off x="147475" y="166350"/>
            <a:ext cx="7199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erriweather"/>
                <a:ea typeface="Merriweather"/>
                <a:cs typeface="Merriweather"/>
                <a:sym typeface="Merriweather"/>
              </a:rPr>
              <a:t>Relationship between Revenue (Millions) and Votes of  movies</a:t>
            </a:r>
            <a:endParaRPr b="1" sz="1700">
              <a:latin typeface="Merriweather"/>
              <a:ea typeface="Merriweather"/>
              <a:cs typeface="Merriweather"/>
              <a:sym typeface="Merriweather"/>
            </a:endParaRPr>
          </a:p>
        </p:txBody>
      </p:sp>
      <p:pic>
        <p:nvPicPr>
          <p:cNvPr id="99" name="Google Shape;99;p19"/>
          <p:cNvPicPr preferRelativeResize="0"/>
          <p:nvPr/>
        </p:nvPicPr>
        <p:blipFill>
          <a:blip r:embed="rId3">
            <a:alphaModFix/>
          </a:blip>
          <a:stretch>
            <a:fillRect/>
          </a:stretch>
        </p:blipFill>
        <p:spPr>
          <a:xfrm>
            <a:off x="525250" y="686825"/>
            <a:ext cx="6196450" cy="3769850"/>
          </a:xfrm>
          <a:prstGeom prst="rect">
            <a:avLst/>
          </a:prstGeom>
          <a:noFill/>
          <a:ln>
            <a:noFill/>
          </a:ln>
        </p:spPr>
      </p:pic>
      <p:sp>
        <p:nvSpPr>
          <p:cNvPr id="100" name="Google Shape;100;p19"/>
          <p:cNvSpPr txBox="1"/>
          <p:nvPr/>
        </p:nvSpPr>
        <p:spPr>
          <a:xfrm>
            <a:off x="525250" y="4530750"/>
            <a:ext cx="802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Merriweather"/>
                <a:ea typeface="Merriweather"/>
                <a:cs typeface="Merriweather"/>
                <a:sym typeface="Merriweather"/>
              </a:rPr>
              <a:t>There is a strong positive linear relationship between Revenue and votes earned by a movie</a:t>
            </a:r>
            <a:endParaRPr b="1" i="1">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nvSpPr>
        <p:spPr>
          <a:xfrm>
            <a:off x="147475" y="166350"/>
            <a:ext cx="8241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Merriweather"/>
                <a:ea typeface="Merriweather"/>
                <a:cs typeface="Merriweather"/>
                <a:sym typeface="Merriweather"/>
              </a:rPr>
              <a:t>Relationship between Metascore  and Rating of  movies</a:t>
            </a:r>
            <a:endParaRPr b="1" sz="1700">
              <a:latin typeface="Merriweather"/>
              <a:ea typeface="Merriweather"/>
              <a:cs typeface="Merriweather"/>
              <a:sym typeface="Merriweather"/>
            </a:endParaRPr>
          </a:p>
        </p:txBody>
      </p:sp>
      <p:sp>
        <p:nvSpPr>
          <p:cNvPr id="106" name="Google Shape;106;p20"/>
          <p:cNvSpPr txBox="1"/>
          <p:nvPr/>
        </p:nvSpPr>
        <p:spPr>
          <a:xfrm>
            <a:off x="531600" y="4586750"/>
            <a:ext cx="861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Merriweather"/>
                <a:ea typeface="Merriweather"/>
                <a:cs typeface="Merriweather"/>
                <a:sym typeface="Merriweather"/>
              </a:rPr>
              <a:t>Movies which had good metascore were also rated accordingly.</a:t>
            </a:r>
            <a:endParaRPr b="1" i="1">
              <a:latin typeface="Merriweather"/>
              <a:ea typeface="Merriweather"/>
              <a:cs typeface="Merriweather"/>
              <a:sym typeface="Merriweather"/>
            </a:endParaRPr>
          </a:p>
        </p:txBody>
      </p:sp>
      <p:pic>
        <p:nvPicPr>
          <p:cNvPr id="107" name="Google Shape;107;p20"/>
          <p:cNvPicPr preferRelativeResize="0"/>
          <p:nvPr/>
        </p:nvPicPr>
        <p:blipFill>
          <a:blip r:embed="rId3">
            <a:alphaModFix/>
          </a:blip>
          <a:stretch>
            <a:fillRect/>
          </a:stretch>
        </p:blipFill>
        <p:spPr>
          <a:xfrm>
            <a:off x="382700" y="765150"/>
            <a:ext cx="5911301" cy="371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nvSpPr>
        <p:spPr>
          <a:xfrm>
            <a:off x="147475" y="166350"/>
            <a:ext cx="6560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erriweather"/>
                <a:ea typeface="Merriweather"/>
                <a:cs typeface="Merriweather"/>
                <a:sym typeface="Merriweather"/>
              </a:rPr>
              <a:t>Genre on which most of the movies are made</a:t>
            </a:r>
            <a:endParaRPr b="1" sz="1700">
              <a:latin typeface="Merriweather"/>
              <a:ea typeface="Merriweather"/>
              <a:cs typeface="Merriweather"/>
              <a:sym typeface="Merriweather"/>
            </a:endParaRPr>
          </a:p>
        </p:txBody>
      </p:sp>
      <p:sp>
        <p:nvSpPr>
          <p:cNvPr id="113" name="Google Shape;113;p21"/>
          <p:cNvSpPr txBox="1"/>
          <p:nvPr/>
        </p:nvSpPr>
        <p:spPr>
          <a:xfrm>
            <a:off x="647500" y="4536875"/>
            <a:ext cx="635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Merriweather"/>
                <a:ea typeface="Merriweather"/>
                <a:cs typeface="Merriweather"/>
                <a:sym typeface="Merriweather"/>
              </a:rPr>
              <a:t>Most of the movies are made on Action,Adventure,Sci-Fi genre commonly</a:t>
            </a:r>
            <a:endParaRPr b="1" i="1">
              <a:latin typeface="Merriweather"/>
              <a:ea typeface="Merriweather"/>
              <a:cs typeface="Merriweather"/>
              <a:sym typeface="Merriweather"/>
            </a:endParaRPr>
          </a:p>
        </p:txBody>
      </p:sp>
      <p:pic>
        <p:nvPicPr>
          <p:cNvPr id="114" name="Google Shape;114;p21"/>
          <p:cNvPicPr preferRelativeResize="0"/>
          <p:nvPr/>
        </p:nvPicPr>
        <p:blipFill>
          <a:blip r:embed="rId3">
            <a:alphaModFix/>
          </a:blip>
          <a:stretch>
            <a:fillRect/>
          </a:stretch>
        </p:blipFill>
        <p:spPr>
          <a:xfrm>
            <a:off x="415625" y="754175"/>
            <a:ext cx="7808549" cy="378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