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7"/>
  </p:notesMasterIdLst>
  <p:sldIdLst>
    <p:sldId id="256" r:id="rId2"/>
    <p:sldId id="257" r:id="rId3"/>
    <p:sldId id="258" r:id="rId4"/>
    <p:sldId id="259" r:id="rId5"/>
    <p:sldId id="260" r:id="rId6"/>
    <p:sldId id="269" r:id="rId7"/>
    <p:sldId id="270" r:id="rId8"/>
    <p:sldId id="271" r:id="rId9"/>
    <p:sldId id="285" r:id="rId10"/>
    <p:sldId id="286" r:id="rId11"/>
    <p:sldId id="287" r:id="rId12"/>
    <p:sldId id="288" r:id="rId13"/>
    <p:sldId id="280" r:id="rId14"/>
    <p:sldId id="281" r:id="rId15"/>
    <p:sldId id="279" r:id="rId16"/>
    <p:sldId id="283" r:id="rId17"/>
    <p:sldId id="282" r:id="rId18"/>
    <p:sldId id="272" r:id="rId19"/>
    <p:sldId id="273" r:id="rId20"/>
    <p:sldId id="274" r:id="rId21"/>
    <p:sldId id="275" r:id="rId22"/>
    <p:sldId id="276" r:id="rId23"/>
    <p:sldId id="277" r:id="rId24"/>
    <p:sldId id="278" r:id="rId25"/>
    <p:sldId id="264" r:id="rId26"/>
  </p:sldIdLst>
  <p:sldSz cx="9144000" cy="5143500" type="screen16x9"/>
  <p:notesSz cx="6858000" cy="9144000"/>
  <p:embeddedFontLst>
    <p:embeddedFont>
      <p:font typeface="Algerian" panose="04020705040A02060702" pitchFamily="82" charset="0"/>
      <p:regular r:id="rId28"/>
    </p:embeddedFont>
    <p:embeddedFont>
      <p:font typeface="Archivo Light" panose="020B0604020202020204" charset="0"/>
      <p:regular r:id="rId29"/>
      <p:bold r:id="rId30"/>
      <p:italic r:id="rId31"/>
      <p:boldItalic r:id="rId32"/>
    </p:embeddedFont>
    <p:embeddedFont>
      <p:font typeface="Orbitron" panose="020B0604020202020204" charset="0"/>
      <p:regular r:id="rId33"/>
      <p:bold r:id="rId34"/>
    </p:embeddedFont>
    <p:embeddedFont>
      <p:font typeface="Roboto Condensed Light" panose="02000000000000000000" pitchFamily="2" charset="0"/>
      <p:regular r:id="rId35"/>
      <p:italic r:id="rId36"/>
    </p:embeddedFont>
    <p:embeddedFont>
      <p:font typeface="Verdana" panose="020B060403050404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A47EDF-5E0E-4A64-9C90-89DB44023C72}">
  <a:tblStyle styleId="{68A47EDF-5E0E-4A64-9C90-89DB44023C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5033" autoAdjust="0"/>
  </p:normalViewPr>
  <p:slideViewPr>
    <p:cSldViewPr snapToGrid="0">
      <p:cViewPr varScale="1">
        <p:scale>
          <a:sx n="106" d="100"/>
          <a:sy n="106" d="100"/>
        </p:scale>
        <p:origin x="62"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81495FA9-C6B2-9F7F-ADB3-182750554A53}"/>
            </a:ext>
          </a:extLst>
        </p:cNvPr>
        <p:cNvGrpSpPr/>
        <p:nvPr/>
      </p:nvGrpSpPr>
      <p:grpSpPr>
        <a:xfrm>
          <a:off x="0" y="0"/>
          <a:ext cx="0" cy="0"/>
          <a:chOff x="0" y="0"/>
          <a:chExt cx="0" cy="0"/>
        </a:xfrm>
      </p:grpSpPr>
      <p:sp>
        <p:nvSpPr>
          <p:cNvPr id="1588" name="Google Shape;1588;gbd6c00e730_0_143:notes">
            <a:extLst>
              <a:ext uri="{FF2B5EF4-FFF2-40B4-BE49-F238E27FC236}">
                <a16:creationId xmlns:a16="http://schemas.microsoft.com/office/drawing/2014/main" id="{6F3997FF-EA6A-774B-9DB2-CA3A773DDF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a:extLst>
              <a:ext uri="{FF2B5EF4-FFF2-40B4-BE49-F238E27FC236}">
                <a16:creationId xmlns:a16="http://schemas.microsoft.com/office/drawing/2014/main" id="{2851FC77-20BD-4851-2E2E-40C9ADBCFA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355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A7C55137-2CA9-35A3-5CF8-9C394A0FC8D3}"/>
            </a:ext>
          </a:extLst>
        </p:cNvPr>
        <p:cNvGrpSpPr/>
        <p:nvPr/>
      </p:nvGrpSpPr>
      <p:grpSpPr>
        <a:xfrm>
          <a:off x="0" y="0"/>
          <a:ext cx="0" cy="0"/>
          <a:chOff x="0" y="0"/>
          <a:chExt cx="0" cy="0"/>
        </a:xfrm>
      </p:grpSpPr>
      <p:sp>
        <p:nvSpPr>
          <p:cNvPr id="1588" name="Google Shape;1588;gbd6c00e730_0_143:notes">
            <a:extLst>
              <a:ext uri="{FF2B5EF4-FFF2-40B4-BE49-F238E27FC236}">
                <a16:creationId xmlns:a16="http://schemas.microsoft.com/office/drawing/2014/main" id="{0EFEA6BF-5AD2-385C-B10A-0461497085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a:extLst>
              <a:ext uri="{FF2B5EF4-FFF2-40B4-BE49-F238E27FC236}">
                <a16:creationId xmlns:a16="http://schemas.microsoft.com/office/drawing/2014/main" id="{EA4BBAAB-4619-3AC1-669F-9FC418A5E5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005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501A6D71-3588-A680-A0BB-7331B4BC2B49}"/>
            </a:ext>
          </a:extLst>
        </p:cNvPr>
        <p:cNvGrpSpPr/>
        <p:nvPr/>
      </p:nvGrpSpPr>
      <p:grpSpPr>
        <a:xfrm>
          <a:off x="0" y="0"/>
          <a:ext cx="0" cy="0"/>
          <a:chOff x="0" y="0"/>
          <a:chExt cx="0" cy="0"/>
        </a:xfrm>
      </p:grpSpPr>
      <p:sp>
        <p:nvSpPr>
          <p:cNvPr id="1588" name="Google Shape;1588;gbd6c00e730_0_143:notes">
            <a:extLst>
              <a:ext uri="{FF2B5EF4-FFF2-40B4-BE49-F238E27FC236}">
                <a16:creationId xmlns:a16="http://schemas.microsoft.com/office/drawing/2014/main" id="{38A3D07A-79EE-A8C2-65C1-89914A45B3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a:extLst>
              <a:ext uri="{FF2B5EF4-FFF2-40B4-BE49-F238E27FC236}">
                <a16:creationId xmlns:a16="http://schemas.microsoft.com/office/drawing/2014/main" id="{91E712CC-9822-5739-B7FD-958D12F8C0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489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5C6A7609-8425-B3DA-E231-90A4CE45DFE0}"/>
            </a:ext>
          </a:extLst>
        </p:cNvPr>
        <p:cNvGrpSpPr/>
        <p:nvPr/>
      </p:nvGrpSpPr>
      <p:grpSpPr>
        <a:xfrm>
          <a:off x="0" y="0"/>
          <a:ext cx="0" cy="0"/>
          <a:chOff x="0" y="0"/>
          <a:chExt cx="0" cy="0"/>
        </a:xfrm>
      </p:grpSpPr>
      <p:sp>
        <p:nvSpPr>
          <p:cNvPr id="1588" name="Google Shape;1588;gbd6c00e730_0_143:notes">
            <a:extLst>
              <a:ext uri="{FF2B5EF4-FFF2-40B4-BE49-F238E27FC236}">
                <a16:creationId xmlns:a16="http://schemas.microsoft.com/office/drawing/2014/main" id="{4C179FA8-2231-8B45-5EA8-C2D42530FE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a:extLst>
              <a:ext uri="{FF2B5EF4-FFF2-40B4-BE49-F238E27FC236}">
                <a16:creationId xmlns:a16="http://schemas.microsoft.com/office/drawing/2014/main" id="{1FFF8A95-6709-E019-408D-AA2912EFF9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63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875938AE-A068-7389-AEE7-C69542B7C016}"/>
            </a:ext>
          </a:extLst>
        </p:cNvPr>
        <p:cNvGrpSpPr/>
        <p:nvPr/>
      </p:nvGrpSpPr>
      <p:grpSpPr>
        <a:xfrm>
          <a:off x="0" y="0"/>
          <a:ext cx="0" cy="0"/>
          <a:chOff x="0" y="0"/>
          <a:chExt cx="0" cy="0"/>
        </a:xfrm>
      </p:grpSpPr>
      <p:sp>
        <p:nvSpPr>
          <p:cNvPr id="1588" name="Google Shape;1588;gbd6c00e730_0_143:notes">
            <a:extLst>
              <a:ext uri="{FF2B5EF4-FFF2-40B4-BE49-F238E27FC236}">
                <a16:creationId xmlns:a16="http://schemas.microsoft.com/office/drawing/2014/main" id="{3CC7948F-CF7E-F407-CA0C-837BAFEDFD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a:extLst>
              <a:ext uri="{FF2B5EF4-FFF2-40B4-BE49-F238E27FC236}">
                <a16:creationId xmlns:a16="http://schemas.microsoft.com/office/drawing/2014/main" id="{8BB95ED4-23F7-AA9A-EA23-1907579D26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39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CC3E1FC8-84C5-9689-05ED-6585294B6A86}"/>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C0F1A289-6707-A8E0-511B-C912B8DAEA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4B93E766-0D9A-F60E-EC1C-2775BC99FC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130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4A06D0EA-D96F-604E-0FF7-9C6998AD5170}"/>
            </a:ext>
          </a:extLst>
        </p:cNvPr>
        <p:cNvGrpSpPr/>
        <p:nvPr/>
      </p:nvGrpSpPr>
      <p:grpSpPr>
        <a:xfrm>
          <a:off x="0" y="0"/>
          <a:ext cx="0" cy="0"/>
          <a:chOff x="0" y="0"/>
          <a:chExt cx="0" cy="0"/>
        </a:xfrm>
      </p:grpSpPr>
      <p:sp>
        <p:nvSpPr>
          <p:cNvPr id="1588" name="Google Shape;1588;gbd6c00e730_0_143:notes">
            <a:extLst>
              <a:ext uri="{FF2B5EF4-FFF2-40B4-BE49-F238E27FC236}">
                <a16:creationId xmlns:a16="http://schemas.microsoft.com/office/drawing/2014/main" id="{FF3D52B0-27BB-7ABB-51C2-C608D03771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a:extLst>
              <a:ext uri="{FF2B5EF4-FFF2-40B4-BE49-F238E27FC236}">
                <a16:creationId xmlns:a16="http://schemas.microsoft.com/office/drawing/2014/main" id="{ED51C6B0-1176-F5D4-9D09-CA9B821CB4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8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DDB38362-73C7-2277-5262-76C032D41D7C}"/>
            </a:ext>
          </a:extLst>
        </p:cNvPr>
        <p:cNvGrpSpPr/>
        <p:nvPr/>
      </p:nvGrpSpPr>
      <p:grpSpPr>
        <a:xfrm>
          <a:off x="0" y="0"/>
          <a:ext cx="0" cy="0"/>
          <a:chOff x="0" y="0"/>
          <a:chExt cx="0" cy="0"/>
        </a:xfrm>
      </p:grpSpPr>
      <p:sp>
        <p:nvSpPr>
          <p:cNvPr id="1588" name="Google Shape;1588;gbd6c00e730_0_143:notes">
            <a:extLst>
              <a:ext uri="{FF2B5EF4-FFF2-40B4-BE49-F238E27FC236}">
                <a16:creationId xmlns:a16="http://schemas.microsoft.com/office/drawing/2014/main" id="{56FA0541-8EAD-8702-1DCA-2128B787EC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a:extLst>
              <a:ext uri="{FF2B5EF4-FFF2-40B4-BE49-F238E27FC236}">
                <a16:creationId xmlns:a16="http://schemas.microsoft.com/office/drawing/2014/main" id="{403F104E-4FB7-81B3-1861-623060064E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691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89587417-108C-12F6-2886-7F2F6E68235C}"/>
            </a:ext>
          </a:extLst>
        </p:cNvPr>
        <p:cNvGrpSpPr/>
        <p:nvPr/>
      </p:nvGrpSpPr>
      <p:grpSpPr>
        <a:xfrm>
          <a:off x="0" y="0"/>
          <a:ext cx="0" cy="0"/>
          <a:chOff x="0" y="0"/>
          <a:chExt cx="0" cy="0"/>
        </a:xfrm>
      </p:grpSpPr>
      <p:sp>
        <p:nvSpPr>
          <p:cNvPr id="1588" name="Google Shape;1588;gbd6c00e730_0_143:notes">
            <a:extLst>
              <a:ext uri="{FF2B5EF4-FFF2-40B4-BE49-F238E27FC236}">
                <a16:creationId xmlns:a16="http://schemas.microsoft.com/office/drawing/2014/main" id="{CE0DA1C7-EDDF-D370-59ED-F4850B92C3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a:extLst>
              <a:ext uri="{FF2B5EF4-FFF2-40B4-BE49-F238E27FC236}">
                <a16:creationId xmlns:a16="http://schemas.microsoft.com/office/drawing/2014/main" id="{BA581196-19B7-64A2-7966-ABF91D246D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515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CFFD550A-7895-E6B1-D970-E4271446A9C1}"/>
            </a:ext>
          </a:extLst>
        </p:cNvPr>
        <p:cNvGrpSpPr/>
        <p:nvPr/>
      </p:nvGrpSpPr>
      <p:grpSpPr>
        <a:xfrm>
          <a:off x="0" y="0"/>
          <a:ext cx="0" cy="0"/>
          <a:chOff x="0" y="0"/>
          <a:chExt cx="0" cy="0"/>
        </a:xfrm>
      </p:grpSpPr>
      <p:sp>
        <p:nvSpPr>
          <p:cNvPr id="1588" name="Google Shape;1588;gbd6c00e730_0_143:notes">
            <a:extLst>
              <a:ext uri="{FF2B5EF4-FFF2-40B4-BE49-F238E27FC236}">
                <a16:creationId xmlns:a16="http://schemas.microsoft.com/office/drawing/2014/main" id="{9DC49D04-2914-2E68-8115-A7068301AC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a:extLst>
              <a:ext uri="{FF2B5EF4-FFF2-40B4-BE49-F238E27FC236}">
                <a16:creationId xmlns:a16="http://schemas.microsoft.com/office/drawing/2014/main" id="{FC2BB74F-DA36-4E9C-AAB1-CFA5366A8F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02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4"/>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6679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878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037876" y="4802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6914418" y="4456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422424" y="5163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778912" y="46879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5400000">
              <a:off x="2540385" y="4983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8"/>
        <p:cNvGrpSpPr/>
        <p:nvPr/>
      </p:nvGrpSpPr>
      <p:grpSpPr>
        <a:xfrm>
          <a:off x="0" y="0"/>
          <a:ext cx="0" cy="0"/>
          <a:chOff x="0" y="0"/>
          <a:chExt cx="0" cy="0"/>
        </a:xfrm>
      </p:grpSpPr>
      <p:sp>
        <p:nvSpPr>
          <p:cNvPr id="309" name="Google Shape;309;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5155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5354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7037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6914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223999" y="50533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1367762" y="51878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1341960" y="48736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 name="Shape 716"/>
        <p:cNvGrpSpPr/>
        <p:nvPr/>
      </p:nvGrpSpPr>
      <p:grpSpPr>
        <a:xfrm>
          <a:off x="0" y="0"/>
          <a:ext cx="0" cy="0"/>
          <a:chOff x="0" y="0"/>
          <a:chExt cx="0" cy="0"/>
        </a:xfrm>
      </p:grpSpPr>
      <p:sp>
        <p:nvSpPr>
          <p:cNvPr id="717" name="Google Shape;717;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718" name="Google Shape;718;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19"/>
          <p:cNvSpPr/>
          <p:nvPr/>
        </p:nvSpPr>
        <p:spPr>
          <a:xfrm>
            <a:off x="418330" y="27393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53"/>
        <p:cNvGrpSpPr/>
        <p:nvPr/>
      </p:nvGrpSpPr>
      <p:grpSpPr>
        <a:xfrm>
          <a:off x="0" y="0"/>
          <a:ext cx="0" cy="0"/>
          <a:chOff x="0" y="0"/>
          <a:chExt cx="0" cy="0"/>
        </a:xfrm>
      </p:grpSpPr>
      <p:sp>
        <p:nvSpPr>
          <p:cNvPr id="854" name="Google Shape;854;p22"/>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5" name="Google Shape;855;p22"/>
          <p:cNvSpPr txBox="1">
            <a:spLocks noGrp="1"/>
          </p:cNvSpPr>
          <p:nvPr>
            <p:ph type="title" idx="2"/>
          </p:nvPr>
        </p:nvSpPr>
        <p:spPr>
          <a:xfrm>
            <a:off x="3599548" y="32825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6" name="Google Shape;856;p22"/>
          <p:cNvSpPr txBox="1">
            <a:spLocks noGrp="1"/>
          </p:cNvSpPr>
          <p:nvPr>
            <p:ph type="subTitle" idx="1"/>
          </p:nvPr>
        </p:nvSpPr>
        <p:spPr>
          <a:xfrm>
            <a:off x="3599552" y="3810230"/>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7" name="Google Shape;857;p22"/>
          <p:cNvSpPr txBox="1">
            <a:spLocks noGrp="1"/>
          </p:cNvSpPr>
          <p:nvPr>
            <p:ph type="title" idx="3"/>
          </p:nvPr>
        </p:nvSpPr>
        <p:spPr>
          <a:xfrm>
            <a:off x="720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8" name="Google Shape;858;p22"/>
          <p:cNvSpPr txBox="1">
            <a:spLocks noGrp="1"/>
          </p:cNvSpPr>
          <p:nvPr>
            <p:ph type="subTitle" idx="4"/>
          </p:nvPr>
        </p:nvSpPr>
        <p:spPr>
          <a:xfrm>
            <a:off x="720025"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22"/>
          <p:cNvSpPr txBox="1">
            <a:spLocks noGrp="1"/>
          </p:cNvSpPr>
          <p:nvPr>
            <p:ph type="title" idx="5"/>
          </p:nvPr>
        </p:nvSpPr>
        <p:spPr>
          <a:xfrm>
            <a:off x="6486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0" name="Google Shape;860;p22"/>
          <p:cNvSpPr txBox="1">
            <a:spLocks noGrp="1"/>
          </p:cNvSpPr>
          <p:nvPr>
            <p:ph type="subTitle" idx="6"/>
          </p:nvPr>
        </p:nvSpPr>
        <p:spPr>
          <a:xfrm>
            <a:off x="6486007"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2"/>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2"/>
            <p:cNvSpPr/>
            <p:nvPr/>
          </p:nvSpPr>
          <p:spPr>
            <a:xfrm>
              <a:off x="2976937" y="48244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2"/>
            <p:cNvSpPr/>
            <p:nvPr/>
          </p:nvSpPr>
          <p:spPr>
            <a:xfrm>
              <a:off x="3120699" y="49589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2"/>
            <p:cNvSpPr/>
            <p:nvPr/>
          </p:nvSpPr>
          <p:spPr>
            <a:xfrm>
              <a:off x="3094897" y="46447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5" r:id="rId6"/>
    <p:sldLayoutId id="2147483668" r:id="rId7"/>
    <p:sldLayoutId id="2147483675"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35"/>
          <p:cNvSpPr txBox="1">
            <a:spLocks noGrp="1"/>
          </p:cNvSpPr>
          <p:nvPr>
            <p:ph type="subTitle" idx="1"/>
          </p:nvPr>
        </p:nvSpPr>
        <p:spPr>
          <a:xfrm>
            <a:off x="713093" y="2938618"/>
            <a:ext cx="4232700" cy="9361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a:t>
            </a:r>
          </a:p>
          <a:p>
            <a:pPr marL="0" lvl="0" indent="0" algn="l" rtl="0">
              <a:spcBef>
                <a:spcPts val="0"/>
              </a:spcBef>
              <a:spcAft>
                <a:spcPts val="0"/>
              </a:spcAft>
              <a:buNone/>
            </a:pPr>
            <a:r>
              <a:rPr lang="en-US" dirty="0"/>
              <a:t>DEVIKA C (221801009)</a:t>
            </a:r>
          </a:p>
          <a:p>
            <a:pPr marL="0" lvl="0" indent="0" algn="l" rtl="0">
              <a:spcBef>
                <a:spcPts val="0"/>
              </a:spcBef>
              <a:spcAft>
                <a:spcPts val="0"/>
              </a:spcAft>
              <a:buNone/>
            </a:pPr>
            <a:r>
              <a:rPr lang="en-US" dirty="0"/>
              <a:t>KEERTHIKA P (221801027)</a:t>
            </a:r>
          </a:p>
          <a:p>
            <a:pPr marL="0" lvl="0" indent="0" algn="l" rtl="0">
              <a:spcBef>
                <a:spcPts val="0"/>
              </a:spcBef>
              <a:spcAft>
                <a:spcPts val="0"/>
              </a:spcAft>
              <a:buNone/>
            </a:pPr>
            <a:r>
              <a:rPr lang="en-US" dirty="0"/>
              <a:t>LAVANYA S (221801028)</a:t>
            </a:r>
            <a:endParaRPr dirty="0"/>
          </a:p>
        </p:txBody>
      </p:sp>
      <p:sp>
        <p:nvSpPr>
          <p:cNvPr id="1382" name="Google Shape;1382;p35"/>
          <p:cNvSpPr txBox="1">
            <a:spLocks noGrp="1"/>
          </p:cNvSpPr>
          <p:nvPr>
            <p:ph type="ctrTitle"/>
          </p:nvPr>
        </p:nvSpPr>
        <p:spPr>
          <a:xfrm>
            <a:off x="328113" y="469715"/>
            <a:ext cx="6149790" cy="23295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solidFill>
                  <a:schemeClr val="accent1"/>
                </a:solidFill>
              </a:rPr>
              <a:t>E-COMMERCE</a:t>
            </a:r>
            <a:r>
              <a:rPr lang="en" sz="3200" dirty="0">
                <a:solidFill>
                  <a:schemeClr val="accent1"/>
                </a:solidFill>
              </a:rPr>
              <a:t> </a:t>
            </a:r>
            <a:r>
              <a:rPr lang="en" sz="2700" dirty="0">
                <a:solidFill>
                  <a:schemeClr val="accent1"/>
                </a:solidFill>
              </a:rPr>
              <a:t>CUSTOMER CHURN PREDICTION</a:t>
            </a:r>
            <a:endParaRPr sz="2700" dirty="0">
              <a:solidFill>
                <a:schemeClr val="accent1"/>
              </a:solidFill>
            </a:endParaRPr>
          </a:p>
        </p:txBody>
      </p:sp>
      <p:grpSp>
        <p:nvGrpSpPr>
          <p:cNvPr id="1383" name="Google Shape;1383;p35"/>
          <p:cNvGrpSpPr/>
          <p:nvPr/>
        </p:nvGrpSpPr>
        <p:grpSpPr>
          <a:xfrm>
            <a:off x="5063927" y="191833"/>
            <a:ext cx="4239293" cy="4929688"/>
            <a:chOff x="5063927" y="191833"/>
            <a:chExt cx="4239293" cy="4929688"/>
          </a:xfrm>
        </p:grpSpPr>
        <p:sp>
          <p:nvSpPr>
            <p:cNvPr id="1384" name="Google Shape;1384;p35"/>
            <p:cNvSpPr/>
            <p:nvPr/>
          </p:nvSpPr>
          <p:spPr>
            <a:xfrm>
              <a:off x="5080530" y="679807"/>
              <a:ext cx="859773" cy="928891"/>
            </a:xfrm>
            <a:custGeom>
              <a:avLst/>
              <a:gdLst/>
              <a:ahLst/>
              <a:cxnLst/>
              <a:rect l="l" t="t" r="r" b="b"/>
              <a:pathLst>
                <a:path w="31123" h="33625" extrusionOk="0">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5124759" y="641103"/>
              <a:ext cx="858861" cy="928891"/>
            </a:xfrm>
            <a:custGeom>
              <a:avLst/>
              <a:gdLst/>
              <a:ahLst/>
              <a:cxnLst/>
              <a:rect l="l" t="t" r="r" b="b"/>
              <a:pathLst>
                <a:path w="31090" h="33625" extrusionOk="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5195701" y="732322"/>
              <a:ext cx="317964" cy="745516"/>
            </a:xfrm>
            <a:custGeom>
              <a:avLst/>
              <a:gdLst/>
              <a:ahLst/>
              <a:cxnLst/>
              <a:rect l="l" t="t" r="r" b="b"/>
              <a:pathLst>
                <a:path w="11510" h="26987" extrusionOk="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5586434" y="778401"/>
              <a:ext cx="325312" cy="13840"/>
            </a:xfrm>
            <a:custGeom>
              <a:avLst/>
              <a:gdLst/>
              <a:ahLst/>
              <a:cxnLst/>
              <a:rect l="l" t="t" r="r" b="b"/>
              <a:pathLst>
                <a:path w="11776" h="501" extrusionOk="0">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5586434" y="867797"/>
              <a:ext cx="325312" cy="13840"/>
            </a:xfrm>
            <a:custGeom>
              <a:avLst/>
              <a:gdLst/>
              <a:ahLst/>
              <a:cxnLst/>
              <a:rect l="l" t="t" r="r" b="b"/>
              <a:pathLst>
                <a:path w="11776" h="501" extrusionOk="0">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5586434" y="958104"/>
              <a:ext cx="325312" cy="13840"/>
            </a:xfrm>
            <a:custGeom>
              <a:avLst/>
              <a:gdLst/>
              <a:ahLst/>
              <a:cxnLst/>
              <a:rect l="l" t="t" r="r" b="b"/>
              <a:pathLst>
                <a:path w="11776" h="501" extrusionOk="0">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7535056" y="1723638"/>
              <a:ext cx="240531" cy="439597"/>
            </a:xfrm>
            <a:custGeom>
              <a:avLst/>
              <a:gdLst/>
              <a:ahLst/>
              <a:cxnLst/>
              <a:rect l="l" t="t" r="r" b="b"/>
              <a:pathLst>
                <a:path w="8707" h="15913" extrusionOk="0">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7878771" y="1723638"/>
              <a:ext cx="240531" cy="439597"/>
            </a:xfrm>
            <a:custGeom>
              <a:avLst/>
              <a:gdLst/>
              <a:ahLst/>
              <a:cxnLst/>
              <a:rect l="l" t="t" r="r" b="b"/>
              <a:pathLst>
                <a:path w="8707" h="15913" extrusionOk="0">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7576522" y="2225866"/>
              <a:ext cx="501311" cy="27680"/>
            </a:xfrm>
            <a:custGeom>
              <a:avLst/>
              <a:gdLst/>
              <a:ahLst/>
              <a:cxnLst/>
              <a:rect l="l" t="t" r="r" b="b"/>
              <a:pathLst>
                <a:path w="18147" h="1002" extrusionOk="0">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7588511" y="2294985"/>
              <a:ext cx="479183" cy="27653"/>
            </a:xfrm>
            <a:custGeom>
              <a:avLst/>
              <a:gdLst/>
              <a:ahLst/>
              <a:cxnLst/>
              <a:rect l="l" t="t" r="r" b="b"/>
              <a:pathLst>
                <a:path w="17346" h="1001" extrusionOk="0">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5416870" y="1119353"/>
              <a:ext cx="1178621" cy="893890"/>
            </a:xfrm>
            <a:custGeom>
              <a:avLst/>
              <a:gdLst/>
              <a:ahLst/>
              <a:cxnLst/>
              <a:rect l="l" t="t" r="r" b="b"/>
              <a:pathLst>
                <a:path w="42665" h="32358" extrusionOk="0">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5467562" y="1061312"/>
              <a:ext cx="1178593" cy="893862"/>
            </a:xfrm>
            <a:custGeom>
              <a:avLst/>
              <a:gdLst/>
              <a:ahLst/>
              <a:cxnLst/>
              <a:rect l="l" t="t" r="r" b="b"/>
              <a:pathLst>
                <a:path w="42664" h="32357" extrusionOk="0">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5467562" y="1063135"/>
              <a:ext cx="1177681" cy="129036"/>
            </a:xfrm>
            <a:custGeom>
              <a:avLst/>
              <a:gdLst/>
              <a:ahLst/>
              <a:cxnLst/>
              <a:rect l="l" t="t" r="r" b="b"/>
              <a:pathLst>
                <a:path w="42631" h="4671" extrusionOk="0">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5572594" y="1096313"/>
              <a:ext cx="62709" cy="61769"/>
            </a:xfrm>
            <a:custGeom>
              <a:avLst/>
              <a:gdLst/>
              <a:ahLst/>
              <a:cxnLst/>
              <a:rect l="l" t="t" r="r" b="b"/>
              <a:pathLst>
                <a:path w="2270"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5697019" y="1096313"/>
              <a:ext cx="62681" cy="61769"/>
            </a:xfrm>
            <a:custGeom>
              <a:avLst/>
              <a:gdLst/>
              <a:ahLst/>
              <a:cxnLst/>
              <a:rect l="l" t="t" r="r" b="b"/>
              <a:pathLst>
                <a:path w="2269" h="2236" extrusionOk="0">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5822327" y="1096313"/>
              <a:ext cx="62681" cy="61769"/>
            </a:xfrm>
            <a:custGeom>
              <a:avLst/>
              <a:gdLst/>
              <a:ahLst/>
              <a:cxnLst/>
              <a:rect l="l" t="t" r="r" b="b"/>
              <a:pathLst>
                <a:path w="2269"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5879457" y="1236290"/>
              <a:ext cx="353876" cy="330119"/>
            </a:xfrm>
            <a:custGeom>
              <a:avLst/>
              <a:gdLst/>
              <a:ahLst/>
              <a:cxnLst/>
              <a:rect l="l" t="t" r="r" b="b"/>
              <a:pathLst>
                <a:path w="12810" h="11950" extrusionOk="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5687792" y="1651056"/>
              <a:ext cx="737228" cy="304124"/>
            </a:xfrm>
            <a:custGeom>
              <a:avLst/>
              <a:gdLst/>
              <a:ahLst/>
              <a:cxnLst/>
              <a:rect l="l" t="t" r="r" b="b"/>
              <a:pathLst>
                <a:path w="26687" h="11009" extrusionOk="0">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8498022" y="1526449"/>
              <a:ext cx="967" cy="2790"/>
            </a:xfrm>
            <a:custGeom>
              <a:avLst/>
              <a:gdLst/>
              <a:ahLst/>
              <a:cxnLst/>
              <a:rect l="l" t="t" r="r" b="b"/>
              <a:pathLst>
                <a:path w="35" h="101" fill="none" extrusionOk="0">
                  <a:moveTo>
                    <a:pt x="34" y="100"/>
                  </a:moveTo>
                  <a:cubicBezTo>
                    <a:pt x="34" y="34"/>
                    <a:pt x="34" y="34"/>
                    <a:pt x="1" y="0"/>
                  </a:cubicBezTo>
                  <a:cubicBezTo>
                    <a:pt x="1" y="34"/>
                    <a:pt x="1" y="34"/>
                    <a:pt x="34" y="100"/>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8493408" y="1511697"/>
              <a:ext cx="967" cy="3729"/>
            </a:xfrm>
            <a:custGeom>
              <a:avLst/>
              <a:gdLst/>
              <a:ahLst/>
              <a:cxnLst/>
              <a:rect l="l" t="t" r="r" b="b"/>
              <a:pathLst>
                <a:path w="35" h="135" fill="none" extrusionOk="0">
                  <a:moveTo>
                    <a:pt x="34" y="134"/>
                  </a:moveTo>
                  <a:cubicBezTo>
                    <a:pt x="34" y="67"/>
                    <a:pt x="1" y="34"/>
                    <a:pt x="1" y="1"/>
                  </a:cubicBezTo>
                  <a:cubicBezTo>
                    <a:pt x="34" y="67"/>
                    <a:pt x="34" y="134"/>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8079663" y="1481282"/>
              <a:ext cx="552914" cy="545566"/>
            </a:xfrm>
            <a:custGeom>
              <a:avLst/>
              <a:gdLst/>
              <a:ahLst/>
              <a:cxnLst/>
              <a:rect l="l" t="t" r="r" b="b"/>
              <a:pathLst>
                <a:path w="20015" h="19749" extrusionOk="0">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8488823" y="1498796"/>
              <a:ext cx="939" cy="3729"/>
            </a:xfrm>
            <a:custGeom>
              <a:avLst/>
              <a:gdLst/>
              <a:ahLst/>
              <a:cxnLst/>
              <a:rect l="l" t="t" r="r" b="b"/>
              <a:pathLst>
                <a:path w="34" h="135" fill="none" extrusionOk="0">
                  <a:moveTo>
                    <a:pt x="34" y="134"/>
                  </a:moveTo>
                  <a:cubicBezTo>
                    <a:pt x="34" y="101"/>
                    <a:pt x="0" y="34"/>
                    <a:pt x="0" y="1"/>
                  </a:cubicBezTo>
                  <a:cubicBezTo>
                    <a:pt x="0" y="34"/>
                    <a:pt x="34" y="101"/>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8507249" y="1570677"/>
              <a:ext cx="28" cy="28"/>
            </a:xfrm>
            <a:custGeom>
              <a:avLst/>
              <a:gdLst/>
              <a:ahLst/>
              <a:cxnLst/>
              <a:rect l="l" t="t" r="r" b="b"/>
              <a:pathLst>
                <a:path w="1" h="1" fill="none" extrusionOk="0">
                  <a:moveTo>
                    <a:pt x="0" y="0"/>
                  </a:moveTo>
                  <a:lnTo>
                    <a:pt x="0" y="0"/>
                  </a:ln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8501724" y="1541201"/>
              <a:ext cx="939" cy="1851"/>
            </a:xfrm>
            <a:custGeom>
              <a:avLst/>
              <a:gdLst/>
              <a:ahLst/>
              <a:cxnLst/>
              <a:rect l="l" t="t" r="r" b="b"/>
              <a:pathLst>
                <a:path w="34" h="67" fill="none" extrusionOk="0">
                  <a:moveTo>
                    <a:pt x="34" y="67"/>
                  </a:moveTo>
                  <a:lnTo>
                    <a:pt x="34" y="0"/>
                  </a:lnTo>
                  <a:cubicBezTo>
                    <a:pt x="0" y="0"/>
                    <a:pt x="0" y="0"/>
                    <a:pt x="34"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8505398" y="1555014"/>
              <a:ext cx="28" cy="1878"/>
            </a:xfrm>
            <a:custGeom>
              <a:avLst/>
              <a:gdLst/>
              <a:ahLst/>
              <a:cxnLst/>
              <a:rect l="l" t="t" r="r" b="b"/>
              <a:pathLst>
                <a:path w="1" h="68" fill="none" extrusionOk="0">
                  <a:moveTo>
                    <a:pt x="1" y="67"/>
                  </a:moveTo>
                  <a:cubicBezTo>
                    <a:pt x="1" y="67"/>
                    <a:pt x="1" y="0"/>
                    <a:pt x="1" y="67"/>
                  </a:cubicBezTo>
                  <a:cubicBezTo>
                    <a:pt x="1" y="0"/>
                    <a:pt x="1" y="67"/>
                    <a:pt x="1"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6003725" y="3195561"/>
              <a:ext cx="190778" cy="174535"/>
            </a:xfrm>
            <a:custGeom>
              <a:avLst/>
              <a:gdLst/>
              <a:ahLst/>
              <a:cxnLst/>
              <a:rect l="l" t="t" r="r" b="b"/>
              <a:pathLst>
                <a:path w="6906" h="6318" extrusionOk="0">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5732959" y="1652023"/>
              <a:ext cx="139147" cy="126771"/>
            </a:xfrm>
            <a:custGeom>
              <a:avLst/>
              <a:gdLst/>
              <a:ahLst/>
              <a:cxnLst/>
              <a:rect l="l" t="t" r="r" b="b"/>
              <a:pathLst>
                <a:path w="5037" h="4589" extrusionOk="0">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5210453" y="1212394"/>
              <a:ext cx="46106" cy="39697"/>
            </a:xfrm>
            <a:custGeom>
              <a:avLst/>
              <a:gdLst/>
              <a:ahLst/>
              <a:cxnLst/>
              <a:rect l="l" t="t" r="r" b="b"/>
              <a:pathLst>
                <a:path w="1669" h="1437" extrusionOk="0">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5304434" y="1291845"/>
              <a:ext cx="331776" cy="282769"/>
            </a:xfrm>
            <a:custGeom>
              <a:avLst/>
              <a:gdLst/>
              <a:ahLst/>
              <a:cxnLst/>
              <a:rect l="l" t="t" r="r" b="b"/>
              <a:pathLst>
                <a:path w="12010" h="10236" extrusionOk="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5683178" y="1615558"/>
              <a:ext cx="46106" cy="39227"/>
            </a:xfrm>
            <a:custGeom>
              <a:avLst/>
              <a:gdLst/>
              <a:ahLst/>
              <a:cxnLst/>
              <a:rect l="l" t="t" r="r" b="b"/>
              <a:pathLst>
                <a:path w="1669" h="1420" extrusionOk="0">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5063927" y="1075290"/>
              <a:ext cx="149313" cy="136689"/>
            </a:xfrm>
            <a:custGeom>
              <a:avLst/>
              <a:gdLst/>
              <a:ahLst/>
              <a:cxnLst/>
              <a:rect l="l" t="t" r="r" b="b"/>
              <a:pathLst>
                <a:path w="5405" h="4948" extrusionOk="0">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5142273" y="191833"/>
              <a:ext cx="371390" cy="345672"/>
            </a:xfrm>
            <a:custGeom>
              <a:avLst/>
              <a:gdLst/>
              <a:ahLst/>
              <a:cxnLst/>
              <a:rect l="l" t="t" r="r" b="b"/>
              <a:pathLst>
                <a:path w="13444" h="12513" extrusionOk="0">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5187413" y="223658"/>
              <a:ext cx="281996" cy="281996"/>
            </a:xfrm>
            <a:custGeom>
              <a:avLst/>
              <a:gdLst/>
              <a:ahLst/>
              <a:cxnLst/>
              <a:rect l="l" t="t" r="r" b="b"/>
              <a:pathLst>
                <a:path w="10208" h="10208" extrusionOk="0">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5268521" y="262361"/>
              <a:ext cx="124423" cy="207353"/>
            </a:xfrm>
            <a:custGeom>
              <a:avLst/>
              <a:gdLst/>
              <a:ahLst/>
              <a:cxnLst/>
              <a:rect l="l" t="t" r="r" b="b"/>
              <a:pathLst>
                <a:path w="4504" h="7506" extrusionOk="0">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8027147" y="568072"/>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8018859" y="559785"/>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7860345" y="738548"/>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7838245" y="496191"/>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5"/>
            <p:cNvSpPr/>
            <p:nvPr/>
          </p:nvSpPr>
          <p:spPr>
            <a:xfrm>
              <a:off x="7738710" y="594814"/>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a:off x="8411416" y="707221"/>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a:off x="6626245" y="1986551"/>
              <a:ext cx="84809" cy="85720"/>
            </a:xfrm>
            <a:custGeom>
              <a:avLst/>
              <a:gdLst/>
              <a:ahLst/>
              <a:cxnLst/>
              <a:rect l="l" t="t" r="r" b="b"/>
              <a:pathLst>
                <a:path w="3070" h="3103" extrusionOk="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35"/>
            <p:cNvGrpSpPr/>
            <p:nvPr/>
          </p:nvGrpSpPr>
          <p:grpSpPr>
            <a:xfrm>
              <a:off x="5705149" y="939549"/>
              <a:ext cx="1524702" cy="2219324"/>
              <a:chOff x="5705149" y="939549"/>
              <a:chExt cx="1524702" cy="2219324"/>
            </a:xfrm>
          </p:grpSpPr>
          <p:sp>
            <p:nvSpPr>
              <p:cNvPr id="1435" name="Google Shape;1435;p35"/>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6875951" y="20630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6752493" y="1717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5705149" y="29386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5"/>
              <p:cNvSpPr/>
              <p:nvPr/>
            </p:nvSpPr>
            <p:spPr>
              <a:xfrm>
                <a:off x="5848912" y="30731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5823110" y="27589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3" name="Google Shape;1443;p35"/>
            <p:cNvSpPr/>
            <p:nvPr/>
          </p:nvSpPr>
          <p:spPr>
            <a:xfrm>
              <a:off x="5553256" y="291837"/>
              <a:ext cx="448796" cy="449735"/>
            </a:xfrm>
            <a:custGeom>
              <a:avLst/>
              <a:gdLst/>
              <a:ahLst/>
              <a:cxnLst/>
              <a:rect l="l" t="t" r="r" b="b"/>
              <a:pathLst>
                <a:path w="16246" h="16280" extrusionOk="0">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5595633" y="334242"/>
              <a:ext cx="364015" cy="364926"/>
            </a:xfrm>
            <a:custGeom>
              <a:avLst/>
              <a:gdLst/>
              <a:ahLst/>
              <a:cxnLst/>
              <a:rect l="l" t="t" r="r" b="b"/>
              <a:pathLst>
                <a:path w="13177" h="13210" extrusionOk="0">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5668454" y="364657"/>
              <a:ext cx="220254" cy="304096"/>
            </a:xfrm>
            <a:custGeom>
              <a:avLst/>
              <a:gdLst/>
              <a:ahLst/>
              <a:cxnLst/>
              <a:rect l="l" t="t" r="r" b="b"/>
              <a:pathLst>
                <a:path w="7973" h="11008" extrusionOk="0">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084064" y="4689299"/>
              <a:ext cx="380590" cy="108787"/>
            </a:xfrm>
            <a:custGeom>
              <a:avLst/>
              <a:gdLst/>
              <a:ahLst/>
              <a:cxnLst/>
              <a:rect l="l" t="t" r="r" b="b"/>
              <a:pathLst>
                <a:path w="13777" h="3938" extrusionOk="0">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8098789" y="4413792"/>
              <a:ext cx="350202" cy="122572"/>
            </a:xfrm>
            <a:custGeom>
              <a:avLst/>
              <a:gdLst/>
              <a:ahLst/>
              <a:cxnLst/>
              <a:rect l="l" t="t" r="r" b="b"/>
              <a:pathLst>
                <a:path w="12677" h="4437" extrusionOk="0">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8102490" y="4486585"/>
              <a:ext cx="340975" cy="262658"/>
            </a:xfrm>
            <a:custGeom>
              <a:avLst/>
              <a:gdLst/>
              <a:ahLst/>
              <a:cxnLst/>
              <a:rect l="l" t="t" r="r" b="b"/>
              <a:pathLst>
                <a:path w="12343" h="9508" extrusionOk="0">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140254" y="4444014"/>
              <a:ext cx="265421" cy="92350"/>
            </a:xfrm>
            <a:custGeom>
              <a:avLst/>
              <a:gdLst/>
              <a:ahLst/>
              <a:cxnLst/>
              <a:rect l="l" t="t" r="r" b="b"/>
              <a:pathLst>
                <a:path w="9608" h="3343" extrusionOk="0">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5"/>
            <p:cNvSpPr/>
            <p:nvPr/>
          </p:nvSpPr>
          <p:spPr>
            <a:xfrm>
              <a:off x="8082213" y="4208287"/>
              <a:ext cx="338213" cy="302273"/>
            </a:xfrm>
            <a:custGeom>
              <a:avLst/>
              <a:gdLst/>
              <a:ahLst/>
              <a:cxnLst/>
              <a:rect l="l" t="t" r="r" b="b"/>
              <a:pathLst>
                <a:path w="12243" h="10942" extrusionOk="0">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8101551" y="4486585"/>
              <a:ext cx="207381" cy="262658"/>
            </a:xfrm>
            <a:custGeom>
              <a:avLst/>
              <a:gdLst/>
              <a:ahLst/>
              <a:cxnLst/>
              <a:rect l="l" t="t" r="r" b="b"/>
              <a:pathLst>
                <a:path w="7507" h="9508" extrusionOk="0">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62781" y="4195386"/>
              <a:ext cx="511477" cy="176966"/>
            </a:xfrm>
            <a:custGeom>
              <a:avLst/>
              <a:gdLst/>
              <a:ahLst/>
              <a:cxnLst/>
              <a:rect l="l" t="t" r="r" b="b"/>
              <a:pathLst>
                <a:path w="18515" h="6406" extrusionOk="0">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8166996" y="3638019"/>
              <a:ext cx="600844" cy="686398"/>
            </a:xfrm>
            <a:custGeom>
              <a:avLst/>
              <a:gdLst/>
              <a:ahLst/>
              <a:cxnLst/>
              <a:rect l="l" t="t" r="r" b="b"/>
              <a:pathLst>
                <a:path w="21750" h="24847" extrusionOk="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8178958" y="3658157"/>
              <a:ext cx="576893" cy="662558"/>
            </a:xfrm>
            <a:custGeom>
              <a:avLst/>
              <a:gdLst/>
              <a:ahLst/>
              <a:cxnLst/>
              <a:rect l="l" t="t" r="r" b="b"/>
              <a:pathLst>
                <a:path w="20883" h="23984" extrusionOk="0">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5"/>
            <p:cNvSpPr/>
            <p:nvPr/>
          </p:nvSpPr>
          <p:spPr>
            <a:xfrm>
              <a:off x="8207550" y="3688545"/>
              <a:ext cx="231304" cy="187850"/>
            </a:xfrm>
            <a:custGeom>
              <a:avLst/>
              <a:gdLst/>
              <a:ahLst/>
              <a:cxnLst/>
              <a:rect l="l" t="t" r="r" b="b"/>
              <a:pathLst>
                <a:path w="8373" h="6800" extrusionOk="0">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5"/>
            <p:cNvSpPr/>
            <p:nvPr/>
          </p:nvSpPr>
          <p:spPr>
            <a:xfrm>
              <a:off x="8225976" y="3785317"/>
              <a:ext cx="407331" cy="317936"/>
            </a:xfrm>
            <a:custGeom>
              <a:avLst/>
              <a:gdLst/>
              <a:ahLst/>
              <a:cxnLst/>
              <a:rect l="l" t="t" r="r" b="b"/>
              <a:pathLst>
                <a:path w="14745" h="11509" extrusionOk="0">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8422254" y="3976069"/>
              <a:ext cx="307798" cy="246056"/>
            </a:xfrm>
            <a:custGeom>
              <a:avLst/>
              <a:gdLst/>
              <a:ahLst/>
              <a:cxnLst/>
              <a:rect l="l" t="t" r="r" b="b"/>
              <a:pathLst>
                <a:path w="11142" h="8907" extrusionOk="0">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8582592" y="3372595"/>
              <a:ext cx="489349" cy="897453"/>
            </a:xfrm>
            <a:custGeom>
              <a:avLst/>
              <a:gdLst/>
              <a:ahLst/>
              <a:cxnLst/>
              <a:rect l="l" t="t" r="r" b="b"/>
              <a:pathLst>
                <a:path w="17714" h="32487" extrusionOk="0">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8726355" y="3371573"/>
              <a:ext cx="176938" cy="896625"/>
            </a:xfrm>
            <a:custGeom>
              <a:avLst/>
              <a:gdLst/>
              <a:ahLst/>
              <a:cxnLst/>
              <a:rect l="l" t="t" r="r" b="b"/>
              <a:pathLst>
                <a:path w="6405" h="32457" extrusionOk="0">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8728178" y="3446216"/>
              <a:ext cx="261747" cy="282908"/>
            </a:xfrm>
            <a:custGeom>
              <a:avLst/>
              <a:gdLst/>
              <a:ahLst/>
              <a:cxnLst/>
              <a:rect l="l" t="t" r="r" b="b"/>
              <a:pathLst>
                <a:path w="9475" h="10241" extrusionOk="0">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8704227" y="3616692"/>
              <a:ext cx="269095" cy="319787"/>
            </a:xfrm>
            <a:custGeom>
              <a:avLst/>
              <a:gdLst/>
              <a:ahLst/>
              <a:cxnLst/>
              <a:rect l="l" t="t" r="r" b="b"/>
              <a:pathLst>
                <a:path w="9741" h="11576" extrusionOk="0">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5"/>
            <p:cNvSpPr/>
            <p:nvPr/>
          </p:nvSpPr>
          <p:spPr>
            <a:xfrm>
              <a:off x="8633285" y="3767802"/>
              <a:ext cx="419292" cy="321638"/>
            </a:xfrm>
            <a:custGeom>
              <a:avLst/>
              <a:gdLst/>
              <a:ahLst/>
              <a:cxnLst/>
              <a:rect l="l" t="t" r="r" b="b"/>
              <a:pathLst>
                <a:path w="15178" h="11643" extrusionOk="0">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5"/>
            <p:cNvSpPr/>
            <p:nvPr/>
          </p:nvSpPr>
          <p:spPr>
            <a:xfrm>
              <a:off x="8755831" y="3820594"/>
              <a:ext cx="547389" cy="473410"/>
            </a:xfrm>
            <a:custGeom>
              <a:avLst/>
              <a:gdLst/>
              <a:ahLst/>
              <a:cxnLst/>
              <a:rect l="l" t="t" r="r" b="b"/>
              <a:pathLst>
                <a:path w="19815" h="17137" extrusionOk="0">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9046119" y="3839683"/>
              <a:ext cx="206442" cy="185281"/>
            </a:xfrm>
            <a:custGeom>
              <a:avLst/>
              <a:gdLst/>
              <a:ahLst/>
              <a:cxnLst/>
              <a:rect l="l" t="t" r="r" b="b"/>
              <a:pathLst>
                <a:path w="7473" h="6707" extrusionOk="0">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8756743" y="3832307"/>
              <a:ext cx="544627" cy="461697"/>
            </a:xfrm>
            <a:custGeom>
              <a:avLst/>
              <a:gdLst/>
              <a:ahLst/>
              <a:cxnLst/>
              <a:rect l="l" t="t" r="r" b="b"/>
              <a:pathLst>
                <a:path w="19715" h="16713" extrusionOk="0">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8881167" y="3899575"/>
              <a:ext cx="216580" cy="274040"/>
            </a:xfrm>
            <a:custGeom>
              <a:avLst/>
              <a:gdLst/>
              <a:ahLst/>
              <a:cxnLst/>
              <a:rect l="l" t="t" r="r" b="b"/>
              <a:pathLst>
                <a:path w="7840" h="9920" extrusionOk="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8524524" y="4239449"/>
              <a:ext cx="387054" cy="134727"/>
            </a:xfrm>
            <a:custGeom>
              <a:avLst/>
              <a:gdLst/>
              <a:ahLst/>
              <a:cxnLst/>
              <a:rect l="l" t="t" r="r" b="b"/>
              <a:pathLst>
                <a:path w="14011" h="4877" extrusionOk="0">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8445294" y="3492102"/>
              <a:ext cx="299510" cy="803749"/>
            </a:xfrm>
            <a:custGeom>
              <a:avLst/>
              <a:gdLst/>
              <a:ahLst/>
              <a:cxnLst/>
              <a:rect l="l" t="t" r="r" b="b"/>
              <a:pathLst>
                <a:path w="10842" h="29095" extrusionOk="0">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8389076" y="3446990"/>
              <a:ext cx="175115" cy="335589"/>
            </a:xfrm>
            <a:custGeom>
              <a:avLst/>
              <a:gdLst/>
              <a:ahLst/>
              <a:cxnLst/>
              <a:rect l="l" t="t" r="r" b="b"/>
              <a:pathLst>
                <a:path w="6339" h="12148" extrusionOk="0">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8356810" y="3780648"/>
              <a:ext cx="241470" cy="160418"/>
            </a:xfrm>
            <a:custGeom>
              <a:avLst/>
              <a:gdLst/>
              <a:ahLst/>
              <a:cxnLst/>
              <a:rect l="l" t="t" r="r" b="b"/>
              <a:pathLst>
                <a:path w="8741" h="5807" extrusionOk="0">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8598256" y="3613736"/>
              <a:ext cx="101384" cy="341169"/>
            </a:xfrm>
            <a:custGeom>
              <a:avLst/>
              <a:gdLst/>
              <a:ahLst/>
              <a:cxnLst/>
              <a:rect l="l" t="t" r="r" b="b"/>
              <a:pathLst>
                <a:path w="3670" h="12350" extrusionOk="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8386314" y="3985987"/>
              <a:ext cx="299510" cy="185474"/>
            </a:xfrm>
            <a:custGeom>
              <a:avLst/>
              <a:gdLst/>
              <a:ahLst/>
              <a:cxnLst/>
              <a:rect l="l" t="t" r="r" b="b"/>
              <a:pathLst>
                <a:path w="10842" h="6714" extrusionOk="0">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8682099" y="3869988"/>
              <a:ext cx="111550" cy="293157"/>
            </a:xfrm>
            <a:custGeom>
              <a:avLst/>
              <a:gdLst/>
              <a:ahLst/>
              <a:cxnLst/>
              <a:rect l="l" t="t" r="r" b="b"/>
              <a:pathLst>
                <a:path w="4038" h="10612" extrusionOk="0">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8521761" y="4647833"/>
              <a:ext cx="380617" cy="108760"/>
            </a:xfrm>
            <a:custGeom>
              <a:avLst/>
              <a:gdLst/>
              <a:ahLst/>
              <a:cxnLst/>
              <a:rect l="l" t="t" r="r" b="b"/>
              <a:pathLst>
                <a:path w="13778" h="3937" extrusionOk="0">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8469245" y="4301357"/>
              <a:ext cx="499488" cy="383380"/>
            </a:xfrm>
            <a:custGeom>
              <a:avLst/>
              <a:gdLst/>
              <a:ahLst/>
              <a:cxnLst/>
              <a:rect l="l" t="t" r="r" b="b"/>
              <a:pathLst>
                <a:path w="18081" h="13878" extrusionOk="0">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8469245" y="4299506"/>
              <a:ext cx="314262" cy="384291"/>
            </a:xfrm>
            <a:custGeom>
              <a:avLst/>
              <a:gdLst/>
              <a:ahLst/>
              <a:cxnLst/>
              <a:rect l="l" t="t" r="r" b="b"/>
              <a:pathLst>
                <a:path w="11376" h="13911" extrusionOk="0">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6922969" y="4195386"/>
              <a:ext cx="786042" cy="126274"/>
            </a:xfrm>
            <a:custGeom>
              <a:avLst/>
              <a:gdLst/>
              <a:ahLst/>
              <a:cxnLst/>
              <a:rect l="l" t="t" r="r" b="b"/>
              <a:pathLst>
                <a:path w="28454" h="4571" extrusionOk="0">
                  <a:moveTo>
                    <a:pt x="0" y="0"/>
                  </a:moveTo>
                  <a:lnTo>
                    <a:pt x="0" y="4570"/>
                  </a:lnTo>
                  <a:lnTo>
                    <a:pt x="28454" y="4570"/>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6922969" y="4195386"/>
              <a:ext cx="786042" cy="65444"/>
            </a:xfrm>
            <a:custGeom>
              <a:avLst/>
              <a:gdLst/>
              <a:ahLst/>
              <a:cxnLst/>
              <a:rect l="l" t="t" r="r" b="b"/>
              <a:pathLst>
                <a:path w="28454" h="2369" extrusionOk="0">
                  <a:moveTo>
                    <a:pt x="0" y="0"/>
                  </a:moveTo>
                  <a:lnTo>
                    <a:pt x="0" y="2369"/>
                  </a:lnTo>
                  <a:lnTo>
                    <a:pt x="28454" y="2369"/>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6147966" y="3768741"/>
              <a:ext cx="729853" cy="825684"/>
            </a:xfrm>
            <a:custGeom>
              <a:avLst/>
              <a:gdLst/>
              <a:ahLst/>
              <a:cxnLst/>
              <a:rect l="l" t="t" r="r" b="b"/>
              <a:pathLst>
                <a:path w="26420" h="29889" extrusionOk="0">
                  <a:moveTo>
                    <a:pt x="16279" y="0"/>
                  </a:moveTo>
                  <a:lnTo>
                    <a:pt x="1" y="22550"/>
                  </a:lnTo>
                  <a:lnTo>
                    <a:pt x="10141" y="29888"/>
                  </a:lnTo>
                  <a:lnTo>
                    <a:pt x="26420" y="7339"/>
                  </a:lnTo>
                  <a:lnTo>
                    <a:pt x="1627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6479720" y="3773327"/>
              <a:ext cx="396253" cy="321638"/>
            </a:xfrm>
            <a:custGeom>
              <a:avLst/>
              <a:gdLst/>
              <a:ahLst/>
              <a:cxnLst/>
              <a:rect l="l" t="t" r="r" b="b"/>
              <a:pathLst>
                <a:path w="14344" h="11643" extrusionOk="0">
                  <a:moveTo>
                    <a:pt x="4203" y="1"/>
                  </a:moveTo>
                  <a:lnTo>
                    <a:pt x="0" y="5805"/>
                  </a:lnTo>
                  <a:lnTo>
                    <a:pt x="11208" y="11643"/>
                  </a:lnTo>
                  <a:lnTo>
                    <a:pt x="14344" y="7306"/>
                  </a:lnTo>
                  <a:lnTo>
                    <a:pt x="4203"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7297100" y="2693261"/>
              <a:ext cx="426668" cy="529488"/>
            </a:xfrm>
            <a:custGeom>
              <a:avLst/>
              <a:gdLst/>
              <a:ahLst/>
              <a:cxnLst/>
              <a:rect l="l" t="t" r="r" b="b"/>
              <a:pathLst>
                <a:path w="15445" h="19167" extrusionOk="0">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6748791" y="2717295"/>
              <a:ext cx="458023" cy="499239"/>
            </a:xfrm>
            <a:custGeom>
              <a:avLst/>
              <a:gdLst/>
              <a:ahLst/>
              <a:cxnLst/>
              <a:rect l="l" t="t" r="r" b="b"/>
              <a:pathLst>
                <a:path w="16580" h="18072" extrusionOk="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6977336" y="3045346"/>
              <a:ext cx="640458" cy="815545"/>
            </a:xfrm>
            <a:custGeom>
              <a:avLst/>
              <a:gdLst/>
              <a:ahLst/>
              <a:cxnLst/>
              <a:rect l="l" t="t" r="r" b="b"/>
              <a:pathLst>
                <a:path w="23184" h="29522" extrusionOk="0">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5"/>
            <p:cNvSpPr/>
            <p:nvPr/>
          </p:nvSpPr>
          <p:spPr>
            <a:xfrm>
              <a:off x="7130298" y="3047196"/>
              <a:ext cx="304124" cy="213735"/>
            </a:xfrm>
            <a:custGeom>
              <a:avLst/>
              <a:gdLst/>
              <a:ahLst/>
              <a:cxnLst/>
              <a:rect l="l" t="t" r="r" b="b"/>
              <a:pathLst>
                <a:path w="11009" h="7737" extrusionOk="0">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5"/>
            <p:cNvSpPr/>
            <p:nvPr/>
          </p:nvSpPr>
          <p:spPr>
            <a:xfrm>
              <a:off x="7106346" y="3045346"/>
              <a:ext cx="511449" cy="423906"/>
            </a:xfrm>
            <a:custGeom>
              <a:avLst/>
              <a:gdLst/>
              <a:ahLst/>
              <a:cxnLst/>
              <a:rect l="l" t="t" r="r" b="b"/>
              <a:pathLst>
                <a:path w="18514" h="15345" extrusionOk="0">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6417065" y="3321792"/>
              <a:ext cx="633082" cy="750129"/>
            </a:xfrm>
            <a:custGeom>
              <a:avLst/>
              <a:gdLst/>
              <a:ahLst/>
              <a:cxnLst/>
              <a:rect l="l" t="t" r="r" b="b"/>
              <a:pathLst>
                <a:path w="22917" h="27154" extrusionOk="0">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6564502" y="3435138"/>
              <a:ext cx="450619" cy="636784"/>
            </a:xfrm>
            <a:custGeom>
              <a:avLst/>
              <a:gdLst/>
              <a:ahLst/>
              <a:cxnLst/>
              <a:rect l="l" t="t" r="r" b="b"/>
              <a:pathLst>
                <a:path w="16312" h="23051" extrusionOk="0">
                  <a:moveTo>
                    <a:pt x="14344" y="1"/>
                  </a:moveTo>
                  <a:lnTo>
                    <a:pt x="0" y="16379"/>
                  </a:lnTo>
                  <a:lnTo>
                    <a:pt x="12409" y="23051"/>
                  </a:lnTo>
                  <a:lnTo>
                    <a:pt x="16312" y="2636"/>
                  </a:lnTo>
                  <a:lnTo>
                    <a:pt x="14344"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7423210" y="2441761"/>
              <a:ext cx="316223" cy="421060"/>
            </a:xfrm>
            <a:custGeom>
              <a:avLst/>
              <a:gdLst/>
              <a:ahLst/>
              <a:cxnLst/>
              <a:rect l="l" t="t" r="r" b="b"/>
              <a:pathLst>
                <a:path w="11447" h="15242" extrusionOk="0">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6898990" y="2333027"/>
              <a:ext cx="669050" cy="778694"/>
            </a:xfrm>
            <a:custGeom>
              <a:avLst/>
              <a:gdLst/>
              <a:ahLst/>
              <a:cxnLst/>
              <a:rect l="l" t="t" r="r" b="b"/>
              <a:pathLst>
                <a:path w="24219" h="28188" extrusionOk="0">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7285110" y="2748263"/>
              <a:ext cx="53482" cy="165336"/>
            </a:xfrm>
            <a:custGeom>
              <a:avLst/>
              <a:gdLst/>
              <a:ahLst/>
              <a:cxnLst/>
              <a:rect l="l" t="t" r="r" b="b"/>
              <a:pathLst>
                <a:path w="1936" h="5985" extrusionOk="0">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6953357" y="2731108"/>
              <a:ext cx="198154" cy="198154"/>
            </a:xfrm>
            <a:custGeom>
              <a:avLst/>
              <a:gdLst/>
              <a:ahLst/>
              <a:cxnLst/>
              <a:rect l="l" t="t" r="r" b="b"/>
              <a:pathLst>
                <a:path w="7173" h="7173" extrusionOk="0">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7433486" y="2730196"/>
              <a:ext cx="134561" cy="199066"/>
            </a:xfrm>
            <a:custGeom>
              <a:avLst/>
              <a:gdLst/>
              <a:ahLst/>
              <a:cxnLst/>
              <a:rect l="l" t="t" r="r" b="b"/>
              <a:pathLst>
                <a:path w="4871" h="7206" extrusionOk="0">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7101733" y="2122937"/>
              <a:ext cx="180640" cy="191276"/>
            </a:xfrm>
            <a:custGeom>
              <a:avLst/>
              <a:gdLst/>
              <a:ahLst/>
              <a:cxnLst/>
              <a:rect l="l" t="t" r="r" b="b"/>
              <a:pathLst>
                <a:path w="6539" h="6924" extrusionOk="0">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6706414" y="2283772"/>
              <a:ext cx="479183" cy="408657"/>
            </a:xfrm>
            <a:custGeom>
              <a:avLst/>
              <a:gdLst/>
              <a:ahLst/>
              <a:cxnLst/>
              <a:rect l="l" t="t" r="r" b="b"/>
              <a:pathLst>
                <a:path w="17346" h="14793" extrusionOk="0">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6559888" y="2672128"/>
              <a:ext cx="298599" cy="346638"/>
            </a:xfrm>
            <a:custGeom>
              <a:avLst/>
              <a:gdLst/>
              <a:ahLst/>
              <a:cxnLst/>
              <a:rect l="l" t="t" r="r" b="b"/>
              <a:pathLst>
                <a:path w="10809" h="12548" extrusionOk="0">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6647433" y="2706245"/>
              <a:ext cx="280145" cy="520206"/>
            </a:xfrm>
            <a:custGeom>
              <a:avLst/>
              <a:gdLst/>
              <a:ahLst/>
              <a:cxnLst/>
              <a:rect l="l" t="t" r="r" b="b"/>
              <a:pathLst>
                <a:path w="10141" h="18831" extrusionOk="0">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7611311" y="2716384"/>
              <a:ext cx="28" cy="28"/>
            </a:xfrm>
            <a:custGeom>
              <a:avLst/>
              <a:gdLst/>
              <a:ahLst/>
              <a:cxnLst/>
              <a:rect l="l" t="t" r="r" b="b"/>
              <a:pathLst>
                <a:path w="1" h="1" fill="none" extrusionOk="0">
                  <a:moveTo>
                    <a:pt x="1" y="0"/>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7617775" y="2648177"/>
              <a:ext cx="197215" cy="463548"/>
            </a:xfrm>
            <a:custGeom>
              <a:avLst/>
              <a:gdLst/>
              <a:ahLst/>
              <a:cxnLst/>
              <a:rect l="l" t="t" r="r" b="b"/>
              <a:pathLst>
                <a:path w="7139" h="16780" extrusionOk="0">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7184664" y="2269130"/>
              <a:ext cx="452470" cy="348213"/>
            </a:xfrm>
            <a:custGeom>
              <a:avLst/>
              <a:gdLst/>
              <a:ahLst/>
              <a:cxnLst/>
              <a:rect l="l" t="t" r="r" b="b"/>
              <a:pathLst>
                <a:path w="16379" h="12605" extrusionOk="0">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7153337" y="2901584"/>
              <a:ext cx="197215" cy="96798"/>
            </a:xfrm>
            <a:custGeom>
              <a:avLst/>
              <a:gdLst/>
              <a:ahLst/>
              <a:cxnLst/>
              <a:rect l="l" t="t" r="r" b="b"/>
              <a:pathLst>
                <a:path w="7139" h="3504" extrusionOk="0">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6715613" y="2573478"/>
              <a:ext cx="238708" cy="158457"/>
            </a:xfrm>
            <a:custGeom>
              <a:avLst/>
              <a:gdLst/>
              <a:ahLst/>
              <a:cxnLst/>
              <a:rect l="l" t="t" r="r" b="b"/>
              <a:pathLst>
                <a:path w="8641" h="5736" extrusionOk="0">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6882415" y="2492315"/>
              <a:ext cx="667199" cy="352274"/>
            </a:xfrm>
            <a:custGeom>
              <a:avLst/>
              <a:gdLst/>
              <a:ahLst/>
              <a:cxnLst/>
              <a:rect l="l" t="t" r="r" b="b"/>
              <a:pathLst>
                <a:path w="24152" h="12752" extrusionOk="0">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6792108" y="3859049"/>
              <a:ext cx="1007207" cy="364926"/>
            </a:xfrm>
            <a:custGeom>
              <a:avLst/>
              <a:gdLst/>
              <a:ahLst/>
              <a:cxnLst/>
              <a:rect l="l" t="t" r="r" b="b"/>
              <a:pathLst>
                <a:path w="36460" h="13210" extrusionOk="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6927555" y="2471789"/>
              <a:ext cx="667199" cy="353434"/>
            </a:xfrm>
            <a:custGeom>
              <a:avLst/>
              <a:gdLst/>
              <a:ahLst/>
              <a:cxnLst/>
              <a:rect l="l" t="t" r="r" b="b"/>
              <a:pathLst>
                <a:path w="24152" h="12794" extrusionOk="0">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7121071" y="2472508"/>
              <a:ext cx="328102" cy="353572"/>
            </a:xfrm>
            <a:custGeom>
              <a:avLst/>
              <a:gdLst/>
              <a:ahLst/>
              <a:cxnLst/>
              <a:rect l="l" t="t" r="r" b="b"/>
              <a:pathLst>
                <a:path w="11877" h="12799" extrusionOk="0">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7129386" y="2276423"/>
              <a:ext cx="228542" cy="357965"/>
            </a:xfrm>
            <a:custGeom>
              <a:avLst/>
              <a:gdLst/>
              <a:ahLst/>
              <a:cxnLst/>
              <a:rect l="l" t="t" r="r" b="b"/>
              <a:pathLst>
                <a:path w="8273" h="12958" extrusionOk="0">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7221517" y="2306176"/>
              <a:ext cx="300449" cy="320837"/>
            </a:xfrm>
            <a:custGeom>
              <a:avLst/>
              <a:gdLst/>
              <a:ahLst/>
              <a:cxnLst/>
              <a:rect l="l" t="t" r="r" b="b"/>
              <a:pathLst>
                <a:path w="10876" h="11614" extrusionOk="0">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7279585" y="3807444"/>
              <a:ext cx="692973" cy="804468"/>
            </a:xfrm>
            <a:custGeom>
              <a:avLst/>
              <a:gdLst/>
              <a:ahLst/>
              <a:cxnLst/>
              <a:rect l="l" t="t" r="r" b="b"/>
              <a:pathLst>
                <a:path w="25085" h="29121" extrusionOk="0">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7627002" y="3850733"/>
              <a:ext cx="345561" cy="169590"/>
            </a:xfrm>
            <a:custGeom>
              <a:avLst/>
              <a:gdLst/>
              <a:ahLst/>
              <a:cxnLst/>
              <a:rect l="l" t="t" r="r" b="b"/>
              <a:pathLst>
                <a:path w="12509" h="6139" extrusionOk="0">
                  <a:moveTo>
                    <a:pt x="0" y="1"/>
                  </a:moveTo>
                  <a:lnTo>
                    <a:pt x="0" y="6139"/>
                  </a:lnTo>
                  <a:lnTo>
                    <a:pt x="12509" y="5371"/>
                  </a:lnTo>
                  <a:lnTo>
                    <a:pt x="12509"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7510893" y="3321792"/>
              <a:ext cx="549213" cy="646922"/>
            </a:xfrm>
            <a:custGeom>
              <a:avLst/>
              <a:gdLst/>
              <a:ahLst/>
              <a:cxnLst/>
              <a:rect l="l" t="t" r="r" b="b"/>
              <a:pathLst>
                <a:path w="19881" h="23418" extrusionOk="0">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7510893" y="3321792"/>
              <a:ext cx="313323" cy="646922"/>
            </a:xfrm>
            <a:custGeom>
              <a:avLst/>
              <a:gdLst/>
              <a:ahLst/>
              <a:cxnLst/>
              <a:rect l="l" t="t" r="r" b="b"/>
              <a:pathLst>
                <a:path w="11342" h="23418" extrusionOk="0">
                  <a:moveTo>
                    <a:pt x="2168" y="1"/>
                  </a:moveTo>
                  <a:lnTo>
                    <a:pt x="0" y="23418"/>
                  </a:lnTo>
                  <a:lnTo>
                    <a:pt x="0" y="23418"/>
                  </a:lnTo>
                  <a:lnTo>
                    <a:pt x="11341" y="22684"/>
                  </a:lnTo>
                  <a:lnTo>
                    <a:pt x="3402"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7140436" y="3733713"/>
              <a:ext cx="25829" cy="488410"/>
            </a:xfrm>
            <a:custGeom>
              <a:avLst/>
              <a:gdLst/>
              <a:ahLst/>
              <a:cxnLst/>
              <a:rect l="l" t="t" r="r" b="b"/>
              <a:pathLst>
                <a:path w="935" h="17680" extrusionOk="0">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6736829" y="2652182"/>
              <a:ext cx="223017" cy="236553"/>
            </a:xfrm>
            <a:custGeom>
              <a:avLst/>
              <a:gdLst/>
              <a:ahLst/>
              <a:cxnLst/>
              <a:rect l="l" t="t" r="r" b="b"/>
              <a:pathLst>
                <a:path w="8073" h="8563" extrusionOk="0">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7273121" y="4055326"/>
              <a:ext cx="389816" cy="408242"/>
            </a:xfrm>
            <a:custGeom>
              <a:avLst/>
              <a:gdLst/>
              <a:ahLst/>
              <a:cxnLst/>
              <a:rect l="l" t="t" r="r" b="b"/>
              <a:pathLst>
                <a:path w="14111" h="14778" extrusionOk="0">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6785643" y="2694256"/>
              <a:ext cx="95886" cy="152076"/>
            </a:xfrm>
            <a:custGeom>
              <a:avLst/>
              <a:gdLst/>
              <a:ahLst/>
              <a:cxnLst/>
              <a:rect l="l" t="t" r="r" b="b"/>
              <a:pathLst>
                <a:path w="3471" h="5505" extrusionOk="0">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6559888" y="2283523"/>
              <a:ext cx="552003" cy="935079"/>
            </a:xfrm>
            <a:custGeom>
              <a:avLst/>
              <a:gdLst/>
              <a:ahLst/>
              <a:cxnLst/>
              <a:rect l="l" t="t" r="r" b="b"/>
              <a:pathLst>
                <a:path w="19982" h="33849" extrusionOk="0">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6148906" y="3343920"/>
              <a:ext cx="911376" cy="1251413"/>
            </a:xfrm>
            <a:custGeom>
              <a:avLst/>
              <a:gdLst/>
              <a:ahLst/>
              <a:cxnLst/>
              <a:rect l="l" t="t" r="r" b="b"/>
              <a:pathLst>
                <a:path w="32991" h="45300" extrusionOk="0">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6205096" y="4708664"/>
              <a:ext cx="810959" cy="130887"/>
            </a:xfrm>
            <a:custGeom>
              <a:avLst/>
              <a:gdLst/>
              <a:ahLst/>
              <a:cxnLst/>
              <a:rect l="l" t="t" r="r" b="b"/>
              <a:pathLst>
                <a:path w="29356" h="4738" extrusionOk="0">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5432883" y="4016623"/>
              <a:ext cx="1156493" cy="822921"/>
            </a:xfrm>
            <a:custGeom>
              <a:avLst/>
              <a:gdLst/>
              <a:ahLst/>
              <a:cxnLst/>
              <a:rect l="l" t="t" r="r" b="b"/>
              <a:pathLst>
                <a:path w="41864" h="29789" extrusionOk="0">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6342421" y="4017535"/>
              <a:ext cx="339125" cy="822921"/>
            </a:xfrm>
            <a:custGeom>
              <a:avLst/>
              <a:gdLst/>
              <a:ahLst/>
              <a:cxnLst/>
              <a:rect l="l" t="t" r="r" b="b"/>
              <a:pathLst>
                <a:path w="12276" h="29789" extrusionOk="0">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5429209" y="4017535"/>
              <a:ext cx="1133454" cy="822921"/>
            </a:xfrm>
            <a:custGeom>
              <a:avLst/>
              <a:gdLst/>
              <a:ahLst/>
              <a:cxnLst/>
              <a:rect l="l" t="t" r="r" b="b"/>
              <a:pathLst>
                <a:path w="41030" h="29789" extrusionOk="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5803339" y="4273704"/>
              <a:ext cx="317936" cy="304124"/>
            </a:xfrm>
            <a:custGeom>
              <a:avLst/>
              <a:gdLst/>
              <a:ahLst/>
              <a:cxnLst/>
              <a:rect l="l" t="t" r="r" b="b"/>
              <a:pathLst>
                <a:path w="11509" h="11009" extrusionOk="0">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5929588" y="4260803"/>
              <a:ext cx="204591" cy="187104"/>
            </a:xfrm>
            <a:custGeom>
              <a:avLst/>
              <a:gdLst/>
              <a:ahLst/>
              <a:cxnLst/>
              <a:rect l="l" t="t" r="r" b="b"/>
              <a:pathLst>
                <a:path w="7406" h="6773" extrusionOk="0">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6872276" y="4448793"/>
              <a:ext cx="603606" cy="466476"/>
            </a:xfrm>
            <a:custGeom>
              <a:avLst/>
              <a:gdLst/>
              <a:ahLst/>
              <a:cxnLst/>
              <a:rect l="l" t="t" r="r" b="b"/>
              <a:pathLst>
                <a:path w="21850" h="16886" extrusionOk="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6968109" y="4593715"/>
              <a:ext cx="204591" cy="253183"/>
            </a:xfrm>
            <a:custGeom>
              <a:avLst/>
              <a:gdLst/>
              <a:ahLst/>
              <a:cxnLst/>
              <a:rect l="l" t="t" r="r" b="b"/>
              <a:pathLst>
                <a:path w="7406" h="9165" extrusionOk="0">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7061179" y="4656756"/>
              <a:ext cx="181579" cy="230696"/>
            </a:xfrm>
            <a:custGeom>
              <a:avLst/>
              <a:gdLst/>
              <a:ahLst/>
              <a:cxnLst/>
              <a:rect l="l" t="t" r="r" b="b"/>
              <a:pathLst>
                <a:path w="6573" h="8351" extrusionOk="0">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674" y="381486"/>
            <a:ext cx="6089300" cy="507300"/>
          </a:xfrm>
        </p:spPr>
        <p:txBody>
          <a:bodyPr/>
          <a:lstStyle/>
          <a:p>
            <a:r>
              <a:rPr lang="en-US" dirty="0"/>
              <a:t>MODULE 2: PREDICTION </a:t>
            </a:r>
            <a:endParaRPr lang="en-IN" dirty="0"/>
          </a:p>
        </p:txBody>
      </p:sp>
      <p:sp>
        <p:nvSpPr>
          <p:cNvPr id="3" name="Subtitle 2"/>
          <p:cNvSpPr>
            <a:spLocks noGrp="1"/>
          </p:cNvSpPr>
          <p:nvPr>
            <p:ph type="subTitle" idx="1"/>
          </p:nvPr>
        </p:nvSpPr>
        <p:spPr>
          <a:xfrm>
            <a:off x="612000" y="1014884"/>
            <a:ext cx="7778373" cy="3617406"/>
          </a:xfrm>
        </p:spPr>
        <p:txBody>
          <a:bodyPr/>
          <a:lstStyle/>
          <a:p>
            <a:pPr algn="l">
              <a:buFont typeface="Arial" panose="020B0604020202020204" pitchFamily="34" charset="0"/>
              <a:buChar char="•"/>
            </a:pPr>
            <a:r>
              <a:rPr lang="en-IN" sz="1600" b="1" dirty="0">
                <a:solidFill>
                  <a:schemeClr val="tx2"/>
                </a:solidFill>
                <a:latin typeface="Times New Roman" panose="02020603050405020304" pitchFamily="18" charset="0"/>
                <a:cs typeface="Times New Roman" panose="02020603050405020304" pitchFamily="18" charset="0"/>
              </a:rPr>
              <a:t>Train </a:t>
            </a:r>
            <a:r>
              <a:rPr lang="en-IN" sz="1600" b="1" dirty="0" err="1">
                <a:solidFill>
                  <a:schemeClr val="tx2"/>
                </a:solidFill>
                <a:latin typeface="Times New Roman" panose="02020603050405020304" pitchFamily="18" charset="0"/>
                <a:cs typeface="Times New Roman" panose="02020603050405020304" pitchFamily="18" charset="0"/>
              </a:rPr>
              <a:t>CatBoost</a:t>
            </a:r>
            <a:r>
              <a:rPr lang="en-IN" sz="1600" b="1" dirty="0">
                <a:solidFill>
                  <a:schemeClr val="tx2"/>
                </a:solidFill>
                <a:latin typeface="Times New Roman" panose="02020603050405020304" pitchFamily="18" charset="0"/>
                <a:cs typeface="Times New Roman" panose="02020603050405020304" pitchFamily="18" charset="0"/>
              </a:rPr>
              <a:t> model</a:t>
            </a:r>
            <a:r>
              <a:rPr lang="en-IN" sz="1600" dirty="0">
                <a:solidFill>
                  <a:schemeClr val="tx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Use </a:t>
            </a:r>
            <a:r>
              <a:rPr lang="en-IN" sz="1600" b="1" dirty="0" err="1">
                <a:latin typeface="Times New Roman" panose="02020603050405020304" pitchFamily="18" charset="0"/>
                <a:cs typeface="Times New Roman" panose="02020603050405020304" pitchFamily="18" charset="0"/>
              </a:rPr>
              <a:t>CatBoost</a:t>
            </a:r>
            <a:r>
              <a:rPr lang="en-IN" sz="1600" dirty="0">
                <a:latin typeface="Times New Roman" panose="02020603050405020304" pitchFamily="18" charset="0"/>
                <a:cs typeface="Times New Roman" panose="02020603050405020304" pitchFamily="18" charset="0"/>
              </a:rPr>
              <a:t> for churn prediction, focusing on categorical features.</a:t>
            </a:r>
          </a:p>
          <a:p>
            <a:pPr marL="139700" indent="0" algn="l"/>
            <a:endParaRPr lang="en-IN"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600" b="1" dirty="0">
                <a:solidFill>
                  <a:schemeClr val="tx2"/>
                </a:solidFill>
                <a:latin typeface="Times New Roman" panose="02020603050405020304" pitchFamily="18" charset="0"/>
                <a:cs typeface="Times New Roman" panose="02020603050405020304" pitchFamily="18" charset="0"/>
              </a:rPr>
              <a:t>Data split</a:t>
            </a:r>
            <a:r>
              <a:rPr lang="en-IN" sz="1600" dirty="0">
                <a:solidFill>
                  <a:schemeClr val="tx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Split dataset into training (80%) and testing (20%) sets.</a:t>
            </a:r>
          </a:p>
          <a:p>
            <a:pPr marL="139700" indent="0" algn="l"/>
            <a:endParaRPr lang="en-IN"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600" b="1" dirty="0">
                <a:solidFill>
                  <a:schemeClr val="tx2"/>
                </a:solidFill>
                <a:latin typeface="Times New Roman" panose="02020603050405020304" pitchFamily="18" charset="0"/>
                <a:cs typeface="Times New Roman" panose="02020603050405020304" pitchFamily="18" charset="0"/>
              </a:rPr>
              <a:t>Model training</a:t>
            </a:r>
            <a:r>
              <a:rPr lang="en-IN" sz="1600" dirty="0">
                <a:solidFill>
                  <a:schemeClr val="tx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Train the model with the training data and tune </a:t>
            </a:r>
            <a:r>
              <a:rPr lang="en-IN" sz="1600" dirty="0" err="1">
                <a:latin typeface="Times New Roman" panose="02020603050405020304" pitchFamily="18" charset="0"/>
                <a:cs typeface="Times New Roman" panose="02020603050405020304" pitchFamily="18" charset="0"/>
              </a:rPr>
              <a:t>hyperparameters</a:t>
            </a:r>
            <a:r>
              <a:rPr lang="en-IN" sz="1600" dirty="0">
                <a:latin typeface="Times New Roman" panose="02020603050405020304" pitchFamily="18" charset="0"/>
                <a:cs typeface="Times New Roman" panose="02020603050405020304" pitchFamily="18" charset="0"/>
              </a:rPr>
              <a:t>.</a:t>
            </a:r>
          </a:p>
          <a:p>
            <a:pPr marL="139700" indent="0" algn="l"/>
            <a:endParaRPr lang="en-IN"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600" b="1" dirty="0">
                <a:solidFill>
                  <a:schemeClr val="tx2"/>
                </a:solidFill>
                <a:latin typeface="Times New Roman" panose="02020603050405020304" pitchFamily="18" charset="0"/>
                <a:cs typeface="Times New Roman" panose="02020603050405020304" pitchFamily="18" charset="0"/>
              </a:rPr>
              <a:t>Churn prediction</a:t>
            </a:r>
            <a:r>
              <a:rPr lang="en-IN" sz="1600" dirty="0">
                <a:solidFill>
                  <a:schemeClr val="tx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Output churn probabilities for test data (likelihood of churn).</a:t>
            </a:r>
          </a:p>
          <a:p>
            <a:pPr marL="139700" indent="0" algn="l"/>
            <a:endParaRPr lang="en-IN"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600" b="1" dirty="0">
                <a:solidFill>
                  <a:schemeClr val="tx2"/>
                </a:solidFill>
                <a:latin typeface="Times New Roman" panose="02020603050405020304" pitchFamily="18" charset="0"/>
                <a:cs typeface="Times New Roman" panose="02020603050405020304" pitchFamily="18" charset="0"/>
              </a:rPr>
              <a:t>Cross-validation</a:t>
            </a:r>
            <a:r>
              <a:rPr lang="en-IN" sz="1600" dirty="0">
                <a:solidFill>
                  <a:schemeClr val="tx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Use cross-validation for model robustness and avoid overfitting.</a:t>
            </a:r>
          </a:p>
          <a:p>
            <a:pPr marL="139700" indent="0" algn="l"/>
            <a:endParaRPr lang="en-IN"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600" b="1" dirty="0">
                <a:solidFill>
                  <a:schemeClr val="tx2"/>
                </a:solidFill>
                <a:latin typeface="Times New Roman" panose="02020603050405020304" pitchFamily="18" charset="0"/>
                <a:cs typeface="Times New Roman" panose="02020603050405020304" pitchFamily="18" charset="0"/>
              </a:rPr>
              <a:t>Model output</a:t>
            </a:r>
            <a:r>
              <a:rPr lang="en-IN" sz="1600" dirty="0">
                <a:solidFill>
                  <a:schemeClr val="tx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Get final churn predictions and probabilities.</a:t>
            </a:r>
          </a:p>
          <a:p>
            <a:pPr marL="139700" indent="0" algn="l"/>
            <a:endParaRPr lang="en-IN"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600" b="1" dirty="0">
                <a:solidFill>
                  <a:schemeClr val="tx2"/>
                </a:solidFill>
                <a:latin typeface="Times New Roman" panose="02020603050405020304" pitchFamily="18" charset="0"/>
                <a:cs typeface="Times New Roman" panose="02020603050405020304" pitchFamily="18" charset="0"/>
              </a:rPr>
              <a:t>Documentation</a:t>
            </a:r>
            <a:r>
              <a:rPr lang="en-IN" sz="1600" dirty="0">
                <a:solidFill>
                  <a:schemeClr val="tx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Summarize model parameters, training process, and results.</a:t>
            </a:r>
          </a:p>
          <a:p>
            <a:endParaRPr lang="en-IN" dirty="0"/>
          </a:p>
        </p:txBody>
      </p:sp>
    </p:spTree>
    <p:extLst>
      <p:ext uri="{BB962C8B-B14F-4D97-AF65-F5344CB8AC3E}">
        <p14:creationId xmlns:p14="http://schemas.microsoft.com/office/powerpoint/2010/main" val="246358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13" y="432080"/>
            <a:ext cx="7311709" cy="622998"/>
          </a:xfrm>
        </p:spPr>
        <p:txBody>
          <a:bodyPr/>
          <a:lstStyle/>
          <a:p>
            <a:r>
              <a:rPr lang="en-US" dirty="0"/>
              <a:t>MODULE 3: EVALUATION</a:t>
            </a:r>
            <a:endParaRPr lang="en-IN" dirty="0"/>
          </a:p>
        </p:txBody>
      </p:sp>
      <p:sp>
        <p:nvSpPr>
          <p:cNvPr id="3" name="Subtitle 2"/>
          <p:cNvSpPr>
            <a:spLocks noGrp="1"/>
          </p:cNvSpPr>
          <p:nvPr>
            <p:ph type="subTitle" idx="1"/>
          </p:nvPr>
        </p:nvSpPr>
        <p:spPr>
          <a:xfrm>
            <a:off x="259200" y="1175657"/>
            <a:ext cx="8513011" cy="3547068"/>
          </a:xfrm>
        </p:spPr>
        <p:txBody>
          <a:bodyPr/>
          <a:lstStyle/>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Performance metrics</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Evaluate using </a:t>
            </a:r>
            <a:r>
              <a:rPr lang="en-US" sz="1600" b="1" dirty="0">
                <a:latin typeface="Times New Roman" panose="02020603050405020304" pitchFamily="18" charset="0"/>
                <a:cs typeface="Times New Roman" panose="02020603050405020304" pitchFamily="18" charset="0"/>
              </a:rPr>
              <a:t>accuracy</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precision</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recall</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F1-score</a:t>
            </a:r>
            <a:r>
              <a:rPr lang="en-US" sz="1600" dirty="0">
                <a:latin typeface="Times New Roman" panose="02020603050405020304" pitchFamily="18" charset="0"/>
                <a:cs typeface="Times New Roman" panose="02020603050405020304" pitchFamily="18" charset="0"/>
              </a:rPr>
              <a:t>.</a:t>
            </a:r>
          </a:p>
          <a:p>
            <a:pPr marL="139700" indent="0" algn="l"/>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Confusion matrix</a:t>
            </a:r>
            <a:r>
              <a:rPr lang="en-US" sz="1600" dirty="0">
                <a:latin typeface="Times New Roman" panose="02020603050405020304" pitchFamily="18" charset="0"/>
                <a:cs typeface="Times New Roman" panose="02020603050405020304" pitchFamily="18" charset="0"/>
              </a:rPr>
              <a:t>: Visualize true positives, false positives, true negatives, and false negatives.</a:t>
            </a:r>
          </a:p>
          <a:p>
            <a:pPr marL="139700" indent="0" algn="l"/>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AUC-ROC curve</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Assess model’s ability to discriminate churn vs. non-churn.</a:t>
            </a:r>
          </a:p>
          <a:p>
            <a:pPr marL="139700" indent="0" algn="l"/>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Feature importance</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Identify key factors contributing to churn predictions.</a:t>
            </a:r>
          </a:p>
          <a:p>
            <a:pPr marL="139700" indent="0" algn="l"/>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Model comparison</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Compare </a:t>
            </a:r>
            <a:r>
              <a:rPr lang="en-US" sz="1600" b="1"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with other models like Logistic Regression and Random Forest.</a:t>
            </a:r>
          </a:p>
          <a:p>
            <a:pPr marL="139700" indent="0" algn="l"/>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Cross-validation results</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Confirm model stability using k-fold or leave-one-out methods.</a:t>
            </a:r>
          </a:p>
          <a:p>
            <a:pPr marL="139700" indent="0" algn="l"/>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Refinement</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 results to adjust and improve the model if necessary.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53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3" y="100485"/>
            <a:ext cx="6993651" cy="874206"/>
          </a:xfrm>
        </p:spPr>
        <p:txBody>
          <a:bodyPr/>
          <a:lstStyle/>
          <a:p>
            <a:r>
              <a:rPr lang="en-US" dirty="0"/>
              <a:t>MODULE 4: WEB INTERFACE  </a:t>
            </a:r>
            <a:endParaRPr lang="en-IN" dirty="0"/>
          </a:p>
        </p:txBody>
      </p:sp>
      <p:sp>
        <p:nvSpPr>
          <p:cNvPr id="5" name="Rectangle 2"/>
          <p:cNvSpPr>
            <a:spLocks noGrp="1" noChangeArrowheads="1"/>
          </p:cNvSpPr>
          <p:nvPr>
            <p:ph type="subTitle" idx="1"/>
          </p:nvPr>
        </p:nvSpPr>
        <p:spPr bwMode="auto">
          <a:xfrm>
            <a:off x="855930" y="1444626"/>
            <a:ext cx="830824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Dashboard overview</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churn rate, predicted churn probabilities, and metrics.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Customer segmentation</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 and segment churn predictions by demographics or behavior</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Retention insights</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factors causing churn (e.g., low engagement, infrequent purchases).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Report download</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stakeholders the option to download detailed churn reports.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Interactive predictions</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input customer data and predict churn probability.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Data visualization</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Plotly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present churn data through graphs/charts.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Web integration</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with </a:t>
            </a:r>
            <a:r>
              <a:rPr lang="en-US" altLang="en-US" sz="1600" b="1" dirty="0">
                <a:solidFill>
                  <a:schemeClr val="tx1"/>
                </a:solidFill>
                <a:latin typeface="Times New Roman" panose="02020603050405020304" pitchFamily="18" charset="0"/>
                <a:cs typeface="Times New Roman" panose="02020603050405020304" pitchFamily="18" charset="0"/>
              </a:rPr>
              <a:t>Node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backend and interactive front-end. </a:t>
            </a:r>
          </a:p>
        </p:txBody>
      </p:sp>
    </p:spTree>
    <p:extLst>
      <p:ext uri="{BB962C8B-B14F-4D97-AF65-F5344CB8AC3E}">
        <p14:creationId xmlns:p14="http://schemas.microsoft.com/office/powerpoint/2010/main" val="359632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DAB5-5E49-514A-2D74-C3DC32132707}"/>
              </a:ext>
            </a:extLst>
          </p:cNvPr>
          <p:cNvSpPr>
            <a:spLocks noGrp="1"/>
          </p:cNvSpPr>
          <p:nvPr>
            <p:ph type="title"/>
          </p:nvPr>
        </p:nvSpPr>
        <p:spPr>
          <a:xfrm>
            <a:off x="1561776" y="659200"/>
            <a:ext cx="6192623" cy="507300"/>
          </a:xfrm>
        </p:spPr>
        <p:txBody>
          <a:bodyPr/>
          <a:lstStyle/>
          <a:p>
            <a:r>
              <a:rPr lang="en-IN" dirty="0"/>
              <a:t>SYSTEM ARCHITECTURE</a:t>
            </a:r>
          </a:p>
        </p:txBody>
      </p:sp>
      <p:pic>
        <p:nvPicPr>
          <p:cNvPr id="4" name="Picture 3">
            <a:extLst>
              <a:ext uri="{FF2B5EF4-FFF2-40B4-BE49-F238E27FC236}">
                <a16:creationId xmlns:a16="http://schemas.microsoft.com/office/drawing/2014/main" id="{F2B234AD-3472-10CB-91B5-49BEDA415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45" y="1490500"/>
            <a:ext cx="5731510" cy="3290570"/>
          </a:xfrm>
          <a:prstGeom prst="rect">
            <a:avLst/>
          </a:prstGeom>
        </p:spPr>
      </p:pic>
    </p:spTree>
    <p:extLst>
      <p:ext uri="{BB962C8B-B14F-4D97-AF65-F5344CB8AC3E}">
        <p14:creationId xmlns:p14="http://schemas.microsoft.com/office/powerpoint/2010/main" val="166886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E474-5518-F8A6-262C-09BFDE434F16}"/>
              </a:ext>
            </a:extLst>
          </p:cNvPr>
          <p:cNvSpPr>
            <a:spLocks noGrp="1"/>
          </p:cNvSpPr>
          <p:nvPr>
            <p:ph type="title"/>
          </p:nvPr>
        </p:nvSpPr>
        <p:spPr>
          <a:xfrm>
            <a:off x="2411377" y="1116206"/>
            <a:ext cx="3267900" cy="507300"/>
          </a:xfrm>
        </p:spPr>
        <p:txBody>
          <a:bodyPr/>
          <a:lstStyle/>
          <a:p>
            <a:r>
              <a:rPr lang="en-IN" dirty="0"/>
              <a:t>OUTPUT</a:t>
            </a:r>
          </a:p>
        </p:txBody>
      </p:sp>
      <p:sp>
        <p:nvSpPr>
          <p:cNvPr id="3" name="Subtitle 2">
            <a:extLst>
              <a:ext uri="{FF2B5EF4-FFF2-40B4-BE49-F238E27FC236}">
                <a16:creationId xmlns:a16="http://schemas.microsoft.com/office/drawing/2014/main" id="{E8CCB246-F52A-97BC-4FBF-2367FC17C55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CC8007F-7C13-CC0E-B1AB-01DFB45511EF}"/>
              </a:ext>
            </a:extLst>
          </p:cNvPr>
          <p:cNvPicPr>
            <a:picLocks noChangeAspect="1"/>
          </p:cNvPicPr>
          <p:nvPr/>
        </p:nvPicPr>
        <p:blipFill>
          <a:blip r:embed="rId2"/>
          <a:stretch>
            <a:fillRect/>
          </a:stretch>
        </p:blipFill>
        <p:spPr>
          <a:xfrm>
            <a:off x="1234800" y="2276725"/>
            <a:ext cx="6184800" cy="1911839"/>
          </a:xfrm>
          <a:prstGeom prst="rect">
            <a:avLst/>
          </a:prstGeom>
        </p:spPr>
      </p:pic>
    </p:spTree>
    <p:extLst>
      <p:ext uri="{BB962C8B-B14F-4D97-AF65-F5344CB8AC3E}">
        <p14:creationId xmlns:p14="http://schemas.microsoft.com/office/powerpoint/2010/main" val="250126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C00A-CB66-E199-5857-E3B0CEAA4C69}"/>
              </a:ext>
            </a:extLst>
          </p:cNvPr>
          <p:cNvSpPr>
            <a:spLocks noGrp="1"/>
          </p:cNvSpPr>
          <p:nvPr>
            <p:ph type="title"/>
          </p:nvPr>
        </p:nvSpPr>
        <p:spPr>
          <a:xfrm>
            <a:off x="2211820" y="366481"/>
            <a:ext cx="3267900" cy="507300"/>
          </a:xfrm>
        </p:spPr>
        <p:txBody>
          <a:bodyPr/>
          <a:lstStyle/>
          <a:p>
            <a:r>
              <a:rPr lang="en-IN" dirty="0"/>
              <a:t>OUTPUT</a:t>
            </a:r>
          </a:p>
        </p:txBody>
      </p:sp>
      <p:pic>
        <p:nvPicPr>
          <p:cNvPr id="5" name="Picture 4">
            <a:extLst>
              <a:ext uri="{FF2B5EF4-FFF2-40B4-BE49-F238E27FC236}">
                <a16:creationId xmlns:a16="http://schemas.microsoft.com/office/drawing/2014/main" id="{821DE6A9-1ED9-F3BE-6583-671EC616322F}"/>
              </a:ext>
            </a:extLst>
          </p:cNvPr>
          <p:cNvPicPr>
            <a:picLocks noChangeAspect="1"/>
          </p:cNvPicPr>
          <p:nvPr/>
        </p:nvPicPr>
        <p:blipFill>
          <a:blip r:embed="rId2"/>
          <a:stretch>
            <a:fillRect/>
          </a:stretch>
        </p:blipFill>
        <p:spPr>
          <a:xfrm>
            <a:off x="1785550" y="1251360"/>
            <a:ext cx="5289627" cy="3237232"/>
          </a:xfrm>
          <a:prstGeom prst="rect">
            <a:avLst/>
          </a:prstGeom>
        </p:spPr>
      </p:pic>
    </p:spTree>
    <p:extLst>
      <p:ext uri="{BB962C8B-B14F-4D97-AF65-F5344CB8AC3E}">
        <p14:creationId xmlns:p14="http://schemas.microsoft.com/office/powerpoint/2010/main" val="347919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A0742-8041-483F-0F35-7782B9E47E6E}"/>
              </a:ext>
            </a:extLst>
          </p:cNvPr>
          <p:cNvSpPr>
            <a:spLocks noGrp="1"/>
          </p:cNvSpPr>
          <p:nvPr>
            <p:ph type="title"/>
          </p:nvPr>
        </p:nvSpPr>
        <p:spPr>
          <a:xfrm>
            <a:off x="1194576" y="119200"/>
            <a:ext cx="5011823" cy="550400"/>
          </a:xfrm>
        </p:spPr>
        <p:txBody>
          <a:bodyPr/>
          <a:lstStyle/>
          <a:p>
            <a:r>
              <a:rPr lang="en-IN" dirty="0"/>
              <a:t>TEST OUTPUT</a:t>
            </a:r>
          </a:p>
        </p:txBody>
      </p:sp>
      <p:sp>
        <p:nvSpPr>
          <p:cNvPr id="3" name="Subtitle 2">
            <a:extLst>
              <a:ext uri="{FF2B5EF4-FFF2-40B4-BE49-F238E27FC236}">
                <a16:creationId xmlns:a16="http://schemas.microsoft.com/office/drawing/2014/main" id="{4C16E509-8DC8-5FFA-0DB6-A5D795CA2788}"/>
              </a:ext>
            </a:extLst>
          </p:cNvPr>
          <p:cNvSpPr>
            <a:spLocks noGrp="1"/>
          </p:cNvSpPr>
          <p:nvPr>
            <p:ph type="subTitle" idx="1"/>
          </p:nvPr>
        </p:nvSpPr>
        <p:spPr/>
        <p:txBody>
          <a:bodyPr/>
          <a:lstStyle/>
          <a:p>
            <a:endParaRPr lang="en-IN" b="1" dirty="0"/>
          </a:p>
        </p:txBody>
      </p:sp>
      <p:pic>
        <p:nvPicPr>
          <p:cNvPr id="5" name="Picture 4">
            <a:extLst>
              <a:ext uri="{FF2B5EF4-FFF2-40B4-BE49-F238E27FC236}">
                <a16:creationId xmlns:a16="http://schemas.microsoft.com/office/drawing/2014/main" id="{02D347A6-AFA0-8756-142B-CED20B58075C}"/>
              </a:ext>
            </a:extLst>
          </p:cNvPr>
          <p:cNvPicPr>
            <a:picLocks noChangeAspect="1"/>
          </p:cNvPicPr>
          <p:nvPr/>
        </p:nvPicPr>
        <p:blipFill>
          <a:blip r:embed="rId2"/>
          <a:stretch>
            <a:fillRect/>
          </a:stretch>
        </p:blipFill>
        <p:spPr>
          <a:xfrm>
            <a:off x="718882" y="613292"/>
            <a:ext cx="7706236" cy="4213065"/>
          </a:xfrm>
          <a:prstGeom prst="rect">
            <a:avLst/>
          </a:prstGeom>
        </p:spPr>
      </p:pic>
    </p:spTree>
    <p:extLst>
      <p:ext uri="{BB962C8B-B14F-4D97-AF65-F5344CB8AC3E}">
        <p14:creationId xmlns:p14="http://schemas.microsoft.com/office/powerpoint/2010/main" val="163830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5B61-C14D-2671-EC29-EA8FAA714B7C}"/>
              </a:ext>
            </a:extLst>
          </p:cNvPr>
          <p:cNvSpPr>
            <a:spLocks noGrp="1"/>
          </p:cNvSpPr>
          <p:nvPr>
            <p:ph type="title"/>
          </p:nvPr>
        </p:nvSpPr>
        <p:spPr>
          <a:xfrm>
            <a:off x="964800" y="436000"/>
            <a:ext cx="5299200" cy="507300"/>
          </a:xfrm>
        </p:spPr>
        <p:txBody>
          <a:bodyPr/>
          <a:lstStyle/>
          <a:p>
            <a:r>
              <a:rPr lang="en-IN" dirty="0"/>
              <a:t>TEST OUTPUT</a:t>
            </a:r>
          </a:p>
        </p:txBody>
      </p:sp>
      <p:sp>
        <p:nvSpPr>
          <p:cNvPr id="3" name="Subtitle 2">
            <a:extLst>
              <a:ext uri="{FF2B5EF4-FFF2-40B4-BE49-F238E27FC236}">
                <a16:creationId xmlns:a16="http://schemas.microsoft.com/office/drawing/2014/main" id="{A91EA58D-B856-0A68-D810-EF0CC882C5D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68BD8CE4-FF51-648E-4882-64B015F588F4}"/>
              </a:ext>
            </a:extLst>
          </p:cNvPr>
          <p:cNvPicPr>
            <a:picLocks noChangeAspect="1"/>
          </p:cNvPicPr>
          <p:nvPr/>
        </p:nvPicPr>
        <p:blipFill>
          <a:blip r:embed="rId2"/>
          <a:stretch>
            <a:fillRect/>
          </a:stretch>
        </p:blipFill>
        <p:spPr>
          <a:xfrm>
            <a:off x="1217000" y="1028225"/>
            <a:ext cx="6709999" cy="4007699"/>
          </a:xfrm>
          <a:prstGeom prst="rect">
            <a:avLst/>
          </a:prstGeom>
        </p:spPr>
      </p:pic>
    </p:spTree>
    <p:extLst>
      <p:ext uri="{BB962C8B-B14F-4D97-AF65-F5344CB8AC3E}">
        <p14:creationId xmlns:p14="http://schemas.microsoft.com/office/powerpoint/2010/main" val="1253726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803B5EA5-84E5-4606-08FC-EBA3C7E8A607}"/>
            </a:ext>
          </a:extLst>
        </p:cNvPr>
        <p:cNvGrpSpPr/>
        <p:nvPr/>
      </p:nvGrpSpPr>
      <p:grpSpPr>
        <a:xfrm>
          <a:off x="0" y="0"/>
          <a:ext cx="0" cy="0"/>
          <a:chOff x="0" y="0"/>
          <a:chExt cx="0" cy="0"/>
        </a:xfrm>
      </p:grpSpPr>
      <p:sp>
        <p:nvSpPr>
          <p:cNvPr id="1591" name="Google Shape;1591;p39">
            <a:extLst>
              <a:ext uri="{FF2B5EF4-FFF2-40B4-BE49-F238E27FC236}">
                <a16:creationId xmlns:a16="http://schemas.microsoft.com/office/drawing/2014/main" id="{166126EF-947F-6668-B7BC-FCB612B8CB17}"/>
              </a:ext>
            </a:extLst>
          </p:cNvPr>
          <p:cNvSpPr txBox="1">
            <a:spLocks noGrp="1"/>
          </p:cNvSpPr>
          <p:nvPr>
            <p:ph type="title"/>
          </p:nvPr>
        </p:nvSpPr>
        <p:spPr>
          <a:xfrm>
            <a:off x="205740" y="300300"/>
            <a:ext cx="826398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1">
                    <a:lumMod val="75000"/>
                  </a:schemeClr>
                </a:solidFill>
              </a:rPr>
              <a:t>CLASS DIAGRAM</a:t>
            </a:r>
            <a:endParaRPr dirty="0">
              <a:solidFill>
                <a:schemeClr val="accent1">
                  <a:lumMod val="75000"/>
                </a:schemeClr>
              </a:solidFill>
            </a:endParaRPr>
          </a:p>
        </p:txBody>
      </p:sp>
      <p:sp>
        <p:nvSpPr>
          <p:cNvPr id="2" name="AutoShape 2">
            <a:extLst>
              <a:ext uri="{FF2B5EF4-FFF2-40B4-BE49-F238E27FC236}">
                <a16:creationId xmlns:a16="http://schemas.microsoft.com/office/drawing/2014/main" id="{7A7F4397-BBFE-4F30-481C-90F8EFC75EB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E75B6923-8D2E-3318-5D1F-E909A231EE28}"/>
              </a:ext>
            </a:extLst>
          </p:cNvPr>
          <p:cNvSpPr>
            <a:spLocks noGrp="1" noChangeAspect="1" noChangeArrowheads="1"/>
          </p:cNvSpPr>
          <p:nvPr>
            <p:ph type="subTitle" idx="6"/>
          </p:nvPr>
        </p:nvSpPr>
        <p:spPr bwMode="auto">
          <a:xfrm>
            <a:off x="571500" y="908050"/>
            <a:ext cx="7704138" cy="3695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6">
            <a:extLst>
              <a:ext uri="{FF2B5EF4-FFF2-40B4-BE49-F238E27FC236}">
                <a16:creationId xmlns:a16="http://schemas.microsoft.com/office/drawing/2014/main" id="{457DAD58-3AC9-9BB7-B9BB-93D110CB5133}"/>
              </a:ext>
            </a:extLst>
          </p:cNvPr>
          <p:cNvPicPr>
            <a:picLocks noChangeAspect="1"/>
          </p:cNvPicPr>
          <p:nvPr/>
        </p:nvPicPr>
        <p:blipFill>
          <a:blip r:embed="rId3"/>
          <a:stretch>
            <a:fillRect/>
          </a:stretch>
        </p:blipFill>
        <p:spPr>
          <a:xfrm>
            <a:off x="584743" y="908050"/>
            <a:ext cx="7704139" cy="3815149"/>
          </a:xfrm>
          <a:prstGeom prst="rect">
            <a:avLst/>
          </a:prstGeom>
        </p:spPr>
      </p:pic>
    </p:spTree>
    <p:extLst>
      <p:ext uri="{BB962C8B-B14F-4D97-AF65-F5344CB8AC3E}">
        <p14:creationId xmlns:p14="http://schemas.microsoft.com/office/powerpoint/2010/main" val="1925353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309F6DE6-197E-4C3F-6B47-249C40A8D0B2}"/>
            </a:ext>
          </a:extLst>
        </p:cNvPr>
        <p:cNvGrpSpPr/>
        <p:nvPr/>
      </p:nvGrpSpPr>
      <p:grpSpPr>
        <a:xfrm>
          <a:off x="0" y="0"/>
          <a:ext cx="0" cy="0"/>
          <a:chOff x="0" y="0"/>
          <a:chExt cx="0" cy="0"/>
        </a:xfrm>
      </p:grpSpPr>
      <p:sp>
        <p:nvSpPr>
          <p:cNvPr id="1591" name="Google Shape;1591;p39">
            <a:extLst>
              <a:ext uri="{FF2B5EF4-FFF2-40B4-BE49-F238E27FC236}">
                <a16:creationId xmlns:a16="http://schemas.microsoft.com/office/drawing/2014/main" id="{23278E15-0FCE-432C-5C4F-97A4CEEA9920}"/>
              </a:ext>
            </a:extLst>
          </p:cNvPr>
          <p:cNvSpPr txBox="1">
            <a:spLocks noGrp="1"/>
          </p:cNvSpPr>
          <p:nvPr>
            <p:ph type="title"/>
          </p:nvPr>
        </p:nvSpPr>
        <p:spPr>
          <a:xfrm>
            <a:off x="205740" y="300300"/>
            <a:ext cx="826398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1">
                    <a:lumMod val="75000"/>
                  </a:schemeClr>
                </a:solidFill>
              </a:rPr>
              <a:t>USE CASE DIAGRAM</a:t>
            </a:r>
            <a:endParaRPr dirty="0">
              <a:solidFill>
                <a:schemeClr val="accent1">
                  <a:lumMod val="75000"/>
                </a:schemeClr>
              </a:solidFill>
            </a:endParaRPr>
          </a:p>
        </p:txBody>
      </p:sp>
      <p:sp>
        <p:nvSpPr>
          <p:cNvPr id="2" name="AutoShape 2">
            <a:extLst>
              <a:ext uri="{FF2B5EF4-FFF2-40B4-BE49-F238E27FC236}">
                <a16:creationId xmlns:a16="http://schemas.microsoft.com/office/drawing/2014/main" id="{9D563E5E-8FE9-7BB2-D80F-0CEA9238543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DC7FC3C6-E5BC-D55F-21A0-33007EEBB440}"/>
              </a:ext>
            </a:extLst>
          </p:cNvPr>
          <p:cNvSpPr>
            <a:spLocks noGrp="1" noChangeAspect="1" noChangeArrowheads="1"/>
          </p:cNvSpPr>
          <p:nvPr>
            <p:ph type="subTitle" idx="6"/>
          </p:nvPr>
        </p:nvSpPr>
        <p:spPr bwMode="auto">
          <a:xfrm>
            <a:off x="571500" y="908050"/>
            <a:ext cx="7704138" cy="3695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EA79CAB1-4AC0-FC04-6876-686A7511A45D}"/>
              </a:ext>
            </a:extLst>
          </p:cNvPr>
          <p:cNvPicPr>
            <a:picLocks noChangeAspect="1"/>
          </p:cNvPicPr>
          <p:nvPr/>
        </p:nvPicPr>
        <p:blipFill>
          <a:blip r:embed="rId3"/>
          <a:stretch>
            <a:fillRect/>
          </a:stretch>
        </p:blipFill>
        <p:spPr>
          <a:xfrm>
            <a:off x="571500" y="908051"/>
            <a:ext cx="7704138" cy="4035424"/>
          </a:xfrm>
          <a:prstGeom prst="rect">
            <a:avLst/>
          </a:prstGeom>
        </p:spPr>
      </p:pic>
    </p:spTree>
    <p:extLst>
      <p:ext uri="{BB962C8B-B14F-4D97-AF65-F5344CB8AC3E}">
        <p14:creationId xmlns:p14="http://schemas.microsoft.com/office/powerpoint/2010/main" val="298783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ABSTRACT</a:t>
            </a:r>
            <a:endParaRPr sz="3200" dirty="0">
              <a:solidFill>
                <a:schemeClr val="accent1"/>
              </a:solidFill>
            </a:endParaRPr>
          </a:p>
        </p:txBody>
      </p:sp>
      <p:sp>
        <p:nvSpPr>
          <p:cNvPr id="1535" name="Google Shape;1535;p36"/>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kumimoji="0" lang="en-US" altLang="en-US" sz="1800" b="0" i="0" u="none" strike="noStrike" kern="0" cap="none" spc="0" normalizeH="0" baseline="0" noProof="0" dirty="0">
                <a:ln>
                  <a:noFill/>
                </a:ln>
                <a:solidFill>
                  <a:schemeClr val="tx1"/>
                </a:solidFill>
                <a:effectLst/>
                <a:uLnTx/>
                <a:uFillTx/>
                <a:latin typeface="Verdana" panose="020B0604030504040204"/>
                <a:ea typeface="+mn-ea"/>
                <a:cs typeface="+mn-cs"/>
              </a:rPr>
              <a:t>Churn prediction is a crucial aspect of </a:t>
            </a:r>
            <a:r>
              <a:rPr kumimoji="0" lang="en-US" altLang="en-US" sz="1800" b="0" i="0" u="none" strike="noStrike" kern="0" cap="none" spc="0" normalizeH="0" baseline="0" noProof="0" dirty="0">
                <a:ln>
                  <a:noFill/>
                </a:ln>
                <a:solidFill>
                  <a:schemeClr val="accent1"/>
                </a:solidFill>
                <a:effectLst/>
                <a:uLnTx/>
                <a:uFillTx/>
                <a:latin typeface="Verdana" panose="020B0604030504040204"/>
                <a:ea typeface="+mn-ea"/>
                <a:cs typeface="+mn-cs"/>
              </a:rPr>
              <a:t>customer relationship management in e-commerce</a:t>
            </a:r>
            <a:r>
              <a:rPr kumimoji="0" lang="en-US" altLang="en-US" sz="1800" b="0" i="0" u="none" strike="noStrike" kern="0" cap="none" spc="0" normalizeH="0" baseline="0" noProof="0" dirty="0">
                <a:ln>
                  <a:noFill/>
                </a:ln>
                <a:solidFill>
                  <a:schemeClr val="tx1"/>
                </a:solidFill>
                <a:effectLst/>
                <a:uLnTx/>
                <a:uFillTx/>
                <a:latin typeface="Verdana" panose="020B0604030504040204"/>
                <a:ea typeface="+mn-ea"/>
                <a:cs typeface="+mn-cs"/>
              </a:rPr>
              <a:t>, helping businesses identify customers who are likely to discontinue their purchasing activities. This project leverages the </a:t>
            </a:r>
            <a:r>
              <a:rPr kumimoji="0" lang="en-US" altLang="en-US" sz="1800" b="0" i="0" u="none" strike="noStrike" kern="0" cap="none" spc="0" normalizeH="0" baseline="0" noProof="0" dirty="0" err="1">
                <a:ln>
                  <a:noFill/>
                </a:ln>
                <a:solidFill>
                  <a:schemeClr val="accent1"/>
                </a:solidFill>
                <a:effectLst/>
                <a:uLnTx/>
                <a:uFillTx/>
                <a:latin typeface="Verdana" panose="020B0604030504040204"/>
                <a:ea typeface="+mn-ea"/>
                <a:cs typeface="+mn-cs"/>
              </a:rPr>
              <a:t>CatBoost</a:t>
            </a:r>
            <a:r>
              <a:rPr kumimoji="0" lang="en-US" altLang="en-US" sz="1800" b="0" i="0" u="none" strike="noStrike" kern="0" cap="none" spc="0" normalizeH="0" baseline="0" noProof="0" dirty="0">
                <a:ln>
                  <a:noFill/>
                </a:ln>
                <a:solidFill>
                  <a:schemeClr val="accent1"/>
                </a:solidFill>
                <a:effectLst/>
                <a:uLnTx/>
                <a:uFillTx/>
                <a:latin typeface="Verdana" panose="020B0604030504040204"/>
                <a:ea typeface="+mn-ea"/>
                <a:cs typeface="+mn-cs"/>
              </a:rPr>
              <a:t> </a:t>
            </a:r>
            <a:r>
              <a:rPr kumimoji="0" lang="en-US" altLang="en-US" sz="1800" b="0" i="0" u="none" strike="noStrike" kern="0" cap="none" spc="0" normalizeH="0" baseline="0" noProof="0" dirty="0">
                <a:ln>
                  <a:noFill/>
                </a:ln>
                <a:solidFill>
                  <a:schemeClr val="tx1"/>
                </a:solidFill>
                <a:effectLst/>
                <a:uLnTx/>
                <a:uFillTx/>
                <a:latin typeface="Verdana" panose="020B0604030504040204"/>
                <a:ea typeface="+mn-ea"/>
                <a:cs typeface="+mn-cs"/>
              </a:rPr>
              <a:t>algorithm, a powerful gradient boosting algorithm, to predict customer churn with </a:t>
            </a:r>
            <a:r>
              <a:rPr kumimoji="0" lang="en-US" altLang="en-US" sz="1800" b="0" i="0" u="none" strike="noStrike" kern="0" cap="none" spc="0" normalizeH="0" baseline="0" noProof="0" dirty="0">
                <a:ln>
                  <a:noFill/>
                </a:ln>
                <a:solidFill>
                  <a:schemeClr val="accent1"/>
                </a:solidFill>
                <a:effectLst/>
                <a:uLnTx/>
                <a:uFillTx/>
                <a:latin typeface="Verdana" panose="020B0604030504040204"/>
                <a:ea typeface="+mn-ea"/>
                <a:cs typeface="+mn-cs"/>
              </a:rPr>
              <a:t>high accuracy</a:t>
            </a:r>
            <a:r>
              <a:rPr kumimoji="0" lang="en-US" altLang="en-US" sz="1800" b="0" i="0" u="none" strike="noStrike" kern="0" cap="none" spc="0" normalizeH="0" baseline="0" noProof="0" dirty="0">
                <a:ln>
                  <a:noFill/>
                </a:ln>
                <a:solidFill>
                  <a:schemeClr val="tx1"/>
                </a:solidFill>
                <a:effectLst/>
                <a:uLnTx/>
                <a:uFillTx/>
                <a:latin typeface="Verdana" panose="020B0604030504040204"/>
                <a:ea typeface="+mn-ea"/>
                <a:cs typeface="+mn-cs"/>
              </a:rPr>
              <a:t>. By analyzing a wide range of customer data, including purchase history, browsing patterns, and engagement metrics, the model identifies key factors contributing to churn. A comprehensive</a:t>
            </a:r>
            <a:r>
              <a:rPr kumimoji="0" lang="en-US" altLang="en-US" sz="1800" b="0" i="0" u="none" strike="noStrike" kern="0" cap="none" spc="0" normalizeH="0" baseline="0" noProof="0" dirty="0">
                <a:ln>
                  <a:noFill/>
                </a:ln>
                <a:solidFill>
                  <a:schemeClr val="accent1"/>
                </a:solidFill>
                <a:effectLst/>
                <a:uLnTx/>
                <a:uFillTx/>
                <a:latin typeface="Verdana" panose="020B0604030504040204"/>
                <a:ea typeface="+mn-ea"/>
                <a:cs typeface="+mn-cs"/>
              </a:rPr>
              <a:t> dashboard </a:t>
            </a:r>
            <a:r>
              <a:rPr kumimoji="0" lang="en-US" altLang="en-US" sz="1800" b="0" i="0" u="none" strike="noStrike" kern="0" cap="none" spc="0" normalizeH="0" baseline="0" noProof="0" dirty="0">
                <a:ln>
                  <a:noFill/>
                </a:ln>
                <a:solidFill>
                  <a:schemeClr val="tx1"/>
                </a:solidFill>
                <a:effectLst/>
                <a:uLnTx/>
                <a:uFillTx/>
                <a:latin typeface="Verdana" panose="020B0604030504040204"/>
                <a:ea typeface="+mn-ea"/>
                <a:cs typeface="+mn-cs"/>
              </a:rPr>
              <a:t>is developed to visualize these predictions, providing e-commerce businesses with actionable insights to implement targeted retention strategies.</a:t>
            </a:r>
            <a:endParaRPr sz="18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27D28BC1-305B-B9CE-A537-FA726705765C}"/>
            </a:ext>
          </a:extLst>
        </p:cNvPr>
        <p:cNvGrpSpPr/>
        <p:nvPr/>
      </p:nvGrpSpPr>
      <p:grpSpPr>
        <a:xfrm>
          <a:off x="0" y="0"/>
          <a:ext cx="0" cy="0"/>
          <a:chOff x="0" y="0"/>
          <a:chExt cx="0" cy="0"/>
        </a:xfrm>
      </p:grpSpPr>
      <p:sp>
        <p:nvSpPr>
          <p:cNvPr id="1591" name="Google Shape;1591;p39">
            <a:extLst>
              <a:ext uri="{FF2B5EF4-FFF2-40B4-BE49-F238E27FC236}">
                <a16:creationId xmlns:a16="http://schemas.microsoft.com/office/drawing/2014/main" id="{3F5B8255-EAA8-310D-354C-0ECFD5141FCB}"/>
              </a:ext>
            </a:extLst>
          </p:cNvPr>
          <p:cNvSpPr txBox="1">
            <a:spLocks noGrp="1"/>
          </p:cNvSpPr>
          <p:nvPr>
            <p:ph type="title"/>
          </p:nvPr>
        </p:nvSpPr>
        <p:spPr>
          <a:xfrm>
            <a:off x="205740" y="300300"/>
            <a:ext cx="826398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1">
                    <a:lumMod val="75000"/>
                  </a:schemeClr>
                </a:solidFill>
              </a:rPr>
              <a:t>DFD DIAGRAM</a:t>
            </a:r>
            <a:endParaRPr dirty="0">
              <a:solidFill>
                <a:schemeClr val="accent1">
                  <a:lumMod val="75000"/>
                </a:schemeClr>
              </a:solidFill>
            </a:endParaRPr>
          </a:p>
        </p:txBody>
      </p:sp>
      <p:sp>
        <p:nvSpPr>
          <p:cNvPr id="2" name="AutoShape 2">
            <a:extLst>
              <a:ext uri="{FF2B5EF4-FFF2-40B4-BE49-F238E27FC236}">
                <a16:creationId xmlns:a16="http://schemas.microsoft.com/office/drawing/2014/main" id="{A644E3AD-75C8-EB1B-545A-640A8784BF5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64B62467-72DB-36E4-DC32-224788F88E5A}"/>
              </a:ext>
            </a:extLst>
          </p:cNvPr>
          <p:cNvPicPr>
            <a:picLocks noChangeAspect="1"/>
          </p:cNvPicPr>
          <p:nvPr/>
        </p:nvPicPr>
        <p:blipFill rotWithShape="1">
          <a:blip r:embed="rId3"/>
          <a:srcRect l="1259" t="56644" r="11890" b="1123"/>
          <a:stretch/>
        </p:blipFill>
        <p:spPr>
          <a:xfrm>
            <a:off x="528120" y="1852899"/>
            <a:ext cx="7941600" cy="1624701"/>
          </a:xfrm>
          <a:prstGeom prst="rect">
            <a:avLst/>
          </a:prstGeom>
        </p:spPr>
      </p:pic>
      <p:sp>
        <p:nvSpPr>
          <p:cNvPr id="6" name="TextBox 5">
            <a:extLst>
              <a:ext uri="{FF2B5EF4-FFF2-40B4-BE49-F238E27FC236}">
                <a16:creationId xmlns:a16="http://schemas.microsoft.com/office/drawing/2014/main" id="{B343D0BF-45D4-7264-C6A2-55A89B640280}"/>
              </a:ext>
            </a:extLst>
          </p:cNvPr>
          <p:cNvSpPr txBox="1"/>
          <p:nvPr/>
        </p:nvSpPr>
        <p:spPr>
          <a:xfrm>
            <a:off x="528120" y="914044"/>
            <a:ext cx="2937600" cy="584775"/>
          </a:xfrm>
          <a:prstGeom prst="rect">
            <a:avLst/>
          </a:prstGeom>
          <a:noFill/>
        </p:spPr>
        <p:txBody>
          <a:bodyPr wrap="square" rtlCol="0">
            <a:spAutoFit/>
          </a:bodyPr>
          <a:lstStyle/>
          <a:p>
            <a:r>
              <a:rPr lang="en-IN" sz="2000" b="1" dirty="0">
                <a:solidFill>
                  <a:schemeClr val="tx1"/>
                </a:solidFill>
                <a:latin typeface="Archivo Light" panose="020B0604020202020204" charset="0"/>
                <a:cs typeface="Archivo Light" panose="020B0604020202020204" charset="0"/>
              </a:rPr>
              <a:t>  </a:t>
            </a:r>
            <a:r>
              <a:rPr lang="en-IN" sz="3200" b="1" dirty="0">
                <a:solidFill>
                  <a:schemeClr val="tx1"/>
                </a:solidFill>
                <a:latin typeface="Archivo Light" panose="020B0604020202020204" charset="0"/>
                <a:cs typeface="Archivo Light" panose="020B0604020202020204" charset="0"/>
              </a:rPr>
              <a:t>LEVEL   0</a:t>
            </a:r>
            <a:endParaRPr lang="en-IN" sz="2000" b="1" dirty="0">
              <a:solidFill>
                <a:schemeClr val="tx1"/>
              </a:solidFill>
              <a:latin typeface="Archivo Light" panose="020B0604020202020204" charset="0"/>
              <a:cs typeface="Archivo Light" panose="020B0604020202020204" charset="0"/>
            </a:endParaRPr>
          </a:p>
        </p:txBody>
      </p:sp>
    </p:spTree>
    <p:extLst>
      <p:ext uri="{BB962C8B-B14F-4D97-AF65-F5344CB8AC3E}">
        <p14:creationId xmlns:p14="http://schemas.microsoft.com/office/powerpoint/2010/main" val="2475441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29B75D64-205B-6568-63C9-8D59FB4947D7}"/>
            </a:ext>
          </a:extLst>
        </p:cNvPr>
        <p:cNvGrpSpPr/>
        <p:nvPr/>
      </p:nvGrpSpPr>
      <p:grpSpPr>
        <a:xfrm>
          <a:off x="0" y="0"/>
          <a:ext cx="0" cy="0"/>
          <a:chOff x="0" y="0"/>
          <a:chExt cx="0" cy="0"/>
        </a:xfrm>
      </p:grpSpPr>
      <p:sp>
        <p:nvSpPr>
          <p:cNvPr id="1591" name="Google Shape;1591;p39">
            <a:extLst>
              <a:ext uri="{FF2B5EF4-FFF2-40B4-BE49-F238E27FC236}">
                <a16:creationId xmlns:a16="http://schemas.microsoft.com/office/drawing/2014/main" id="{B530BD5A-C0CD-1AB2-43FC-4F4924DEA892}"/>
              </a:ext>
            </a:extLst>
          </p:cNvPr>
          <p:cNvSpPr txBox="1">
            <a:spLocks noGrp="1"/>
          </p:cNvSpPr>
          <p:nvPr>
            <p:ph type="title"/>
          </p:nvPr>
        </p:nvSpPr>
        <p:spPr>
          <a:xfrm>
            <a:off x="205740" y="300300"/>
            <a:ext cx="826398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1">
                    <a:lumMod val="75000"/>
                  </a:schemeClr>
                </a:solidFill>
              </a:rPr>
              <a:t>DFD DIAGRAM</a:t>
            </a:r>
            <a:endParaRPr dirty="0">
              <a:solidFill>
                <a:schemeClr val="accent1">
                  <a:lumMod val="75000"/>
                </a:schemeClr>
              </a:solidFill>
            </a:endParaRPr>
          </a:p>
        </p:txBody>
      </p:sp>
      <p:sp>
        <p:nvSpPr>
          <p:cNvPr id="2" name="AutoShape 2">
            <a:extLst>
              <a:ext uri="{FF2B5EF4-FFF2-40B4-BE49-F238E27FC236}">
                <a16:creationId xmlns:a16="http://schemas.microsoft.com/office/drawing/2014/main" id="{3DE26013-D38D-3008-8A33-5EB50DD43A7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4A322000-CF58-29B0-5019-DF827C6D7433}"/>
              </a:ext>
            </a:extLst>
          </p:cNvPr>
          <p:cNvSpPr txBox="1"/>
          <p:nvPr/>
        </p:nvSpPr>
        <p:spPr>
          <a:xfrm>
            <a:off x="528120" y="914044"/>
            <a:ext cx="2937600" cy="584775"/>
          </a:xfrm>
          <a:prstGeom prst="rect">
            <a:avLst/>
          </a:prstGeom>
          <a:noFill/>
        </p:spPr>
        <p:txBody>
          <a:bodyPr wrap="square" rtlCol="0">
            <a:spAutoFit/>
          </a:bodyPr>
          <a:lstStyle/>
          <a:p>
            <a:r>
              <a:rPr lang="en-IN" sz="2000" b="1" dirty="0">
                <a:solidFill>
                  <a:schemeClr val="tx1"/>
                </a:solidFill>
                <a:latin typeface="Archivo Light" panose="020B0604020202020204" charset="0"/>
                <a:cs typeface="Archivo Light" panose="020B0604020202020204" charset="0"/>
              </a:rPr>
              <a:t>  </a:t>
            </a:r>
            <a:r>
              <a:rPr lang="en-IN" sz="3200" b="1" dirty="0">
                <a:solidFill>
                  <a:schemeClr val="tx1"/>
                </a:solidFill>
                <a:latin typeface="Archivo Light" panose="020B0604020202020204" charset="0"/>
                <a:cs typeface="Archivo Light" panose="020B0604020202020204" charset="0"/>
              </a:rPr>
              <a:t>LEVEL   1</a:t>
            </a:r>
            <a:endParaRPr lang="en-IN" sz="2000" b="1" dirty="0">
              <a:solidFill>
                <a:schemeClr val="tx1"/>
              </a:solidFill>
              <a:latin typeface="Archivo Light" panose="020B0604020202020204" charset="0"/>
              <a:cs typeface="Archivo Light" panose="020B0604020202020204" charset="0"/>
            </a:endParaRPr>
          </a:p>
        </p:txBody>
      </p:sp>
      <p:pic>
        <p:nvPicPr>
          <p:cNvPr id="4" name="Picture 3">
            <a:extLst>
              <a:ext uri="{FF2B5EF4-FFF2-40B4-BE49-F238E27FC236}">
                <a16:creationId xmlns:a16="http://schemas.microsoft.com/office/drawing/2014/main" id="{CFE6E640-BB12-A048-2FFD-4A517791D817}"/>
              </a:ext>
            </a:extLst>
          </p:cNvPr>
          <p:cNvPicPr>
            <a:picLocks noChangeAspect="1"/>
          </p:cNvPicPr>
          <p:nvPr/>
        </p:nvPicPr>
        <p:blipFill rotWithShape="1">
          <a:blip r:embed="rId3"/>
          <a:srcRect l="2250" r="3780" b="44339"/>
          <a:stretch/>
        </p:blipFill>
        <p:spPr>
          <a:xfrm>
            <a:off x="275670" y="2117462"/>
            <a:ext cx="8592660" cy="2111994"/>
          </a:xfrm>
          <a:prstGeom prst="rect">
            <a:avLst/>
          </a:prstGeom>
        </p:spPr>
      </p:pic>
    </p:spTree>
    <p:extLst>
      <p:ext uri="{BB962C8B-B14F-4D97-AF65-F5344CB8AC3E}">
        <p14:creationId xmlns:p14="http://schemas.microsoft.com/office/powerpoint/2010/main" val="901601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A48C6495-D972-D7DE-09F3-582F0AF35A93}"/>
            </a:ext>
          </a:extLst>
        </p:cNvPr>
        <p:cNvGrpSpPr/>
        <p:nvPr/>
      </p:nvGrpSpPr>
      <p:grpSpPr>
        <a:xfrm>
          <a:off x="0" y="0"/>
          <a:ext cx="0" cy="0"/>
          <a:chOff x="0" y="0"/>
          <a:chExt cx="0" cy="0"/>
        </a:xfrm>
      </p:grpSpPr>
      <p:sp>
        <p:nvSpPr>
          <p:cNvPr id="1591" name="Google Shape;1591;p39">
            <a:extLst>
              <a:ext uri="{FF2B5EF4-FFF2-40B4-BE49-F238E27FC236}">
                <a16:creationId xmlns:a16="http://schemas.microsoft.com/office/drawing/2014/main" id="{64CDAFF0-C4F5-9F91-942D-12B79DBB5D44}"/>
              </a:ext>
            </a:extLst>
          </p:cNvPr>
          <p:cNvSpPr txBox="1">
            <a:spLocks noGrp="1"/>
          </p:cNvSpPr>
          <p:nvPr>
            <p:ph type="title"/>
          </p:nvPr>
        </p:nvSpPr>
        <p:spPr>
          <a:xfrm>
            <a:off x="205740" y="300300"/>
            <a:ext cx="826398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1">
                    <a:lumMod val="75000"/>
                  </a:schemeClr>
                </a:solidFill>
              </a:rPr>
              <a:t>DFD DIAGRAM</a:t>
            </a:r>
            <a:endParaRPr dirty="0">
              <a:solidFill>
                <a:schemeClr val="accent1">
                  <a:lumMod val="75000"/>
                </a:schemeClr>
              </a:solidFill>
            </a:endParaRPr>
          </a:p>
        </p:txBody>
      </p:sp>
      <p:sp>
        <p:nvSpPr>
          <p:cNvPr id="2" name="AutoShape 2">
            <a:extLst>
              <a:ext uri="{FF2B5EF4-FFF2-40B4-BE49-F238E27FC236}">
                <a16:creationId xmlns:a16="http://schemas.microsoft.com/office/drawing/2014/main" id="{D85019F3-6060-D5DF-AB0C-0A843B77A54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35DB5E81-098B-A0A2-D68A-549A0C225815}"/>
              </a:ext>
            </a:extLst>
          </p:cNvPr>
          <p:cNvSpPr txBox="1"/>
          <p:nvPr/>
        </p:nvSpPr>
        <p:spPr>
          <a:xfrm>
            <a:off x="528120" y="597244"/>
            <a:ext cx="2937600" cy="584775"/>
          </a:xfrm>
          <a:prstGeom prst="rect">
            <a:avLst/>
          </a:prstGeom>
          <a:noFill/>
        </p:spPr>
        <p:txBody>
          <a:bodyPr wrap="square" rtlCol="0">
            <a:spAutoFit/>
          </a:bodyPr>
          <a:lstStyle/>
          <a:p>
            <a:r>
              <a:rPr lang="en-IN" sz="2000" b="1" dirty="0">
                <a:solidFill>
                  <a:schemeClr val="tx1"/>
                </a:solidFill>
                <a:latin typeface="Archivo Light" panose="020B0604020202020204" charset="0"/>
                <a:cs typeface="Archivo Light" panose="020B0604020202020204" charset="0"/>
              </a:rPr>
              <a:t>  </a:t>
            </a:r>
            <a:r>
              <a:rPr lang="en-IN" sz="3200" b="1" dirty="0">
                <a:solidFill>
                  <a:schemeClr val="tx1"/>
                </a:solidFill>
                <a:latin typeface="Archivo Light" panose="020B0604020202020204" charset="0"/>
                <a:cs typeface="Archivo Light" panose="020B0604020202020204" charset="0"/>
              </a:rPr>
              <a:t>LEVEL   2</a:t>
            </a:r>
            <a:endParaRPr lang="en-IN" sz="2000" b="1" dirty="0">
              <a:solidFill>
                <a:schemeClr val="tx1"/>
              </a:solidFill>
              <a:latin typeface="Archivo Light" panose="020B0604020202020204" charset="0"/>
              <a:cs typeface="Archivo Light" panose="020B0604020202020204" charset="0"/>
            </a:endParaRPr>
          </a:p>
        </p:txBody>
      </p:sp>
      <p:pic>
        <p:nvPicPr>
          <p:cNvPr id="3" name="Picture 2">
            <a:extLst>
              <a:ext uri="{FF2B5EF4-FFF2-40B4-BE49-F238E27FC236}">
                <a16:creationId xmlns:a16="http://schemas.microsoft.com/office/drawing/2014/main" id="{E8B817F4-07CE-4433-525E-A0E2EE33E306}"/>
              </a:ext>
            </a:extLst>
          </p:cNvPr>
          <p:cNvPicPr>
            <a:picLocks noChangeAspect="1"/>
          </p:cNvPicPr>
          <p:nvPr/>
        </p:nvPicPr>
        <p:blipFill>
          <a:blip r:embed="rId3"/>
          <a:stretch>
            <a:fillRect/>
          </a:stretch>
        </p:blipFill>
        <p:spPr>
          <a:xfrm>
            <a:off x="528120" y="1304050"/>
            <a:ext cx="7502400" cy="3695700"/>
          </a:xfrm>
          <a:prstGeom prst="rect">
            <a:avLst/>
          </a:prstGeom>
        </p:spPr>
      </p:pic>
    </p:spTree>
    <p:extLst>
      <p:ext uri="{BB962C8B-B14F-4D97-AF65-F5344CB8AC3E}">
        <p14:creationId xmlns:p14="http://schemas.microsoft.com/office/powerpoint/2010/main" val="3313967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9F8E4BD5-E431-C33D-E79A-1A8022F6CE2A}"/>
            </a:ext>
          </a:extLst>
        </p:cNvPr>
        <p:cNvGrpSpPr/>
        <p:nvPr/>
      </p:nvGrpSpPr>
      <p:grpSpPr>
        <a:xfrm>
          <a:off x="0" y="0"/>
          <a:ext cx="0" cy="0"/>
          <a:chOff x="0" y="0"/>
          <a:chExt cx="0" cy="0"/>
        </a:xfrm>
      </p:grpSpPr>
      <p:sp>
        <p:nvSpPr>
          <p:cNvPr id="1591" name="Google Shape;1591;p39">
            <a:extLst>
              <a:ext uri="{FF2B5EF4-FFF2-40B4-BE49-F238E27FC236}">
                <a16:creationId xmlns:a16="http://schemas.microsoft.com/office/drawing/2014/main" id="{CC90CBFA-EC8C-E9A3-6092-9AB2165210E2}"/>
              </a:ext>
            </a:extLst>
          </p:cNvPr>
          <p:cNvSpPr txBox="1">
            <a:spLocks noGrp="1"/>
          </p:cNvSpPr>
          <p:nvPr>
            <p:ph type="title"/>
          </p:nvPr>
        </p:nvSpPr>
        <p:spPr>
          <a:xfrm>
            <a:off x="190625" y="539400"/>
            <a:ext cx="8666207" cy="478200"/>
          </a:xfrm>
          <a:prstGeom prst="rect">
            <a:avLst/>
          </a:prstGeom>
        </p:spPr>
        <p:txBody>
          <a:bodyPr spcFirstLastPara="1" wrap="square" lIns="91425" tIns="91425" rIns="91425" bIns="91425" anchor="ctr" anchorCtr="0">
            <a:noAutofit/>
          </a:bodyPr>
          <a:lstStyle/>
          <a:p>
            <a:r>
              <a:rPr lang="en-US" sz="2800" b="1" i="1" dirty="0">
                <a:solidFill>
                  <a:schemeClr val="accent1">
                    <a:lumMod val="75000"/>
                  </a:schemeClr>
                </a:solidFill>
              </a:rPr>
              <a:t>Functional  &amp; Non-Functional Requirements:</a:t>
            </a:r>
            <a:br>
              <a:rPr lang="en-US" sz="3200" b="1" i="1" dirty="0">
                <a:solidFill>
                  <a:schemeClr val="accent1">
                    <a:lumMod val="75000"/>
                  </a:schemeClr>
                </a:solidFill>
              </a:rPr>
            </a:br>
            <a:endParaRPr dirty="0">
              <a:solidFill>
                <a:schemeClr val="accent1">
                  <a:lumMod val="75000"/>
                </a:schemeClr>
              </a:solidFill>
            </a:endParaRPr>
          </a:p>
        </p:txBody>
      </p:sp>
      <p:sp>
        <p:nvSpPr>
          <p:cNvPr id="13" name="Subtitle 12">
            <a:extLst>
              <a:ext uri="{FF2B5EF4-FFF2-40B4-BE49-F238E27FC236}">
                <a16:creationId xmlns:a16="http://schemas.microsoft.com/office/drawing/2014/main" id="{D4F0D693-5370-888C-D738-D74F686B662B}"/>
              </a:ext>
            </a:extLst>
          </p:cNvPr>
          <p:cNvSpPr>
            <a:spLocks noGrp="1"/>
          </p:cNvSpPr>
          <p:nvPr>
            <p:ph type="subTitle" idx="6"/>
          </p:nvPr>
        </p:nvSpPr>
        <p:spPr>
          <a:xfrm>
            <a:off x="571320" y="908400"/>
            <a:ext cx="3863880" cy="3695700"/>
          </a:xfrm>
        </p:spPr>
        <p:txBody>
          <a:bodyPr/>
          <a:lstStyle/>
          <a:p>
            <a:r>
              <a:rPr lang="en-US" sz="1600" b="1" i="1" dirty="0">
                <a:solidFill>
                  <a:schemeClr val="accent1">
                    <a:lumMod val="75000"/>
                  </a:schemeClr>
                </a:solidFill>
              </a:rPr>
              <a:t>Functional Requirements:</a:t>
            </a:r>
          </a:p>
          <a:p>
            <a:endParaRPr lang="en-US" sz="1600" b="1" i="1" dirty="0">
              <a:solidFill>
                <a:schemeClr val="accent1">
                  <a:lumMod val="75000"/>
                </a:schemeClr>
              </a:solidFill>
            </a:endParaRPr>
          </a:p>
          <a:p>
            <a:r>
              <a:rPr lang="en-US" dirty="0"/>
              <a:t>1. </a:t>
            </a:r>
            <a:r>
              <a:rPr lang="en-US" dirty="0">
                <a:solidFill>
                  <a:schemeClr val="accent1">
                    <a:lumMod val="75000"/>
                  </a:schemeClr>
                </a:solidFill>
              </a:rPr>
              <a:t>User Authentication &amp; Authorization: </a:t>
            </a:r>
            <a:r>
              <a:rPr lang="en-US" dirty="0"/>
              <a:t>The system should support secure login and role-based access control for users.</a:t>
            </a:r>
          </a:p>
          <a:p>
            <a:pPr algn="just"/>
            <a:r>
              <a:rPr lang="en-US" dirty="0"/>
              <a:t>2</a:t>
            </a:r>
            <a:r>
              <a:rPr lang="en-US" dirty="0">
                <a:solidFill>
                  <a:schemeClr val="accent1">
                    <a:lumMod val="75000"/>
                  </a:schemeClr>
                </a:solidFill>
              </a:rPr>
              <a:t>. Data Upload: </a:t>
            </a:r>
            <a:r>
              <a:rPr lang="en-US" dirty="0"/>
              <a:t>Users should be able to upload validated CSV or Excel datasets.</a:t>
            </a:r>
          </a:p>
          <a:p>
            <a:pPr algn="just"/>
            <a:r>
              <a:rPr lang="en-US" dirty="0"/>
              <a:t>3. </a:t>
            </a:r>
            <a:r>
              <a:rPr lang="en-US" dirty="0">
                <a:solidFill>
                  <a:schemeClr val="accent1">
                    <a:lumMod val="75000"/>
                  </a:schemeClr>
                </a:solidFill>
              </a:rPr>
              <a:t>Churn Prediction: </a:t>
            </a:r>
            <a:r>
              <a:rPr lang="en-US" dirty="0"/>
              <a:t>The system should predict customer churn using a machine learning model.</a:t>
            </a:r>
          </a:p>
          <a:p>
            <a:pPr algn="just"/>
            <a:r>
              <a:rPr lang="en-US" dirty="0"/>
              <a:t>4. </a:t>
            </a:r>
            <a:r>
              <a:rPr lang="en-US" dirty="0">
                <a:solidFill>
                  <a:schemeClr val="accent1">
                    <a:lumMod val="75000"/>
                  </a:schemeClr>
                </a:solidFill>
              </a:rPr>
              <a:t>Dashboard &amp; Visualization: </a:t>
            </a:r>
            <a:r>
              <a:rPr lang="en-US" dirty="0"/>
              <a:t>Users should view churn results through charts, graphs, and visual reports.</a:t>
            </a:r>
          </a:p>
          <a:p>
            <a:pPr algn="just"/>
            <a:r>
              <a:rPr lang="en-US" dirty="0"/>
              <a:t>5. </a:t>
            </a:r>
            <a:r>
              <a:rPr lang="en-US" dirty="0">
                <a:solidFill>
                  <a:schemeClr val="accent1">
                    <a:lumMod val="75000"/>
                  </a:schemeClr>
                </a:solidFill>
              </a:rPr>
              <a:t>Report Generation: </a:t>
            </a:r>
            <a:r>
              <a:rPr lang="en-US" dirty="0"/>
              <a:t>The system should allow users to generate downloadable churn reports.</a:t>
            </a:r>
            <a:endParaRPr lang="en-IN" dirty="0"/>
          </a:p>
        </p:txBody>
      </p:sp>
      <p:sp>
        <p:nvSpPr>
          <p:cNvPr id="2" name="Subtitle 12">
            <a:extLst>
              <a:ext uri="{FF2B5EF4-FFF2-40B4-BE49-F238E27FC236}">
                <a16:creationId xmlns:a16="http://schemas.microsoft.com/office/drawing/2014/main" id="{DB3BCA20-E20D-4135-AF3C-312C5F5938B3}"/>
              </a:ext>
            </a:extLst>
          </p:cNvPr>
          <p:cNvSpPr txBox="1">
            <a:spLocks/>
          </p:cNvSpPr>
          <p:nvPr/>
        </p:nvSpPr>
        <p:spPr>
          <a:xfrm>
            <a:off x="4435200" y="908400"/>
            <a:ext cx="3863880" cy="369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r>
              <a:rPr lang="en-US" b="1" i="1" dirty="0">
                <a:solidFill>
                  <a:schemeClr val="accent1">
                    <a:lumMod val="75000"/>
                  </a:schemeClr>
                </a:solidFill>
              </a:rPr>
              <a:t>Non-Functional Requirements</a:t>
            </a:r>
          </a:p>
          <a:p>
            <a:pPr algn="just"/>
            <a:endParaRPr lang="en-US" b="1" i="1" dirty="0">
              <a:solidFill>
                <a:schemeClr val="tx1"/>
              </a:solidFill>
            </a:endParaRPr>
          </a:p>
          <a:p>
            <a:pPr algn="just">
              <a:buAutoNum type="arabicPeriod"/>
            </a:pPr>
            <a:r>
              <a:rPr lang="en-US" dirty="0">
                <a:solidFill>
                  <a:schemeClr val="accent1">
                    <a:lumMod val="75000"/>
                  </a:schemeClr>
                </a:solidFill>
              </a:rPr>
              <a:t>Performance: </a:t>
            </a:r>
            <a:r>
              <a:rPr lang="en-US" dirty="0">
                <a:solidFill>
                  <a:schemeClr val="tx1"/>
                </a:solidFill>
              </a:rPr>
              <a:t>The system should process datasets of up to 100,000 records within 2 minutes.</a:t>
            </a:r>
          </a:p>
          <a:p>
            <a:pPr algn="just">
              <a:buAutoNum type="arabicPeriod"/>
            </a:pPr>
            <a:r>
              <a:rPr lang="en-US" dirty="0">
                <a:solidFill>
                  <a:schemeClr val="tx1"/>
                </a:solidFill>
              </a:rPr>
              <a:t> </a:t>
            </a:r>
            <a:r>
              <a:rPr lang="en-US" dirty="0">
                <a:solidFill>
                  <a:schemeClr val="accent1">
                    <a:lumMod val="75000"/>
                  </a:schemeClr>
                </a:solidFill>
              </a:rPr>
              <a:t>Scalability: </a:t>
            </a:r>
            <a:r>
              <a:rPr lang="en-US" dirty="0">
                <a:solidFill>
                  <a:schemeClr val="tx1"/>
                </a:solidFill>
              </a:rPr>
              <a:t>The website should scale to handle increased users and data efficiently.</a:t>
            </a:r>
          </a:p>
          <a:p>
            <a:pPr algn="just">
              <a:buAutoNum type="arabicPeriod"/>
            </a:pPr>
            <a:r>
              <a:rPr lang="en-US" dirty="0">
                <a:solidFill>
                  <a:schemeClr val="tx1"/>
                </a:solidFill>
              </a:rPr>
              <a:t> </a:t>
            </a:r>
            <a:r>
              <a:rPr lang="en-US" dirty="0">
                <a:solidFill>
                  <a:schemeClr val="accent1">
                    <a:lumMod val="75000"/>
                  </a:schemeClr>
                </a:solidFill>
              </a:rPr>
              <a:t>Security : </a:t>
            </a:r>
            <a:r>
              <a:rPr lang="en-US" dirty="0">
                <a:solidFill>
                  <a:schemeClr val="tx1"/>
                </a:solidFill>
              </a:rPr>
              <a:t>Sensitive customer data must be encrypted both in transit and at rest.</a:t>
            </a:r>
          </a:p>
          <a:p>
            <a:pPr algn="just">
              <a:buAutoNum type="arabicPeriod"/>
            </a:pPr>
            <a:r>
              <a:rPr lang="en-US" dirty="0">
                <a:solidFill>
                  <a:schemeClr val="accent1">
                    <a:lumMod val="75000"/>
                  </a:schemeClr>
                </a:solidFill>
              </a:rPr>
              <a:t>Usability: </a:t>
            </a:r>
            <a:r>
              <a:rPr lang="en-US" dirty="0">
                <a:solidFill>
                  <a:schemeClr val="tx1"/>
                </a:solidFill>
              </a:rPr>
              <a:t>The interface should be user-friendly and provide clear feedback on actions.</a:t>
            </a:r>
          </a:p>
          <a:p>
            <a:pPr algn="just">
              <a:buAutoNum type="arabicPeriod"/>
            </a:pPr>
            <a:r>
              <a:rPr lang="en-US" dirty="0">
                <a:solidFill>
                  <a:schemeClr val="accent1">
                    <a:lumMod val="75000"/>
                  </a:schemeClr>
                </a:solidFill>
              </a:rPr>
              <a:t>Availability &amp; Reliability: </a:t>
            </a:r>
            <a:r>
              <a:rPr lang="en-US" dirty="0">
                <a:solidFill>
                  <a:schemeClr val="tx1"/>
                </a:solidFill>
              </a:rPr>
              <a:t>The system should ensure 99.9% uptime with backup and recovery mechanism</a:t>
            </a:r>
            <a:endParaRPr lang="en-IN" dirty="0">
              <a:solidFill>
                <a:schemeClr val="tx1"/>
              </a:solidFill>
            </a:endParaRPr>
          </a:p>
        </p:txBody>
      </p:sp>
    </p:spTree>
    <p:extLst>
      <p:ext uri="{BB962C8B-B14F-4D97-AF65-F5344CB8AC3E}">
        <p14:creationId xmlns:p14="http://schemas.microsoft.com/office/powerpoint/2010/main" val="2952601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AFD52255-C2C9-016B-5E99-AB104877CC62}"/>
            </a:ext>
          </a:extLst>
        </p:cNvPr>
        <p:cNvGrpSpPr/>
        <p:nvPr/>
      </p:nvGrpSpPr>
      <p:grpSpPr>
        <a:xfrm>
          <a:off x="0" y="0"/>
          <a:ext cx="0" cy="0"/>
          <a:chOff x="0" y="0"/>
          <a:chExt cx="0" cy="0"/>
        </a:xfrm>
      </p:grpSpPr>
      <p:grpSp>
        <p:nvGrpSpPr>
          <p:cNvPr id="1817" name="Google Shape;1817;p43">
            <a:extLst>
              <a:ext uri="{FF2B5EF4-FFF2-40B4-BE49-F238E27FC236}">
                <a16:creationId xmlns:a16="http://schemas.microsoft.com/office/drawing/2014/main" id="{CB14352F-8E03-171A-8D2A-BBB3B75D3AC3}"/>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FA08A278-DFA6-B524-533F-0DA4B914C8B1}"/>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3">
              <a:extLst>
                <a:ext uri="{FF2B5EF4-FFF2-40B4-BE49-F238E27FC236}">
                  <a16:creationId xmlns:a16="http://schemas.microsoft.com/office/drawing/2014/main" id="{3E03A357-2DF6-BB68-036D-5AE55FD6F647}"/>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3">
              <a:extLst>
                <a:ext uri="{FF2B5EF4-FFF2-40B4-BE49-F238E27FC236}">
                  <a16:creationId xmlns:a16="http://schemas.microsoft.com/office/drawing/2014/main" id="{A54B3F64-30A7-B870-ECB1-F21C6E6E51CC}"/>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3">
              <a:extLst>
                <a:ext uri="{FF2B5EF4-FFF2-40B4-BE49-F238E27FC236}">
                  <a16:creationId xmlns:a16="http://schemas.microsoft.com/office/drawing/2014/main" id="{532E3F00-3F51-EC87-4646-618FDD206540}"/>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30E74492-4407-2D41-0EC2-6944417DE127}"/>
              </a:ext>
            </a:extLst>
          </p:cNvPr>
          <p:cNvSpPr txBox="1"/>
          <p:nvPr/>
        </p:nvSpPr>
        <p:spPr>
          <a:xfrm>
            <a:off x="1470900" y="683809"/>
            <a:ext cx="4976551" cy="584775"/>
          </a:xfrm>
          <a:prstGeom prst="rect">
            <a:avLst/>
          </a:prstGeom>
          <a:noFill/>
        </p:spPr>
        <p:txBody>
          <a:bodyPr wrap="square" rtlCol="0">
            <a:spAutoFit/>
          </a:bodyPr>
          <a:lstStyle/>
          <a:p>
            <a:r>
              <a:rPr lang="en-US" sz="3200" b="1" dirty="0">
                <a:solidFill>
                  <a:schemeClr val="tx2"/>
                </a:solidFill>
                <a:latin typeface="Orbitron" panose="020B0604020202020204" charset="0"/>
              </a:rPr>
              <a:t>AGILE MODEL</a:t>
            </a:r>
            <a:endParaRPr lang="en-IN" sz="3200" b="1" dirty="0">
              <a:solidFill>
                <a:schemeClr val="tx2"/>
              </a:solidFill>
              <a:latin typeface="Orbitron" panose="020B0604020202020204" charset="0"/>
            </a:endParaRPr>
          </a:p>
        </p:txBody>
      </p:sp>
      <p:pic>
        <p:nvPicPr>
          <p:cNvPr id="1026" name="Picture 2" descr="Agile Project Management: Discover the Vital 12 Principles">
            <a:extLst>
              <a:ext uri="{FF2B5EF4-FFF2-40B4-BE49-F238E27FC236}">
                <a16:creationId xmlns:a16="http://schemas.microsoft.com/office/drawing/2014/main" id="{0EA3F427-A325-E1DC-3FFF-EA1CDE5AD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825" y="1101600"/>
            <a:ext cx="3527175" cy="25890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0212A2-F605-7E8A-F7F8-67E42740565B}"/>
              </a:ext>
            </a:extLst>
          </p:cNvPr>
          <p:cNvSpPr txBox="1"/>
          <p:nvPr/>
        </p:nvSpPr>
        <p:spPr>
          <a:xfrm>
            <a:off x="895865" y="1399762"/>
            <a:ext cx="4053016" cy="1600438"/>
          </a:xfrm>
          <a:prstGeom prst="rect">
            <a:avLst/>
          </a:prstGeom>
          <a:noFill/>
        </p:spPr>
        <p:txBody>
          <a:bodyPr wrap="square" rtlCol="0">
            <a:spAutoFit/>
          </a:bodyPr>
          <a:lstStyle/>
          <a:p>
            <a:r>
              <a:rPr lang="en-US" dirty="0">
                <a:solidFill>
                  <a:schemeClr val="tx2"/>
                </a:solidFill>
                <a:latin typeface="Archivo Light" panose="020B0604020202020204" charset="0"/>
                <a:cs typeface="Archivo Light" panose="020B0604020202020204" charset="0"/>
              </a:rPr>
              <a:t>Agile</a:t>
            </a:r>
            <a:r>
              <a:rPr lang="en-US" dirty="0">
                <a:solidFill>
                  <a:schemeClr val="tx1"/>
                </a:solidFill>
                <a:latin typeface="Archivo Light" panose="020B0604020202020204" charset="0"/>
                <a:cs typeface="Archivo Light" panose="020B0604020202020204" charset="0"/>
              </a:rPr>
              <a:t> breaks the project into smaller, manageable parts called </a:t>
            </a:r>
            <a:r>
              <a:rPr lang="en-US" b="1" dirty="0">
                <a:solidFill>
                  <a:schemeClr val="tx2"/>
                </a:solidFill>
                <a:latin typeface="Archivo Light" panose="020B0604020202020204" charset="0"/>
                <a:cs typeface="Archivo Light" panose="020B0604020202020204" charset="0"/>
              </a:rPr>
              <a:t>sprints</a:t>
            </a:r>
            <a:r>
              <a:rPr lang="en-US" dirty="0">
                <a:solidFill>
                  <a:schemeClr val="tx2"/>
                </a:solidFill>
                <a:latin typeface="Archivo Light" panose="020B0604020202020204" charset="0"/>
                <a:cs typeface="Archivo Light" panose="020B0604020202020204" charset="0"/>
              </a:rPr>
              <a:t> or </a:t>
            </a:r>
            <a:r>
              <a:rPr lang="en-US" b="1" dirty="0">
                <a:solidFill>
                  <a:schemeClr val="tx2"/>
                </a:solidFill>
                <a:latin typeface="Archivo Light" panose="020B0604020202020204" charset="0"/>
                <a:cs typeface="Archivo Light" panose="020B0604020202020204" charset="0"/>
              </a:rPr>
              <a:t>iterations</a:t>
            </a:r>
            <a:r>
              <a:rPr lang="en-US" dirty="0">
                <a:solidFill>
                  <a:schemeClr val="tx2"/>
                </a:solidFill>
                <a:latin typeface="Archivo Light" panose="020B0604020202020204" charset="0"/>
                <a:cs typeface="Archivo Light" panose="020B0604020202020204" charset="0"/>
              </a:rPr>
              <a:t>. </a:t>
            </a:r>
            <a:r>
              <a:rPr lang="en-US" dirty="0">
                <a:solidFill>
                  <a:schemeClr val="tx1"/>
                </a:solidFill>
                <a:latin typeface="Archivo Light" panose="020B0604020202020204" charset="0"/>
                <a:cs typeface="Archivo Light" panose="020B0604020202020204" charset="0"/>
              </a:rPr>
              <a:t>Each sprint delivers a functional piece of the product, allowing teams to respond to feedback and changes quickly.</a:t>
            </a:r>
          </a:p>
          <a:p>
            <a:endParaRPr lang="en-US" dirty="0">
              <a:solidFill>
                <a:schemeClr val="tx1"/>
              </a:solidFill>
              <a:latin typeface="Archivo Light" panose="020B0604020202020204" charset="0"/>
              <a:cs typeface="Archivo Light" panose="020B0604020202020204" charset="0"/>
            </a:endParaRPr>
          </a:p>
          <a:p>
            <a:endParaRPr lang="en-IN" dirty="0">
              <a:solidFill>
                <a:schemeClr val="tx1"/>
              </a:solidFill>
              <a:latin typeface="Archivo Light" panose="020B0604020202020204" charset="0"/>
              <a:cs typeface="Archivo Light" panose="020B0604020202020204" charset="0"/>
            </a:endParaRPr>
          </a:p>
        </p:txBody>
      </p:sp>
      <p:sp>
        <p:nvSpPr>
          <p:cNvPr id="12" name="TextBox 11">
            <a:extLst>
              <a:ext uri="{FF2B5EF4-FFF2-40B4-BE49-F238E27FC236}">
                <a16:creationId xmlns:a16="http://schemas.microsoft.com/office/drawing/2014/main" id="{DDE18FED-8A2C-1CF8-C570-8A2B412CBADE}"/>
              </a:ext>
            </a:extLst>
          </p:cNvPr>
          <p:cNvSpPr txBox="1"/>
          <p:nvPr/>
        </p:nvSpPr>
        <p:spPr>
          <a:xfrm>
            <a:off x="895865" y="1399762"/>
            <a:ext cx="4053016" cy="1384995"/>
          </a:xfrm>
          <a:prstGeom prst="rect">
            <a:avLst/>
          </a:prstGeom>
          <a:noFill/>
        </p:spPr>
        <p:txBody>
          <a:bodyPr wrap="square" rtlCol="0">
            <a:spAutoFit/>
          </a:bodyPr>
          <a:lstStyle/>
          <a:p>
            <a:r>
              <a:rPr lang="en-US" dirty="0">
                <a:solidFill>
                  <a:schemeClr val="tx2"/>
                </a:solidFill>
                <a:latin typeface="Archivo Light" panose="020B0604020202020204" charset="0"/>
                <a:cs typeface="Archivo Light" panose="020B0604020202020204" charset="0"/>
              </a:rPr>
              <a:t>Agile</a:t>
            </a:r>
            <a:r>
              <a:rPr lang="en-US" dirty="0">
                <a:solidFill>
                  <a:schemeClr val="tx1"/>
                </a:solidFill>
                <a:latin typeface="Archivo Light" panose="020B0604020202020204" charset="0"/>
                <a:cs typeface="Archivo Light" panose="020B0604020202020204" charset="0"/>
              </a:rPr>
              <a:t> breaks the project into smaller, manageable parts called </a:t>
            </a:r>
            <a:r>
              <a:rPr lang="en-US" b="1" dirty="0">
                <a:solidFill>
                  <a:schemeClr val="tx2"/>
                </a:solidFill>
                <a:latin typeface="Archivo Light" panose="020B0604020202020204" charset="0"/>
                <a:cs typeface="Archivo Light" panose="020B0604020202020204" charset="0"/>
              </a:rPr>
              <a:t>sprints</a:t>
            </a:r>
            <a:r>
              <a:rPr lang="en-US" dirty="0">
                <a:solidFill>
                  <a:schemeClr val="tx2"/>
                </a:solidFill>
                <a:latin typeface="Archivo Light" panose="020B0604020202020204" charset="0"/>
                <a:cs typeface="Archivo Light" panose="020B0604020202020204" charset="0"/>
              </a:rPr>
              <a:t> or </a:t>
            </a:r>
            <a:r>
              <a:rPr lang="en-US" b="1" dirty="0">
                <a:solidFill>
                  <a:schemeClr val="tx2"/>
                </a:solidFill>
                <a:latin typeface="Archivo Light" panose="020B0604020202020204" charset="0"/>
                <a:cs typeface="Archivo Light" panose="020B0604020202020204" charset="0"/>
              </a:rPr>
              <a:t>iterations</a:t>
            </a:r>
            <a:r>
              <a:rPr lang="en-US" dirty="0">
                <a:solidFill>
                  <a:schemeClr val="tx2"/>
                </a:solidFill>
                <a:latin typeface="Archivo Light" panose="020B0604020202020204" charset="0"/>
                <a:cs typeface="Archivo Light" panose="020B0604020202020204" charset="0"/>
              </a:rPr>
              <a:t>. </a:t>
            </a:r>
            <a:r>
              <a:rPr lang="en-US" dirty="0">
                <a:solidFill>
                  <a:schemeClr val="tx1"/>
                </a:solidFill>
                <a:latin typeface="Archivo Light" panose="020B0604020202020204" charset="0"/>
                <a:cs typeface="Archivo Light" panose="020B0604020202020204" charset="0"/>
              </a:rPr>
              <a:t>Each sprint delivers a functional piece of the product, allowing teams to respond to feedback and changes quickly.</a:t>
            </a:r>
          </a:p>
          <a:p>
            <a:endParaRPr lang="en-IN" dirty="0">
              <a:solidFill>
                <a:schemeClr val="tx1"/>
              </a:solidFill>
              <a:latin typeface="Archivo Light" panose="020B0604020202020204" charset="0"/>
              <a:cs typeface="Archivo Light" panose="020B0604020202020204" charset="0"/>
            </a:endParaRPr>
          </a:p>
        </p:txBody>
      </p:sp>
      <p:sp>
        <p:nvSpPr>
          <p:cNvPr id="13" name="Rectangle 3">
            <a:extLst>
              <a:ext uri="{FF2B5EF4-FFF2-40B4-BE49-F238E27FC236}">
                <a16:creationId xmlns:a16="http://schemas.microsoft.com/office/drawing/2014/main" id="{8195203A-16FE-FA4C-A198-F15EA5D36676}"/>
              </a:ext>
            </a:extLst>
          </p:cNvPr>
          <p:cNvSpPr>
            <a:spLocks noChangeArrowheads="1"/>
          </p:cNvSpPr>
          <p:nvPr/>
        </p:nvSpPr>
        <p:spPr bwMode="auto">
          <a:xfrm>
            <a:off x="951469" y="2581906"/>
            <a:ext cx="39974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Iterative Development</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 is done in short cycles, with each cycle producing a usable version of the product.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Customer Collaboration</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interaction with stakeholders ensures the product aligns with user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Emphasis on Flexibility</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Agile welcomes changes, even late in development, to keep the product relevant. </a:t>
            </a:r>
          </a:p>
        </p:txBody>
      </p:sp>
    </p:spTree>
    <p:extLst>
      <p:ext uri="{BB962C8B-B14F-4D97-AF65-F5344CB8AC3E}">
        <p14:creationId xmlns:p14="http://schemas.microsoft.com/office/powerpoint/2010/main" val="1343845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43"/>
          <p:cNvSpPr/>
          <p:nvPr/>
        </p:nvSpPr>
        <p:spPr>
          <a:xfrm>
            <a:off x="3045124" y="1124100"/>
            <a:ext cx="3023528" cy="2578500"/>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IN" sz="3600" dirty="0">
                <a:solidFill>
                  <a:schemeClr val="tx1"/>
                </a:solidFill>
              </a:rPr>
              <a:t> </a:t>
            </a:r>
            <a:r>
              <a:rPr lang="en-IN" sz="3600" b="1" dirty="0">
                <a:solidFill>
                  <a:schemeClr val="tx1"/>
                </a:solidFill>
                <a:latin typeface="Algerian" panose="04020705040A02060702" pitchFamily="82" charset="0"/>
              </a:rPr>
              <a:t>THANK YOU       </a:t>
            </a:r>
            <a:endParaRPr sz="3600" b="1" dirty="0">
              <a:solidFill>
                <a:schemeClr val="tx1"/>
              </a:solidFill>
              <a:latin typeface="Algerian" panose="04020705040A02060702" pitchFamily="82" charset="0"/>
            </a:endParaRPr>
          </a:p>
        </p:txBody>
      </p:sp>
      <p:sp>
        <p:nvSpPr>
          <p:cNvPr id="1816" name="Google Shape;1816;p43"/>
          <p:cNvSpPr/>
          <p:nvPr/>
        </p:nvSpPr>
        <p:spPr>
          <a:xfrm>
            <a:off x="4271394" y="2884318"/>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43"/>
          <p:cNvGrpSpPr/>
          <p:nvPr/>
        </p:nvGrpSpPr>
        <p:grpSpPr>
          <a:xfrm>
            <a:off x="5459112" y="1399762"/>
            <a:ext cx="609540" cy="583574"/>
            <a:chOff x="3105300" y="593625"/>
            <a:chExt cx="256800" cy="245850"/>
          </a:xfrm>
        </p:grpSpPr>
        <p:sp>
          <p:nvSpPr>
            <p:cNvPr id="1818" name="Google Shape;1818;p4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61" name="Google Shape;1561;p37"/>
          <p:cNvSpPr txBox="1">
            <a:spLocks noGrp="1"/>
          </p:cNvSpPr>
          <p:nvPr>
            <p:ph type="title" idx="21"/>
          </p:nvPr>
        </p:nvSpPr>
        <p:spPr>
          <a:xfrm>
            <a:off x="1141995" y="14952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Introduction and Overview of the Project.</a:t>
            </a:r>
            <a:endParaRPr sz="2400" dirty="0"/>
          </a:p>
        </p:txBody>
      </p:sp>
      <p:sp>
        <p:nvSpPr>
          <p:cNvPr id="35" name="Subtitle 34">
            <a:extLst>
              <a:ext uri="{FF2B5EF4-FFF2-40B4-BE49-F238E27FC236}">
                <a16:creationId xmlns:a16="http://schemas.microsoft.com/office/drawing/2014/main" id="{57FE2E7D-B167-9683-F233-03EBC28B42F1}"/>
              </a:ext>
            </a:extLst>
          </p:cNvPr>
          <p:cNvSpPr>
            <a:spLocks noGrp="1"/>
          </p:cNvSpPr>
          <p:nvPr>
            <p:ph type="subTitle" idx="20"/>
          </p:nvPr>
        </p:nvSpPr>
        <p:spPr>
          <a:xfrm>
            <a:off x="720000" y="543900"/>
            <a:ext cx="7704000" cy="4533899"/>
          </a:xfrm>
        </p:spPr>
        <p:txBody>
          <a:bodyPr/>
          <a:lstStyle/>
          <a:p>
            <a:pPr algn="just"/>
            <a:r>
              <a:rPr lang="en-US" dirty="0"/>
              <a:t>        </a:t>
            </a:r>
            <a:r>
              <a:rPr lang="en-US" sz="1600" dirty="0"/>
              <a:t> In the dynamic world of e-commerce, retaining customers is vital for sustainable business growth. Customer churn, the process of </a:t>
            </a:r>
            <a:r>
              <a:rPr lang="en-US" sz="1600" dirty="0">
                <a:solidFill>
                  <a:schemeClr val="accent1"/>
                </a:solidFill>
              </a:rPr>
              <a:t>customers stopping their purchases </a:t>
            </a:r>
            <a:r>
              <a:rPr lang="en-US" sz="1600" dirty="0"/>
              <a:t>or disengaging from the platform, can significantly impact a company's bottom line. Predicting churn accurately allows businesses to take </a:t>
            </a:r>
            <a:r>
              <a:rPr lang="en-US" sz="1600" dirty="0">
                <a:solidFill>
                  <a:schemeClr val="accent1"/>
                </a:solidFill>
              </a:rPr>
              <a:t>preemptive actions </a:t>
            </a:r>
            <a:r>
              <a:rPr lang="en-US" sz="1600" dirty="0"/>
              <a:t>to retain at-risk customers, thereby improving customer loyalty and lifetime </a:t>
            </a:r>
            <a:r>
              <a:rPr lang="en-US" sz="1600" dirty="0" err="1"/>
              <a:t>value.To</a:t>
            </a:r>
            <a:r>
              <a:rPr lang="en-US" sz="1600" dirty="0"/>
              <a:t> address this challenge, this project utilizes the </a:t>
            </a:r>
            <a:r>
              <a:rPr lang="en-US" sz="1600" dirty="0" err="1">
                <a:solidFill>
                  <a:schemeClr val="accent1"/>
                </a:solidFill>
              </a:rPr>
              <a:t>CatBoost</a:t>
            </a:r>
            <a:r>
              <a:rPr lang="en-US" sz="1600" dirty="0">
                <a:solidFill>
                  <a:schemeClr val="accent1"/>
                </a:solidFill>
              </a:rPr>
              <a:t> algorithm</a:t>
            </a:r>
            <a:r>
              <a:rPr lang="en-US" sz="1600" dirty="0"/>
              <a:t>, a state-of-the-art gradient boosting technique particularly effective for handling categorical data and missing values, which are common in e-commerce datasets. By </a:t>
            </a:r>
            <a:r>
              <a:rPr lang="en-US" sz="1600" dirty="0">
                <a:solidFill>
                  <a:schemeClr val="accent1"/>
                </a:solidFill>
              </a:rPr>
              <a:t>analyzing customer behavior and transaction data,</a:t>
            </a:r>
            <a:r>
              <a:rPr lang="en-US" sz="1600" dirty="0"/>
              <a:t> the model aims </a:t>
            </a:r>
            <a:r>
              <a:rPr lang="en-US" sz="1600" dirty="0">
                <a:solidFill>
                  <a:schemeClr val="accent1"/>
                </a:solidFill>
              </a:rPr>
              <a:t>to predict churn with high precision</a:t>
            </a:r>
            <a:r>
              <a:rPr lang="en-US" sz="1600" dirty="0"/>
              <a:t>. To enhance usability and facilitate data-driven decisions, a comprehensive </a:t>
            </a:r>
            <a:r>
              <a:rPr lang="en-US" sz="1600" dirty="0">
                <a:solidFill>
                  <a:schemeClr val="accent1"/>
                </a:solidFill>
              </a:rPr>
              <a:t>dashboard is developed</a:t>
            </a:r>
            <a:r>
              <a:rPr lang="en-US" sz="1600" dirty="0"/>
              <a:t>. This dashboard provides visual insights into churn predictions, allowing businesses to quickly identify at-risk customers and understand the underlying factors driving churn. Additionally, a </a:t>
            </a:r>
            <a:r>
              <a:rPr lang="en-US" sz="1600" dirty="0">
                <a:solidFill>
                  <a:schemeClr val="accent1"/>
                </a:solidFill>
              </a:rPr>
              <a:t>report download feature is integrated</a:t>
            </a:r>
            <a:r>
              <a:rPr lang="en-US" sz="1600" dirty="0"/>
              <a:t>, enabling stakeholders to access detailed analyses and insights for further evaluation and strategy development.</a:t>
            </a:r>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75" name="Google Shape;1575;p38"/>
          <p:cNvSpPr txBox="1">
            <a:spLocks noGrp="1"/>
          </p:cNvSpPr>
          <p:nvPr>
            <p:ph type="title"/>
          </p:nvPr>
        </p:nvSpPr>
        <p:spPr>
          <a:xfrm>
            <a:off x="1613968" y="384412"/>
            <a:ext cx="6547051" cy="10329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t>Existing System</a:t>
            </a:r>
            <a:endParaRPr sz="4000" dirty="0"/>
          </a:p>
        </p:txBody>
      </p:sp>
      <p:sp>
        <p:nvSpPr>
          <p:cNvPr id="1576" name="Google Shape;1576;p38"/>
          <p:cNvSpPr txBox="1">
            <a:spLocks noGrp="1"/>
          </p:cNvSpPr>
          <p:nvPr>
            <p:ph type="subTitle" idx="1"/>
          </p:nvPr>
        </p:nvSpPr>
        <p:spPr>
          <a:xfrm>
            <a:off x="649920" y="1123200"/>
            <a:ext cx="7844160" cy="3715200"/>
          </a:xfrm>
          <a:prstGeom prst="rect">
            <a:avLst/>
          </a:prstGeom>
        </p:spPr>
        <p:txBody>
          <a:bodyPr spcFirstLastPara="1" wrap="square" lIns="91425" tIns="91425" rIns="91425" bIns="91425" anchor="ctr" anchorCtr="0">
            <a:noAutofit/>
          </a:bodyPr>
          <a:lstStyle/>
          <a:p>
            <a:pPr marL="469900" marR="0" lvl="0" indent="-469900" algn="just"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o"/>
              <a:defRPr/>
            </a:pPr>
            <a:r>
              <a:rPr kumimoji="0" lang="en-US" altLang="en-US" sz="1600" b="0" i="0" u="none" strike="noStrike" kern="0" cap="none" spc="0" normalizeH="0" baseline="0" noProof="0" dirty="0">
                <a:ln>
                  <a:noFill/>
                </a:ln>
                <a:solidFill>
                  <a:schemeClr val="accent1">
                    <a:lumMod val="75000"/>
                  </a:schemeClr>
                </a:solidFill>
                <a:effectLst/>
                <a:uLnTx/>
                <a:uFillTx/>
                <a:latin typeface="Verdana" panose="020B0604030504040204"/>
                <a:ea typeface="+mn-ea"/>
                <a:cs typeface="+mn-cs"/>
              </a:rPr>
              <a:t>Logistic regression </a:t>
            </a:r>
            <a:r>
              <a:rPr kumimoji="0" lang="en-US" altLang="en-US" sz="1600" b="0" i="0" u="none" strike="noStrike" kern="0" cap="none" spc="0" normalizeH="0" baseline="0" noProof="0" dirty="0">
                <a:ln>
                  <a:noFill/>
                </a:ln>
                <a:solidFill>
                  <a:schemeClr val="tx1"/>
                </a:solidFill>
                <a:effectLst/>
                <a:uLnTx/>
                <a:uFillTx/>
                <a:latin typeface="Verdana" panose="020B0604030504040204"/>
                <a:ea typeface="+mn-ea"/>
                <a:cs typeface="+mn-cs"/>
              </a:rPr>
              <a:t>is a simple yet effective algorithm used for binary classification problems, such as predicting whether a customer will churn or not. </a:t>
            </a:r>
          </a:p>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q"/>
              <a:defRPr/>
            </a:pPr>
            <a:r>
              <a:rPr kumimoji="0" lang="en-US" altLang="en-US" sz="1600" b="0" i="0" u="none" strike="noStrike" kern="0" cap="none" spc="0" normalizeH="0" baseline="0" noProof="0" dirty="0">
                <a:ln>
                  <a:noFill/>
                </a:ln>
                <a:solidFill>
                  <a:schemeClr val="tx1"/>
                </a:solidFill>
                <a:effectLst/>
                <a:uLnTx/>
                <a:uFillTx/>
                <a:latin typeface="Verdana" panose="020B0604030504040204"/>
                <a:ea typeface="+mn-ea"/>
                <a:cs typeface="+mn-cs"/>
              </a:rPr>
              <a:t> </a:t>
            </a:r>
            <a:r>
              <a:rPr kumimoji="0" lang="en-US" altLang="en-US" sz="1600" b="0" i="0" u="none" strike="noStrike" kern="0" cap="none" spc="0" normalizeH="0" baseline="0" noProof="0" dirty="0">
                <a:ln>
                  <a:noFill/>
                </a:ln>
                <a:solidFill>
                  <a:schemeClr val="accent1">
                    <a:lumMod val="75000"/>
                  </a:schemeClr>
                </a:solidFill>
                <a:effectLst/>
                <a:uLnTx/>
                <a:uFillTx/>
                <a:latin typeface="Verdana" panose="020B0604030504040204"/>
                <a:ea typeface="+mn-ea"/>
                <a:cs typeface="+mn-cs"/>
              </a:rPr>
              <a:t>Decision trees </a:t>
            </a:r>
            <a:r>
              <a:rPr kumimoji="0" lang="en-US" altLang="en-US" sz="1600" b="0" i="0" u="none" strike="noStrike" kern="0" cap="none" spc="0" normalizeH="0" baseline="0" noProof="0" dirty="0">
                <a:ln>
                  <a:noFill/>
                </a:ln>
                <a:solidFill>
                  <a:schemeClr val="tx1"/>
                </a:solidFill>
                <a:effectLst/>
                <a:uLnTx/>
                <a:uFillTx/>
                <a:latin typeface="Verdana" panose="020B0604030504040204"/>
                <a:ea typeface="+mn-ea"/>
                <a:cs typeface="+mn-cs"/>
              </a:rPr>
              <a:t>split the data into subsets based on feature values,            creating a tree-like model to predict churn. Each leaf node represents a churn or non-churn prediction.</a:t>
            </a:r>
          </a:p>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q"/>
              <a:defRPr/>
            </a:pPr>
            <a:r>
              <a:rPr kumimoji="0" lang="en-US" altLang="en-US" sz="1600" b="0" i="0" u="none" strike="noStrike" kern="0" cap="none" spc="0" normalizeH="0" baseline="0" noProof="0" dirty="0">
                <a:ln>
                  <a:noFill/>
                </a:ln>
                <a:solidFill>
                  <a:schemeClr val="accent1">
                    <a:lumMod val="75000"/>
                  </a:schemeClr>
                </a:solidFill>
                <a:effectLst/>
                <a:uLnTx/>
                <a:uFillTx/>
                <a:latin typeface="Verdana" panose="020B0604030504040204"/>
                <a:ea typeface="+mn-ea"/>
                <a:cs typeface="+mn-cs"/>
              </a:rPr>
              <a:t>Random Forest </a:t>
            </a:r>
            <a:r>
              <a:rPr kumimoji="0" lang="en-US" altLang="en-US" sz="1600" b="0" i="0" u="none" strike="noStrike" kern="0" cap="none" spc="0" normalizeH="0" baseline="0" noProof="0" dirty="0">
                <a:ln>
                  <a:noFill/>
                </a:ln>
                <a:solidFill>
                  <a:schemeClr val="tx1"/>
                </a:solidFill>
                <a:effectLst/>
                <a:uLnTx/>
                <a:uFillTx/>
                <a:latin typeface="Verdana" panose="020B0604030504040204"/>
                <a:ea typeface="+mn-ea"/>
                <a:cs typeface="+mn-cs"/>
              </a:rPr>
              <a:t>is an ensemble method that builds multiple decision trees and combines their predictions to improve accuracy and reduce overfitting. It works well with large datasets and can handle complex relationships between features.</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9"/>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lumMod val="75000"/>
                  </a:schemeClr>
                </a:solidFill>
              </a:rPr>
              <a:t>Advantages of Existing System</a:t>
            </a:r>
            <a:endParaRPr dirty="0">
              <a:solidFill>
                <a:schemeClr val="accent1">
                  <a:lumMod val="75000"/>
                </a:schemeClr>
              </a:solidFill>
            </a:endParaRPr>
          </a:p>
        </p:txBody>
      </p:sp>
      <p:sp>
        <p:nvSpPr>
          <p:cNvPr id="13" name="Subtitle 12">
            <a:extLst>
              <a:ext uri="{FF2B5EF4-FFF2-40B4-BE49-F238E27FC236}">
                <a16:creationId xmlns:a16="http://schemas.microsoft.com/office/drawing/2014/main" id="{78FFBF2A-B177-986D-B73F-6A8BF4906601}"/>
              </a:ext>
            </a:extLst>
          </p:cNvPr>
          <p:cNvSpPr>
            <a:spLocks noGrp="1"/>
          </p:cNvSpPr>
          <p:nvPr>
            <p:ph type="subTitle" idx="6"/>
          </p:nvPr>
        </p:nvSpPr>
        <p:spPr>
          <a:xfrm>
            <a:off x="594180" y="1249680"/>
            <a:ext cx="7704000" cy="3268979"/>
          </a:xfrm>
        </p:spPr>
        <p:txBody>
          <a:bodyPr/>
          <a:lstStyle/>
          <a:p>
            <a:pPr algn="just">
              <a:buClr>
                <a:schemeClr val="accent1">
                  <a:lumMod val="75000"/>
                </a:schemeClr>
              </a:buClr>
              <a:buFont typeface="Wingdings" panose="05000000000000000000" pitchFamily="2" charset="2"/>
              <a:buChar char="q"/>
            </a:pPr>
            <a:r>
              <a:rPr lang="en-US" sz="1800" dirty="0">
                <a:solidFill>
                  <a:schemeClr val="accent1">
                    <a:lumMod val="75000"/>
                  </a:schemeClr>
                </a:solidFill>
              </a:rPr>
              <a:t>Logistic regression: </a:t>
            </a:r>
            <a:r>
              <a:rPr lang="en-US" sz="1800" dirty="0"/>
              <a:t>It offers the advantages of simplicity and interpretability, making it easy to understand and explain predictions. It is highly efficient for binary classification tasks, such as churn prediction</a:t>
            </a:r>
          </a:p>
          <a:p>
            <a:pPr algn="just">
              <a:buClr>
                <a:schemeClr val="accent1">
                  <a:lumMod val="75000"/>
                </a:schemeClr>
              </a:buClr>
              <a:buFont typeface="Wingdings" panose="05000000000000000000" pitchFamily="2" charset="2"/>
              <a:buChar char="q"/>
            </a:pPr>
            <a:r>
              <a:rPr lang="en-US" sz="1800" dirty="0">
                <a:solidFill>
                  <a:schemeClr val="accent1">
                    <a:lumMod val="75000"/>
                  </a:schemeClr>
                </a:solidFill>
              </a:rPr>
              <a:t>Decision trees : </a:t>
            </a:r>
            <a:r>
              <a:rPr lang="en-US" sz="1800" dirty="0"/>
              <a:t>It valued for their intuitive and visual nature, which simplifies interpretation and understanding. They effectively handle both numerical and categorical data and capture non-linear relationships, making them suitable for complex patterns. </a:t>
            </a:r>
          </a:p>
          <a:p>
            <a:pPr algn="just">
              <a:buClr>
                <a:schemeClr val="accent1">
                  <a:lumMod val="75000"/>
                </a:schemeClr>
              </a:buClr>
              <a:buFont typeface="Wingdings" panose="05000000000000000000" pitchFamily="2" charset="2"/>
              <a:buChar char="q"/>
            </a:pPr>
            <a:r>
              <a:rPr lang="en-US" sz="1800" dirty="0">
                <a:solidFill>
                  <a:schemeClr val="accent1">
                    <a:lumMod val="75000"/>
                  </a:schemeClr>
                </a:solidFill>
              </a:rPr>
              <a:t>Random forest: </a:t>
            </a:r>
            <a:r>
              <a:rPr lang="en-US" sz="1800" dirty="0"/>
              <a:t>It enhances prediction accuracy by combining multiple decision trees and is robust against overfitting due to its averaging approach. Additionally, it provides insights into feature importance, highlighting the most influential factors in the model.</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19FBD362-3B06-6023-C7A3-32FBB67D5FF1}"/>
            </a:ext>
          </a:extLst>
        </p:cNvPr>
        <p:cNvGrpSpPr/>
        <p:nvPr/>
      </p:nvGrpSpPr>
      <p:grpSpPr>
        <a:xfrm>
          <a:off x="0" y="0"/>
          <a:ext cx="0" cy="0"/>
          <a:chOff x="0" y="0"/>
          <a:chExt cx="0" cy="0"/>
        </a:xfrm>
      </p:grpSpPr>
      <p:sp>
        <p:nvSpPr>
          <p:cNvPr id="1591" name="Google Shape;1591;p39">
            <a:extLst>
              <a:ext uri="{FF2B5EF4-FFF2-40B4-BE49-F238E27FC236}">
                <a16:creationId xmlns:a16="http://schemas.microsoft.com/office/drawing/2014/main" id="{30386B15-85AE-9774-6781-1BEC246F3C75}"/>
              </a:ext>
            </a:extLst>
          </p:cNvPr>
          <p:cNvSpPr txBox="1">
            <a:spLocks noGrp="1"/>
          </p:cNvSpPr>
          <p:nvPr>
            <p:ph type="title"/>
          </p:nvPr>
        </p:nvSpPr>
        <p:spPr>
          <a:xfrm>
            <a:off x="160020" y="539400"/>
            <a:ext cx="826398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lumMod val="75000"/>
                  </a:schemeClr>
                </a:solidFill>
              </a:rPr>
              <a:t>Disadvantages of Existing System</a:t>
            </a:r>
            <a:endParaRPr dirty="0">
              <a:solidFill>
                <a:schemeClr val="accent1">
                  <a:lumMod val="75000"/>
                </a:schemeClr>
              </a:solidFill>
            </a:endParaRPr>
          </a:p>
        </p:txBody>
      </p:sp>
      <p:sp>
        <p:nvSpPr>
          <p:cNvPr id="13" name="Subtitle 12">
            <a:extLst>
              <a:ext uri="{FF2B5EF4-FFF2-40B4-BE49-F238E27FC236}">
                <a16:creationId xmlns:a16="http://schemas.microsoft.com/office/drawing/2014/main" id="{53FD708D-4BBF-0005-3FEE-EC47138F26E0}"/>
              </a:ext>
            </a:extLst>
          </p:cNvPr>
          <p:cNvSpPr>
            <a:spLocks noGrp="1"/>
          </p:cNvSpPr>
          <p:nvPr>
            <p:ph type="subTitle" idx="6"/>
          </p:nvPr>
        </p:nvSpPr>
        <p:spPr>
          <a:xfrm>
            <a:off x="571320" y="908400"/>
            <a:ext cx="7704000" cy="3695700"/>
          </a:xfrm>
        </p:spPr>
        <p:txBody>
          <a:bodyPr/>
          <a:lstStyle/>
          <a:p>
            <a:pPr algn="just"/>
            <a:r>
              <a:rPr lang="en-US" sz="1800" b="1" dirty="0">
                <a:solidFill>
                  <a:schemeClr val="accent1">
                    <a:lumMod val="75000"/>
                  </a:schemeClr>
                </a:solidFill>
              </a:rPr>
              <a:t>Disadvantages of Logistic Regression:</a:t>
            </a:r>
          </a:p>
          <a:p>
            <a:pPr algn="just">
              <a:buFont typeface="Arial" panose="020B0604020202020204" pitchFamily="34" charset="0"/>
              <a:buChar char="•"/>
            </a:pPr>
            <a:r>
              <a:rPr lang="en-US" sz="1800" b="1" dirty="0">
                <a:solidFill>
                  <a:schemeClr val="accent1">
                    <a:lumMod val="75000"/>
                  </a:schemeClr>
                </a:solidFill>
              </a:rPr>
              <a:t>Limited to Linear Relationships</a:t>
            </a:r>
            <a:r>
              <a:rPr lang="en-US" sz="1800" dirty="0">
                <a:solidFill>
                  <a:schemeClr val="accent1">
                    <a:lumMod val="75000"/>
                  </a:schemeClr>
                </a:solidFill>
              </a:rPr>
              <a:t>: </a:t>
            </a:r>
            <a:r>
              <a:rPr lang="en-US" sz="1800" dirty="0"/>
              <a:t>May not capture complex patterns and struggles with imbalanced data.</a:t>
            </a:r>
          </a:p>
          <a:p>
            <a:pPr algn="just">
              <a:buFont typeface="Arial" panose="020B0604020202020204" pitchFamily="34" charset="0"/>
              <a:buChar char="•"/>
            </a:pPr>
            <a:endParaRPr lang="en-US" sz="1800" dirty="0"/>
          </a:p>
          <a:p>
            <a:pPr algn="just"/>
            <a:r>
              <a:rPr lang="en-US" sz="1800" b="1" dirty="0">
                <a:solidFill>
                  <a:schemeClr val="accent1">
                    <a:lumMod val="75000"/>
                  </a:schemeClr>
                </a:solidFill>
              </a:rPr>
              <a:t>Disadvantages of Decision Trees:</a:t>
            </a:r>
          </a:p>
          <a:p>
            <a:pPr algn="just">
              <a:buFont typeface="Arial" panose="020B0604020202020204" pitchFamily="34" charset="0"/>
              <a:buChar char="•"/>
            </a:pPr>
            <a:r>
              <a:rPr lang="en-US" sz="1800" b="1" dirty="0">
                <a:solidFill>
                  <a:schemeClr val="accent1">
                    <a:lumMod val="75000"/>
                  </a:schemeClr>
                </a:solidFill>
              </a:rPr>
              <a:t>Prone to Overfitting</a:t>
            </a:r>
            <a:r>
              <a:rPr lang="en-US" sz="1800" dirty="0"/>
              <a:t>: Can create overly complex models and be unstable with small data changes.</a:t>
            </a:r>
          </a:p>
          <a:p>
            <a:pPr algn="just">
              <a:buFont typeface="Arial" panose="020B0604020202020204" pitchFamily="34" charset="0"/>
              <a:buChar char="•"/>
            </a:pPr>
            <a:endParaRPr lang="en-US" sz="1800" dirty="0"/>
          </a:p>
          <a:p>
            <a:pPr algn="just"/>
            <a:r>
              <a:rPr lang="en-US" sz="1800" b="1" dirty="0">
                <a:solidFill>
                  <a:schemeClr val="accent1">
                    <a:lumMod val="75000"/>
                  </a:schemeClr>
                </a:solidFill>
              </a:rPr>
              <a:t>Disadvantages of Random Forest:</a:t>
            </a:r>
          </a:p>
          <a:p>
            <a:pPr algn="just">
              <a:buFont typeface="Arial" panose="020B0604020202020204" pitchFamily="34" charset="0"/>
              <a:buChar char="•"/>
            </a:pPr>
            <a:r>
              <a:rPr lang="en-US" sz="1800" b="1" dirty="0">
                <a:solidFill>
                  <a:schemeClr val="accent1">
                    <a:lumMod val="75000"/>
                  </a:schemeClr>
                </a:solidFill>
              </a:rPr>
              <a:t>Complex and Resource-Intensive</a:t>
            </a:r>
            <a:r>
              <a:rPr lang="en-US" sz="1800" dirty="0">
                <a:solidFill>
                  <a:schemeClr val="accent1">
                    <a:lumMod val="75000"/>
                  </a:schemeClr>
                </a:solidFill>
              </a:rPr>
              <a:t>: </a:t>
            </a:r>
            <a:r>
              <a:rPr lang="en-US" sz="1800" dirty="0"/>
              <a:t>Difficult to interpret and can be computationally heavy, especially with large ensembles.</a:t>
            </a:r>
          </a:p>
          <a:p>
            <a:endParaRPr lang="en-IN" dirty="0"/>
          </a:p>
        </p:txBody>
      </p:sp>
    </p:spTree>
    <p:extLst>
      <p:ext uri="{BB962C8B-B14F-4D97-AF65-F5344CB8AC3E}">
        <p14:creationId xmlns:p14="http://schemas.microsoft.com/office/powerpoint/2010/main" val="275658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B6F7839C-4BC0-6EE5-263F-D1B88928D05D}"/>
            </a:ext>
          </a:extLst>
        </p:cNvPr>
        <p:cNvGrpSpPr/>
        <p:nvPr/>
      </p:nvGrpSpPr>
      <p:grpSpPr>
        <a:xfrm>
          <a:off x="0" y="0"/>
          <a:ext cx="0" cy="0"/>
          <a:chOff x="0" y="0"/>
          <a:chExt cx="0" cy="0"/>
        </a:xfrm>
      </p:grpSpPr>
      <p:sp>
        <p:nvSpPr>
          <p:cNvPr id="1591" name="Google Shape;1591;p39">
            <a:extLst>
              <a:ext uri="{FF2B5EF4-FFF2-40B4-BE49-F238E27FC236}">
                <a16:creationId xmlns:a16="http://schemas.microsoft.com/office/drawing/2014/main" id="{483FBAEA-E949-89F4-F9A9-4EF52C70621A}"/>
              </a:ext>
            </a:extLst>
          </p:cNvPr>
          <p:cNvSpPr txBox="1">
            <a:spLocks noGrp="1"/>
          </p:cNvSpPr>
          <p:nvPr>
            <p:ph type="title"/>
          </p:nvPr>
        </p:nvSpPr>
        <p:spPr>
          <a:xfrm>
            <a:off x="205740" y="300300"/>
            <a:ext cx="826398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US" dirty="0">
                <a:solidFill>
                  <a:schemeClr val="accent1">
                    <a:lumMod val="75000"/>
                  </a:schemeClr>
                </a:solidFill>
              </a:rPr>
              <a:t>Proposed System </a:t>
            </a:r>
            <a:endParaRPr dirty="0">
              <a:solidFill>
                <a:schemeClr val="accent1">
                  <a:lumMod val="75000"/>
                </a:schemeClr>
              </a:solidFill>
            </a:endParaRPr>
          </a:p>
        </p:txBody>
      </p:sp>
      <p:sp>
        <p:nvSpPr>
          <p:cNvPr id="13" name="Subtitle 12">
            <a:extLst>
              <a:ext uri="{FF2B5EF4-FFF2-40B4-BE49-F238E27FC236}">
                <a16:creationId xmlns:a16="http://schemas.microsoft.com/office/drawing/2014/main" id="{E8DF3A4F-7EBA-082F-D85F-4BC9BC001286}"/>
              </a:ext>
            </a:extLst>
          </p:cNvPr>
          <p:cNvSpPr>
            <a:spLocks noGrp="1"/>
          </p:cNvSpPr>
          <p:nvPr>
            <p:ph type="subTitle" idx="6"/>
          </p:nvPr>
        </p:nvSpPr>
        <p:spPr>
          <a:xfrm>
            <a:off x="571320" y="908400"/>
            <a:ext cx="7704000" cy="3695700"/>
          </a:xfrm>
        </p:spPr>
        <p:txBody>
          <a:bodyPr/>
          <a:lstStyle/>
          <a:p>
            <a:endParaRPr lang="en-US" sz="800" dirty="0"/>
          </a:p>
          <a:p>
            <a:pPr algn="just"/>
            <a:r>
              <a:rPr lang="en-US" sz="1800" dirty="0"/>
              <a:t>       </a:t>
            </a:r>
            <a:r>
              <a:rPr lang="en-US" sz="2000" dirty="0"/>
              <a:t>The proposed system e-commerce churn prediction system will use the </a:t>
            </a:r>
            <a:r>
              <a:rPr lang="en-US" sz="2000" dirty="0" err="1">
                <a:solidFill>
                  <a:schemeClr val="accent1">
                    <a:lumMod val="75000"/>
                  </a:schemeClr>
                </a:solidFill>
              </a:rPr>
              <a:t>CatBoost</a:t>
            </a:r>
            <a:r>
              <a:rPr lang="en-US" sz="2000" dirty="0">
                <a:solidFill>
                  <a:schemeClr val="accent1">
                    <a:lumMod val="75000"/>
                  </a:schemeClr>
                </a:solidFill>
              </a:rPr>
              <a:t> algorithm </a:t>
            </a:r>
            <a:r>
              <a:rPr lang="en-US" sz="2000" dirty="0"/>
              <a:t>for its high accuracy and effective handling of categorical features and large datasets. </a:t>
            </a:r>
            <a:r>
              <a:rPr lang="en-US" sz="2000" dirty="0" err="1"/>
              <a:t>CatBoost's</a:t>
            </a:r>
            <a:r>
              <a:rPr lang="en-US" sz="2000" dirty="0"/>
              <a:t> gradient boosting approach and ability to</a:t>
            </a:r>
            <a:r>
              <a:rPr lang="en-US" sz="2000" dirty="0">
                <a:solidFill>
                  <a:schemeClr val="accent1">
                    <a:lumMod val="75000"/>
                  </a:schemeClr>
                </a:solidFill>
              </a:rPr>
              <a:t> manage missing values </a:t>
            </a:r>
            <a:r>
              <a:rPr lang="en-US" sz="2000" dirty="0"/>
              <a:t>make it ideal for churn prediction. To complement this, to develop a </a:t>
            </a:r>
            <a:r>
              <a:rPr lang="en-US" sz="2000" dirty="0">
                <a:solidFill>
                  <a:schemeClr val="accent1">
                    <a:lumMod val="75000"/>
                  </a:schemeClr>
                </a:solidFill>
              </a:rPr>
              <a:t>dashboard </a:t>
            </a:r>
            <a:r>
              <a:rPr lang="en-US" sz="2000" dirty="0"/>
              <a:t>that visualizes churn metrics, customer segments, and predictive insights, providing actionable </a:t>
            </a:r>
            <a:r>
              <a:rPr lang="en-US" sz="2000" dirty="0">
                <a:solidFill>
                  <a:schemeClr val="accent1">
                    <a:lumMod val="75000"/>
                  </a:schemeClr>
                </a:solidFill>
              </a:rPr>
              <a:t>retention strategies</a:t>
            </a:r>
            <a:r>
              <a:rPr lang="en-US" sz="2000" dirty="0"/>
              <a:t> and tracking changes over time. This combination will help </a:t>
            </a:r>
            <a:r>
              <a:rPr lang="en-US" sz="2000" dirty="0">
                <a:solidFill>
                  <a:schemeClr val="accent1">
                    <a:lumMod val="75000"/>
                  </a:schemeClr>
                </a:solidFill>
              </a:rPr>
              <a:t>e-commerce businesses </a:t>
            </a:r>
            <a:r>
              <a:rPr lang="en-US" sz="2000" dirty="0"/>
              <a:t>understand and address customer churn more effectively, improving retention and business performance</a:t>
            </a:r>
            <a:r>
              <a:rPr lang="en-US" sz="1800" dirty="0"/>
              <a:t>.</a:t>
            </a:r>
          </a:p>
          <a:p>
            <a:endParaRPr lang="en-IN" dirty="0"/>
          </a:p>
        </p:txBody>
      </p:sp>
    </p:spTree>
    <p:extLst>
      <p:ext uri="{BB962C8B-B14F-4D97-AF65-F5344CB8AC3E}">
        <p14:creationId xmlns:p14="http://schemas.microsoft.com/office/powerpoint/2010/main" val="220452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1A20ABB4-413A-0959-4EB0-9D4C80C72723}"/>
            </a:ext>
          </a:extLst>
        </p:cNvPr>
        <p:cNvGrpSpPr/>
        <p:nvPr/>
      </p:nvGrpSpPr>
      <p:grpSpPr>
        <a:xfrm>
          <a:off x="0" y="0"/>
          <a:ext cx="0" cy="0"/>
          <a:chOff x="0" y="0"/>
          <a:chExt cx="0" cy="0"/>
        </a:xfrm>
      </p:grpSpPr>
      <p:sp>
        <p:nvSpPr>
          <p:cNvPr id="1591" name="Google Shape;1591;p39">
            <a:extLst>
              <a:ext uri="{FF2B5EF4-FFF2-40B4-BE49-F238E27FC236}">
                <a16:creationId xmlns:a16="http://schemas.microsoft.com/office/drawing/2014/main" id="{6329DE22-6437-C189-9933-595F7FEF5440}"/>
              </a:ext>
            </a:extLst>
          </p:cNvPr>
          <p:cNvSpPr txBox="1">
            <a:spLocks noGrp="1"/>
          </p:cNvSpPr>
          <p:nvPr>
            <p:ph type="title"/>
          </p:nvPr>
        </p:nvSpPr>
        <p:spPr>
          <a:xfrm>
            <a:off x="205740" y="300300"/>
            <a:ext cx="826398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US" dirty="0">
                <a:solidFill>
                  <a:schemeClr val="accent1">
                    <a:lumMod val="75000"/>
                  </a:schemeClr>
                </a:solidFill>
              </a:rPr>
              <a:t>Advantages of proposed system</a:t>
            </a:r>
            <a:endParaRPr dirty="0">
              <a:solidFill>
                <a:schemeClr val="accent1">
                  <a:lumMod val="75000"/>
                </a:schemeClr>
              </a:solidFill>
            </a:endParaRPr>
          </a:p>
        </p:txBody>
      </p:sp>
      <p:sp>
        <p:nvSpPr>
          <p:cNvPr id="13" name="Subtitle 12">
            <a:extLst>
              <a:ext uri="{FF2B5EF4-FFF2-40B4-BE49-F238E27FC236}">
                <a16:creationId xmlns:a16="http://schemas.microsoft.com/office/drawing/2014/main" id="{6C31844B-6DF2-9063-57C8-DF44EC70E43B}"/>
              </a:ext>
            </a:extLst>
          </p:cNvPr>
          <p:cNvSpPr>
            <a:spLocks noGrp="1"/>
          </p:cNvSpPr>
          <p:nvPr>
            <p:ph type="subTitle" idx="6"/>
          </p:nvPr>
        </p:nvSpPr>
        <p:spPr>
          <a:xfrm>
            <a:off x="571320" y="908400"/>
            <a:ext cx="7704000" cy="3695700"/>
          </a:xfrm>
        </p:spPr>
        <p:txBody>
          <a:bodyPr/>
          <a:lstStyle/>
          <a:p>
            <a:endParaRPr lang="en-US" sz="800" dirty="0"/>
          </a:p>
          <a:p>
            <a:pPr marL="0" marR="0" lvl="0" indent="0" algn="just" defTabSz="914400" rtl="0" eaLnBrk="0" fontAlgn="base" latinLnBrk="0" hangingPunct="0">
              <a:lnSpc>
                <a:spcPct val="100000"/>
              </a:lnSpc>
              <a:spcBef>
                <a:spcPct val="0"/>
              </a:spcBef>
              <a:spcAft>
                <a:spcPct val="0"/>
              </a:spcAft>
              <a:buClrTx/>
              <a:buSzTx/>
              <a:buFontTx/>
              <a:buChar char="•"/>
              <a:tabLst/>
            </a:pPr>
            <a:r>
              <a:rPr lang="en-US" sz="1800" dirty="0"/>
              <a:t>  </a:t>
            </a:r>
            <a:r>
              <a:rPr kumimoji="0" lang="en-US" altLang="en-US" sz="2000" b="1" i="0" u="none" strike="noStrike" cap="none" normalizeH="0" baseline="0" dirty="0">
                <a:ln>
                  <a:noFill/>
                </a:ln>
                <a:solidFill>
                  <a:schemeClr val="accent1">
                    <a:lumMod val="75000"/>
                  </a:schemeClr>
                </a:solidFill>
                <a:effectLst/>
                <a:latin typeface="Arial" panose="020B0604020202020204" pitchFamily="34" charset="0"/>
              </a:rPr>
              <a:t>High Accuracy</a:t>
            </a:r>
            <a:r>
              <a:rPr kumimoji="0" lang="en-US" altLang="en-US" sz="20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CatBoost</a:t>
            </a:r>
            <a:r>
              <a:rPr kumimoji="0" lang="en-US" altLang="en-US" sz="2000" b="0" i="0" u="none" strike="noStrike" cap="none" normalizeH="0" baseline="0" dirty="0">
                <a:ln>
                  <a:noFill/>
                </a:ln>
                <a:solidFill>
                  <a:schemeClr val="tx1"/>
                </a:solidFill>
                <a:effectLst/>
                <a:latin typeface="Arial" panose="020B0604020202020204" pitchFamily="34" charset="0"/>
              </a:rPr>
              <a:t> provides precise churn predictions, improving the reliability of the insights.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75000"/>
                  </a:schemeClr>
                </a:solidFill>
                <a:effectLst/>
                <a:latin typeface="Arial" panose="020B0604020202020204" pitchFamily="34" charset="0"/>
              </a:rPr>
              <a:t>Efficient Handling of </a:t>
            </a:r>
            <a:r>
              <a:rPr kumimoji="0" lang="en-US" altLang="en-US" sz="2000" b="1" i="0" u="none" strike="noStrike" cap="none" normalizeH="0" baseline="0" dirty="0">
                <a:ln>
                  <a:noFill/>
                </a:ln>
                <a:solidFill>
                  <a:schemeClr val="accent1">
                    <a:lumMod val="75000"/>
                  </a:schemeClr>
                </a:solidFill>
                <a:effectLst/>
              </a:rPr>
              <a:t>Categorical</a:t>
            </a:r>
            <a:r>
              <a:rPr kumimoji="0" lang="en-US" altLang="en-US" sz="2000" b="1" i="0" u="none" strike="noStrike" cap="none" normalizeH="0" baseline="0" dirty="0">
                <a:ln>
                  <a:noFill/>
                </a:ln>
                <a:solidFill>
                  <a:schemeClr val="accent1">
                    <a:lumMod val="75000"/>
                  </a:schemeClr>
                </a:solidFill>
                <a:effectLst/>
                <a:latin typeface="Arial" panose="020B0604020202020204" pitchFamily="34" charset="0"/>
              </a:rPr>
              <a:t> Features</a:t>
            </a:r>
            <a:r>
              <a:rPr kumimoji="0" lang="en-US" altLang="en-US" sz="20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Simplifies data preprocessing by effectively managing categorical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75000"/>
                  </a:schemeClr>
                </a:solidFill>
                <a:effectLst/>
                <a:latin typeface="Arial" panose="020B0604020202020204" pitchFamily="34" charset="0"/>
              </a:rPr>
              <a:t>Robust to Overfitting</a:t>
            </a:r>
            <a:r>
              <a:rPr kumimoji="0" lang="en-US" altLang="en-US" sz="20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 algorithm reduces the risk of overfitting, ensuring better generalization to new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75000"/>
                  </a:schemeClr>
                </a:solidFill>
                <a:effectLst/>
                <a:latin typeface="Arial" panose="020B0604020202020204" pitchFamily="34" charset="0"/>
              </a:rPr>
              <a:t>Comprehensive Dashboard</a:t>
            </a:r>
            <a:r>
              <a:rPr kumimoji="0" lang="en-US" altLang="en-US" sz="20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Visualizes key churn metrics and customer segments, offering actionable insights and tracking trends over time.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75000"/>
                  </a:schemeClr>
                </a:solidFill>
                <a:effectLst/>
                <a:latin typeface="Arial" panose="020B0604020202020204" pitchFamily="34" charset="0"/>
              </a:rPr>
              <a:t>Scalable and Interactive</a:t>
            </a:r>
            <a:r>
              <a:rPr kumimoji="0" lang="en-US" altLang="en-US" sz="20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Handles large datasets efficiently and provides interactive features for deeper analysis and real-time updates. </a:t>
            </a:r>
          </a:p>
          <a:p>
            <a:endParaRPr lang="en-IN" dirty="0"/>
          </a:p>
        </p:txBody>
      </p:sp>
    </p:spTree>
    <p:extLst>
      <p:ext uri="{BB962C8B-B14F-4D97-AF65-F5344CB8AC3E}">
        <p14:creationId xmlns:p14="http://schemas.microsoft.com/office/powerpoint/2010/main" val="225269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659" y="713434"/>
            <a:ext cx="8229599" cy="462224"/>
          </a:xfrm>
        </p:spPr>
        <p:txBody>
          <a:bodyPr/>
          <a:lstStyle/>
          <a:p>
            <a:r>
              <a:rPr lang="en-US" dirty="0"/>
              <a:t>MODULE 1: DATA PREPROCESSING</a:t>
            </a:r>
            <a:endParaRPr lang="en-IN" dirty="0"/>
          </a:p>
        </p:txBody>
      </p:sp>
      <p:sp>
        <p:nvSpPr>
          <p:cNvPr id="3" name="Subtitle 2"/>
          <p:cNvSpPr>
            <a:spLocks noGrp="1"/>
          </p:cNvSpPr>
          <p:nvPr>
            <p:ph type="subTitle" idx="1"/>
          </p:nvPr>
        </p:nvSpPr>
        <p:spPr>
          <a:xfrm>
            <a:off x="150726" y="1376624"/>
            <a:ext cx="8229599" cy="3356150"/>
          </a:xfrm>
        </p:spPr>
        <p:txBody>
          <a:bodyPr/>
          <a:lstStyle/>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Handle missing values</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 imputation (mean, median) or remove rows with missing data.</a:t>
            </a:r>
          </a:p>
          <a:p>
            <a:pPr marL="139700" indent="0" algn="l"/>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Feature engineering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Create new features like RFM (</a:t>
            </a:r>
            <a:r>
              <a:rPr lang="en-US" sz="1600" dirty="0" err="1">
                <a:latin typeface="Times New Roman" panose="02020603050405020304" pitchFamily="18" charset="0"/>
                <a:cs typeface="Times New Roman" panose="02020603050405020304" pitchFamily="18" charset="0"/>
              </a:rPr>
              <a:t>Recency</a:t>
            </a:r>
            <a:r>
              <a:rPr lang="en-US" sz="1600" dirty="0">
                <a:latin typeface="Times New Roman" panose="02020603050405020304" pitchFamily="18" charset="0"/>
                <a:cs typeface="Times New Roman" panose="02020603050405020304" pitchFamily="18" charset="0"/>
              </a:rPr>
              <a:t>, Frequency, Monetary).</a:t>
            </a:r>
          </a:p>
          <a:p>
            <a:pPr marL="139700" indent="0" algn="l"/>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Categorical encoding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 </a:t>
            </a:r>
            <a:r>
              <a:rPr lang="en-US" sz="1600" b="1" dirty="0">
                <a:latin typeface="Times New Roman" panose="02020603050405020304" pitchFamily="18" charset="0"/>
                <a:cs typeface="Times New Roman" panose="02020603050405020304" pitchFamily="18" charset="0"/>
              </a:rPr>
              <a:t>Label Encoding</a:t>
            </a:r>
            <a:r>
              <a:rPr lang="en-US" sz="1600" dirty="0">
                <a:latin typeface="Times New Roman" panose="02020603050405020304" pitchFamily="18" charset="0"/>
                <a:cs typeface="Times New Roman" panose="02020603050405020304" pitchFamily="18" charset="0"/>
              </a:rPr>
              <a:t> or </a:t>
            </a:r>
            <a:r>
              <a:rPr lang="en-US" sz="1600" b="1" dirty="0">
                <a:latin typeface="Times New Roman" panose="02020603050405020304" pitchFamily="18" charset="0"/>
                <a:cs typeface="Times New Roman" panose="02020603050405020304" pitchFamily="18" charset="0"/>
              </a:rPr>
              <a:t>One-Hot Encoding</a:t>
            </a:r>
            <a:r>
              <a:rPr lang="en-US" sz="1600" dirty="0">
                <a:latin typeface="Times New Roman" panose="02020603050405020304" pitchFamily="18" charset="0"/>
                <a:cs typeface="Times New Roman" panose="02020603050405020304" pitchFamily="18" charset="0"/>
              </a:rPr>
              <a:t> for categorical features.</a:t>
            </a:r>
          </a:p>
          <a:p>
            <a:pPr marL="139700" indent="0" algn="l"/>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Outlier detection</a:t>
            </a:r>
            <a:r>
              <a:rPr lang="en-US" sz="1600" dirty="0">
                <a:latin typeface="Times New Roman" panose="02020603050405020304" pitchFamily="18" charset="0"/>
                <a:cs typeface="Times New Roman" panose="02020603050405020304" pitchFamily="18" charset="0"/>
              </a:rPr>
              <a:t>: Identify and handle outliers using IQR or Z-score methods.</a:t>
            </a:r>
          </a:p>
          <a:p>
            <a:pPr marL="139700" indent="0" algn="l"/>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Feature scaling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Standardize/normalize data if needed (especially for non-</a:t>
            </a:r>
            <a:r>
              <a:rPr lang="en-US" sz="1600"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models).</a:t>
            </a:r>
          </a:p>
          <a:p>
            <a:pPr marL="139700" indent="0" algn="l"/>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Data cleaning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Remove duplicates and correct inconsistencies in the data.</a:t>
            </a:r>
          </a:p>
          <a:p>
            <a:pPr marL="139700" indent="0" algn="l"/>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Prepare data</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Output a clean, structured dataset ready for modeling.</a:t>
            </a:r>
          </a:p>
          <a:p>
            <a:pPr algn="l"/>
            <a:endParaRPr lang="en-IN" dirty="0"/>
          </a:p>
        </p:txBody>
      </p:sp>
    </p:spTree>
    <p:extLst>
      <p:ext uri="{BB962C8B-B14F-4D97-AF65-F5344CB8AC3E}">
        <p14:creationId xmlns:p14="http://schemas.microsoft.com/office/powerpoint/2010/main" val="643136154"/>
      </p:ext>
    </p:extLst>
  </p:cSld>
  <p:clrMapOvr>
    <a:masterClrMapping/>
  </p:clrMapOvr>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TotalTime>
  <Words>1512</Words>
  <Application>Microsoft Office PowerPoint</Application>
  <PresentationFormat>On-screen Show (16:9)</PresentationFormat>
  <Paragraphs>127</Paragraphs>
  <Slides>25</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Wingdings</vt:lpstr>
      <vt:lpstr>Algerian</vt:lpstr>
      <vt:lpstr>Orbitron</vt:lpstr>
      <vt:lpstr>Times New Roman</vt:lpstr>
      <vt:lpstr>Roboto Condensed Light</vt:lpstr>
      <vt:lpstr>Verdana</vt:lpstr>
      <vt:lpstr>Archivo Light</vt:lpstr>
      <vt:lpstr>Arial</vt:lpstr>
      <vt:lpstr>Virtual Metaverse Project Proposal by Slidesgo</vt:lpstr>
      <vt:lpstr>E-COMMERCE CUSTOMER CHURN PREDICTION</vt:lpstr>
      <vt:lpstr>ABSTRACT</vt:lpstr>
      <vt:lpstr>Introduction and Overview of the Project.</vt:lpstr>
      <vt:lpstr>Existing System</vt:lpstr>
      <vt:lpstr>Advantages of Existing System</vt:lpstr>
      <vt:lpstr>Disadvantages of Existing System</vt:lpstr>
      <vt:lpstr>Proposed System </vt:lpstr>
      <vt:lpstr>Advantages of proposed system</vt:lpstr>
      <vt:lpstr>MODULE 1: DATA PREPROCESSING</vt:lpstr>
      <vt:lpstr>MODULE 2: PREDICTION </vt:lpstr>
      <vt:lpstr>MODULE 3: EVALUATION</vt:lpstr>
      <vt:lpstr>MODULE 4: WEB INTERFACE  </vt:lpstr>
      <vt:lpstr>SYSTEM ARCHITECTURE</vt:lpstr>
      <vt:lpstr>OUTPUT</vt:lpstr>
      <vt:lpstr>OUTPUT</vt:lpstr>
      <vt:lpstr>TEST OUTPUT</vt:lpstr>
      <vt:lpstr>TEST OUTPUT</vt:lpstr>
      <vt:lpstr>CLASS DIAGRAM</vt:lpstr>
      <vt:lpstr>USE CASE DIAGRAM</vt:lpstr>
      <vt:lpstr>DFD DIAGRAM</vt:lpstr>
      <vt:lpstr>DFD DIAGRAM</vt:lpstr>
      <vt:lpstr>DFD DIAGRAM</vt:lpstr>
      <vt:lpstr>Functional  &amp; Non-Functional Requirements: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Keerthika</dc:creator>
  <cp:lastModifiedBy>keerthika p</cp:lastModifiedBy>
  <cp:revision>9</cp:revision>
  <dcterms:modified xsi:type="dcterms:W3CDTF">2024-11-25T04:56:07Z</dcterms:modified>
</cp:coreProperties>
</file>