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88" r:id="rId4"/>
    <p:sldId id="289" r:id="rId5"/>
    <p:sldId id="294" r:id="rId6"/>
    <p:sldId id="296" r:id="rId7"/>
    <p:sldId id="297" r:id="rId8"/>
    <p:sldId id="298" r:id="rId9"/>
    <p:sldId id="299" r:id="rId10"/>
    <p:sldId id="290" r:id="rId11"/>
    <p:sldId id="291" r:id="rId12"/>
    <p:sldId id="292" r:id="rId13"/>
    <p:sldId id="293" r:id="rId14"/>
    <p:sldId id="29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21E-D5FD-4806-B997-62CE6C69C4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A3C1-FB99-45B1-A9DD-38382CCEA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3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21E-D5FD-4806-B997-62CE6C69C4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A3C1-FB99-45B1-A9DD-38382CCEA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81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21E-D5FD-4806-B997-62CE6C69C4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A3C1-FB99-45B1-A9DD-38382CCEA0D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6817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21E-D5FD-4806-B997-62CE6C69C4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A3C1-FB99-45B1-A9DD-38382CCEA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2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21E-D5FD-4806-B997-62CE6C69C4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A3C1-FB99-45B1-A9DD-38382CCEA0D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681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21E-D5FD-4806-B997-62CE6C69C4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A3C1-FB99-45B1-A9DD-38382CCEA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042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21E-D5FD-4806-B997-62CE6C69C4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A3C1-FB99-45B1-A9DD-38382CCEA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39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21E-D5FD-4806-B997-62CE6C69C4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A3C1-FB99-45B1-A9DD-38382CCEA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5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21E-D5FD-4806-B997-62CE6C69C4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A3C1-FB99-45B1-A9DD-38382CCEA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21E-D5FD-4806-B997-62CE6C69C4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A3C1-FB99-45B1-A9DD-38382CCEA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2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21E-D5FD-4806-B997-62CE6C69C4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A3C1-FB99-45B1-A9DD-38382CCEA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21E-D5FD-4806-B997-62CE6C69C4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A3C1-FB99-45B1-A9DD-38382CCEA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1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21E-D5FD-4806-B997-62CE6C69C4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A3C1-FB99-45B1-A9DD-38382CCEA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41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21E-D5FD-4806-B997-62CE6C69C4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A3C1-FB99-45B1-A9DD-38382CCEA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51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21E-D5FD-4806-B997-62CE6C69C4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A3C1-FB99-45B1-A9DD-38382CCEA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7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21E-D5FD-4806-B997-62CE6C69C4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A3C1-FB99-45B1-A9DD-38382CCEA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21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A421E-D5FD-4806-B997-62CE6C69C4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3BA3C1-FB99-45B1-A9DD-38382CCEA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90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F9219-047C-40C9-9BE6-9119EA2E46E7}"/>
              </a:ext>
            </a:extLst>
          </p:cNvPr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kern="1200" dirty="0">
                <a:solidFill>
                  <a:schemeClr val="accent1"/>
                </a:solidFill>
                <a:latin typeface="STFangsong" panose="020B0503020204020204" pitchFamily="2" charset="-122"/>
                <a:ea typeface="STFangsong" panose="020B0503020204020204" pitchFamily="2" charset="-122"/>
                <a:cs typeface="+mj-cs"/>
              </a:rPr>
              <a:t>ACTIVE SERVER PAGE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           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3F1ECB4-239B-467E-BF5B-FB08A4E52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3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0FD87-43F3-4E30-A571-AC97006C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DC96B1-20C8-48D9-894A-BA83B8617C0C}" type="slidenum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B2000-7BEC-4D73-BA15-48E5EA418CA0}"/>
              </a:ext>
            </a:extLst>
          </p:cNvPr>
          <p:cNvSpPr txBox="1"/>
          <p:nvPr/>
        </p:nvSpPr>
        <p:spPr>
          <a:xfrm>
            <a:off x="3976467" y="381175"/>
            <a:ext cx="554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 Dot 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BEA6-4B38-4798-8A63-B870833567FE}"/>
              </a:ext>
            </a:extLst>
          </p:cNvPr>
          <p:cNvSpPr txBox="1"/>
          <p:nvPr/>
        </p:nvSpPr>
        <p:spPr>
          <a:xfrm>
            <a:off x="1026942" y="1533379"/>
            <a:ext cx="8623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 contains mainly two concepts.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Controls.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Objects.</a:t>
            </a:r>
          </a:p>
          <a:p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7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0FD87-43F3-4E30-A571-AC97006C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DC96B1-20C8-48D9-894A-BA83B8617C0C}" type="slidenum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B2000-7BEC-4D73-BA15-48E5EA418CA0}"/>
              </a:ext>
            </a:extLst>
          </p:cNvPr>
          <p:cNvSpPr txBox="1"/>
          <p:nvPr/>
        </p:nvSpPr>
        <p:spPr>
          <a:xfrm>
            <a:off x="2133599" y="395242"/>
            <a:ext cx="554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of ASP Dot 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BEA6-4B38-4798-8A63-B870833567FE}"/>
              </a:ext>
            </a:extLst>
          </p:cNvPr>
          <p:cNvSpPr txBox="1"/>
          <p:nvPr/>
        </p:nvSpPr>
        <p:spPr>
          <a:xfrm>
            <a:off x="1026942" y="1533379"/>
            <a:ext cx="86234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six type controls.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  <a:p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4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0FD87-43F3-4E30-A571-AC97006C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DC96B1-20C8-48D9-894A-BA83B8617C0C}" type="slidenum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B2000-7BEC-4D73-BA15-48E5EA418CA0}"/>
              </a:ext>
            </a:extLst>
          </p:cNvPr>
          <p:cNvSpPr txBox="1"/>
          <p:nvPr/>
        </p:nvSpPr>
        <p:spPr>
          <a:xfrm>
            <a:off x="629919" y="477140"/>
            <a:ext cx="897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Objects[State Managements] of ASP Dot 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BEA6-4B38-4798-8A63-B870833567FE}"/>
              </a:ext>
            </a:extLst>
          </p:cNvPr>
          <p:cNvSpPr txBox="1"/>
          <p:nvPr/>
        </p:nvSpPr>
        <p:spPr>
          <a:xfrm>
            <a:off x="1026942" y="1533379"/>
            <a:ext cx="74277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six type objects.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</a:p>
          <a:p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0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0FD87-43F3-4E30-A571-AC97006C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DC96B1-20C8-48D9-894A-BA83B8617C0C}" type="slidenum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B2000-7BEC-4D73-BA15-48E5EA418CA0}"/>
              </a:ext>
            </a:extLst>
          </p:cNvPr>
          <p:cNvSpPr txBox="1"/>
          <p:nvPr/>
        </p:nvSpPr>
        <p:spPr>
          <a:xfrm>
            <a:off x="2056227" y="477140"/>
            <a:ext cx="655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and SERVER 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BEA6-4B38-4798-8A63-B870833567FE}"/>
              </a:ext>
            </a:extLst>
          </p:cNvPr>
          <p:cNvSpPr txBox="1"/>
          <p:nvPr/>
        </p:nvSpPr>
        <p:spPr>
          <a:xfrm>
            <a:off x="1026942" y="1533379"/>
            <a:ext cx="8623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Hypertext Markup Language (HTML) is the standard markup language for creating web pages and web applications. It runs on  client side only.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Controls are runs both client  and server side.</a:t>
            </a:r>
          </a:p>
          <a:p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5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0FD87-43F3-4E30-A571-AC97006C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DC96B1-20C8-48D9-894A-BA83B8617C0C}" type="slidenum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B2000-7BEC-4D73-BA15-48E5EA418CA0}"/>
              </a:ext>
            </a:extLst>
          </p:cNvPr>
          <p:cNvSpPr txBox="1"/>
          <p:nvPr/>
        </p:nvSpPr>
        <p:spPr>
          <a:xfrm>
            <a:off x="2133599" y="395242"/>
            <a:ext cx="689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Behind and Inline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BEA6-4B38-4798-8A63-B870833567FE}"/>
              </a:ext>
            </a:extLst>
          </p:cNvPr>
          <p:cNvSpPr txBox="1"/>
          <p:nvPr/>
        </p:nvSpPr>
        <p:spPr>
          <a:xfrm>
            <a:off x="1026942" y="1533379"/>
            <a:ext cx="86234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Behind </a:t>
            </a: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code for an ASP.NET Web page that is written in a separate class file that can have the extension of .</a:t>
            </a:r>
            <a:r>
              <a:rPr lang="en-US" altLang="en-US" sz="3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aspx.cs</a:t>
            </a: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Code </a:t>
            </a: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code that is written inside an ASP.NET Web Page that has an extension of .</a:t>
            </a:r>
            <a:r>
              <a:rPr lang="en-US" altLang="en-US" sz="3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aspx</a:t>
            </a: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0FD87-43F3-4E30-A571-AC97006C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DC96B1-20C8-48D9-894A-BA83B8617C0C}" type="slidenum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B2000-7BEC-4D73-BA15-48E5EA418CA0}"/>
              </a:ext>
            </a:extLst>
          </p:cNvPr>
          <p:cNvSpPr txBox="1"/>
          <p:nvPr/>
        </p:nvSpPr>
        <p:spPr>
          <a:xfrm>
            <a:off x="3976467" y="381175"/>
            <a:ext cx="554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 Dot 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BEA6-4B38-4798-8A63-B870833567FE}"/>
              </a:ext>
            </a:extLst>
          </p:cNvPr>
          <p:cNvSpPr txBox="1"/>
          <p:nvPr/>
        </p:nvSpPr>
        <p:spPr>
          <a:xfrm>
            <a:off x="1026942" y="1533379"/>
            <a:ext cx="86234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Server Page is used to create web applications.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applications are compiled codes, written using the extensible and reusable components or objects present in .NET framework.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means client-server application.</a:t>
            </a:r>
          </a:p>
        </p:txBody>
      </p:sp>
    </p:spTree>
    <p:extLst>
      <p:ext uri="{BB962C8B-B14F-4D97-AF65-F5344CB8AC3E}">
        <p14:creationId xmlns:p14="http://schemas.microsoft.com/office/powerpoint/2010/main" val="74960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0FD87-43F3-4E30-A571-AC97006C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DC96B1-20C8-48D9-894A-BA83B8617C0C}" type="slidenum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B2000-7BEC-4D73-BA15-48E5EA418CA0}"/>
              </a:ext>
            </a:extLst>
          </p:cNvPr>
          <p:cNvSpPr txBox="1"/>
          <p:nvPr/>
        </p:nvSpPr>
        <p:spPr>
          <a:xfrm>
            <a:off x="2625969" y="395243"/>
            <a:ext cx="554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Server Application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9BF2627-7979-4BDC-B49B-5867ABF1A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42" y="1799639"/>
            <a:ext cx="6398456" cy="356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1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0FD87-43F3-4E30-A571-AC97006C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DC96B1-20C8-48D9-894A-BA83B8617C0C}" type="slidenum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IN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53A5CE2F-0F8F-4336-BC76-3F18048E1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0" y="863551"/>
            <a:ext cx="8842197" cy="41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7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0FD87-43F3-4E30-A571-AC97006C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DC96B1-20C8-48D9-894A-BA83B8617C0C}" type="slidenum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IN">
              <a:solidFill>
                <a:srgbClr val="FFFFFF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BAB2F6-9BA9-4170-956A-F689A4989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7" y="534279"/>
            <a:ext cx="8651630" cy="58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0FD87-43F3-4E30-A571-AC97006C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DC96B1-20C8-48D9-894A-BA83B8617C0C}" type="slidenum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B2000-7BEC-4D73-BA15-48E5EA418CA0}"/>
              </a:ext>
            </a:extLst>
          </p:cNvPr>
          <p:cNvSpPr txBox="1"/>
          <p:nvPr/>
        </p:nvSpPr>
        <p:spPr>
          <a:xfrm>
            <a:off x="3976467" y="381175"/>
            <a:ext cx="554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 Dot 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BEA6-4B38-4798-8A63-B870833567FE}"/>
              </a:ext>
            </a:extLst>
          </p:cNvPr>
          <p:cNvSpPr txBox="1"/>
          <p:nvPr/>
        </p:nvSpPr>
        <p:spPr>
          <a:xfrm>
            <a:off x="1026942" y="1533379"/>
            <a:ext cx="8623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PreInit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GB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PreInit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first event in page life cycle. It checks the </a:t>
            </a:r>
            <a:r>
              <a:rPr lang="en-GB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IsPostBack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property and determines whether the page is a </a:t>
            </a:r>
            <a:r>
              <a:rPr lang="en-GB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postback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sets the themes and master pages, creates dynamic controls, and gets and sets profile property values. </a:t>
            </a:r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0FD87-43F3-4E30-A571-AC97006C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DC96B1-20C8-48D9-894A-BA83B8617C0C}" type="slidenum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B2000-7BEC-4D73-BA15-48E5EA418CA0}"/>
              </a:ext>
            </a:extLst>
          </p:cNvPr>
          <p:cNvSpPr txBox="1"/>
          <p:nvPr/>
        </p:nvSpPr>
        <p:spPr>
          <a:xfrm>
            <a:off x="3976467" y="381175"/>
            <a:ext cx="554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 Dot 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BEA6-4B38-4798-8A63-B870833567FE}"/>
              </a:ext>
            </a:extLst>
          </p:cNvPr>
          <p:cNvSpPr txBox="1"/>
          <p:nvPr/>
        </p:nvSpPr>
        <p:spPr>
          <a:xfrm>
            <a:off x="840331" y="1027506"/>
            <a:ext cx="82383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Init event initializes the control property and the control tree is built. </a:t>
            </a:r>
            <a:r>
              <a:rPr lang="en-GB" sz="3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InitComplete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GB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InitComplete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event allows tracking of view state. All the controls turn on view-state tracking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PreLoad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GB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PreLoad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occurs before the post back data is loaded in the controls.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-The Load event is raised for the page first. The controls in the control tree are created.</a:t>
            </a:r>
          </a:p>
          <a:p>
            <a:pPr algn="just"/>
            <a:endParaRPr lang="en-GB" sz="3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0FD87-43F3-4E30-A571-AC97006C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DC96B1-20C8-48D9-894A-BA83B8617C0C}" type="slidenum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B2000-7BEC-4D73-BA15-48E5EA418CA0}"/>
              </a:ext>
            </a:extLst>
          </p:cNvPr>
          <p:cNvSpPr txBox="1"/>
          <p:nvPr/>
        </p:nvSpPr>
        <p:spPr>
          <a:xfrm>
            <a:off x="3976467" y="381175"/>
            <a:ext cx="554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 Dot 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BEA6-4B38-4798-8A63-B870833567FE}"/>
              </a:ext>
            </a:extLst>
          </p:cNvPr>
          <p:cNvSpPr txBox="1"/>
          <p:nvPr/>
        </p:nvSpPr>
        <p:spPr>
          <a:xfrm>
            <a:off x="840331" y="1027506"/>
            <a:ext cx="823835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3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PostBack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the name given to the process of submitting all the information that the user is currently working on and send it all back to the server.</a:t>
            </a:r>
            <a:endParaRPr lang="en-GB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LoadComplete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The loading process is completed, control event handlers are run, and page validation takes place. </a:t>
            </a:r>
            <a:r>
              <a:rPr lang="en-GB" sz="3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PreRender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The </a:t>
            </a:r>
            <a:r>
              <a:rPr lang="en-GB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PreRender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event occurs just before the output is rendered. By handling this event, pages and controls can perform any updates before the output is rendered.</a:t>
            </a:r>
          </a:p>
          <a:p>
            <a:pPr algn="just"/>
            <a:endParaRPr lang="en-GB" sz="3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2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0FD87-43F3-4E30-A571-AC97006C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DC96B1-20C8-48D9-894A-BA83B8617C0C}" type="slidenum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B2000-7BEC-4D73-BA15-48E5EA418CA0}"/>
              </a:ext>
            </a:extLst>
          </p:cNvPr>
          <p:cNvSpPr txBox="1"/>
          <p:nvPr/>
        </p:nvSpPr>
        <p:spPr>
          <a:xfrm>
            <a:off x="3976467" y="381175"/>
            <a:ext cx="554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 Dot 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BEA6-4B38-4798-8A63-B870833567FE}"/>
              </a:ext>
            </a:extLst>
          </p:cNvPr>
          <p:cNvSpPr txBox="1"/>
          <p:nvPr/>
        </p:nvSpPr>
        <p:spPr>
          <a:xfrm>
            <a:off x="840331" y="1027506"/>
            <a:ext cx="82383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3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SaveStateComplete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State of control on the page is saved. Personalization, control state and view state information is saved. The HTML markup is generated.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UnLoad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The </a:t>
            </a:r>
            <a:r>
              <a:rPr lang="en-GB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UnLoad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phase is the last phase of the page life cycle. It raises the </a:t>
            </a:r>
            <a:r>
              <a:rPr lang="en-GB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UnLoad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event for all controls recursively and lastly for the page itself. Final </a:t>
            </a:r>
            <a:r>
              <a:rPr lang="en-GB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done and all resources and references, such as database connections, are freed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235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500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STFangsong</vt:lpstr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sony.vl</dc:creator>
  <cp:lastModifiedBy>Luminar Technolab</cp:lastModifiedBy>
  <cp:revision>21</cp:revision>
  <dcterms:created xsi:type="dcterms:W3CDTF">2020-05-31T14:30:59Z</dcterms:created>
  <dcterms:modified xsi:type="dcterms:W3CDTF">2023-10-11T10:14:20Z</dcterms:modified>
</cp:coreProperties>
</file>