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4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6" r:id="rId9"/>
    <p:sldId id="267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25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0"/>
    <p:restoredTop sz="95890"/>
  </p:normalViewPr>
  <p:slideViewPr>
    <p:cSldViewPr snapToGrid="0">
      <p:cViewPr varScale="1">
        <p:scale>
          <a:sx n="77" d="100"/>
          <a:sy n="77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113C7-718A-9744-8534-52C53EFC834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3DC4-F7B3-FB41-A8D3-2F15A42DC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 everyone! This is my presentation a ‘Look into Airbnb Hosting: Berlin’</a:t>
            </a:r>
          </a:p>
          <a:p>
            <a:r>
              <a:rPr lang="en-US" dirty="0"/>
              <a:t>Airbnb can be a great way to visit a city at a reasonable price (compared to a hotel), </a:t>
            </a:r>
          </a:p>
          <a:p>
            <a:r>
              <a:rPr lang="en-US" dirty="0"/>
              <a:t>but how does this affect the locals that live there?</a:t>
            </a:r>
          </a:p>
          <a:p>
            <a:r>
              <a:rPr lang="en-US" dirty="0"/>
              <a:t>As a person that lived in Berlin for a while. </a:t>
            </a:r>
          </a:p>
          <a:p>
            <a:r>
              <a:rPr lang="en-US" dirty="0"/>
              <a:t>From my own experience in 2015 it was nearly</a:t>
            </a:r>
          </a:p>
          <a:p>
            <a:r>
              <a:rPr lang="en-US" dirty="0"/>
              <a:t>impossible to find affordable or even available housing, </a:t>
            </a:r>
          </a:p>
          <a:p>
            <a:r>
              <a:rPr lang="en-US" dirty="0"/>
              <a:t>so, in turn I lived in two different Airbnb’s which cost me way more money than renting an apartment.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is why I wanted to see how Airbnb is affecting the housing landscape within Berlin.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end, I can’t say with 100% certainty that Airbnb and similar companies are fueling the housing crisis</a:t>
            </a:r>
          </a:p>
          <a:p>
            <a:r>
              <a:rPr lang="en-US" dirty="0"/>
              <a:t>but being a host does have its financial perks and that in some way is keeping rooms and apartments off the </a:t>
            </a:r>
          </a:p>
          <a:p>
            <a:r>
              <a:rPr lang="en-US" dirty="0"/>
              <a:t>general housing market for Berlin Renters. Something I had no idea I experienced until now. </a:t>
            </a:r>
          </a:p>
          <a:p>
            <a:endParaRPr lang="en-US" dirty="0"/>
          </a:p>
          <a:p>
            <a:r>
              <a:rPr lang="en-US" dirty="0"/>
              <a:t>What I can conclude for certain is: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Even with laws restricting how hosting works for vacation rentals : </a:t>
            </a:r>
          </a:p>
          <a:p>
            <a:pPr lvl="1"/>
            <a:r>
              <a:rPr lang="en-US" dirty="0"/>
              <a:t>Many with more than 2+  listings rent for longer than the 90-day cut off</a:t>
            </a:r>
          </a:p>
          <a:p>
            <a:pPr lvl="1"/>
            <a:r>
              <a:rPr lang="en-US" dirty="0"/>
              <a:t>A majority are still unlicensed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Hosts with 4 or more listings are most likely using this as their main source of income. </a:t>
            </a:r>
          </a:p>
          <a:p>
            <a:pPr lvl="1"/>
            <a:r>
              <a:rPr lang="en-US" dirty="0"/>
              <a:t>While the majority of host have only one listing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Listing availability is strongly tied in with the number of listings a host has.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17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22222"/>
                </a:solidFill>
                <a:effectLst/>
              </a:rPr>
              <a:t>Could 20 listings be in one property?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2222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22222"/>
                </a:solidFill>
                <a:effectLst/>
              </a:rPr>
              <a:t>I believe in doing so it will give a clearer picture on how Airbnb may or may not be fueling Berlin's housing crisis.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600" b="0" dirty="0"/>
              <a:t>2008 – The </a:t>
            </a:r>
            <a:r>
              <a:rPr lang="en-US" sz="1600" b="0" dirty="0" err="1"/>
              <a:t>Airbedandbreakfast.com</a:t>
            </a:r>
            <a:r>
              <a:rPr lang="en-US" sz="1600" b="0" dirty="0"/>
              <a:t> website launches beginning </a:t>
            </a:r>
          </a:p>
          <a:p>
            <a:pPr lvl="0"/>
            <a:r>
              <a:rPr lang="en-US" sz="1600" b="0" dirty="0"/>
              <a:t>just with beds and shared spaces.</a:t>
            </a:r>
          </a:p>
          <a:p>
            <a:pPr lvl="0"/>
            <a:r>
              <a:rPr lang="en-US" sz="1600" b="0" dirty="0"/>
              <a:t>2009 – The name is shortened to Airbnb and the site’s contents </a:t>
            </a:r>
          </a:p>
          <a:p>
            <a:pPr lvl="0"/>
            <a:r>
              <a:rPr lang="en-US" sz="1600" b="0" dirty="0"/>
              <a:t>expand drastically. Including: entire homes, apartments, private rooms, </a:t>
            </a:r>
          </a:p>
          <a:p>
            <a:pPr lvl="0"/>
            <a:r>
              <a:rPr lang="en-US" sz="1600" b="0" dirty="0"/>
              <a:t>castles, boats, manors, treehouses, other properties, etc.</a:t>
            </a:r>
          </a:p>
          <a:p>
            <a:pPr lvl="0"/>
            <a:r>
              <a:rPr lang="en-US" sz="1600" b="0" dirty="0"/>
              <a:t>2011 – Airbnb acquires </a:t>
            </a:r>
            <a:r>
              <a:rPr lang="en-US" sz="1600" b="0" dirty="0" err="1"/>
              <a:t>Accoleo</a:t>
            </a:r>
            <a:r>
              <a:rPr lang="en-US" sz="1600" b="0" dirty="0"/>
              <a:t> (a small German company) expanding into Germany.</a:t>
            </a:r>
          </a:p>
          <a:p>
            <a:pPr lvl="0"/>
            <a:r>
              <a:rPr lang="en-US" sz="1600" b="0" dirty="0"/>
              <a:t>2016 – May 1</a:t>
            </a:r>
            <a:r>
              <a:rPr lang="en-US" sz="1600" b="0" baseline="30000" dirty="0"/>
              <a:t>st</a:t>
            </a:r>
            <a:r>
              <a:rPr lang="en-US" sz="1600" b="0" dirty="0"/>
              <a:t>  </a:t>
            </a:r>
            <a:r>
              <a:rPr lang="en-US" sz="1600" b="0" i="1" dirty="0" err="1"/>
              <a:t>Zweckentfremdungsverbot</a:t>
            </a:r>
            <a:r>
              <a:rPr lang="en-US" sz="1600" b="0" i="1" dirty="0"/>
              <a:t> (Ban on Wrongful Use law) </a:t>
            </a:r>
          </a:p>
          <a:p>
            <a:pPr lvl="0"/>
            <a:r>
              <a:rPr lang="en-US" sz="1600" b="0" dirty="0"/>
              <a:t>was enacted in Germany. </a:t>
            </a:r>
          </a:p>
          <a:p>
            <a:pPr lvl="0"/>
            <a:r>
              <a:rPr lang="en-US" sz="1600" b="0" dirty="0"/>
              <a:t>2018 – May 1</a:t>
            </a:r>
            <a:r>
              <a:rPr lang="en-US" sz="1600" b="0" baseline="30000" dirty="0"/>
              <a:t>st</a:t>
            </a:r>
            <a:r>
              <a:rPr lang="en-US" sz="1600" b="0" dirty="0"/>
              <a:t> the law is updated after many court trials.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Currently Airbnb is still perfectly legal in Berlin.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effect since May 1st 2016,  </a:t>
            </a:r>
            <a:r>
              <a:rPr lang="en-US" i="1" dirty="0" err="1">
                <a:solidFill>
                  <a:srgbClr val="222222"/>
                </a:solidFill>
                <a:effectLst/>
              </a:rPr>
              <a:t>Zweckentfremdungsverbot</a:t>
            </a:r>
            <a:r>
              <a:rPr lang="en-US" i="1" dirty="0">
                <a:solidFill>
                  <a:srgbClr val="222222"/>
                </a:solidFill>
                <a:effectLst/>
              </a:rPr>
              <a:t> (Ban on Wrongful Use) </a:t>
            </a:r>
            <a:r>
              <a:rPr lang="en-US" dirty="0">
                <a:solidFill>
                  <a:srgbClr val="222222"/>
                </a:solidFill>
                <a:effectLst/>
              </a:rPr>
              <a:t>a law aimed at landlords and apartment owners that are taking their apartments off the regular rental  market.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This is happening because there is more money to be made per night than renting it out as a regular monthly rental.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The law basically makes it illegal to rent out more than 50% of their apartment short-term without a city permit. 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The fine could be up to $100,000 euro ($125,000).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Law was created because of rising rents and a lack of housing within the city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Exceptions: 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222222"/>
                </a:solidFill>
                <a:effectLst/>
              </a:rPr>
              <a:t>If you are occupying at least 50% of the apartment. 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If the apartment was already used as a commercial holiday rental prior to May 1st of 2014 AND it was be officially registered as a holiday apartment.</a:t>
            </a: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These registrations are nearly impossible to get as a normal person but easy for larger corporations. 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Regulations began to soften in 2018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Between 2016-2018 you were only able to rent private rooms - as of May 2018 that has changed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Host can rent second properties for up to 90 days a year</a:t>
            </a: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PERMITS STILL NEEDED and permit holders MUST indicate a registration number on their listing</a:t>
            </a: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effectLst/>
              </a:rPr>
              <a:t>Fee for violation up to $616,000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decided to work on the Berlin Airbnb dataset from Sept 2022. </a:t>
            </a:r>
          </a:p>
          <a:p>
            <a:r>
              <a:rPr lang="en-US" dirty="0"/>
              <a:t>Here is a breakdown of the data I have chosen to work with after the data cleaning process just for transparency </a:t>
            </a:r>
          </a:p>
          <a:p>
            <a:r>
              <a:rPr lang="en-US" dirty="0"/>
              <a:t>there were over 16 thousand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vacation rental laws imposed in Berlin aimed directly at companies like Airbnb.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wanted to find out whether there were multiple hosts with listings more than 2 and if so, which were the biggest player?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 was expecting most hosts to have between 1 or 2 listings due to the law in 2018 with a few outliers.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my surprise you can see here that the top ten listing hosts list between around 30 – 50 different listings.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So, this got me thinking:</a:t>
            </a:r>
          </a:p>
          <a:p>
            <a:pPr marL="171450" indent="-171450">
              <a:buFontTx/>
              <a:buChar char="-"/>
            </a:pPr>
            <a:r>
              <a:rPr lang="en-US" dirty="0"/>
              <a:t>Could this mean that this is their main source of income?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 decided I would then look into, availability of listings in comparison to listing amount.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chart we can see that the average availability dramatically increases with the listings number a host has.</a:t>
            </a:r>
          </a:p>
          <a:p>
            <a:r>
              <a:rPr lang="en-US" dirty="0"/>
              <a:t>The average availability for 1 listing is around 50 days where the average of 11+ listings is well over 200 days.</a:t>
            </a:r>
          </a:p>
          <a:p>
            <a:r>
              <a:rPr lang="en-US" dirty="0"/>
              <a:t>But how is this possible when you can only rent out your 2</a:t>
            </a:r>
            <a:r>
              <a:rPr lang="en-US" baseline="30000" dirty="0"/>
              <a:t>nd</a:t>
            </a:r>
            <a:r>
              <a:rPr lang="en-US" dirty="0"/>
              <a:t>  property for up to 90 days? </a:t>
            </a:r>
          </a:p>
          <a:p>
            <a:r>
              <a:rPr lang="en-US" dirty="0"/>
              <a:t>The more listings a person has the more likely they are to be using it as their main source of income or business.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Somethings, still didn’t feel right about this information though. </a:t>
            </a:r>
          </a:p>
          <a:p>
            <a:r>
              <a:rPr lang="en-US" dirty="0"/>
              <a:t>I then decided to look into  the number of listings vs. hosts.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pie chart it is clear, that even though the top 10 have a significant number of listings, people that </a:t>
            </a:r>
          </a:p>
          <a:p>
            <a:r>
              <a:rPr lang="en-US" dirty="0"/>
              <a:t>own 2 + properties  make up only 29.22% while the other  70.78% have only one listing</a:t>
            </a:r>
          </a:p>
          <a:p>
            <a:r>
              <a:rPr lang="en-US" dirty="0"/>
              <a:t>This leads me to believe that a majority of hosts are using Airbnb as dictated by the law and are mostly renting out rooms,  but does that mean that a majority have the necessary permits.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from the chart above most hosts are unlicensed, based on the law each rental listing must have a permit. </a:t>
            </a:r>
          </a:p>
          <a:p>
            <a:r>
              <a:rPr lang="en-US" dirty="0"/>
              <a:t>Meaning that they are not in line with the Berlin Law EVEN if they are renting in accordance to the law. </a:t>
            </a:r>
          </a:p>
          <a:p>
            <a:r>
              <a:rPr lang="en-US" dirty="0"/>
              <a:t>In the future I would like to break down this pie chart to include the top 10 host with the most listings to see </a:t>
            </a:r>
          </a:p>
          <a:p>
            <a:r>
              <a:rPr lang="en-US" dirty="0"/>
              <a:t>Whether the consensus of being a cooperation makes getting a permit easier.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23DC4-F7B3-FB41-A8D3-2F15A42DC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1823-C4FE-8AA3-B848-C0FD0745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AD8B5-46E1-D5D7-1E3A-9DC65172C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2F51-A050-0D3B-7FCF-341BB516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FE6A-20F9-4A4B-A684-2EAE7886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BF65-07D5-F5AF-5EFE-B92458AD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213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7F48-34BC-DD48-D234-9AE85C93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48F1A-353B-DEAD-939E-FC640A944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77DB-7C55-E371-031A-1319BEF2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AA88-ACB8-CA38-78C3-E344230A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BC35-222B-F652-F02E-D63EB749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6550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9AE02-12FA-3033-7CBB-F860C7C08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EB5CE-82AB-5B00-FA4E-0C3C8C8D0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F518B-8EA0-F2F8-E462-6442E592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89FD2-31CA-F0CE-C58F-50CA0645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963E-AD14-7AB3-2BAC-C484681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4155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6E22-871A-DFB1-4C03-F2DA6FAC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0EEE-035E-01A2-4D8C-61AE0558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14DC-B24D-B8C8-9A5C-52F08B37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2026-82F6-4653-6143-2FE3598B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25A7-7BE0-15C1-90E1-64A0589D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30628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B0EC-9238-E607-7C52-71E05A37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792C7-8EC6-7BAE-DC10-99619B1B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EBCD-AE3D-A35C-DA79-4F2BEB99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F5CF-F3DA-8310-A5A0-41462BB2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3E55D-C2E6-FAD7-CEE5-644754D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48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65A6-C312-C659-D625-5972DC04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9B2D-1489-173F-465E-A462694E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8A09C-B8A6-989F-6FC0-A94F95BE0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4E040-ABEE-AB10-51A3-0978B964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CF56D-8D8D-5890-3AFF-062D988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CA997-6DCF-EBB5-26BA-BB2622FA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8723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5A4E-01B7-2F9D-F1B0-E26FF006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FB853-8231-3F9E-BB92-F6C4F00FB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7A0FB-D8FC-AA3E-C48F-7FF49EE9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BC36-CAD0-CC52-16F4-B37DADD2E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61072-4A6D-FCAB-EA8D-BD089BB93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484B6-CEC2-25E3-AD9E-3F69DE6E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3E0C4-C8F5-690C-B567-40D269A9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D7443-7B74-57E9-513C-A708E558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3769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9E01-CA22-9BB8-D8D1-C83C9B84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BF2AF-01F0-B139-D9BD-83CEB79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42DC-8B59-FA19-E03F-45182311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46C15-97B3-D083-7AE1-20E873FF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87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D41B5-BE45-1F15-F409-D29760D0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A1CB4-8DF6-505B-DCE5-DC934A05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9B15C-A0BF-8205-D877-DB90A86C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9716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073C-3DC2-94D9-C678-ECBE0EBF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1777-AA3D-A1D8-EF5B-0BFC4667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5189-1C84-1BD1-4189-4C1DE060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EF1F9-3087-3880-6CC1-753A17F5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8117C-96B6-3069-64D0-B4D25165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799A3-A57D-C2E6-3E2E-C8AED80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89194"/>
      </p:ext>
    </p:extLst>
  </p:cSld>
  <p:clrMapOvr>
    <a:masterClrMapping/>
  </p:clrMapOvr>
  <p:transition spd="med">
    <p:pull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E732-20B0-983A-8C77-DC830A25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8B9D2-A77A-D9BE-3495-B514BE0A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9E4DB-E446-B329-734C-A11B6BCAF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3D42-D986-DEF2-BB21-55433548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AABC-9ECD-219F-B1A8-6F6F2880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AAF1-CD86-2D7F-B305-98300A67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5020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7545F-ADB9-A160-1FF4-39A229C0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45E3A-F465-6262-904F-778EB6A1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6252-1BA7-3FDC-52D6-E3F6F0257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8B5C-9BCD-784B-A8B6-0DD51A63BF4D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D775-40AC-BF23-FAB1-A1A8DECE1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F345-8FBB-A418-9D92-359AE24CE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6966-4D08-A54A-9925-A7F39C217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technology/2016/jun/08/berlin-ban-airbnb-short-term-rentals-upheld-city-cour" TargetMode="External"/><Relationship Id="rId3" Type="http://schemas.openxmlformats.org/officeDocument/2006/relationships/hyperlink" Target="mailto:laharidevikabandi@gmail.com" TargetMode="External"/><Relationship Id="rId7" Type="http://schemas.openxmlformats.org/officeDocument/2006/relationships/hyperlink" Target="https://www.washingtonpost.com/world/europe/berlin-had-some-of-the-worlds-most-restrictive-rules-for-airbnb-rentals-now-its-loosening-up/2018/03/27/e3acda90-2603-11e8-a227-fd2b009466bc_story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imeline_of_Airbnb" TargetMode="External"/><Relationship Id="rId5" Type="http://schemas.openxmlformats.org/officeDocument/2006/relationships/hyperlink" Target="http://insideairbnb.com/get-the-data" TargetMode="External"/><Relationship Id="rId10" Type="http://schemas.openxmlformats.org/officeDocument/2006/relationships/hyperlink" Target="https://www.bbc.com/news/business-36287031" TargetMode="External"/><Relationship Id="rId4" Type="http://schemas.openxmlformats.org/officeDocument/2006/relationships/hyperlink" Target="https://www.linkedin.com/in/devika-lahari-dataanalyst/" TargetMode="External"/><Relationship Id="rId9" Type="http://schemas.openxmlformats.org/officeDocument/2006/relationships/hyperlink" Target="https://www.theguardian.com/technology/2016/jun/08/berlin-ban-airbnb-short-term-rentals-upheld-city-cou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\\Users\tabithadiaz\Desktop\Fullstack_Python\interactiv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5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36EC-4488-80E6-A9DE-A1B87747E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2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 Look into Airbnb Hosting:</a:t>
            </a:r>
            <a:b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Berlin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B99CF-0B98-B438-C240-2D4F388C9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03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 : Devika Lahari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ECFBB6E-18DE-6806-E52B-058E9E36E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41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4C634E8E-7F13-DAEB-15C4-D64AFB0552BF}"/>
              </a:ext>
            </a:extLst>
          </p:cNvPr>
          <p:cNvSpPr/>
          <p:nvPr/>
        </p:nvSpPr>
        <p:spPr>
          <a:xfrm>
            <a:off x="620751" y="585439"/>
            <a:ext cx="10950497" cy="5687122"/>
          </a:xfrm>
          <a:prstGeom prst="frame">
            <a:avLst>
              <a:gd name="adj1" fmla="val 3089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653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C8110C75-2343-8FA3-77E0-B9653E611B26}"/>
              </a:ext>
            </a:extLst>
          </p:cNvPr>
          <p:cNvSpPr/>
          <p:nvPr/>
        </p:nvSpPr>
        <p:spPr>
          <a:xfrm rot="5400000">
            <a:off x="1309930" y="-1296110"/>
            <a:ext cx="2805586" cy="5425441"/>
          </a:xfrm>
          <a:prstGeom prst="rtTriangl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10DA1-6FFA-82A8-978A-7E356AC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32" y="5841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9559-E939-586F-7549-C0119371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20" y="1934328"/>
            <a:ext cx="9707880" cy="342900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With laws restricting vacation rentals : </a:t>
            </a:r>
          </a:p>
          <a:p>
            <a:pPr lvl="1"/>
            <a:r>
              <a:rPr lang="en-US" dirty="0"/>
              <a:t>2+  listings rent for longer than 90-day </a:t>
            </a:r>
          </a:p>
          <a:p>
            <a:pPr lvl="1"/>
            <a:r>
              <a:rPr lang="en-US" dirty="0"/>
              <a:t>Most hosts are still unlicensed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Hosts with 4 or more listings are likely using Airbnb as their main source of income.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Listing availability is strongly tied in with the number of listings a host has. 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FE4FEDD-7C3C-1E27-1086-654DCFF0D70B}"/>
              </a:ext>
            </a:extLst>
          </p:cNvPr>
          <p:cNvSpPr/>
          <p:nvPr/>
        </p:nvSpPr>
        <p:spPr>
          <a:xfrm rot="16200000">
            <a:off x="8671563" y="3337556"/>
            <a:ext cx="2164078" cy="4876803"/>
          </a:xfrm>
          <a:prstGeom prst="rtTriangl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033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elay 5">
            <a:extLst>
              <a:ext uri="{FF2B5EF4-FFF2-40B4-BE49-F238E27FC236}">
                <a16:creationId xmlns:a16="http://schemas.microsoft.com/office/drawing/2014/main" id="{1380864A-B0CD-38F8-1535-8110EFFAE70D}"/>
              </a:ext>
            </a:extLst>
          </p:cNvPr>
          <p:cNvSpPr/>
          <p:nvPr/>
        </p:nvSpPr>
        <p:spPr>
          <a:xfrm>
            <a:off x="0" y="-6015"/>
            <a:ext cx="5113423" cy="6858000"/>
          </a:xfrm>
          <a:custGeom>
            <a:avLst/>
            <a:gdLst>
              <a:gd name="connsiteX0" fmla="*/ 0 w 4872789"/>
              <a:gd name="connsiteY0" fmla="*/ 0 h 6858000"/>
              <a:gd name="connsiteX1" fmla="*/ 2436395 w 4872789"/>
              <a:gd name="connsiteY1" fmla="*/ 0 h 6858000"/>
              <a:gd name="connsiteX2" fmla="*/ 4872790 w 4872789"/>
              <a:gd name="connsiteY2" fmla="*/ 3429000 h 6858000"/>
              <a:gd name="connsiteX3" fmla="*/ 2436395 w 4872789"/>
              <a:gd name="connsiteY3" fmla="*/ 6858000 h 6858000"/>
              <a:gd name="connsiteX4" fmla="*/ 0 w 4872789"/>
              <a:gd name="connsiteY4" fmla="*/ 6858000 h 6858000"/>
              <a:gd name="connsiteX5" fmla="*/ 0 w 4872789"/>
              <a:gd name="connsiteY5" fmla="*/ 0 h 6858000"/>
              <a:gd name="connsiteX0" fmla="*/ 0 w 5498433"/>
              <a:gd name="connsiteY0" fmla="*/ 0 h 6858000"/>
              <a:gd name="connsiteX1" fmla="*/ 2436395 w 5498433"/>
              <a:gd name="connsiteY1" fmla="*/ 0 h 6858000"/>
              <a:gd name="connsiteX2" fmla="*/ 5498433 w 5498433"/>
              <a:gd name="connsiteY2" fmla="*/ 3429000 h 6858000"/>
              <a:gd name="connsiteX3" fmla="*/ 2436395 w 5498433"/>
              <a:gd name="connsiteY3" fmla="*/ 6858000 h 6858000"/>
              <a:gd name="connsiteX4" fmla="*/ 0 w 5498433"/>
              <a:gd name="connsiteY4" fmla="*/ 6858000 h 6858000"/>
              <a:gd name="connsiteX5" fmla="*/ 0 w 5498433"/>
              <a:gd name="connsiteY5" fmla="*/ 0 h 6858000"/>
              <a:gd name="connsiteX0" fmla="*/ 0 w 5486402"/>
              <a:gd name="connsiteY0" fmla="*/ 0 h 6858000"/>
              <a:gd name="connsiteX1" fmla="*/ 2436395 w 5486402"/>
              <a:gd name="connsiteY1" fmla="*/ 0 h 6858000"/>
              <a:gd name="connsiteX2" fmla="*/ 5486402 w 5486402"/>
              <a:gd name="connsiteY2" fmla="*/ 3248527 h 6858000"/>
              <a:gd name="connsiteX3" fmla="*/ 2436395 w 5486402"/>
              <a:gd name="connsiteY3" fmla="*/ 6858000 h 6858000"/>
              <a:gd name="connsiteX4" fmla="*/ 0 w 5486402"/>
              <a:gd name="connsiteY4" fmla="*/ 6858000 h 6858000"/>
              <a:gd name="connsiteX5" fmla="*/ 0 w 5486402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6402" h="6858000">
                <a:moveTo>
                  <a:pt x="0" y="0"/>
                </a:moveTo>
                <a:lnTo>
                  <a:pt x="2436395" y="0"/>
                </a:lnTo>
                <a:cubicBezTo>
                  <a:pt x="3781979" y="0"/>
                  <a:pt x="5486402" y="1354743"/>
                  <a:pt x="5486402" y="3248527"/>
                </a:cubicBezTo>
                <a:cubicBezTo>
                  <a:pt x="5486402" y="5142311"/>
                  <a:pt x="3781979" y="6858000"/>
                  <a:pt x="2436395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12545-118F-2694-564E-3BD23FE6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220" y="2298033"/>
            <a:ext cx="5249780" cy="198253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FURTHER </a:t>
            </a:r>
            <a:b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CAA3-41BE-EAAA-822F-94E5313C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094" y="1290919"/>
            <a:ext cx="6288507" cy="42641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>
                <a:effectLst/>
              </a:rPr>
              <a:t>xplore what types of rentals each of the listings are.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Investigate Airbnb data prior to 2016 and between 2016-2018 during  </a:t>
            </a:r>
            <a:r>
              <a:rPr lang="en-US" sz="2800" dirty="0" err="1"/>
              <a:t>Zweckentfremdungsverbot</a:t>
            </a:r>
            <a:r>
              <a:rPr lang="en-US" dirty="0">
                <a:effectLst/>
              </a:rPr>
              <a:t>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are companies still major players within the Airbnb space in Berlin? 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1029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5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3C1D-EEF4-42FD-508A-9A45E9F2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642"/>
            <a:ext cx="10515600" cy="82804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CCEF-9556-1ED9-044B-8B86A995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Contact information: </a:t>
            </a:r>
          </a:p>
          <a:p>
            <a:r>
              <a:rPr lang="en-US" sz="2200" dirty="0">
                <a:solidFill>
                  <a:schemeClr val="bg1"/>
                </a:solidFill>
              </a:rPr>
              <a:t>Email - </a:t>
            </a:r>
            <a:r>
              <a:rPr lang="en-US" sz="2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laharidevikabandi@gmail.com</a:t>
            </a:r>
            <a:endParaRPr lang="en-US" sz="2200" dirty="0">
              <a:solidFill>
                <a:schemeClr val="bg2"/>
              </a:solidFill>
            </a:endParaRPr>
          </a:p>
          <a:p>
            <a:pPr fontAlgn="base"/>
            <a:r>
              <a:rPr lang="en-US" sz="2200" dirty="0">
                <a:solidFill>
                  <a:schemeClr val="bg1"/>
                </a:solidFill>
              </a:rPr>
              <a:t>LinkedIn -</a:t>
            </a:r>
            <a:r>
              <a:rPr lang="en-US" sz="22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2200" b="0" dirty="0">
                <a:solidFill>
                  <a:schemeClr val="bg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https://www.linkedin.com/in/devika-lahari-dataanalyst/</a:t>
            </a:r>
            <a:endParaRPr lang="en-US" sz="2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Data set:</a:t>
            </a:r>
          </a:p>
          <a:p>
            <a:r>
              <a:rPr lang="en-US" sz="1900" dirty="0">
                <a:solidFill>
                  <a:schemeClr val="bg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http://insideairbnb.com/get-the-data</a:t>
            </a:r>
            <a:r>
              <a:rPr lang="en-US" sz="1900" dirty="0">
                <a:solidFill>
                  <a:schemeClr val="bg1"/>
                </a:solidFill>
                <a:effectLst/>
              </a:rPr>
              <a:t>   </a:t>
            </a: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Sources:</a:t>
            </a:r>
          </a:p>
          <a:p>
            <a:r>
              <a:rPr lang="en-US" sz="1900" dirty="0">
                <a:solidFill>
                  <a:schemeClr val="bg1"/>
                </a:solidFill>
              </a:rPr>
              <a:t>Wikipedia (slide 3) -  </a:t>
            </a:r>
            <a:r>
              <a:rPr lang="en-US" sz="19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https://en.wikipedia.org/wiki/Timeline_of_Airbnb</a:t>
            </a:r>
            <a:r>
              <a:rPr lang="en-US" sz="1900" dirty="0">
                <a:solidFill>
                  <a:schemeClr val="bg1"/>
                </a:solidFill>
              </a:rPr>
              <a:t>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WSP (slide 4)-  </a:t>
            </a:r>
            <a:r>
              <a:rPr lang="en-US" sz="19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https://www.washingtonpost.com/world/europe/berlin-had-some-of-the-worlds-most-restrictive-rules-for-airbnb-rentals-now-its-loosening-up/2018/03/27/e3acda90-2603-11e8-a227-fd2b009466bc_story.html</a:t>
            </a:r>
            <a:r>
              <a:rPr lang="en-US" sz="1900" dirty="0">
                <a:solidFill>
                  <a:schemeClr val="bg1"/>
                </a:solidFill>
              </a:rPr>
              <a:t>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 Guardian (slide 4) -</a:t>
            </a:r>
            <a:r>
              <a:rPr lang="en-US" sz="1900" dirty="0">
                <a:solidFill>
                  <a:schemeClr val="bg1"/>
                </a:solidFill>
                <a:effectLst/>
                <a:hlinkClick r:id="rId8" tooltip="Opens in a new wind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https://www.theguardian.com/technology/2016/jun/08/berlin-ban-airbnb-short-term-rentals-upheld-city-cour</a:t>
            </a:r>
            <a:r>
              <a:rPr lang="en-US" sz="1900" dirty="0">
                <a:solidFill>
                  <a:schemeClr val="bg1"/>
                </a:solidFill>
                <a:effectLst/>
                <a:hlinkClick r:id="rId9" tooltip="Opens in a new wind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US" sz="1900" dirty="0">
                <a:solidFill>
                  <a:schemeClr val="bg1"/>
                </a:solidFill>
                <a:effectLst/>
              </a:rPr>
              <a:t>  </a:t>
            </a:r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BBC (slide 4) - </a:t>
            </a:r>
            <a:r>
              <a:rPr lang="en-US" sz="19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https://www.bbc.com/news/business-36287031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70ED64A-E259-8D6D-10B5-D83F3432EA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41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4C4CB45-DFFE-A596-B25C-206E07A60DA3}"/>
              </a:ext>
            </a:extLst>
          </p:cNvPr>
          <p:cNvSpPr/>
          <p:nvPr/>
        </p:nvSpPr>
        <p:spPr>
          <a:xfrm>
            <a:off x="620751" y="585439"/>
            <a:ext cx="10950497" cy="5687122"/>
          </a:xfrm>
          <a:prstGeom prst="frame">
            <a:avLst>
              <a:gd name="adj1" fmla="val 3089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3610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12">
            <a:extLst>
              <a:ext uri="{FF2B5EF4-FFF2-40B4-BE49-F238E27FC236}">
                <a16:creationId xmlns:a16="http://schemas.microsoft.com/office/drawing/2014/main" id="{F2183BAA-2C15-E328-1079-04D554924234}"/>
              </a:ext>
            </a:extLst>
          </p:cNvPr>
          <p:cNvSpPr/>
          <p:nvPr/>
        </p:nvSpPr>
        <p:spPr>
          <a:xfrm rot="10800000">
            <a:off x="2817962" y="0"/>
            <a:ext cx="6556076" cy="2536166"/>
          </a:xfrm>
          <a:prstGeom prst="triangl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86E728-6018-A663-660D-491907A73C47}"/>
              </a:ext>
            </a:extLst>
          </p:cNvPr>
          <p:cNvSpPr/>
          <p:nvPr/>
        </p:nvSpPr>
        <p:spPr>
          <a:xfrm>
            <a:off x="155964" y="2536166"/>
            <a:ext cx="2743200" cy="2743200"/>
          </a:xfrm>
          <a:prstGeom prst="ellips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r>
              <a:rPr lang="en-US" dirty="0"/>
              <a:t>.</a:t>
            </a:r>
          </a:p>
          <a:p>
            <a:r>
              <a:rPr lang="en-US" sz="2400" dirty="0"/>
              <a:t>Brief history of Airbnb and Berlin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54958D-2B59-DEB2-8EEB-D2AA3D2DB0FE}"/>
              </a:ext>
            </a:extLst>
          </p:cNvPr>
          <p:cNvSpPr/>
          <p:nvPr/>
        </p:nvSpPr>
        <p:spPr>
          <a:xfrm>
            <a:off x="3239391" y="2536166"/>
            <a:ext cx="2743200" cy="2743200"/>
          </a:xfrm>
          <a:prstGeom prst="ellips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2.</a:t>
            </a:r>
          </a:p>
          <a:p>
            <a:pPr algn="ctr"/>
            <a:r>
              <a:rPr lang="en-US" sz="2400" dirty="0"/>
              <a:t>A look at hosts and listings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4F99F-1CA1-F1B7-7537-E44DA79C24D9}"/>
              </a:ext>
            </a:extLst>
          </p:cNvPr>
          <p:cNvSpPr/>
          <p:nvPr/>
        </p:nvSpPr>
        <p:spPr>
          <a:xfrm>
            <a:off x="9292836" y="2536166"/>
            <a:ext cx="2743200" cy="2743200"/>
          </a:xfrm>
          <a:prstGeom prst="ellips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4.</a:t>
            </a:r>
          </a:p>
          <a:p>
            <a:pPr algn="ctr"/>
            <a:r>
              <a:rPr lang="en-US" sz="2400" dirty="0"/>
              <a:t>Further Analysis &amp; Sources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56B4F8A-2CBE-AC4B-EBD6-C40F3B69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201" y="382849"/>
            <a:ext cx="3155586" cy="106564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Overview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4B680-9177-406D-67BB-7CB273082A6A}"/>
              </a:ext>
            </a:extLst>
          </p:cNvPr>
          <p:cNvSpPr/>
          <p:nvPr/>
        </p:nvSpPr>
        <p:spPr>
          <a:xfrm>
            <a:off x="6266113" y="2536166"/>
            <a:ext cx="2743200" cy="2743200"/>
          </a:xfrm>
          <a:prstGeom prst="ellipse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3.</a:t>
            </a:r>
          </a:p>
          <a:p>
            <a:pPr algn="ctr"/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56516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52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F863-A852-85B4-25AD-DDD5ECF2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6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Airbnb Timeline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CD713066-5A4D-6286-F4EB-01BC97ABFF8E}"/>
              </a:ext>
            </a:extLst>
          </p:cNvPr>
          <p:cNvSpPr/>
          <p:nvPr/>
        </p:nvSpPr>
        <p:spPr>
          <a:xfrm>
            <a:off x="1124526" y="3361783"/>
            <a:ext cx="466344" cy="460381"/>
          </a:xfrm>
          <a:prstGeom prst="donut">
            <a:avLst>
              <a:gd name="adj" fmla="val 81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9F8B4F9-5D69-8F64-2DB1-10F4234375AB}"/>
              </a:ext>
            </a:extLst>
          </p:cNvPr>
          <p:cNvSpPr/>
          <p:nvPr/>
        </p:nvSpPr>
        <p:spPr>
          <a:xfrm>
            <a:off x="5541308" y="3368514"/>
            <a:ext cx="466344" cy="460381"/>
          </a:xfrm>
          <a:prstGeom prst="donut">
            <a:avLst>
              <a:gd name="adj" fmla="val 750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1525B8F6-9BAF-1B32-8121-F4FEC381570C}"/>
              </a:ext>
            </a:extLst>
          </p:cNvPr>
          <p:cNvSpPr/>
          <p:nvPr/>
        </p:nvSpPr>
        <p:spPr>
          <a:xfrm>
            <a:off x="3263152" y="3361783"/>
            <a:ext cx="466344" cy="460381"/>
          </a:xfrm>
          <a:prstGeom prst="donut">
            <a:avLst>
              <a:gd name="adj" fmla="val 69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64F9A081-DA88-94F1-3C9A-E0AF48EE3AAF}"/>
              </a:ext>
            </a:extLst>
          </p:cNvPr>
          <p:cNvSpPr/>
          <p:nvPr/>
        </p:nvSpPr>
        <p:spPr>
          <a:xfrm>
            <a:off x="7812107" y="3351207"/>
            <a:ext cx="466344" cy="460381"/>
          </a:xfrm>
          <a:prstGeom prst="donut">
            <a:avLst>
              <a:gd name="adj" fmla="val 812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458D5B0E-E7B1-3DF2-D533-D7390B79C525}"/>
              </a:ext>
            </a:extLst>
          </p:cNvPr>
          <p:cNvSpPr/>
          <p:nvPr/>
        </p:nvSpPr>
        <p:spPr>
          <a:xfrm>
            <a:off x="10099009" y="3350654"/>
            <a:ext cx="466344" cy="460381"/>
          </a:xfrm>
          <a:prstGeom prst="donut">
            <a:avLst>
              <a:gd name="adj" fmla="val 828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EBB77-C973-23C9-CC39-77B3D21A6165}"/>
              </a:ext>
            </a:extLst>
          </p:cNvPr>
          <p:cNvSpPr txBox="1"/>
          <p:nvPr/>
        </p:nvSpPr>
        <p:spPr>
          <a:xfrm>
            <a:off x="123423" y="1384207"/>
            <a:ext cx="28687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2008 – The </a:t>
            </a:r>
            <a:r>
              <a:rPr lang="en-US" sz="2000" b="1" dirty="0" err="1">
                <a:solidFill>
                  <a:schemeClr val="bg1"/>
                </a:solidFill>
              </a:rPr>
              <a:t>Airbedandbreakfast.com</a:t>
            </a:r>
            <a:r>
              <a:rPr lang="en-US" sz="2000" b="1" dirty="0">
                <a:solidFill>
                  <a:schemeClr val="bg1"/>
                </a:solidFill>
              </a:rPr>
              <a:t> website launches beginning just with beds and shared spaces.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5D957-DED0-666A-DE82-3E37C951249D}"/>
              </a:ext>
            </a:extLst>
          </p:cNvPr>
          <p:cNvSpPr txBox="1"/>
          <p:nvPr/>
        </p:nvSpPr>
        <p:spPr>
          <a:xfrm>
            <a:off x="1810680" y="4119097"/>
            <a:ext cx="37655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2009 – The name is shortened to Airbnb and the site’s contents expand drastically. Including: entire homes, apartments, private rooms, castles, boats, manors, treehouses, other properties, etc.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89528-3A75-3515-1EBF-861381BACF15}"/>
              </a:ext>
            </a:extLst>
          </p:cNvPr>
          <p:cNvSpPr txBox="1"/>
          <p:nvPr/>
        </p:nvSpPr>
        <p:spPr>
          <a:xfrm>
            <a:off x="4424606" y="1761346"/>
            <a:ext cx="30940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2011 – Airbnb acquires </a:t>
            </a:r>
            <a:r>
              <a:rPr lang="en-US" sz="2000" b="1" dirty="0" err="1">
                <a:solidFill>
                  <a:schemeClr val="bg1"/>
                </a:solidFill>
              </a:rPr>
              <a:t>Accoleo</a:t>
            </a:r>
            <a:r>
              <a:rPr lang="en-US" sz="2000" b="1" dirty="0">
                <a:solidFill>
                  <a:schemeClr val="bg1"/>
                </a:solidFill>
              </a:rPr>
              <a:t> (a small German company) expanding into Germany.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CD2F4-D443-851D-FD4F-B00B35658FA4}"/>
              </a:ext>
            </a:extLst>
          </p:cNvPr>
          <p:cNvSpPr txBox="1"/>
          <p:nvPr/>
        </p:nvSpPr>
        <p:spPr>
          <a:xfrm>
            <a:off x="6558966" y="4123175"/>
            <a:ext cx="33816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2016 – May 1</a:t>
            </a:r>
            <a:r>
              <a:rPr lang="en-US" sz="2000" b="1" baseline="30000" dirty="0">
                <a:solidFill>
                  <a:schemeClr val="bg1"/>
                </a:solidFill>
              </a:rPr>
              <a:t>st</a:t>
            </a:r>
            <a:r>
              <a:rPr lang="en-US" sz="2000" b="1" dirty="0">
                <a:solidFill>
                  <a:schemeClr val="bg1"/>
                </a:solidFill>
              </a:rPr>
              <a:t>  </a:t>
            </a:r>
            <a:r>
              <a:rPr lang="en-US" sz="2000" b="1" i="1" dirty="0" err="1">
                <a:solidFill>
                  <a:schemeClr val="bg1"/>
                </a:solidFill>
              </a:rPr>
              <a:t>Zweckentfremdungsverbot</a:t>
            </a:r>
            <a:r>
              <a:rPr lang="en-US" sz="2000" b="1" i="1" dirty="0">
                <a:solidFill>
                  <a:schemeClr val="bg1"/>
                </a:solidFill>
              </a:rPr>
              <a:t> (Ban on Wrongful Use law) </a:t>
            </a:r>
            <a:r>
              <a:rPr lang="en-US" sz="2000" b="1" dirty="0">
                <a:solidFill>
                  <a:schemeClr val="bg1"/>
                </a:solidFill>
              </a:rPr>
              <a:t>was enacted in Germany. 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A61341-BC41-67EA-2BBF-B22311496D9F}"/>
              </a:ext>
            </a:extLst>
          </p:cNvPr>
          <p:cNvSpPr txBox="1"/>
          <p:nvPr/>
        </p:nvSpPr>
        <p:spPr>
          <a:xfrm>
            <a:off x="9102155" y="2073584"/>
            <a:ext cx="29263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2018 – May 1</a:t>
            </a:r>
            <a:r>
              <a:rPr lang="en-US" sz="2000" b="1" baseline="30000" dirty="0">
                <a:solidFill>
                  <a:schemeClr val="bg1"/>
                </a:solidFill>
              </a:rPr>
              <a:t>st</a:t>
            </a:r>
            <a:r>
              <a:rPr lang="en-US" sz="2000" b="1" dirty="0">
                <a:solidFill>
                  <a:schemeClr val="bg1"/>
                </a:solidFill>
              </a:rPr>
              <a:t> the law is updated after many court cases. </a:t>
            </a:r>
          </a:p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FA2C2-EEC5-3952-BABF-F507169FE7AF}"/>
              </a:ext>
            </a:extLst>
          </p:cNvPr>
          <p:cNvCxnSpPr/>
          <p:nvPr/>
        </p:nvCxnSpPr>
        <p:spPr>
          <a:xfrm>
            <a:off x="0" y="3581398"/>
            <a:ext cx="12192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ame 34">
            <a:extLst>
              <a:ext uri="{FF2B5EF4-FFF2-40B4-BE49-F238E27FC236}">
                <a16:creationId xmlns:a16="http://schemas.microsoft.com/office/drawing/2014/main" id="{FB9CBFF3-F8D7-18CD-B489-F1CBEE9B4A80}"/>
              </a:ext>
            </a:extLst>
          </p:cNvPr>
          <p:cNvSpPr/>
          <p:nvPr/>
        </p:nvSpPr>
        <p:spPr>
          <a:xfrm>
            <a:off x="4548206" y="1681562"/>
            <a:ext cx="2868705" cy="1398983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89CA3CDE-9AF0-428D-051E-0BAC13FE2D84}"/>
              </a:ext>
            </a:extLst>
          </p:cNvPr>
          <p:cNvSpPr/>
          <p:nvPr/>
        </p:nvSpPr>
        <p:spPr>
          <a:xfrm>
            <a:off x="143436" y="1391401"/>
            <a:ext cx="2868705" cy="1689144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388EA2D7-6226-9205-F941-AA1D0381CBE8}"/>
              </a:ext>
            </a:extLst>
          </p:cNvPr>
          <p:cNvSpPr/>
          <p:nvPr/>
        </p:nvSpPr>
        <p:spPr>
          <a:xfrm>
            <a:off x="1782280" y="4114616"/>
            <a:ext cx="3822354" cy="2286171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F1FA9544-9B28-FA38-FE6C-CD2666865086}"/>
              </a:ext>
            </a:extLst>
          </p:cNvPr>
          <p:cNvSpPr/>
          <p:nvPr/>
        </p:nvSpPr>
        <p:spPr>
          <a:xfrm>
            <a:off x="6596895" y="4114616"/>
            <a:ext cx="3381607" cy="1366616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8160A4B8-A681-EE9A-C173-C6DFD7F655FA}"/>
              </a:ext>
            </a:extLst>
          </p:cNvPr>
          <p:cNvSpPr/>
          <p:nvPr/>
        </p:nvSpPr>
        <p:spPr>
          <a:xfrm>
            <a:off x="9082142" y="1995165"/>
            <a:ext cx="2966422" cy="1070863"/>
          </a:xfrm>
          <a:prstGeom prst="frame">
            <a:avLst>
              <a:gd name="adj1" fmla="val 29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9F9FA1-8430-C076-AA26-6091EE0109F9}"/>
              </a:ext>
            </a:extLst>
          </p:cNvPr>
          <p:cNvCxnSpPr>
            <a:endCxn id="10" idx="0"/>
          </p:cNvCxnSpPr>
          <p:nvPr/>
        </p:nvCxnSpPr>
        <p:spPr>
          <a:xfrm>
            <a:off x="1357698" y="3047626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607746-8128-D7BD-088C-882CE6EBC415}"/>
              </a:ext>
            </a:extLst>
          </p:cNvPr>
          <p:cNvCxnSpPr/>
          <p:nvPr/>
        </p:nvCxnSpPr>
        <p:spPr>
          <a:xfrm>
            <a:off x="3496324" y="3809018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9AAB2-47A5-9ADD-371F-EDCFF9BF2312}"/>
              </a:ext>
            </a:extLst>
          </p:cNvPr>
          <p:cNvCxnSpPr/>
          <p:nvPr/>
        </p:nvCxnSpPr>
        <p:spPr>
          <a:xfrm>
            <a:off x="5774480" y="3066028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5E9F40-42FF-9E3C-B511-A7D49750BD33}"/>
              </a:ext>
            </a:extLst>
          </p:cNvPr>
          <p:cNvCxnSpPr/>
          <p:nvPr/>
        </p:nvCxnSpPr>
        <p:spPr>
          <a:xfrm>
            <a:off x="8041537" y="3800459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EB3976-88E9-591F-19F5-C54438B51436}"/>
              </a:ext>
            </a:extLst>
          </p:cNvPr>
          <p:cNvCxnSpPr/>
          <p:nvPr/>
        </p:nvCxnSpPr>
        <p:spPr>
          <a:xfrm>
            <a:off x="10328439" y="3054357"/>
            <a:ext cx="0" cy="3141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6622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41C2-B74A-5F54-43E5-37159155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Since May 1st, 2016,  </a:t>
            </a:r>
            <a:r>
              <a:rPr lang="en-US" i="1" dirty="0" err="1">
                <a:solidFill>
                  <a:srgbClr val="222222"/>
                </a:solidFill>
                <a:effectLst/>
              </a:rPr>
              <a:t>Zweckentfremdungsverbot</a:t>
            </a:r>
            <a:r>
              <a:rPr lang="en-US" i="1" dirty="0">
                <a:solidFill>
                  <a:srgbClr val="222222"/>
                </a:solidFill>
                <a:effectLst/>
              </a:rPr>
              <a:t> </a:t>
            </a:r>
            <a:r>
              <a:rPr lang="en-US" dirty="0">
                <a:solidFill>
                  <a:srgbClr val="222222"/>
                </a:solidFill>
                <a:effectLst/>
              </a:rPr>
              <a:t>is a law aimed at landlords/ apartment owners </a:t>
            </a:r>
            <a:r>
              <a:rPr lang="en-US" sz="3000" dirty="0">
                <a:solidFill>
                  <a:srgbClr val="222222"/>
                </a:solidFill>
                <a:effectLst/>
              </a:rPr>
              <a:t>due to rising rents/lack of housing within the city.</a:t>
            </a:r>
          </a:p>
          <a:p>
            <a:endParaRPr lang="en-US" sz="3000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solidFill>
                  <a:srgbClr val="222222"/>
                </a:solidFill>
                <a:effectLst/>
              </a:rPr>
              <a:t>Regulations began to soften in 2018.</a:t>
            </a:r>
          </a:p>
          <a:p>
            <a:pPr lvl="1"/>
            <a:r>
              <a:rPr lang="en-US" dirty="0">
                <a:solidFill>
                  <a:srgbClr val="222222"/>
                </a:solidFill>
              </a:rPr>
              <a:t>Hosts are now able to list more than private rooms.</a:t>
            </a:r>
          </a:p>
          <a:p>
            <a:pPr lvl="1"/>
            <a:endParaRPr lang="en-US" dirty="0"/>
          </a:p>
          <a:p>
            <a:r>
              <a:rPr lang="en-US" dirty="0"/>
              <a:t>In both iterations of the law all hosts listings must have a permit from the city of Berlin and have it listed on Airbnb.</a:t>
            </a:r>
          </a:p>
          <a:p>
            <a:endParaRPr lang="en-US" dirty="0"/>
          </a:p>
        </p:txBody>
      </p:sp>
      <p:sp>
        <p:nvSpPr>
          <p:cNvPr id="6" name="Delay 5">
            <a:extLst>
              <a:ext uri="{FF2B5EF4-FFF2-40B4-BE49-F238E27FC236}">
                <a16:creationId xmlns:a16="http://schemas.microsoft.com/office/drawing/2014/main" id="{CBA25DD3-E4D0-0476-1806-45E2493E8339}"/>
              </a:ext>
            </a:extLst>
          </p:cNvPr>
          <p:cNvSpPr/>
          <p:nvPr/>
        </p:nvSpPr>
        <p:spPr>
          <a:xfrm rot="5400000">
            <a:off x="5297864" y="-5297862"/>
            <a:ext cx="1596273" cy="12192000"/>
          </a:xfrm>
          <a:prstGeom prst="flowChartDelay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DCD33-17F4-23BE-334C-A0338762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35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Vacation Rental Laws</a:t>
            </a:r>
          </a:p>
        </p:txBody>
      </p:sp>
    </p:spTree>
    <p:extLst>
      <p:ext uri="{BB962C8B-B14F-4D97-AF65-F5344CB8AC3E}">
        <p14:creationId xmlns:p14="http://schemas.microsoft.com/office/powerpoint/2010/main" val="35217366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e 18">
            <a:extLst>
              <a:ext uri="{FF2B5EF4-FFF2-40B4-BE49-F238E27FC236}">
                <a16:creationId xmlns:a16="http://schemas.microsoft.com/office/drawing/2014/main" id="{F99C5FBD-13D5-6DEF-3B48-C28FBB6E6ACF}"/>
              </a:ext>
            </a:extLst>
          </p:cNvPr>
          <p:cNvSpPr/>
          <p:nvPr/>
        </p:nvSpPr>
        <p:spPr>
          <a:xfrm rot="16200000">
            <a:off x="6405469" y="3741404"/>
            <a:ext cx="2845835" cy="3116428"/>
          </a:xfrm>
          <a:prstGeom prst="pie">
            <a:avLst>
              <a:gd name="adj1" fmla="val 1"/>
              <a:gd name="adj2" fmla="val 16200000"/>
            </a:avLst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5EA3F-28E6-1E89-1E9E-3C0BBB7D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09" y="1357117"/>
            <a:ext cx="3856382" cy="48252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Berlin is composed of 12 neighborhoods with 136 localities.</a:t>
            </a:r>
          </a:p>
          <a:p>
            <a:endParaRPr lang="en-US" sz="2000" dirty="0"/>
          </a:p>
          <a:p>
            <a:pPr lvl="1"/>
            <a:r>
              <a:rPr lang="en-US" sz="2800" dirty="0"/>
              <a:t>Hosts: </a:t>
            </a:r>
          </a:p>
          <a:p>
            <a:pPr lvl="1" algn="ctr"/>
            <a:r>
              <a:rPr lang="en-US" sz="3200" b="1" dirty="0">
                <a:solidFill>
                  <a:schemeClr val="bg1"/>
                </a:solidFill>
                <a:highlight>
                  <a:srgbClr val="E35259"/>
                </a:highlight>
              </a:rPr>
              <a:t>10,125</a:t>
            </a:r>
          </a:p>
          <a:p>
            <a:pPr lvl="1"/>
            <a:r>
              <a:rPr lang="en-US" sz="2800" dirty="0"/>
              <a:t>Listings:</a:t>
            </a:r>
          </a:p>
          <a:p>
            <a:pPr lvl="1" algn="ctr"/>
            <a:r>
              <a:rPr lang="en-US" sz="3200" b="1" dirty="0">
                <a:solidFill>
                  <a:schemeClr val="bg1"/>
                </a:solidFill>
                <a:highlight>
                  <a:srgbClr val="E35259"/>
                </a:highlight>
              </a:rPr>
              <a:t>35,700</a:t>
            </a:r>
          </a:p>
          <a:p>
            <a:pPr lvl="1"/>
            <a:r>
              <a:rPr lang="en-US" sz="2800" dirty="0"/>
              <a:t>Price Range (per night): </a:t>
            </a:r>
          </a:p>
          <a:p>
            <a:pPr lvl="1" algn="ctr"/>
            <a:r>
              <a:rPr lang="en-US" sz="3200" b="1" dirty="0">
                <a:solidFill>
                  <a:schemeClr val="bg1"/>
                </a:solidFill>
                <a:highlight>
                  <a:srgbClr val="E35259"/>
                </a:highlight>
              </a:rPr>
              <a:t>$8.00 - $</a:t>
            </a:r>
            <a:r>
              <a:rPr lang="en-US" sz="3200" b="1" i="0" dirty="0">
                <a:solidFill>
                  <a:schemeClr val="bg1"/>
                </a:solidFill>
                <a:effectLst/>
                <a:highlight>
                  <a:srgbClr val="E35259"/>
                </a:highlight>
                <a:latin typeface="-apple-system"/>
              </a:rPr>
              <a:t>4,375.00</a:t>
            </a:r>
            <a:endParaRPr lang="en-US" sz="3200" b="1" dirty="0">
              <a:solidFill>
                <a:schemeClr val="bg1"/>
              </a:solidFill>
              <a:highlight>
                <a:srgbClr val="E35259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3C6641A-C425-2B8E-74B9-B0A811CF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16" y="675307"/>
            <a:ext cx="7803183" cy="4825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34D47-B525-3D25-14E2-4E6C4D93BD23}"/>
              </a:ext>
            </a:extLst>
          </p:cNvPr>
          <p:cNvSpPr txBox="1"/>
          <p:nvPr/>
        </p:nvSpPr>
        <p:spPr>
          <a:xfrm>
            <a:off x="6470353" y="5749266"/>
            <a:ext cx="27160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Interactive listings </a:t>
            </a: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</p:txBody>
      </p:sp>
      <p:sp>
        <p:nvSpPr>
          <p:cNvPr id="20" name="Delay 19">
            <a:extLst>
              <a:ext uri="{FF2B5EF4-FFF2-40B4-BE49-F238E27FC236}">
                <a16:creationId xmlns:a16="http://schemas.microsoft.com/office/drawing/2014/main" id="{B3F772AA-55F3-969A-1CAD-1F0E141A39D9}"/>
              </a:ext>
            </a:extLst>
          </p:cNvPr>
          <p:cNvSpPr/>
          <p:nvPr/>
        </p:nvSpPr>
        <p:spPr>
          <a:xfrm rot="5400000">
            <a:off x="1448692" y="-1448694"/>
            <a:ext cx="1233805" cy="4131191"/>
          </a:xfrm>
          <a:prstGeom prst="flowChartDelay">
            <a:avLst/>
          </a:prstGeom>
          <a:solidFill>
            <a:srgbClr val="E35259"/>
          </a:solidFill>
          <a:ln>
            <a:solidFill>
              <a:srgbClr val="E35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99FEB8-6483-68BD-BBB3-D010ECD42A80}"/>
              </a:ext>
            </a:extLst>
          </p:cNvPr>
          <p:cNvSpPr txBox="1"/>
          <p:nvPr/>
        </p:nvSpPr>
        <p:spPr>
          <a:xfrm>
            <a:off x="701412" y="232180"/>
            <a:ext cx="3347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68193623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5B9A404-68AD-C6F3-BD76-EFF71D0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71" y="427038"/>
            <a:ext cx="9367058" cy="6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91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EA16D27-6FDA-6721-03F3-1BFB6DD3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2" y="643466"/>
            <a:ext cx="99483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254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1D8C24A9-3985-A4F6-8A19-D368BDCDB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 r="1219"/>
          <a:stretch/>
        </p:blipFill>
        <p:spPr>
          <a:xfrm>
            <a:off x="2034575" y="790832"/>
            <a:ext cx="8023825" cy="542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360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9F5BA897-6C67-B289-170C-AF93AC00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28" y="643466"/>
            <a:ext cx="81329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0257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1528</Words>
  <Application>Microsoft Office PowerPoint</Application>
  <PresentationFormat>Widescreen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Impact</vt:lpstr>
      <vt:lpstr>Office Theme</vt:lpstr>
      <vt:lpstr>A Look into Airbnb Hosting: Berlin</vt:lpstr>
      <vt:lpstr>Overview</vt:lpstr>
      <vt:lpstr>Airbnb Timeline</vt:lpstr>
      <vt:lpstr>Vacation Rental 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  <vt:lpstr>FURTHER  ANALYSIS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into Airbnb Hosting: Berlin</dc:title>
  <dc:creator>Tabitha Diaz</dc:creator>
  <cp:lastModifiedBy>Devika Lahari Bandi</cp:lastModifiedBy>
  <cp:revision>37</cp:revision>
  <dcterms:created xsi:type="dcterms:W3CDTF">2022-11-02T17:37:16Z</dcterms:created>
  <dcterms:modified xsi:type="dcterms:W3CDTF">2024-08-20T10:55:31Z</dcterms:modified>
</cp:coreProperties>
</file>