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7E6F"/>
    <a:srgbClr val="E3C2C0"/>
    <a:srgbClr val="75A151"/>
    <a:srgbClr val="5E61A2"/>
    <a:srgbClr val="8E5997"/>
    <a:srgbClr val="A0CACB"/>
    <a:srgbClr val="AEA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/>
    <p:restoredTop sz="87517"/>
  </p:normalViewPr>
  <p:slideViewPr>
    <p:cSldViewPr snapToGrid="0">
      <p:cViewPr varScale="1">
        <p:scale>
          <a:sx n="67" d="100"/>
          <a:sy n="67" d="100"/>
        </p:scale>
        <p:origin x="16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1472B-7072-4933-9333-6760E3024E8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2240EA-624D-4D87-8C51-EA3EE6E6E51A}">
      <dgm:prSet/>
      <dgm:spPr>
        <a:solidFill>
          <a:srgbClr val="D87E6F"/>
        </a:solidFill>
        <a:ln>
          <a:solidFill>
            <a:srgbClr val="D87E6F"/>
          </a:solidFill>
        </a:ln>
      </dgm:spPr>
      <dgm:t>
        <a:bodyPr/>
        <a:lstStyle/>
        <a:p>
          <a:r>
            <a:rPr lang="en-US" dirty="0"/>
            <a:t>Develop</a:t>
          </a:r>
        </a:p>
      </dgm:t>
    </dgm:pt>
    <dgm:pt modelId="{17966BF4-4338-4C72-97F7-374F0B2C77CC}" type="parTrans" cxnId="{6E2E84CB-0999-48CF-A84E-1BDCE9B0EB10}">
      <dgm:prSet/>
      <dgm:spPr/>
      <dgm:t>
        <a:bodyPr/>
        <a:lstStyle/>
        <a:p>
          <a:endParaRPr lang="en-US"/>
        </a:p>
      </dgm:t>
    </dgm:pt>
    <dgm:pt modelId="{12356740-12FC-412C-A9AF-747F7B3F4CA1}" type="sibTrans" cxnId="{6E2E84CB-0999-48CF-A84E-1BDCE9B0EB10}">
      <dgm:prSet/>
      <dgm:spPr/>
      <dgm:t>
        <a:bodyPr/>
        <a:lstStyle/>
        <a:p>
          <a:endParaRPr lang="en-US"/>
        </a:p>
      </dgm:t>
    </dgm:pt>
    <dgm:pt modelId="{9352C985-5064-4C21-85D6-D35EB0D9C444}">
      <dgm:prSet/>
      <dgm:spPr/>
      <dgm:t>
        <a:bodyPr/>
        <a:lstStyle/>
        <a:p>
          <a:r>
            <a:rPr lang="en-US"/>
            <a:t>Develop a strategy for our lower age demographic.</a:t>
          </a:r>
        </a:p>
      </dgm:t>
    </dgm:pt>
    <dgm:pt modelId="{9731400D-E958-4A40-9A60-59FAD120095F}" type="parTrans" cxnId="{FF49D571-FC99-4233-A48C-0CDB29013DB9}">
      <dgm:prSet/>
      <dgm:spPr/>
      <dgm:t>
        <a:bodyPr/>
        <a:lstStyle/>
        <a:p>
          <a:endParaRPr lang="en-US"/>
        </a:p>
      </dgm:t>
    </dgm:pt>
    <dgm:pt modelId="{D7BCA546-76C9-41F3-8C0E-0638A6E58C65}" type="sibTrans" cxnId="{FF49D571-FC99-4233-A48C-0CDB29013DB9}">
      <dgm:prSet/>
      <dgm:spPr/>
      <dgm:t>
        <a:bodyPr/>
        <a:lstStyle/>
        <a:p>
          <a:endParaRPr lang="en-US"/>
        </a:p>
      </dgm:t>
    </dgm:pt>
    <dgm:pt modelId="{DFE1746A-6015-42F6-8056-5C1259014701}">
      <dgm:prSet/>
      <dgm:spPr>
        <a:solidFill>
          <a:srgbClr val="D87E6F"/>
        </a:solidFill>
        <a:ln>
          <a:solidFill>
            <a:srgbClr val="D87E6F"/>
          </a:solidFill>
        </a:ln>
      </dgm:spPr>
      <dgm:t>
        <a:bodyPr/>
        <a:lstStyle/>
        <a:p>
          <a:r>
            <a:rPr lang="en-US"/>
            <a:t>Lean</a:t>
          </a:r>
        </a:p>
      </dgm:t>
    </dgm:pt>
    <dgm:pt modelId="{03CE1F46-4B70-4681-8DCD-2D18983161C7}" type="parTrans" cxnId="{6A44BC74-A0B3-4BDF-A615-613CDE4DF4EA}">
      <dgm:prSet/>
      <dgm:spPr/>
      <dgm:t>
        <a:bodyPr/>
        <a:lstStyle/>
        <a:p>
          <a:endParaRPr lang="en-US"/>
        </a:p>
      </dgm:t>
    </dgm:pt>
    <dgm:pt modelId="{444A4F89-CF8C-4DB3-99AD-754071BF4B1F}" type="sibTrans" cxnId="{6A44BC74-A0B3-4BDF-A615-613CDE4DF4EA}">
      <dgm:prSet/>
      <dgm:spPr/>
      <dgm:t>
        <a:bodyPr/>
        <a:lstStyle/>
        <a:p>
          <a:endParaRPr lang="en-US"/>
        </a:p>
      </dgm:t>
    </dgm:pt>
    <dgm:pt modelId="{3C51FCDD-1328-49B9-88BC-8A0EF924FD0B}">
      <dgm:prSet/>
      <dgm:spPr/>
      <dgm:t>
        <a:bodyPr/>
        <a:lstStyle/>
        <a:p>
          <a:r>
            <a:rPr lang="en-US"/>
            <a:t>Lean heavily into targeted campaigns.</a:t>
          </a:r>
        </a:p>
      </dgm:t>
    </dgm:pt>
    <dgm:pt modelId="{11DAC2DD-676C-4EEA-8737-2D74B191ED4F}" type="parTrans" cxnId="{C5A70941-E12C-445A-82FA-0397E62083AD}">
      <dgm:prSet/>
      <dgm:spPr/>
      <dgm:t>
        <a:bodyPr/>
        <a:lstStyle/>
        <a:p>
          <a:endParaRPr lang="en-US"/>
        </a:p>
      </dgm:t>
    </dgm:pt>
    <dgm:pt modelId="{E94F55CB-9C64-42D2-9CC5-85CFFDBEC7F4}" type="sibTrans" cxnId="{C5A70941-E12C-445A-82FA-0397E62083AD}">
      <dgm:prSet/>
      <dgm:spPr/>
      <dgm:t>
        <a:bodyPr/>
        <a:lstStyle/>
        <a:p>
          <a:endParaRPr lang="en-US"/>
        </a:p>
      </dgm:t>
    </dgm:pt>
    <dgm:pt modelId="{8EACCF7E-3322-473F-807E-10DD01B84FEB}">
      <dgm:prSet/>
      <dgm:spPr>
        <a:solidFill>
          <a:srgbClr val="D87E6F"/>
        </a:solidFill>
        <a:ln>
          <a:solidFill>
            <a:srgbClr val="D87E6F"/>
          </a:solidFill>
        </a:ln>
      </dgm:spPr>
      <dgm:t>
        <a:bodyPr/>
        <a:lstStyle/>
        <a:p>
          <a:r>
            <a:rPr lang="en-US"/>
            <a:t>Run</a:t>
          </a:r>
        </a:p>
      </dgm:t>
    </dgm:pt>
    <dgm:pt modelId="{347282B3-3630-4795-83C8-DDE7B8794FC9}" type="parTrans" cxnId="{A5A0E62C-8976-4AA6-BE0D-374CA2D8E53D}">
      <dgm:prSet/>
      <dgm:spPr/>
      <dgm:t>
        <a:bodyPr/>
        <a:lstStyle/>
        <a:p>
          <a:endParaRPr lang="en-US"/>
        </a:p>
      </dgm:t>
    </dgm:pt>
    <dgm:pt modelId="{B8AC2E4B-99C8-41BB-8479-9ED79A64FBD7}" type="sibTrans" cxnId="{A5A0E62C-8976-4AA6-BE0D-374CA2D8E53D}">
      <dgm:prSet/>
      <dgm:spPr/>
      <dgm:t>
        <a:bodyPr/>
        <a:lstStyle/>
        <a:p>
          <a:endParaRPr lang="en-US"/>
        </a:p>
      </dgm:t>
    </dgm:pt>
    <dgm:pt modelId="{DDC652CF-2230-41AE-BF2D-4461AAB56BA0}">
      <dgm:prSet/>
      <dgm:spPr/>
      <dgm:t>
        <a:bodyPr/>
        <a:lstStyle/>
        <a:p>
          <a:r>
            <a:rPr lang="en-US"/>
            <a:t>Run campaigns between 30 – 70 days. </a:t>
          </a:r>
        </a:p>
      </dgm:t>
    </dgm:pt>
    <dgm:pt modelId="{B7366767-38C8-435C-8FAC-4CCC1019E6BC}" type="parTrans" cxnId="{2FFDA7CA-A501-4610-ADE7-2D74BEA583C3}">
      <dgm:prSet/>
      <dgm:spPr/>
      <dgm:t>
        <a:bodyPr/>
        <a:lstStyle/>
        <a:p>
          <a:endParaRPr lang="en-US"/>
        </a:p>
      </dgm:t>
    </dgm:pt>
    <dgm:pt modelId="{C6D638E3-6B47-4FDF-B795-9DBF61BC8ED1}" type="sibTrans" cxnId="{2FFDA7CA-A501-4610-ADE7-2D74BEA583C3}">
      <dgm:prSet/>
      <dgm:spPr/>
      <dgm:t>
        <a:bodyPr/>
        <a:lstStyle/>
        <a:p>
          <a:endParaRPr lang="en-US"/>
        </a:p>
      </dgm:t>
    </dgm:pt>
    <dgm:pt modelId="{087AB4AE-8F59-A542-8281-31F9CACBE295}" type="pres">
      <dgm:prSet presAssocID="{5021472B-7072-4933-9333-6760E3024E8A}" presName="Name0" presStyleCnt="0">
        <dgm:presLayoutVars>
          <dgm:dir/>
          <dgm:animLvl val="lvl"/>
          <dgm:resizeHandles val="exact"/>
        </dgm:presLayoutVars>
      </dgm:prSet>
      <dgm:spPr/>
    </dgm:pt>
    <dgm:pt modelId="{881F3132-D194-714E-A653-756D6578C7D3}" type="pres">
      <dgm:prSet presAssocID="{8EACCF7E-3322-473F-807E-10DD01B84FEB}" presName="boxAndChildren" presStyleCnt="0"/>
      <dgm:spPr/>
    </dgm:pt>
    <dgm:pt modelId="{E1BF930B-72FA-7F4E-A3BE-397FB7CDD24C}" type="pres">
      <dgm:prSet presAssocID="{8EACCF7E-3322-473F-807E-10DD01B84FEB}" presName="parentTextBox" presStyleLbl="alignNode1" presStyleIdx="0" presStyleCnt="3"/>
      <dgm:spPr/>
    </dgm:pt>
    <dgm:pt modelId="{F3BA0086-A92C-0E44-BB13-92253550BAD8}" type="pres">
      <dgm:prSet presAssocID="{8EACCF7E-3322-473F-807E-10DD01B84FEB}" presName="descendantBox" presStyleLbl="bgAccFollowNode1" presStyleIdx="0" presStyleCnt="3"/>
      <dgm:spPr/>
    </dgm:pt>
    <dgm:pt modelId="{95169950-82F4-3145-9399-43E3F3881288}" type="pres">
      <dgm:prSet presAssocID="{444A4F89-CF8C-4DB3-99AD-754071BF4B1F}" presName="sp" presStyleCnt="0"/>
      <dgm:spPr/>
    </dgm:pt>
    <dgm:pt modelId="{D53E377F-9E21-5543-872B-F52618979428}" type="pres">
      <dgm:prSet presAssocID="{DFE1746A-6015-42F6-8056-5C1259014701}" presName="arrowAndChildren" presStyleCnt="0"/>
      <dgm:spPr/>
    </dgm:pt>
    <dgm:pt modelId="{1B30C6D1-ED51-1248-A271-2D811024ABD9}" type="pres">
      <dgm:prSet presAssocID="{DFE1746A-6015-42F6-8056-5C1259014701}" presName="parentTextArrow" presStyleLbl="node1" presStyleIdx="0" presStyleCnt="0"/>
      <dgm:spPr/>
    </dgm:pt>
    <dgm:pt modelId="{BDFAFF6B-A2E6-BA48-8817-170A986D9EF8}" type="pres">
      <dgm:prSet presAssocID="{DFE1746A-6015-42F6-8056-5C1259014701}" presName="arrow" presStyleLbl="alignNode1" presStyleIdx="1" presStyleCnt="3"/>
      <dgm:spPr/>
    </dgm:pt>
    <dgm:pt modelId="{30CC8CED-E5AF-1A43-8583-38BE711BEC1D}" type="pres">
      <dgm:prSet presAssocID="{DFE1746A-6015-42F6-8056-5C1259014701}" presName="descendantArrow" presStyleLbl="bgAccFollowNode1" presStyleIdx="1" presStyleCnt="3"/>
      <dgm:spPr/>
    </dgm:pt>
    <dgm:pt modelId="{88B70ECE-9FEE-D948-8215-0BF2152753D9}" type="pres">
      <dgm:prSet presAssocID="{12356740-12FC-412C-A9AF-747F7B3F4CA1}" presName="sp" presStyleCnt="0"/>
      <dgm:spPr/>
    </dgm:pt>
    <dgm:pt modelId="{179C53DC-DCE4-6543-92C9-8621896A2F25}" type="pres">
      <dgm:prSet presAssocID="{0A2240EA-624D-4D87-8C51-EA3EE6E6E51A}" presName="arrowAndChildren" presStyleCnt="0"/>
      <dgm:spPr/>
    </dgm:pt>
    <dgm:pt modelId="{A3D44E1B-AEED-E341-998C-6F558ECAB2C0}" type="pres">
      <dgm:prSet presAssocID="{0A2240EA-624D-4D87-8C51-EA3EE6E6E51A}" presName="parentTextArrow" presStyleLbl="node1" presStyleIdx="0" presStyleCnt="0"/>
      <dgm:spPr/>
    </dgm:pt>
    <dgm:pt modelId="{AEE10BDF-D4A6-054C-BA15-8C234ED9FEA0}" type="pres">
      <dgm:prSet presAssocID="{0A2240EA-624D-4D87-8C51-EA3EE6E6E51A}" presName="arrow" presStyleLbl="alignNode1" presStyleIdx="2" presStyleCnt="3"/>
      <dgm:spPr/>
    </dgm:pt>
    <dgm:pt modelId="{6C1878C1-39C9-E44F-B5E9-816FE0D91398}" type="pres">
      <dgm:prSet presAssocID="{0A2240EA-624D-4D87-8C51-EA3EE6E6E51A}" presName="descendantArrow" presStyleLbl="bgAccFollowNode1" presStyleIdx="2" presStyleCnt="3"/>
      <dgm:spPr/>
    </dgm:pt>
  </dgm:ptLst>
  <dgm:cxnLst>
    <dgm:cxn modelId="{76BCB501-B5CA-6D4D-B2B8-6FE0A610CAB1}" type="presOf" srcId="{8EACCF7E-3322-473F-807E-10DD01B84FEB}" destId="{E1BF930B-72FA-7F4E-A3BE-397FB7CDD24C}" srcOrd="0" destOrd="0" presId="urn:microsoft.com/office/officeart/2016/7/layout/VerticalDownArrowProcess"/>
    <dgm:cxn modelId="{1F583A05-B106-E845-9A8B-AA3BFEC6B59C}" type="presOf" srcId="{5021472B-7072-4933-9333-6760E3024E8A}" destId="{087AB4AE-8F59-A542-8281-31F9CACBE295}" srcOrd="0" destOrd="0" presId="urn:microsoft.com/office/officeart/2016/7/layout/VerticalDownArrowProcess"/>
    <dgm:cxn modelId="{3FF78D20-11DA-A842-9E3E-6EC71A1447E1}" type="presOf" srcId="{DFE1746A-6015-42F6-8056-5C1259014701}" destId="{1B30C6D1-ED51-1248-A271-2D811024ABD9}" srcOrd="0" destOrd="0" presId="urn:microsoft.com/office/officeart/2016/7/layout/VerticalDownArrowProcess"/>
    <dgm:cxn modelId="{FBA5D026-C8FA-D144-8BE7-E6BDC5932A54}" type="presOf" srcId="{0A2240EA-624D-4D87-8C51-EA3EE6E6E51A}" destId="{A3D44E1B-AEED-E341-998C-6F558ECAB2C0}" srcOrd="0" destOrd="0" presId="urn:microsoft.com/office/officeart/2016/7/layout/VerticalDownArrowProcess"/>
    <dgm:cxn modelId="{A5A0E62C-8976-4AA6-BE0D-374CA2D8E53D}" srcId="{5021472B-7072-4933-9333-6760E3024E8A}" destId="{8EACCF7E-3322-473F-807E-10DD01B84FEB}" srcOrd="2" destOrd="0" parTransId="{347282B3-3630-4795-83C8-DDE7B8794FC9}" sibTransId="{B8AC2E4B-99C8-41BB-8479-9ED79A64FBD7}"/>
    <dgm:cxn modelId="{C5A70941-E12C-445A-82FA-0397E62083AD}" srcId="{DFE1746A-6015-42F6-8056-5C1259014701}" destId="{3C51FCDD-1328-49B9-88BC-8A0EF924FD0B}" srcOrd="0" destOrd="0" parTransId="{11DAC2DD-676C-4EEA-8737-2D74B191ED4F}" sibTransId="{E94F55CB-9C64-42D2-9CC5-85CFFDBEC7F4}"/>
    <dgm:cxn modelId="{3BC44446-A8AB-704E-88BD-8FA335DF9131}" type="presOf" srcId="{DFE1746A-6015-42F6-8056-5C1259014701}" destId="{BDFAFF6B-A2E6-BA48-8817-170A986D9EF8}" srcOrd="1" destOrd="0" presId="urn:microsoft.com/office/officeart/2016/7/layout/VerticalDownArrowProcess"/>
    <dgm:cxn modelId="{43DB7766-A6C4-DA4A-9D8D-9C641A1746C1}" type="presOf" srcId="{0A2240EA-624D-4D87-8C51-EA3EE6E6E51A}" destId="{AEE10BDF-D4A6-054C-BA15-8C234ED9FEA0}" srcOrd="1" destOrd="0" presId="urn:microsoft.com/office/officeart/2016/7/layout/VerticalDownArrowProcess"/>
    <dgm:cxn modelId="{FF49D571-FC99-4233-A48C-0CDB29013DB9}" srcId="{0A2240EA-624D-4D87-8C51-EA3EE6E6E51A}" destId="{9352C985-5064-4C21-85D6-D35EB0D9C444}" srcOrd="0" destOrd="0" parTransId="{9731400D-E958-4A40-9A60-59FAD120095F}" sibTransId="{D7BCA546-76C9-41F3-8C0E-0638A6E58C65}"/>
    <dgm:cxn modelId="{6A44BC74-A0B3-4BDF-A615-613CDE4DF4EA}" srcId="{5021472B-7072-4933-9333-6760E3024E8A}" destId="{DFE1746A-6015-42F6-8056-5C1259014701}" srcOrd="1" destOrd="0" parTransId="{03CE1F46-4B70-4681-8DCD-2D18983161C7}" sibTransId="{444A4F89-CF8C-4DB3-99AD-754071BF4B1F}"/>
    <dgm:cxn modelId="{C93586A1-2A55-484D-9C29-1CEB7DC9EB7D}" type="presOf" srcId="{3C51FCDD-1328-49B9-88BC-8A0EF924FD0B}" destId="{30CC8CED-E5AF-1A43-8583-38BE711BEC1D}" srcOrd="0" destOrd="0" presId="urn:microsoft.com/office/officeart/2016/7/layout/VerticalDownArrowProcess"/>
    <dgm:cxn modelId="{F595E2A3-A6DE-5F42-80DC-B68C0190E6C2}" type="presOf" srcId="{DDC652CF-2230-41AE-BF2D-4461AAB56BA0}" destId="{F3BA0086-A92C-0E44-BB13-92253550BAD8}" srcOrd="0" destOrd="0" presId="urn:microsoft.com/office/officeart/2016/7/layout/VerticalDownArrowProcess"/>
    <dgm:cxn modelId="{2FFDA7CA-A501-4610-ADE7-2D74BEA583C3}" srcId="{8EACCF7E-3322-473F-807E-10DD01B84FEB}" destId="{DDC652CF-2230-41AE-BF2D-4461AAB56BA0}" srcOrd="0" destOrd="0" parTransId="{B7366767-38C8-435C-8FAC-4CCC1019E6BC}" sibTransId="{C6D638E3-6B47-4FDF-B795-9DBF61BC8ED1}"/>
    <dgm:cxn modelId="{6E2E84CB-0999-48CF-A84E-1BDCE9B0EB10}" srcId="{5021472B-7072-4933-9333-6760E3024E8A}" destId="{0A2240EA-624D-4D87-8C51-EA3EE6E6E51A}" srcOrd="0" destOrd="0" parTransId="{17966BF4-4338-4C72-97F7-374F0B2C77CC}" sibTransId="{12356740-12FC-412C-A9AF-747F7B3F4CA1}"/>
    <dgm:cxn modelId="{B36237EB-3A20-0E4B-9E42-8E93E0113573}" type="presOf" srcId="{9352C985-5064-4C21-85D6-D35EB0D9C444}" destId="{6C1878C1-39C9-E44F-B5E9-816FE0D91398}" srcOrd="0" destOrd="0" presId="urn:microsoft.com/office/officeart/2016/7/layout/VerticalDownArrowProcess"/>
    <dgm:cxn modelId="{201F8AA0-CAA6-8846-808B-950B1B68CE15}" type="presParOf" srcId="{087AB4AE-8F59-A542-8281-31F9CACBE295}" destId="{881F3132-D194-714E-A653-756D6578C7D3}" srcOrd="0" destOrd="0" presId="urn:microsoft.com/office/officeart/2016/7/layout/VerticalDownArrowProcess"/>
    <dgm:cxn modelId="{9C08B27D-A313-494D-BBA4-5A6C59E0CFE5}" type="presParOf" srcId="{881F3132-D194-714E-A653-756D6578C7D3}" destId="{E1BF930B-72FA-7F4E-A3BE-397FB7CDD24C}" srcOrd="0" destOrd="0" presId="urn:microsoft.com/office/officeart/2016/7/layout/VerticalDownArrowProcess"/>
    <dgm:cxn modelId="{18C0D1B6-C2E2-5C42-A44A-CC9407216347}" type="presParOf" srcId="{881F3132-D194-714E-A653-756D6578C7D3}" destId="{F3BA0086-A92C-0E44-BB13-92253550BAD8}" srcOrd="1" destOrd="0" presId="urn:microsoft.com/office/officeart/2016/7/layout/VerticalDownArrowProcess"/>
    <dgm:cxn modelId="{5904F08A-6B45-2C4A-93C6-C532A1EE4BCC}" type="presParOf" srcId="{087AB4AE-8F59-A542-8281-31F9CACBE295}" destId="{95169950-82F4-3145-9399-43E3F3881288}" srcOrd="1" destOrd="0" presId="urn:microsoft.com/office/officeart/2016/7/layout/VerticalDownArrowProcess"/>
    <dgm:cxn modelId="{CBC37048-DD9C-E443-B416-788558F30B27}" type="presParOf" srcId="{087AB4AE-8F59-A542-8281-31F9CACBE295}" destId="{D53E377F-9E21-5543-872B-F52618979428}" srcOrd="2" destOrd="0" presId="urn:microsoft.com/office/officeart/2016/7/layout/VerticalDownArrowProcess"/>
    <dgm:cxn modelId="{6E876B63-A507-BB43-AB31-519C214A9927}" type="presParOf" srcId="{D53E377F-9E21-5543-872B-F52618979428}" destId="{1B30C6D1-ED51-1248-A271-2D811024ABD9}" srcOrd="0" destOrd="0" presId="urn:microsoft.com/office/officeart/2016/7/layout/VerticalDownArrowProcess"/>
    <dgm:cxn modelId="{4A6B1CF8-194F-7D4A-A427-0DEC6F5ADC47}" type="presParOf" srcId="{D53E377F-9E21-5543-872B-F52618979428}" destId="{BDFAFF6B-A2E6-BA48-8817-170A986D9EF8}" srcOrd="1" destOrd="0" presId="urn:microsoft.com/office/officeart/2016/7/layout/VerticalDownArrowProcess"/>
    <dgm:cxn modelId="{A811FE42-298B-6446-BB17-AA02A4EEA8B5}" type="presParOf" srcId="{D53E377F-9E21-5543-872B-F52618979428}" destId="{30CC8CED-E5AF-1A43-8583-38BE711BEC1D}" srcOrd="2" destOrd="0" presId="urn:microsoft.com/office/officeart/2016/7/layout/VerticalDownArrowProcess"/>
    <dgm:cxn modelId="{18991A16-6905-C442-B382-70C35B6FA064}" type="presParOf" srcId="{087AB4AE-8F59-A542-8281-31F9CACBE295}" destId="{88B70ECE-9FEE-D948-8215-0BF2152753D9}" srcOrd="3" destOrd="0" presId="urn:microsoft.com/office/officeart/2016/7/layout/VerticalDownArrowProcess"/>
    <dgm:cxn modelId="{72139275-E4F4-2845-A093-286C8E035F9C}" type="presParOf" srcId="{087AB4AE-8F59-A542-8281-31F9CACBE295}" destId="{179C53DC-DCE4-6543-92C9-8621896A2F25}" srcOrd="4" destOrd="0" presId="urn:microsoft.com/office/officeart/2016/7/layout/VerticalDownArrowProcess"/>
    <dgm:cxn modelId="{8B810A7F-C0EF-FD45-ABFC-B6743B12367C}" type="presParOf" srcId="{179C53DC-DCE4-6543-92C9-8621896A2F25}" destId="{A3D44E1B-AEED-E341-998C-6F558ECAB2C0}" srcOrd="0" destOrd="0" presId="urn:microsoft.com/office/officeart/2016/7/layout/VerticalDownArrowProcess"/>
    <dgm:cxn modelId="{689123B9-EEAA-9945-94BB-BBE2424EA486}" type="presParOf" srcId="{179C53DC-DCE4-6543-92C9-8621896A2F25}" destId="{AEE10BDF-D4A6-054C-BA15-8C234ED9FEA0}" srcOrd="1" destOrd="0" presId="urn:microsoft.com/office/officeart/2016/7/layout/VerticalDownArrowProcess"/>
    <dgm:cxn modelId="{A0927C5F-C7CD-6646-BAA9-2931E880ED09}" type="presParOf" srcId="{179C53DC-DCE4-6543-92C9-8621896A2F25}" destId="{6C1878C1-39C9-E44F-B5E9-816FE0D9139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468156-4DFA-4FC3-8890-97E5DD0A5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0D8E9-8ADC-4427-8A96-F219335FB6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Look into our busiest times across all stores. </a:t>
          </a:r>
        </a:p>
      </dgm:t>
    </dgm:pt>
    <dgm:pt modelId="{E388D971-FDCF-487E-BD70-8650F56696B9}" type="parTrans" cxnId="{209E9862-9219-4DB3-A290-04594CF302AB}">
      <dgm:prSet/>
      <dgm:spPr/>
      <dgm:t>
        <a:bodyPr/>
        <a:lstStyle/>
        <a:p>
          <a:endParaRPr lang="en-US"/>
        </a:p>
      </dgm:t>
    </dgm:pt>
    <dgm:pt modelId="{DB37EABF-BF11-4773-A63A-8C48096C6772}" type="sibTrans" cxnId="{209E9862-9219-4DB3-A290-04594CF302AB}">
      <dgm:prSet/>
      <dgm:spPr/>
      <dgm:t>
        <a:bodyPr/>
        <a:lstStyle/>
        <a:p>
          <a:endParaRPr lang="en-US"/>
        </a:p>
      </dgm:t>
    </dgm:pt>
    <dgm:pt modelId="{ED4A6109-6F70-4410-91A9-E710D5FCFC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Determine how income level influences use of campaigns.</a:t>
          </a:r>
        </a:p>
      </dgm:t>
    </dgm:pt>
    <dgm:pt modelId="{94F1EDB9-2E2C-481F-B05A-07C6FA2CD287}" type="parTrans" cxnId="{F0ED5F48-1D5E-4B71-B53F-FD5642A36352}">
      <dgm:prSet/>
      <dgm:spPr/>
      <dgm:t>
        <a:bodyPr/>
        <a:lstStyle/>
        <a:p>
          <a:endParaRPr lang="en-US"/>
        </a:p>
      </dgm:t>
    </dgm:pt>
    <dgm:pt modelId="{D7B35ECD-0456-4100-BF30-D5400874D684}" type="sibTrans" cxnId="{F0ED5F48-1D5E-4B71-B53F-FD5642A36352}">
      <dgm:prSet/>
      <dgm:spPr/>
      <dgm:t>
        <a:bodyPr/>
        <a:lstStyle/>
        <a:p>
          <a:endParaRPr lang="en-US"/>
        </a:p>
      </dgm:t>
    </dgm:pt>
    <dgm:pt modelId="{0AF197E4-5FDC-4194-BA68-7EEC8BDF7B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Dive further into our customer demographics to improve future campaigns.  </a:t>
          </a:r>
        </a:p>
      </dgm:t>
    </dgm:pt>
    <dgm:pt modelId="{CE774C1E-6DDA-41AC-98D3-D19F6D73BF3A}" type="parTrans" cxnId="{81DA6FB5-D779-4E9B-ADE7-B7C5CD06058E}">
      <dgm:prSet/>
      <dgm:spPr/>
      <dgm:t>
        <a:bodyPr/>
        <a:lstStyle/>
        <a:p>
          <a:endParaRPr lang="en-US"/>
        </a:p>
      </dgm:t>
    </dgm:pt>
    <dgm:pt modelId="{0EF8F214-8668-4135-9717-6295D06F49A0}" type="sibTrans" cxnId="{81DA6FB5-D779-4E9B-ADE7-B7C5CD06058E}">
      <dgm:prSet/>
      <dgm:spPr/>
      <dgm:t>
        <a:bodyPr/>
        <a:lstStyle/>
        <a:p>
          <a:endParaRPr lang="en-US"/>
        </a:p>
      </dgm:t>
    </dgm:pt>
    <dgm:pt modelId="{B0C36503-FF82-4C5C-B1C3-D61CFD7C2102}" type="pres">
      <dgm:prSet presAssocID="{45468156-4DFA-4FC3-8890-97E5DD0A5F17}" presName="root" presStyleCnt="0">
        <dgm:presLayoutVars>
          <dgm:dir/>
          <dgm:resizeHandles val="exact"/>
        </dgm:presLayoutVars>
      </dgm:prSet>
      <dgm:spPr/>
    </dgm:pt>
    <dgm:pt modelId="{893B32E7-88A6-4EB6-A154-87054F87E3C8}" type="pres">
      <dgm:prSet presAssocID="{5450D8E9-8ADC-4427-8A96-F219335FB6D5}" presName="compNode" presStyleCnt="0"/>
      <dgm:spPr/>
    </dgm:pt>
    <dgm:pt modelId="{C2CFFCAF-68C4-4114-BB45-E4FBA346A2E2}" type="pres">
      <dgm:prSet presAssocID="{5450D8E9-8ADC-4427-8A96-F219335FB6D5}" presName="iconBgRect" presStyleLbl="bgShp" presStyleIdx="0" presStyleCnt="3"/>
      <dgm:spPr>
        <a:ln>
          <a:solidFill>
            <a:srgbClr val="D87E6F"/>
          </a:solidFill>
        </a:ln>
      </dgm:spPr>
    </dgm:pt>
    <dgm:pt modelId="{D11AE28E-FE1F-4059-A661-290A49BFA4CB}" type="pres">
      <dgm:prSet presAssocID="{5450D8E9-8ADC-4427-8A96-F219335FB6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rgbClr val="D87E6F"/>
          </a:solidFill>
        </a:ln>
      </dgm:spPr>
    </dgm:pt>
    <dgm:pt modelId="{CB9AA9E5-B77A-41A4-A648-0EE8398B5A64}" type="pres">
      <dgm:prSet presAssocID="{5450D8E9-8ADC-4427-8A96-F219335FB6D5}" presName="spaceRect" presStyleCnt="0"/>
      <dgm:spPr/>
    </dgm:pt>
    <dgm:pt modelId="{C77E2C7E-462E-48F1-8DFD-7F9CE083AA1A}" type="pres">
      <dgm:prSet presAssocID="{5450D8E9-8ADC-4427-8A96-F219335FB6D5}" presName="textRect" presStyleLbl="revTx" presStyleIdx="0" presStyleCnt="3">
        <dgm:presLayoutVars>
          <dgm:chMax val="1"/>
          <dgm:chPref val="1"/>
        </dgm:presLayoutVars>
      </dgm:prSet>
      <dgm:spPr/>
    </dgm:pt>
    <dgm:pt modelId="{AE149BCF-2298-470E-9AD7-20AE5B097612}" type="pres">
      <dgm:prSet presAssocID="{DB37EABF-BF11-4773-A63A-8C48096C6772}" presName="sibTrans" presStyleCnt="0"/>
      <dgm:spPr/>
    </dgm:pt>
    <dgm:pt modelId="{E14E1377-BA82-449B-B4C5-523D2B2BBC4B}" type="pres">
      <dgm:prSet presAssocID="{ED4A6109-6F70-4410-91A9-E710D5FCFC1C}" presName="compNode" presStyleCnt="0"/>
      <dgm:spPr/>
    </dgm:pt>
    <dgm:pt modelId="{9854C29A-4AEB-49E8-9434-326370E0F6E5}" type="pres">
      <dgm:prSet presAssocID="{ED4A6109-6F70-4410-91A9-E710D5FCFC1C}" presName="iconBgRect" presStyleLbl="bgShp" presStyleIdx="1" presStyleCnt="3"/>
      <dgm:spPr>
        <a:ln>
          <a:solidFill>
            <a:srgbClr val="D87E6F"/>
          </a:solidFill>
        </a:ln>
      </dgm:spPr>
    </dgm:pt>
    <dgm:pt modelId="{2B7E9B31-7B1C-490E-9781-BC984E981A46}" type="pres">
      <dgm:prSet presAssocID="{ED4A6109-6F70-4410-91A9-E710D5FCFC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rgbClr val="D87E6F"/>
          </a:solidFill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8459858-3A38-4AF1-AF59-004FAB57CC7F}" type="pres">
      <dgm:prSet presAssocID="{ED4A6109-6F70-4410-91A9-E710D5FCFC1C}" presName="spaceRect" presStyleCnt="0"/>
      <dgm:spPr/>
    </dgm:pt>
    <dgm:pt modelId="{E3D0BAB9-770E-4DB5-911D-8041333344EC}" type="pres">
      <dgm:prSet presAssocID="{ED4A6109-6F70-4410-91A9-E710D5FCFC1C}" presName="textRect" presStyleLbl="revTx" presStyleIdx="1" presStyleCnt="3">
        <dgm:presLayoutVars>
          <dgm:chMax val="1"/>
          <dgm:chPref val="1"/>
        </dgm:presLayoutVars>
      </dgm:prSet>
      <dgm:spPr/>
    </dgm:pt>
    <dgm:pt modelId="{86247556-48C5-4703-BB3A-C3462396B33E}" type="pres">
      <dgm:prSet presAssocID="{D7B35ECD-0456-4100-BF30-D5400874D684}" presName="sibTrans" presStyleCnt="0"/>
      <dgm:spPr/>
    </dgm:pt>
    <dgm:pt modelId="{2680D99A-40C3-428A-96DE-F4F50AE76DA1}" type="pres">
      <dgm:prSet presAssocID="{0AF197E4-5FDC-4194-BA68-7EEC8BDF7B70}" presName="compNode" presStyleCnt="0"/>
      <dgm:spPr/>
    </dgm:pt>
    <dgm:pt modelId="{BB844614-5F25-4E60-8731-7937885F2ECB}" type="pres">
      <dgm:prSet presAssocID="{0AF197E4-5FDC-4194-BA68-7EEC8BDF7B70}" presName="iconBgRect" presStyleLbl="bgShp" presStyleIdx="2" presStyleCnt="3"/>
      <dgm:spPr>
        <a:ln>
          <a:solidFill>
            <a:srgbClr val="D87E6F"/>
          </a:solidFill>
        </a:ln>
      </dgm:spPr>
    </dgm:pt>
    <dgm:pt modelId="{752E431B-FA79-4954-A05A-D8344EC50C18}" type="pres">
      <dgm:prSet presAssocID="{0AF197E4-5FDC-4194-BA68-7EEC8BDF7B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rgbClr val="D87E6F"/>
          </a:solidFill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7C900D9-8C57-4748-8F0F-3DBB339C2913}" type="pres">
      <dgm:prSet presAssocID="{0AF197E4-5FDC-4194-BA68-7EEC8BDF7B70}" presName="spaceRect" presStyleCnt="0"/>
      <dgm:spPr/>
    </dgm:pt>
    <dgm:pt modelId="{F031B23D-B598-4589-A6AF-F2C79DEC1E09}" type="pres">
      <dgm:prSet presAssocID="{0AF197E4-5FDC-4194-BA68-7EEC8BDF7B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37CE0E-48C2-43FA-9E80-B933416708F9}" type="presOf" srcId="{0AF197E4-5FDC-4194-BA68-7EEC8BDF7B70}" destId="{F031B23D-B598-4589-A6AF-F2C79DEC1E09}" srcOrd="0" destOrd="0" presId="urn:microsoft.com/office/officeart/2018/5/layout/IconCircleLabelList"/>
    <dgm:cxn modelId="{209E9862-9219-4DB3-A290-04594CF302AB}" srcId="{45468156-4DFA-4FC3-8890-97E5DD0A5F17}" destId="{5450D8E9-8ADC-4427-8A96-F219335FB6D5}" srcOrd="0" destOrd="0" parTransId="{E388D971-FDCF-487E-BD70-8650F56696B9}" sibTransId="{DB37EABF-BF11-4773-A63A-8C48096C6772}"/>
    <dgm:cxn modelId="{F0ED5F48-1D5E-4B71-B53F-FD5642A36352}" srcId="{45468156-4DFA-4FC3-8890-97E5DD0A5F17}" destId="{ED4A6109-6F70-4410-91A9-E710D5FCFC1C}" srcOrd="1" destOrd="0" parTransId="{94F1EDB9-2E2C-481F-B05A-07C6FA2CD287}" sibTransId="{D7B35ECD-0456-4100-BF30-D5400874D684}"/>
    <dgm:cxn modelId="{CAD57B85-0048-4552-B518-984FD96EBBE7}" type="presOf" srcId="{45468156-4DFA-4FC3-8890-97E5DD0A5F17}" destId="{B0C36503-FF82-4C5C-B1C3-D61CFD7C2102}" srcOrd="0" destOrd="0" presId="urn:microsoft.com/office/officeart/2018/5/layout/IconCircleLabelList"/>
    <dgm:cxn modelId="{81DA6FB5-D779-4E9B-ADE7-B7C5CD06058E}" srcId="{45468156-4DFA-4FC3-8890-97E5DD0A5F17}" destId="{0AF197E4-5FDC-4194-BA68-7EEC8BDF7B70}" srcOrd="2" destOrd="0" parTransId="{CE774C1E-6DDA-41AC-98D3-D19F6D73BF3A}" sibTransId="{0EF8F214-8668-4135-9717-6295D06F49A0}"/>
    <dgm:cxn modelId="{017AE7CD-A5AF-47DC-A655-B97B20E98919}" type="presOf" srcId="{5450D8E9-8ADC-4427-8A96-F219335FB6D5}" destId="{C77E2C7E-462E-48F1-8DFD-7F9CE083AA1A}" srcOrd="0" destOrd="0" presId="urn:microsoft.com/office/officeart/2018/5/layout/IconCircleLabelList"/>
    <dgm:cxn modelId="{9300F2D9-81F9-4676-8BAE-A5F3F3A84749}" type="presOf" srcId="{ED4A6109-6F70-4410-91A9-E710D5FCFC1C}" destId="{E3D0BAB9-770E-4DB5-911D-8041333344EC}" srcOrd="0" destOrd="0" presId="urn:microsoft.com/office/officeart/2018/5/layout/IconCircleLabelList"/>
    <dgm:cxn modelId="{EC3699A7-00F6-406B-93C1-AE7270B35219}" type="presParOf" srcId="{B0C36503-FF82-4C5C-B1C3-D61CFD7C2102}" destId="{893B32E7-88A6-4EB6-A154-87054F87E3C8}" srcOrd="0" destOrd="0" presId="urn:microsoft.com/office/officeart/2018/5/layout/IconCircleLabelList"/>
    <dgm:cxn modelId="{45A15A8C-F68A-42EB-B1FE-F5D4C698BB08}" type="presParOf" srcId="{893B32E7-88A6-4EB6-A154-87054F87E3C8}" destId="{C2CFFCAF-68C4-4114-BB45-E4FBA346A2E2}" srcOrd="0" destOrd="0" presId="urn:microsoft.com/office/officeart/2018/5/layout/IconCircleLabelList"/>
    <dgm:cxn modelId="{9CDCAAA6-9BF3-4C94-B734-DBE930429315}" type="presParOf" srcId="{893B32E7-88A6-4EB6-A154-87054F87E3C8}" destId="{D11AE28E-FE1F-4059-A661-290A49BFA4CB}" srcOrd="1" destOrd="0" presId="urn:microsoft.com/office/officeart/2018/5/layout/IconCircleLabelList"/>
    <dgm:cxn modelId="{C67D02C7-E1BB-415E-A808-67987E60FEC6}" type="presParOf" srcId="{893B32E7-88A6-4EB6-A154-87054F87E3C8}" destId="{CB9AA9E5-B77A-41A4-A648-0EE8398B5A64}" srcOrd="2" destOrd="0" presId="urn:microsoft.com/office/officeart/2018/5/layout/IconCircleLabelList"/>
    <dgm:cxn modelId="{1C88AFAE-06BD-4F7E-9AE3-FBBC72406783}" type="presParOf" srcId="{893B32E7-88A6-4EB6-A154-87054F87E3C8}" destId="{C77E2C7E-462E-48F1-8DFD-7F9CE083AA1A}" srcOrd="3" destOrd="0" presId="urn:microsoft.com/office/officeart/2018/5/layout/IconCircleLabelList"/>
    <dgm:cxn modelId="{3629C608-C134-448D-844C-CC031124C8E2}" type="presParOf" srcId="{B0C36503-FF82-4C5C-B1C3-D61CFD7C2102}" destId="{AE149BCF-2298-470E-9AD7-20AE5B097612}" srcOrd="1" destOrd="0" presId="urn:microsoft.com/office/officeart/2018/5/layout/IconCircleLabelList"/>
    <dgm:cxn modelId="{F8A08EF8-CE72-42EB-985D-FD2F316A024E}" type="presParOf" srcId="{B0C36503-FF82-4C5C-B1C3-D61CFD7C2102}" destId="{E14E1377-BA82-449B-B4C5-523D2B2BBC4B}" srcOrd="2" destOrd="0" presId="urn:microsoft.com/office/officeart/2018/5/layout/IconCircleLabelList"/>
    <dgm:cxn modelId="{3A152041-DD72-4E6A-B1A2-284B2FB84190}" type="presParOf" srcId="{E14E1377-BA82-449B-B4C5-523D2B2BBC4B}" destId="{9854C29A-4AEB-49E8-9434-326370E0F6E5}" srcOrd="0" destOrd="0" presId="urn:microsoft.com/office/officeart/2018/5/layout/IconCircleLabelList"/>
    <dgm:cxn modelId="{C1FEBE57-343E-4BB3-86D7-9EBA0AAA3157}" type="presParOf" srcId="{E14E1377-BA82-449B-B4C5-523D2B2BBC4B}" destId="{2B7E9B31-7B1C-490E-9781-BC984E981A46}" srcOrd="1" destOrd="0" presId="urn:microsoft.com/office/officeart/2018/5/layout/IconCircleLabelList"/>
    <dgm:cxn modelId="{16D93313-80DD-4304-BD6D-99FDF08370C1}" type="presParOf" srcId="{E14E1377-BA82-449B-B4C5-523D2B2BBC4B}" destId="{58459858-3A38-4AF1-AF59-004FAB57CC7F}" srcOrd="2" destOrd="0" presId="urn:microsoft.com/office/officeart/2018/5/layout/IconCircleLabelList"/>
    <dgm:cxn modelId="{95AC811D-88A7-4941-BCEC-B9E8F1285641}" type="presParOf" srcId="{E14E1377-BA82-449B-B4C5-523D2B2BBC4B}" destId="{E3D0BAB9-770E-4DB5-911D-8041333344EC}" srcOrd="3" destOrd="0" presId="urn:microsoft.com/office/officeart/2018/5/layout/IconCircleLabelList"/>
    <dgm:cxn modelId="{A6BF5309-66F0-448F-AE9E-EFC30B98B9DB}" type="presParOf" srcId="{B0C36503-FF82-4C5C-B1C3-D61CFD7C2102}" destId="{86247556-48C5-4703-BB3A-C3462396B33E}" srcOrd="3" destOrd="0" presId="urn:microsoft.com/office/officeart/2018/5/layout/IconCircleLabelList"/>
    <dgm:cxn modelId="{AE62E81E-A6F4-4751-988E-077ADEFB4E47}" type="presParOf" srcId="{B0C36503-FF82-4C5C-B1C3-D61CFD7C2102}" destId="{2680D99A-40C3-428A-96DE-F4F50AE76DA1}" srcOrd="4" destOrd="0" presId="urn:microsoft.com/office/officeart/2018/5/layout/IconCircleLabelList"/>
    <dgm:cxn modelId="{FD39919A-07DD-4733-AD76-CCFD8E806A47}" type="presParOf" srcId="{2680D99A-40C3-428A-96DE-F4F50AE76DA1}" destId="{BB844614-5F25-4E60-8731-7937885F2ECB}" srcOrd="0" destOrd="0" presId="urn:microsoft.com/office/officeart/2018/5/layout/IconCircleLabelList"/>
    <dgm:cxn modelId="{0268042E-6871-4E4D-8F44-5A161B11324F}" type="presParOf" srcId="{2680D99A-40C3-428A-96DE-F4F50AE76DA1}" destId="{752E431B-FA79-4954-A05A-D8344EC50C18}" srcOrd="1" destOrd="0" presId="urn:microsoft.com/office/officeart/2018/5/layout/IconCircleLabelList"/>
    <dgm:cxn modelId="{68C898FE-56B4-45C5-828C-B5DD13DB0F8E}" type="presParOf" srcId="{2680D99A-40C3-428A-96DE-F4F50AE76DA1}" destId="{57C900D9-8C57-4748-8F0F-3DBB339C2913}" srcOrd="2" destOrd="0" presId="urn:microsoft.com/office/officeart/2018/5/layout/IconCircleLabelList"/>
    <dgm:cxn modelId="{1366A8D0-0C75-413E-B0CF-46F2BB63D945}" type="presParOf" srcId="{2680D99A-40C3-428A-96DE-F4F50AE76DA1}" destId="{F031B23D-B598-4589-A6AF-F2C79DEC1E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F930B-72FA-7F4E-A3BE-397FB7CDD24C}">
      <dsp:nvSpPr>
        <dsp:cNvPr id="0" name=""/>
        <dsp:cNvSpPr/>
      </dsp:nvSpPr>
      <dsp:spPr>
        <a:xfrm>
          <a:off x="0" y="3097428"/>
          <a:ext cx="2628900" cy="1016645"/>
        </a:xfrm>
        <a:prstGeom prst="rect">
          <a:avLst/>
        </a:prstGeom>
        <a:solidFill>
          <a:srgbClr val="D87E6F"/>
        </a:solid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Run</a:t>
          </a:r>
        </a:p>
      </dsp:txBody>
      <dsp:txXfrm>
        <a:off x="0" y="3097428"/>
        <a:ext cx="2628900" cy="1016645"/>
      </dsp:txXfrm>
    </dsp:sp>
    <dsp:sp modelId="{F3BA0086-A92C-0E44-BB13-92253550BAD8}">
      <dsp:nvSpPr>
        <dsp:cNvPr id="0" name=""/>
        <dsp:cNvSpPr/>
      </dsp:nvSpPr>
      <dsp:spPr>
        <a:xfrm>
          <a:off x="2628900" y="3097428"/>
          <a:ext cx="7886700" cy="1016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Run campaigns between 30 – 70 days. </a:t>
          </a:r>
        </a:p>
      </dsp:txBody>
      <dsp:txXfrm>
        <a:off x="2628900" y="3097428"/>
        <a:ext cx="7886700" cy="1016645"/>
      </dsp:txXfrm>
    </dsp:sp>
    <dsp:sp modelId="{BDFAFF6B-A2E6-BA48-8817-170A986D9EF8}">
      <dsp:nvSpPr>
        <dsp:cNvPr id="0" name=""/>
        <dsp:cNvSpPr/>
      </dsp:nvSpPr>
      <dsp:spPr>
        <a:xfrm rot="10800000">
          <a:off x="0" y="1549077"/>
          <a:ext cx="2628900" cy="15636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D87E6F"/>
        </a:solid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Lean</a:t>
          </a:r>
        </a:p>
      </dsp:txBody>
      <dsp:txXfrm rot="-10800000">
        <a:off x="0" y="1549077"/>
        <a:ext cx="2628900" cy="1016340"/>
      </dsp:txXfrm>
    </dsp:sp>
    <dsp:sp modelId="{30CC8CED-E5AF-1A43-8583-38BE711BEC1D}">
      <dsp:nvSpPr>
        <dsp:cNvPr id="0" name=""/>
        <dsp:cNvSpPr/>
      </dsp:nvSpPr>
      <dsp:spPr>
        <a:xfrm>
          <a:off x="2628900" y="1549077"/>
          <a:ext cx="7886700" cy="1016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Lean heavily into targeted campaigns.</a:t>
          </a:r>
        </a:p>
      </dsp:txBody>
      <dsp:txXfrm>
        <a:off x="2628900" y="1549077"/>
        <a:ext cx="7886700" cy="1016340"/>
      </dsp:txXfrm>
    </dsp:sp>
    <dsp:sp modelId="{AEE10BDF-D4A6-054C-BA15-8C234ED9FEA0}">
      <dsp:nvSpPr>
        <dsp:cNvPr id="0" name=""/>
        <dsp:cNvSpPr/>
      </dsp:nvSpPr>
      <dsp:spPr>
        <a:xfrm rot="10800000">
          <a:off x="0" y="727"/>
          <a:ext cx="2628900" cy="15636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D87E6F"/>
        </a:solid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Develop</a:t>
          </a:r>
        </a:p>
      </dsp:txBody>
      <dsp:txXfrm rot="-10800000">
        <a:off x="0" y="727"/>
        <a:ext cx="2628900" cy="1016340"/>
      </dsp:txXfrm>
    </dsp:sp>
    <dsp:sp modelId="{6C1878C1-39C9-E44F-B5E9-816FE0D91398}">
      <dsp:nvSpPr>
        <dsp:cNvPr id="0" name=""/>
        <dsp:cNvSpPr/>
      </dsp:nvSpPr>
      <dsp:spPr>
        <a:xfrm>
          <a:off x="2628900" y="727"/>
          <a:ext cx="7886700" cy="1016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 a strategy for our lower age demographic.</a:t>
          </a:r>
        </a:p>
      </dsp:txBody>
      <dsp:txXfrm>
        <a:off x="2628900" y="727"/>
        <a:ext cx="7886700" cy="1016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FFCAF-68C4-4114-BB45-E4FBA346A2E2}">
      <dsp:nvSpPr>
        <dsp:cNvPr id="0" name=""/>
        <dsp:cNvSpPr/>
      </dsp:nvSpPr>
      <dsp:spPr>
        <a:xfrm>
          <a:off x="706599" y="553104"/>
          <a:ext cx="2093062" cy="2093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D87E6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AE28E-FE1F-4059-A661-290A49BFA4CB}">
      <dsp:nvSpPr>
        <dsp:cNvPr id="0" name=""/>
        <dsp:cNvSpPr/>
      </dsp:nvSpPr>
      <dsp:spPr>
        <a:xfrm>
          <a:off x="1152662" y="999167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E2C7E-462E-48F1-8DFD-7F9CE083AA1A}">
      <dsp:nvSpPr>
        <dsp:cNvPr id="0" name=""/>
        <dsp:cNvSpPr/>
      </dsp:nvSpPr>
      <dsp:spPr>
        <a:xfrm>
          <a:off x="37506" y="3298104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Look into our busiest times across all stores. </a:t>
          </a:r>
        </a:p>
      </dsp:txBody>
      <dsp:txXfrm>
        <a:off x="37506" y="3298104"/>
        <a:ext cx="3431250" cy="720000"/>
      </dsp:txXfrm>
    </dsp:sp>
    <dsp:sp modelId="{9854C29A-4AEB-49E8-9434-326370E0F6E5}">
      <dsp:nvSpPr>
        <dsp:cNvPr id="0" name=""/>
        <dsp:cNvSpPr/>
      </dsp:nvSpPr>
      <dsp:spPr>
        <a:xfrm>
          <a:off x="4738318" y="553104"/>
          <a:ext cx="2093062" cy="2093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D87E6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E9B31-7B1C-490E-9781-BC984E981A46}">
      <dsp:nvSpPr>
        <dsp:cNvPr id="0" name=""/>
        <dsp:cNvSpPr/>
      </dsp:nvSpPr>
      <dsp:spPr>
        <a:xfrm>
          <a:off x="5184381" y="999167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0BAB9-770E-4DB5-911D-8041333344EC}">
      <dsp:nvSpPr>
        <dsp:cNvPr id="0" name=""/>
        <dsp:cNvSpPr/>
      </dsp:nvSpPr>
      <dsp:spPr>
        <a:xfrm>
          <a:off x="4069224" y="3298104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Determine how income level influences use of campaigns.</a:t>
          </a:r>
        </a:p>
      </dsp:txBody>
      <dsp:txXfrm>
        <a:off x="4069224" y="3298104"/>
        <a:ext cx="3431250" cy="720000"/>
      </dsp:txXfrm>
    </dsp:sp>
    <dsp:sp modelId="{BB844614-5F25-4E60-8731-7937885F2ECB}">
      <dsp:nvSpPr>
        <dsp:cNvPr id="0" name=""/>
        <dsp:cNvSpPr/>
      </dsp:nvSpPr>
      <dsp:spPr>
        <a:xfrm>
          <a:off x="8770037" y="553104"/>
          <a:ext cx="2093062" cy="2093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D87E6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E431B-FA79-4954-A05A-D8344EC50C18}">
      <dsp:nvSpPr>
        <dsp:cNvPr id="0" name=""/>
        <dsp:cNvSpPr/>
      </dsp:nvSpPr>
      <dsp:spPr>
        <a:xfrm>
          <a:off x="9216099" y="999167"/>
          <a:ext cx="1200937" cy="1200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rgbClr val="D87E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1B23D-B598-4589-A6AF-F2C79DEC1E09}">
      <dsp:nvSpPr>
        <dsp:cNvPr id="0" name=""/>
        <dsp:cNvSpPr/>
      </dsp:nvSpPr>
      <dsp:spPr>
        <a:xfrm>
          <a:off x="8100943" y="3298104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Dive further into our customer demographics to improve future campaigns.  </a:t>
          </a:r>
        </a:p>
      </dsp:txBody>
      <dsp:txXfrm>
        <a:off x="8100943" y="3298104"/>
        <a:ext cx="343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7DDD-785B-2348-BF79-3B1A7D23F7E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3445F-F5BC-A546-B059-50A75B8C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7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all! Thank you for being here today, my name is Devika Lahari and I will be presenting </a:t>
            </a:r>
          </a:p>
          <a:p>
            <a:r>
              <a:rPr lang="en-US" dirty="0"/>
              <a:t>The complete journey: campaign success and customer conversion. We are at the time of year when </a:t>
            </a:r>
          </a:p>
          <a:p>
            <a:r>
              <a:rPr lang="en-US" dirty="0"/>
              <a:t>Any amount of saving helps… from holiday gifts, to large family meals, we are always on the search for great deals. </a:t>
            </a:r>
          </a:p>
          <a:p>
            <a:r>
              <a:rPr lang="en-US" dirty="0"/>
              <a:t>That’s why there are so many coupon websites presenting some of the most competitive deals around. In the last couple of </a:t>
            </a:r>
          </a:p>
          <a:p>
            <a:r>
              <a:rPr lang="en-US" dirty="0"/>
              <a:t>years we have worked tirelessly to provide the best deals for our loyal customers. This presentation will </a:t>
            </a:r>
          </a:p>
          <a:p>
            <a:r>
              <a:rPr lang="en-US" dirty="0"/>
              <a:t>Dive into the numbers and see how successful we have been.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into our busiest times across all of our stores.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provide adequate staffing, in order to provide the best experience for our customers. </a:t>
            </a:r>
          </a:p>
          <a:p>
            <a:pPr marL="0" indent="0">
              <a:buFontTx/>
              <a:buNone/>
            </a:pPr>
            <a:r>
              <a:rPr lang="en-US" dirty="0"/>
              <a:t>Determine how income level influences use of campaigns. </a:t>
            </a:r>
          </a:p>
          <a:p>
            <a:pPr marL="0" indent="0">
              <a:buFontTx/>
              <a:buNone/>
            </a:pPr>
            <a:r>
              <a:rPr lang="en-US" dirty="0"/>
              <a:t>- As that was not explored through this analysis. </a:t>
            </a:r>
          </a:p>
          <a:p>
            <a:pPr marL="0" indent="0">
              <a:buFontTx/>
              <a:buNone/>
            </a:pPr>
            <a:r>
              <a:rPr lang="en-US" dirty="0"/>
              <a:t>Dive deeper into our customer demographics to improve campaigns.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Though we have seen great success with our </a:t>
            </a:r>
            <a:r>
              <a:rPr lang="en-US" dirty="0" err="1"/>
              <a:t>TypeA</a:t>
            </a:r>
            <a:r>
              <a:rPr lang="en-US" dirty="0"/>
              <a:t> campaigns.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improve this across the board with our other implementation types.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1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wraps up my presentation…I want to thank you for your time today. </a:t>
            </a:r>
          </a:p>
          <a:p>
            <a:r>
              <a:rPr lang="en-US" dirty="0"/>
              <a:t>Should you have any questions our want to connect I can be reached by email or </a:t>
            </a:r>
            <a:r>
              <a:rPr lang="en-US" dirty="0" err="1"/>
              <a:t>linkedin</a:t>
            </a:r>
            <a:r>
              <a:rPr lang="en-US" dirty="0"/>
              <a:t> and additional projects can be found on my website. </a:t>
            </a:r>
          </a:p>
          <a:p>
            <a:endParaRPr lang="en-US" dirty="0"/>
          </a:p>
          <a:p>
            <a:r>
              <a:rPr lang="en-US" dirty="0"/>
              <a:t>The tools I used for this analysis were excel, SQL, and Python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will be going over a brief overview of the data. </a:t>
            </a:r>
          </a:p>
          <a:p>
            <a:r>
              <a:rPr lang="en-US" dirty="0"/>
              <a:t>Then we will touch on our customer demographics for our sample. </a:t>
            </a:r>
          </a:p>
          <a:p>
            <a:r>
              <a:rPr lang="en-US" dirty="0"/>
              <a:t>Then we will go into a campaign analysis, customer conversion rate, </a:t>
            </a:r>
          </a:p>
          <a:p>
            <a:r>
              <a:rPr lang="en-US" dirty="0"/>
              <a:t>suggestions for the future based off of our findings, and further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8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collected data from 2,500 households</a:t>
            </a:r>
          </a:p>
          <a:p>
            <a:r>
              <a:rPr lang="en-US" dirty="0"/>
              <a:t>	- This sample represents some of our most frequent shoppers.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Across all our stores we have implemented:</a:t>
            </a:r>
          </a:p>
          <a:p>
            <a:r>
              <a:rPr lang="en-US" dirty="0"/>
              <a:t>30 Campaigns held over a two-year period </a:t>
            </a:r>
          </a:p>
          <a:p>
            <a:r>
              <a:rPr lang="en-US" dirty="0"/>
              <a:t>We have done this through 3 different implementation types:</a:t>
            </a:r>
          </a:p>
          <a:p>
            <a:pPr lvl="1"/>
            <a:r>
              <a:rPr lang="en-US" dirty="0"/>
              <a:t>Type A</a:t>
            </a:r>
          </a:p>
          <a:p>
            <a:pPr lvl="1"/>
            <a:r>
              <a:rPr lang="en-US" dirty="0"/>
              <a:t>	- Customers received 16 coupons from the pool of possible coupons. </a:t>
            </a:r>
          </a:p>
          <a:p>
            <a:pPr lvl="1"/>
            <a:r>
              <a:rPr lang="en-US" dirty="0"/>
              <a:t>	- These coupons were selected based on previous purchase behavior. </a:t>
            </a:r>
          </a:p>
          <a:p>
            <a:pPr lvl="1"/>
            <a:r>
              <a:rPr lang="en-US" dirty="0"/>
              <a:t>Type B</a:t>
            </a:r>
          </a:p>
          <a:p>
            <a:pPr lvl="1"/>
            <a:r>
              <a:rPr lang="en-US" dirty="0"/>
              <a:t>Type C</a:t>
            </a:r>
          </a:p>
          <a:p>
            <a:pPr lvl="1"/>
            <a:r>
              <a:rPr lang="en-US" dirty="0"/>
              <a:t>	-Type B and Type C all participating customers were provided the same coupons though we ran </a:t>
            </a:r>
            <a:r>
              <a:rPr lang="en-US" dirty="0" err="1"/>
              <a:t>TypeB</a:t>
            </a:r>
            <a:r>
              <a:rPr lang="en-US" dirty="0"/>
              <a:t> more frequently than </a:t>
            </a:r>
            <a:r>
              <a:rPr lang="en-US" dirty="0" err="1"/>
              <a:t>TypeC</a:t>
            </a:r>
            <a:r>
              <a:rPr lang="en-US" dirty="0"/>
              <a:t> which we will explore later during this presentation.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1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see from our Customer age breakdown most of our customers range between ages 35-54. When broken down further we see that customers aged 35-44 make up 24.2% of our sample and customers aged 45-54 make up 36%. Our lesser performing age is between 19-24. </a:t>
            </a:r>
          </a:p>
          <a:p>
            <a:r>
              <a:rPr lang="en-US" dirty="0"/>
              <a:t>As for household composition a little over 50% of our customers consist of 2 adults with or without kids, for two adults with children they make up 23.3% of our sample, where 2 adults with no children represent 31.5% of our sample. Our lesser performing household composition is 1 adult with a kid at 5.9%. We must also take note to the fact that around 9% of our customers did not provide information on their household composition and that is represented by unknown.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breakdown by campaign duration time with color showing campaign type. </a:t>
            </a:r>
          </a:p>
          <a:p>
            <a:pPr marL="171450" indent="-171450">
              <a:buFontTx/>
              <a:buChar char="-"/>
            </a:pPr>
            <a:r>
              <a:rPr lang="en-US" dirty="0"/>
              <a:t>Our longest running campaign was campaign 15  which can be seen on the far right hand side and it lasted a total of 161 days when most of our other campaigns ranged from 30- 70 days in length. That is a little over double the length of our other campaigns.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average run length across all of our campaigns in around 47 days.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take a further look at our campaigns successes we have broken down the campaign no. by redeems per each type. </a:t>
            </a:r>
          </a:p>
          <a:p>
            <a:r>
              <a:rPr lang="en-US" dirty="0"/>
              <a:t>Here we can see that campaigns that fall under Type A on the far right are redeemed at a higher rate that those under Type B or Type C.</a:t>
            </a:r>
          </a:p>
          <a:p>
            <a:r>
              <a:rPr lang="en-US" dirty="0"/>
              <a:t>It is also important to note that Type A campaigns make up only 5/30 campaigns we have ran during the 2 year period.</a:t>
            </a:r>
          </a:p>
          <a:p>
            <a:r>
              <a:rPr lang="en-US" dirty="0"/>
              <a:t>Campaigns under Type C represent the lowest amount of coupon redemptions overall though they represent the longest running campaigns as mentioned in the previous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further explore which campaign type was the most successful overall I preformed several A/B tests.</a:t>
            </a:r>
          </a:p>
          <a:p>
            <a:endParaRPr lang="en-US" dirty="0"/>
          </a:p>
          <a:p>
            <a:r>
              <a:rPr lang="en-US" dirty="0"/>
              <a:t>Just for clarification: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A/B Testing is a method of comparing two versions of a campaign against each other in order to determine which one performs better. </a:t>
            </a:r>
          </a:p>
          <a:p>
            <a:endParaRPr lang="en-US" dirty="0"/>
          </a:p>
          <a:p>
            <a:r>
              <a:rPr lang="en-US" dirty="0"/>
              <a:t>Under this guideline I  performed three different A/B test.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my test I used a significance level of .05 or 5% and to determine success rate I used the </a:t>
            </a:r>
            <a:r>
              <a:rPr lang="en-US" dirty="0" err="1"/>
              <a:t>p_value</a:t>
            </a:r>
            <a:r>
              <a:rPr lang="en-US" dirty="0"/>
              <a:t>. </a:t>
            </a:r>
          </a:p>
          <a:p>
            <a:r>
              <a:rPr lang="en-US" dirty="0"/>
              <a:t>A low </a:t>
            </a:r>
            <a:r>
              <a:rPr lang="en-US" dirty="0" err="1"/>
              <a:t>p_value</a:t>
            </a:r>
            <a:r>
              <a:rPr lang="en-US" dirty="0"/>
              <a:t> means that the difference between the two is statistically significant. </a:t>
            </a:r>
          </a:p>
          <a:p>
            <a:r>
              <a:rPr lang="en-US" dirty="0"/>
              <a:t>In this case a </a:t>
            </a:r>
            <a:r>
              <a:rPr lang="en-US" dirty="0" err="1"/>
              <a:t>p_value</a:t>
            </a:r>
            <a:r>
              <a:rPr lang="en-US" dirty="0"/>
              <a:t> of 0.05 or lower is considered statistically significant based off the significance level.</a:t>
            </a:r>
          </a:p>
          <a:p>
            <a:endParaRPr lang="en-US" dirty="0"/>
          </a:p>
          <a:p>
            <a:r>
              <a:rPr lang="en-US" dirty="0"/>
              <a:t>First - Type A VS. Type B –  and found that  Type A was more successful because the p value was 0.</a:t>
            </a:r>
          </a:p>
          <a:p>
            <a:endParaRPr lang="en-US" dirty="0"/>
          </a:p>
          <a:p>
            <a:r>
              <a:rPr lang="en-US" dirty="0"/>
              <a:t>I repeated these steps for the following two A/B tests. </a:t>
            </a:r>
          </a:p>
          <a:p>
            <a:endParaRPr lang="en-US" dirty="0"/>
          </a:p>
          <a:p>
            <a:r>
              <a:rPr lang="en-US" dirty="0"/>
              <a:t>Second - Type B VS. Type C – and found that type B was more successful because the p value was 0.005.</a:t>
            </a:r>
          </a:p>
          <a:p>
            <a:r>
              <a:rPr lang="en-US" dirty="0"/>
              <a:t>Lastly - Type A VS. Type C – and Type A was more successful because the  p value was equal to 0.</a:t>
            </a:r>
          </a:p>
          <a:p>
            <a:endParaRPr lang="en-US" dirty="0"/>
          </a:p>
          <a:p>
            <a:r>
              <a:rPr lang="en-US" dirty="0"/>
              <a:t>These results led me to conclude that our best performing campaign type overall was Type A. </a:t>
            </a:r>
          </a:p>
          <a:p>
            <a:endParaRPr lang="en-US" dirty="0"/>
          </a:p>
          <a:p>
            <a:r>
              <a:rPr lang="en-US" dirty="0"/>
              <a:t>Now that we know that Type A campaigns ran best overall. Let's take a look at our customer conversion rate.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p_value</a:t>
            </a:r>
            <a:r>
              <a:rPr lang="en-US" dirty="0"/>
              <a:t> also known as the probability value shows how likely it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is that your data could have occurred under the null hypothesis. </a:t>
            </a:r>
          </a:p>
          <a:p>
            <a:r>
              <a:rPr lang="en-US" dirty="0"/>
              <a:t>The null hypothesis is an accepted fact until proved otherwise.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69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Customer conversion rate is the percentage of potential customers who take a specific desired action. </a:t>
            </a:r>
          </a:p>
          <a:p>
            <a:r>
              <a:rPr lang="en-US" dirty="0"/>
              <a:t>In this case it is the amount of customers that redeemed campaign coupons over the two year period. </a:t>
            </a:r>
          </a:p>
          <a:p>
            <a:r>
              <a:rPr lang="en-US" dirty="0"/>
              <a:t>Our data was collected from 2,500 customers which is represented by the top and is 100% of our sample. </a:t>
            </a:r>
          </a:p>
          <a:p>
            <a:r>
              <a:rPr lang="en-US" dirty="0"/>
              <a:t>We then decided to target a little over half of those customers with our 30 different campaigns. As a reminder our campaigns were split into 3 types. </a:t>
            </a:r>
          </a:p>
          <a:p>
            <a:r>
              <a:rPr lang="en-US" dirty="0"/>
              <a:t>As we saw in the A/B testing our best performing type overall was Type A. </a:t>
            </a:r>
          </a:p>
          <a:p>
            <a:r>
              <a:rPr lang="en-US" dirty="0"/>
              <a:t>In the last box we can see how many customers were converted which is 17%. </a:t>
            </a:r>
          </a:p>
          <a:p>
            <a:r>
              <a:rPr lang="en-US" dirty="0"/>
              <a:t>That just means that 17% of our customers actively participated in a campaign at some point within the two year time frame. </a:t>
            </a:r>
          </a:p>
          <a:p>
            <a:endParaRPr lang="en-US" dirty="0"/>
          </a:p>
          <a:p>
            <a:r>
              <a:rPr lang="en-US" dirty="0"/>
              <a:t>With a conversion rate of 17% we can tell that our campaigns are doing well across our sample.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Develop a strategy to bring our younger customers into our stores.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Whether through campaigns or special events/promotions</a:t>
            </a:r>
          </a:p>
          <a:p>
            <a:r>
              <a:rPr lang="en-US" dirty="0"/>
              <a:t>Lean heavily into targeted campaigns.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Specifically those created within Type A</a:t>
            </a:r>
          </a:p>
          <a:p>
            <a:pPr marL="171450" indent="-171450">
              <a:buFontTx/>
              <a:buChar char="-"/>
            </a:pPr>
            <a:r>
              <a:rPr lang="en-US" dirty="0"/>
              <a:t>A lot of our success lies in finding out the common buying trends of our customers and then leaning into that.</a:t>
            </a:r>
          </a:p>
          <a:p>
            <a:pPr marL="0" indent="0">
              <a:buFontTx/>
              <a:buNone/>
            </a:pPr>
            <a:r>
              <a:rPr lang="en-US" dirty="0"/>
              <a:t>Run campaigns between 30-70 days as anything above that does not influence coupon redemption for a campaign.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445F-F5BC-A546-B059-50A75B8CAD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44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0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3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3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9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8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9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4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aharidevikabandi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s://github.com/Devikalahari03" TargetMode="External"/><Relationship Id="rId4" Type="http://schemas.openxmlformats.org/officeDocument/2006/relationships/hyperlink" Target="https://www.linkedin.com/in/devika-lahari-dataanalys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530710-3B8C-4DBF-9474-C7123A2D8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0E850-DA1C-E0AC-D926-55CB118C6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2233" y="254180"/>
            <a:ext cx="4043680" cy="32918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Complete Journey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AFAB4-2A15-370E-B82B-68F4B9553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2233" y="3613580"/>
            <a:ext cx="3870947" cy="1061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Campaign Success and </a:t>
            </a:r>
          </a:p>
          <a:p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Conversion</a:t>
            </a:r>
          </a:p>
          <a:p>
            <a:endParaRPr lang="en-US" dirty="0"/>
          </a:p>
        </p:txBody>
      </p:sp>
      <p:pic>
        <p:nvPicPr>
          <p:cNvPr id="5" name="Picture 4" descr="Who Owns Your Grocery Store? - YES! Magazine">
            <a:extLst>
              <a:ext uri="{FF2B5EF4-FFF2-40B4-BE49-F238E27FC236}">
                <a16:creationId xmlns:a16="http://schemas.microsoft.com/office/drawing/2014/main" id="{7D488AB0-7356-17CD-2C1A-FB549611B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" r="40290"/>
          <a:stretch/>
        </p:blipFill>
        <p:spPr bwMode="auto">
          <a:xfrm>
            <a:off x="832866" y="777235"/>
            <a:ext cx="5403280" cy="5258929"/>
          </a:xfrm>
          <a:custGeom>
            <a:avLst/>
            <a:gdLst/>
            <a:ahLst/>
            <a:cxnLst/>
            <a:rect l="l" t="t" r="r" b="b"/>
            <a:pathLst>
              <a:path w="5403280" h="5258929">
                <a:moveTo>
                  <a:pt x="2701640" y="0"/>
                </a:moveTo>
                <a:cubicBezTo>
                  <a:pt x="4193715" y="0"/>
                  <a:pt x="5403280" y="1209565"/>
                  <a:pt x="5403280" y="2701640"/>
                </a:cubicBezTo>
                <a:lnTo>
                  <a:pt x="5403280" y="5258929"/>
                </a:lnTo>
                <a:lnTo>
                  <a:pt x="0" y="5258929"/>
                </a:lnTo>
                <a:lnTo>
                  <a:pt x="0" y="2701640"/>
                </a:lnTo>
                <a:cubicBezTo>
                  <a:pt x="0" y="1209565"/>
                  <a:pt x="1209565" y="0"/>
                  <a:pt x="2701640" y="0"/>
                </a:cubicBezTo>
                <a:close/>
              </a:path>
            </a:pathLst>
          </a:custGeom>
          <a:solidFill>
            <a:srgbClr val="D87E6F"/>
          </a:solidFill>
          <a:ln>
            <a:solidFill>
              <a:srgbClr val="D87E6F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0EBF7D-31D5-80DD-002E-011127CBF8E7}"/>
              </a:ext>
            </a:extLst>
          </p:cNvPr>
          <p:cNvSpPr txBox="1"/>
          <p:nvPr/>
        </p:nvSpPr>
        <p:spPr>
          <a:xfrm>
            <a:off x="7192233" y="5674526"/>
            <a:ext cx="266496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Presented by Devika Lahari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059BF-2376-118F-4F7A-4B37633D59EE}"/>
              </a:ext>
            </a:extLst>
          </p:cNvPr>
          <p:cNvSpPr txBox="1"/>
          <p:nvPr/>
        </p:nvSpPr>
        <p:spPr>
          <a:xfrm>
            <a:off x="832865" y="6080766"/>
            <a:ext cx="4294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cap="all" dirty="0">
                <a:solidFill>
                  <a:srgbClr val="343333"/>
                </a:solidFill>
                <a:effectLst/>
                <a:latin typeface="MarianinaWdFY-Regular"/>
              </a:rPr>
              <a:t>PHOTO BY TOM WERNER/GETTY IMAGES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445-EB82-3E05-BB17-D996180B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analysis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CDC7BC-B819-BD87-7D5A-E2EA3CFB8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836419"/>
              </p:ext>
            </p:extLst>
          </p:nvPr>
        </p:nvGraphicFramePr>
        <p:xfrm>
          <a:off x="311150" y="1775519"/>
          <a:ext cx="11569700" cy="4571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AC72B0CB-8B62-EE29-20C8-17ED8FB3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Further Analysis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EEDA04-23CF-6A4A-11E6-78DA96A1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4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0C7-12E7-D8FE-130C-EDE39B61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03288"/>
            <a:ext cx="5455920" cy="2661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Contact Information: </a:t>
            </a:r>
          </a:p>
          <a:p>
            <a:pPr marL="0" indent="0">
              <a:buNone/>
            </a:pPr>
            <a:r>
              <a:rPr lang="en-US" dirty="0"/>
              <a:t>Email – </a:t>
            </a:r>
            <a:r>
              <a:rPr lang="en-US" dirty="0">
                <a:hlinkClick r:id="rId3"/>
              </a:rPr>
              <a:t>laharidevikabandi@gmail.com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Linkedin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https://www.linkedin.com/in/devika-lahari-dataanalyst/</a:t>
            </a:r>
            <a:endParaRPr lang="en-US" b="0" dirty="0">
              <a:effectLst/>
            </a:endParaRPr>
          </a:p>
          <a:p>
            <a:pPr marL="0" indent="0" fontAlgn="base">
              <a:buNone/>
            </a:pPr>
            <a:r>
              <a:rPr lang="en-US" b="0" dirty="0">
                <a:effectLst/>
              </a:rPr>
              <a:t>Website – </a:t>
            </a:r>
            <a:r>
              <a:rPr lang="en-US" b="0" dirty="0">
                <a:effectLst/>
                <a:hlinkClick r:id="rId5"/>
              </a:rPr>
              <a:t>https://github.com/Devikalahari03</a:t>
            </a:r>
            <a:endParaRPr lang="en-US" b="0" dirty="0">
              <a:effectLst/>
            </a:endParaRPr>
          </a:p>
          <a:p>
            <a:pPr marL="0" indent="0" fontAlgn="base">
              <a:buNone/>
            </a:pPr>
            <a:endParaRPr lang="en-US" b="0" dirty="0">
              <a:effectLst/>
            </a:endParaRPr>
          </a:p>
          <a:p>
            <a:pPr marL="0" indent="0" fontAlgn="base">
              <a:buNone/>
            </a:pPr>
            <a:endParaRPr lang="en-US" b="0" dirty="0">
              <a:effectLst/>
            </a:endParaRPr>
          </a:p>
          <a:p>
            <a:pPr marL="0" indent="0" fontAlgn="base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45395-4038-A02E-4BC4-CB52D0688D11}"/>
              </a:ext>
            </a:extLst>
          </p:cNvPr>
          <p:cNvSpPr txBox="1"/>
          <p:nvPr/>
        </p:nvSpPr>
        <p:spPr>
          <a:xfrm>
            <a:off x="6096000" y="4379678"/>
            <a:ext cx="195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Tools Used</a:t>
            </a:r>
            <a:r>
              <a:rPr lang="en-US" dirty="0"/>
              <a:t>: </a:t>
            </a:r>
          </a:p>
          <a:p>
            <a:r>
              <a:rPr lang="en-US" dirty="0"/>
              <a:t>Excel, SQL, Python</a:t>
            </a:r>
          </a:p>
        </p:txBody>
      </p:sp>
      <p:pic>
        <p:nvPicPr>
          <p:cNvPr id="2050" name="Picture 2" descr="12 Expressions to Say Thank You in Spanish - Tell Me In Spanish">
            <a:extLst>
              <a:ext uri="{FF2B5EF4-FFF2-40B4-BE49-F238E27FC236}">
                <a16:creationId xmlns:a16="http://schemas.microsoft.com/office/drawing/2014/main" id="{5B913C01-5124-A209-B05F-214CFC60F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996950"/>
            <a:ext cx="52959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1A9074-F1E4-BF3A-BD88-71E43032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F1DD-90A5-3D00-D096-5CA68701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623" y="2410992"/>
            <a:ext cx="3052301" cy="2463664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01B9DAC8-714C-487B-8C97-2C36AA58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 Complete Journey : Campaign Success and Customer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9A8F-41D0-0509-90AE-276E9664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459" y="838201"/>
            <a:ext cx="4644534" cy="5181600"/>
          </a:xfrm>
        </p:spPr>
        <p:txBody>
          <a:bodyPr anchor="ctr">
            <a:noAutofit/>
          </a:bodyPr>
          <a:lstStyle/>
          <a:p>
            <a:r>
              <a:rPr lang="en-US" sz="2800" dirty="0"/>
              <a:t>Overview</a:t>
            </a:r>
          </a:p>
          <a:p>
            <a:r>
              <a:rPr lang="en-US" sz="2800" dirty="0"/>
              <a:t>Customer Demographics</a:t>
            </a:r>
          </a:p>
          <a:p>
            <a:r>
              <a:rPr lang="en-US" sz="2800" dirty="0"/>
              <a:t>Campaign Analysis </a:t>
            </a:r>
          </a:p>
          <a:p>
            <a:r>
              <a:rPr lang="en-US" sz="2800" dirty="0"/>
              <a:t>Customer Conversion Rate </a:t>
            </a:r>
          </a:p>
          <a:p>
            <a:r>
              <a:rPr lang="en-US" sz="2800" dirty="0"/>
              <a:t>Suggestions for the Future</a:t>
            </a:r>
          </a:p>
          <a:p>
            <a:r>
              <a:rPr lang="en-US" sz="2800" dirty="0"/>
              <a:t>Further Analysis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C41F5AD-86CF-4002-A24B-ED09D092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6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8DAD-3323-2CEB-89C8-3EBD40EF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434" y="706093"/>
            <a:ext cx="5158739" cy="1635442"/>
          </a:xfrm>
        </p:spPr>
        <p:txBody>
          <a:bodyPr>
            <a:normAutofit/>
          </a:bodyPr>
          <a:lstStyle/>
          <a:p>
            <a:r>
              <a:rPr lang="en-US" b="1" dirty="0"/>
              <a:t>Dataset overview</a:t>
            </a:r>
          </a:p>
        </p:txBody>
      </p:sp>
      <p:sp>
        <p:nvSpPr>
          <p:cNvPr id="1035" name="Footer Placeholder 4">
            <a:extLst>
              <a:ext uri="{FF2B5EF4-FFF2-40B4-BE49-F238E27FC236}">
                <a16:creationId xmlns:a16="http://schemas.microsoft.com/office/drawing/2014/main" id="{FE384373-EAE6-4D7A-8B9D-E008AD90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4C60-6982-1DAF-0C19-5A5A9AE27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433" y="2718411"/>
            <a:ext cx="5629105" cy="350459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Collected data from 2,500 households</a:t>
            </a:r>
          </a:p>
          <a:p>
            <a:r>
              <a:rPr lang="en-US" sz="2800" dirty="0"/>
              <a:t>30 campaigns held over a two-year period</a:t>
            </a:r>
          </a:p>
          <a:p>
            <a:r>
              <a:rPr lang="en-US" sz="2800" dirty="0"/>
              <a:t>3 different implementation types:</a:t>
            </a:r>
          </a:p>
          <a:p>
            <a:pPr lvl="1"/>
            <a:r>
              <a:rPr lang="en-US" sz="2600" dirty="0"/>
              <a:t>Type A</a:t>
            </a:r>
          </a:p>
          <a:p>
            <a:pPr lvl="1"/>
            <a:r>
              <a:rPr lang="en-US" sz="2600" dirty="0"/>
              <a:t>Type B</a:t>
            </a:r>
          </a:p>
          <a:p>
            <a:pPr lvl="1"/>
            <a:r>
              <a:rPr lang="en-US" sz="2600" dirty="0"/>
              <a:t>Type C</a:t>
            </a:r>
          </a:p>
        </p:txBody>
      </p:sp>
      <p:pic>
        <p:nvPicPr>
          <p:cNvPr id="1030" name="Picture 6" descr="Discount Coupon Icon Stock Illustration - Download Image Now - 2015, Blue,  Business - iStock">
            <a:extLst>
              <a:ext uri="{FF2B5EF4-FFF2-40B4-BE49-F238E27FC236}">
                <a16:creationId xmlns:a16="http://schemas.microsoft.com/office/drawing/2014/main" id="{4FA902CD-DF64-CBF6-6F97-FACBCDE42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5" r="24631" b="-1"/>
          <a:stretch/>
        </p:blipFill>
        <p:spPr bwMode="auto">
          <a:xfrm>
            <a:off x="7611792" y="838200"/>
            <a:ext cx="3038667" cy="51816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AB7ADB87-B7F5-45DE-813F-07A35900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0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657E-C9BC-B06B-B811-40399CF4C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8" y="3945"/>
            <a:ext cx="9997440" cy="126121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Customer demographics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5B49BC3-54E8-4F20-B659-99E124FBB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7480" y="5524502"/>
            <a:ext cx="9337040" cy="9677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- We collected customer demographics from our 2,500 selected households.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7B09EB12-607D-4566-BBD2-38946D66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Customer Demographics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3140E83D-1FE9-D9AF-862A-274249A64D87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92752" y="1517994"/>
            <a:ext cx="5248656" cy="3483864"/>
          </a:xfrm>
          <a:noFill/>
        </p:spPr>
      </p:pic>
      <p:pic>
        <p:nvPicPr>
          <p:cNvPr id="13" name="Picture 12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817A4EC5-EAE1-7D90-F38E-C7E2B84372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1522703"/>
            <a:ext cx="5251556" cy="3479155"/>
          </a:xfrm>
          <a:prstGeom prst="rect">
            <a:avLst/>
          </a:prstGeom>
          <a:noFill/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5820CAA-1E47-4CF2-ADB7-2E06AA2E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B8A5E2C4-1BCC-4CB9-B1D0-01EC66E9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16889" y="1714501"/>
            <a:ext cx="306387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Campaign Analysis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A1568BB-FC92-478B-8BA8-6285F652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4327" y="6356351"/>
            <a:ext cx="70558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36" name="Picture 35" descr="Chart, bar chart&#10;&#10;Description automatically generated">
            <a:extLst>
              <a:ext uri="{FF2B5EF4-FFF2-40B4-BE49-F238E27FC236}">
                <a16:creationId xmlns:a16="http://schemas.microsoft.com/office/drawing/2014/main" id="{02B4135B-5EE1-FB78-E5FD-F50659BC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55" y="418246"/>
            <a:ext cx="11121289" cy="59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3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FB8B486-08D8-A171-D022-3E8CF01A5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828"/>
          <a:stretch/>
        </p:blipFill>
        <p:spPr>
          <a:xfrm>
            <a:off x="502729" y="487022"/>
            <a:ext cx="11186542" cy="588395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3673D4-DB7A-8490-C8F5-72AB0A241B94}"/>
              </a:ext>
            </a:extLst>
          </p:cNvPr>
          <p:cNvSpPr txBox="1"/>
          <p:nvPr/>
        </p:nvSpPr>
        <p:spPr>
          <a:xfrm rot="5400000">
            <a:off x="-2819400" y="330588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Campaign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89BD1-AC72-62A7-F280-F4BBDB05F680}"/>
              </a:ext>
            </a:extLst>
          </p:cNvPr>
          <p:cNvSpPr txBox="1"/>
          <p:nvPr/>
        </p:nvSpPr>
        <p:spPr>
          <a:xfrm>
            <a:off x="11680111" y="6476998"/>
            <a:ext cx="406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z="1000" smtClean="0"/>
              <a:pPr>
                <a:spcAft>
                  <a:spcPts val="600"/>
                </a:spcAft>
              </a:pPr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959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96F6-4920-2A9C-DB01-98066F14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03" y="449581"/>
            <a:ext cx="3562930" cy="777240"/>
          </a:xfrm>
        </p:spPr>
        <p:txBody>
          <a:bodyPr anchor="t">
            <a:normAutofit/>
          </a:bodyPr>
          <a:lstStyle/>
          <a:p>
            <a:r>
              <a:rPr lang="en-US" b="1" dirty="0"/>
              <a:t>a/b testing</a:t>
            </a:r>
          </a:p>
        </p:txBody>
      </p:sp>
      <p:sp>
        <p:nvSpPr>
          <p:cNvPr id="8" name="Footer Placeholder 39">
            <a:extLst>
              <a:ext uri="{FF2B5EF4-FFF2-40B4-BE49-F238E27FC236}">
                <a16:creationId xmlns:a16="http://schemas.microsoft.com/office/drawing/2014/main" id="{0DB0A489-2D8B-4649-B9B6-69A8556D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Campaign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DC10-D0B8-CD1F-9484-D1B398E2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305" y="214717"/>
            <a:ext cx="6305533" cy="1207167"/>
          </a:xfrm>
        </p:spPr>
        <p:txBody>
          <a:bodyPr anchor="t">
            <a:normAutofit/>
          </a:bodyPr>
          <a:lstStyle/>
          <a:p>
            <a:r>
              <a:rPr lang="en-US" dirty="0"/>
              <a:t>A/B Testing is a method of comparing two versions of a campaign against each other in order to determine which one performs better. </a:t>
            </a:r>
          </a:p>
        </p:txBody>
      </p:sp>
      <p:sp>
        <p:nvSpPr>
          <p:cNvPr id="12" name="Slide Number Placeholder 20">
            <a:extLst>
              <a:ext uri="{FF2B5EF4-FFF2-40B4-BE49-F238E27FC236}">
                <a16:creationId xmlns:a16="http://schemas.microsoft.com/office/drawing/2014/main" id="{D17D7EA4-02EF-4F44-AC63-465DB894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42C7A7-F6F3-2379-A6C9-EB64B98ABE60}"/>
              </a:ext>
            </a:extLst>
          </p:cNvPr>
          <p:cNvSpPr/>
          <p:nvPr/>
        </p:nvSpPr>
        <p:spPr>
          <a:xfrm>
            <a:off x="859537" y="1558188"/>
            <a:ext cx="2743200" cy="1569720"/>
          </a:xfrm>
          <a:prstGeom prst="roundRect">
            <a:avLst/>
          </a:prstGeom>
          <a:solidFill>
            <a:srgbClr val="5E61A2"/>
          </a:solidFill>
          <a:ln>
            <a:solidFill>
              <a:srgbClr val="5E6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A</a:t>
            </a:r>
          </a:p>
          <a:p>
            <a:pPr algn="ctr"/>
            <a:r>
              <a:rPr lang="en-US" dirty="0"/>
              <a:t>Contacted: 3979</a:t>
            </a:r>
          </a:p>
          <a:p>
            <a:pPr algn="ctr"/>
            <a:r>
              <a:rPr lang="en-US" dirty="0"/>
              <a:t>Converted: 1791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BE3534-3BF3-7179-7D42-60C4508F25C4}"/>
              </a:ext>
            </a:extLst>
          </p:cNvPr>
          <p:cNvSpPr/>
          <p:nvPr/>
        </p:nvSpPr>
        <p:spPr>
          <a:xfrm>
            <a:off x="859537" y="3242311"/>
            <a:ext cx="2743200" cy="1569720"/>
          </a:xfrm>
          <a:prstGeom prst="roundRect">
            <a:avLst/>
          </a:prstGeom>
          <a:solidFill>
            <a:srgbClr val="A0CACB"/>
          </a:solidFill>
          <a:ln>
            <a:solidFill>
              <a:srgbClr val="A0C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B</a:t>
            </a:r>
          </a:p>
          <a:p>
            <a:pPr algn="ctr"/>
            <a:r>
              <a:rPr lang="en-US" dirty="0"/>
              <a:t>Contacted: 2655</a:t>
            </a:r>
          </a:p>
          <a:p>
            <a:pPr algn="ctr"/>
            <a:r>
              <a:rPr lang="en-US" dirty="0"/>
              <a:t>Converted: 454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D9098F-3673-7DF3-C454-75653023737B}"/>
              </a:ext>
            </a:extLst>
          </p:cNvPr>
          <p:cNvSpPr/>
          <p:nvPr/>
        </p:nvSpPr>
        <p:spPr>
          <a:xfrm>
            <a:off x="4683382" y="1558188"/>
            <a:ext cx="2743200" cy="1569720"/>
          </a:xfrm>
          <a:prstGeom prst="roundRect">
            <a:avLst/>
          </a:prstGeom>
          <a:solidFill>
            <a:srgbClr val="A0CACB"/>
          </a:solidFill>
          <a:ln>
            <a:solidFill>
              <a:srgbClr val="A0C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B</a:t>
            </a:r>
          </a:p>
          <a:p>
            <a:pPr algn="ctr"/>
            <a:r>
              <a:rPr lang="en-US" dirty="0"/>
              <a:t>Contacted: 2655</a:t>
            </a:r>
          </a:p>
          <a:p>
            <a:pPr algn="ctr"/>
            <a:r>
              <a:rPr lang="en-US" dirty="0"/>
              <a:t>Converted: 454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377889-BBCA-AFB8-62B0-67D6DECC6F53}"/>
              </a:ext>
            </a:extLst>
          </p:cNvPr>
          <p:cNvSpPr/>
          <p:nvPr/>
        </p:nvSpPr>
        <p:spPr>
          <a:xfrm>
            <a:off x="4696634" y="3266257"/>
            <a:ext cx="2743200" cy="1569720"/>
          </a:xfrm>
          <a:prstGeom prst="roundRect">
            <a:avLst/>
          </a:prstGeom>
          <a:solidFill>
            <a:srgbClr val="8E5997"/>
          </a:solidFill>
          <a:ln>
            <a:solidFill>
              <a:srgbClr val="8E5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C</a:t>
            </a:r>
          </a:p>
          <a:p>
            <a:pPr algn="ctr"/>
            <a:r>
              <a:rPr lang="en-US" dirty="0"/>
              <a:t>Contacted: 574</a:t>
            </a:r>
          </a:p>
          <a:p>
            <a:pPr algn="ctr"/>
            <a:r>
              <a:rPr lang="en-US" dirty="0"/>
              <a:t>Converted: 73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5AD5218-FF75-FCDA-E2AD-1B1417642021}"/>
              </a:ext>
            </a:extLst>
          </p:cNvPr>
          <p:cNvSpPr/>
          <p:nvPr/>
        </p:nvSpPr>
        <p:spPr>
          <a:xfrm>
            <a:off x="8549638" y="1553024"/>
            <a:ext cx="2743200" cy="1569720"/>
          </a:xfrm>
          <a:prstGeom prst="roundRect">
            <a:avLst/>
          </a:prstGeom>
          <a:solidFill>
            <a:srgbClr val="8E5997"/>
          </a:solidFill>
          <a:ln>
            <a:solidFill>
              <a:srgbClr val="8E5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C</a:t>
            </a:r>
          </a:p>
          <a:p>
            <a:pPr algn="ctr"/>
            <a:r>
              <a:rPr lang="en-US" dirty="0"/>
              <a:t>Contacted: 574</a:t>
            </a:r>
          </a:p>
          <a:p>
            <a:pPr algn="ctr"/>
            <a:r>
              <a:rPr lang="en-US" dirty="0"/>
              <a:t>Converted: 73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C41ADB7-5503-4CF7-2C12-9DB29F9FA185}"/>
              </a:ext>
            </a:extLst>
          </p:cNvPr>
          <p:cNvSpPr/>
          <p:nvPr/>
        </p:nvSpPr>
        <p:spPr>
          <a:xfrm>
            <a:off x="8530903" y="3253884"/>
            <a:ext cx="2743200" cy="1569720"/>
          </a:xfrm>
          <a:prstGeom prst="roundRect">
            <a:avLst/>
          </a:prstGeom>
          <a:solidFill>
            <a:srgbClr val="5E61A2"/>
          </a:solidFill>
          <a:ln>
            <a:solidFill>
              <a:srgbClr val="5E6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A</a:t>
            </a:r>
          </a:p>
          <a:p>
            <a:pPr algn="ctr"/>
            <a:r>
              <a:rPr lang="en-US" dirty="0"/>
              <a:t>Contacted: 3979</a:t>
            </a:r>
          </a:p>
          <a:p>
            <a:pPr algn="ctr"/>
            <a:r>
              <a:rPr lang="en-US" dirty="0"/>
              <a:t>Converted: 1791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B8D00-8E28-7658-F939-6F820B2C0BAA}"/>
              </a:ext>
            </a:extLst>
          </p:cNvPr>
          <p:cNvSpPr/>
          <p:nvPr/>
        </p:nvSpPr>
        <p:spPr>
          <a:xfrm>
            <a:off x="859540" y="5308393"/>
            <a:ext cx="2790769" cy="1100026"/>
          </a:xfrm>
          <a:prstGeom prst="roundRect">
            <a:avLst/>
          </a:prstGeom>
          <a:solidFill>
            <a:srgbClr val="75A151"/>
          </a:solidFill>
          <a:ln>
            <a:solidFill>
              <a:srgbClr val="75A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Successful : Type A</a:t>
            </a:r>
          </a:p>
          <a:p>
            <a:pPr algn="ctr"/>
            <a:r>
              <a:rPr lang="en-US" sz="1400" dirty="0" err="1"/>
              <a:t>z_stat</a:t>
            </a:r>
            <a:r>
              <a:rPr lang="en-US" sz="1400" dirty="0"/>
              <a:t>: 23.540, </a:t>
            </a:r>
            <a:r>
              <a:rPr lang="en-US" sz="1400" dirty="0" err="1"/>
              <a:t>p_value</a:t>
            </a:r>
            <a:r>
              <a:rPr lang="en-US" sz="1400" dirty="0"/>
              <a:t>: 0.000 </a:t>
            </a:r>
          </a:p>
          <a:p>
            <a:pPr algn="ctr"/>
            <a:r>
              <a:rPr lang="en-US" sz="1400" dirty="0"/>
              <a:t>Reject the null hypothesis - suggest the alternative hypothesis is true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B75E27B-E24D-FC19-EACA-B59449D2B86A}"/>
              </a:ext>
            </a:extLst>
          </p:cNvPr>
          <p:cNvSpPr/>
          <p:nvPr/>
        </p:nvSpPr>
        <p:spPr>
          <a:xfrm>
            <a:off x="4724401" y="5310539"/>
            <a:ext cx="2743198" cy="1097880"/>
          </a:xfrm>
          <a:prstGeom prst="roundRect">
            <a:avLst/>
          </a:prstGeom>
          <a:solidFill>
            <a:srgbClr val="75A151"/>
          </a:solidFill>
          <a:ln>
            <a:solidFill>
              <a:srgbClr val="75A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Successful: Type B</a:t>
            </a:r>
          </a:p>
          <a:p>
            <a:pPr algn="ctr"/>
            <a:r>
              <a:rPr lang="en-US" sz="1400" dirty="0" err="1"/>
              <a:t>z_stat</a:t>
            </a:r>
            <a:r>
              <a:rPr lang="en-US" sz="1400" dirty="0"/>
              <a:t>: 2.576, </a:t>
            </a:r>
            <a:r>
              <a:rPr lang="en-US" sz="1400" dirty="0" err="1"/>
              <a:t>p_value</a:t>
            </a:r>
            <a:r>
              <a:rPr lang="en-US" sz="1400" dirty="0"/>
              <a:t>: 0.005</a:t>
            </a:r>
          </a:p>
          <a:p>
            <a:pPr algn="ctr"/>
            <a:r>
              <a:rPr lang="en-US" sz="1400" dirty="0"/>
              <a:t>Reject the null hypothesis - suggest the alternative hypothesis is true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DD20E31-D65F-DECC-6838-EA0758C61A8D}"/>
              </a:ext>
            </a:extLst>
          </p:cNvPr>
          <p:cNvSpPr/>
          <p:nvPr/>
        </p:nvSpPr>
        <p:spPr>
          <a:xfrm>
            <a:off x="8528312" y="5308393"/>
            <a:ext cx="2804139" cy="1097880"/>
          </a:xfrm>
          <a:prstGeom prst="roundRect">
            <a:avLst/>
          </a:prstGeom>
          <a:solidFill>
            <a:srgbClr val="75A151"/>
          </a:solidFill>
          <a:ln>
            <a:solidFill>
              <a:srgbClr val="75A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Successful : Type A</a:t>
            </a:r>
          </a:p>
          <a:p>
            <a:pPr algn="ctr"/>
            <a:r>
              <a:rPr lang="en-US" sz="1400" dirty="0" err="1"/>
              <a:t>z_stat</a:t>
            </a:r>
            <a:r>
              <a:rPr lang="en-US" sz="1400" dirty="0"/>
              <a:t>: 14.709, </a:t>
            </a:r>
            <a:r>
              <a:rPr lang="en-US" sz="1400" dirty="0" err="1"/>
              <a:t>p_value</a:t>
            </a:r>
            <a:r>
              <a:rPr lang="en-US" sz="1400" dirty="0"/>
              <a:t>: 0.000 </a:t>
            </a:r>
          </a:p>
          <a:p>
            <a:pPr algn="ctr"/>
            <a:r>
              <a:rPr lang="en-US" sz="1400" dirty="0"/>
              <a:t>Reject the null hypothesis - suggest the alternative hypothesis is true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7A203A19-72BA-EBC0-3787-2EA96A7F040F}"/>
              </a:ext>
            </a:extLst>
          </p:cNvPr>
          <p:cNvSpPr/>
          <p:nvPr/>
        </p:nvSpPr>
        <p:spPr>
          <a:xfrm>
            <a:off x="2007916" y="4869712"/>
            <a:ext cx="446442" cy="381000"/>
          </a:xfrm>
          <a:prstGeom prst="downArrow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D8F22CD7-5844-4C19-A00D-57A2153A96EE}"/>
              </a:ext>
            </a:extLst>
          </p:cNvPr>
          <p:cNvSpPr/>
          <p:nvPr/>
        </p:nvSpPr>
        <p:spPr>
          <a:xfrm>
            <a:off x="9676691" y="4873807"/>
            <a:ext cx="446442" cy="381000"/>
          </a:xfrm>
          <a:prstGeom prst="downArrow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160CCF6-0333-B0B1-1849-BFE2FCE86F97}"/>
              </a:ext>
            </a:extLst>
          </p:cNvPr>
          <p:cNvSpPr/>
          <p:nvPr/>
        </p:nvSpPr>
        <p:spPr>
          <a:xfrm>
            <a:off x="5831761" y="4874301"/>
            <a:ext cx="446442" cy="381000"/>
          </a:xfrm>
          <a:prstGeom prst="downArrow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E0BC37-99C2-5DE4-C52F-3BC134FEC0E5}"/>
              </a:ext>
            </a:extLst>
          </p:cNvPr>
          <p:cNvCxnSpPr/>
          <p:nvPr/>
        </p:nvCxnSpPr>
        <p:spPr>
          <a:xfrm>
            <a:off x="4168140" y="1729459"/>
            <a:ext cx="0" cy="4493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B8948D-FE6A-97EB-52CD-EAD32CF843BE}"/>
              </a:ext>
            </a:extLst>
          </p:cNvPr>
          <p:cNvCxnSpPr/>
          <p:nvPr/>
        </p:nvCxnSpPr>
        <p:spPr>
          <a:xfrm>
            <a:off x="8000371" y="1729459"/>
            <a:ext cx="0" cy="4493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169F7C4-725F-9DB5-BF72-AC202006D689}"/>
              </a:ext>
            </a:extLst>
          </p:cNvPr>
          <p:cNvSpPr/>
          <p:nvPr/>
        </p:nvSpPr>
        <p:spPr>
          <a:xfrm>
            <a:off x="1852513" y="2838153"/>
            <a:ext cx="782912" cy="767711"/>
          </a:xfrm>
          <a:prstGeom prst="ellipse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8663EC-9734-8545-CAE8-8B93705B2800}"/>
              </a:ext>
            </a:extLst>
          </p:cNvPr>
          <p:cNvSpPr/>
          <p:nvPr/>
        </p:nvSpPr>
        <p:spPr>
          <a:xfrm>
            <a:off x="5632031" y="2838153"/>
            <a:ext cx="782912" cy="767711"/>
          </a:xfrm>
          <a:prstGeom prst="ellipse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VS.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BB6EC46-CD76-54B6-25CF-C259F4317C56}"/>
              </a:ext>
            </a:extLst>
          </p:cNvPr>
          <p:cNvSpPr/>
          <p:nvPr/>
        </p:nvSpPr>
        <p:spPr>
          <a:xfrm>
            <a:off x="9476962" y="2838154"/>
            <a:ext cx="782912" cy="767711"/>
          </a:xfrm>
          <a:prstGeom prst="ellipse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43294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2D31-D7B1-826F-8462-57B9FB2D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27" y="-70299"/>
            <a:ext cx="9341581" cy="1698343"/>
          </a:xfrm>
        </p:spPr>
        <p:txBody>
          <a:bodyPr>
            <a:normAutofit/>
          </a:bodyPr>
          <a:lstStyle/>
          <a:p>
            <a:r>
              <a:rPr lang="en-US" b="1" dirty="0"/>
              <a:t>Customer conversion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73324422-CF4E-454F-99DE-D96F941B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Customer Conversion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5B09-B9E1-B752-EECC-677C5D32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946" y="5271736"/>
            <a:ext cx="6320554" cy="920244"/>
          </a:xfrm>
        </p:spPr>
        <p:txBody>
          <a:bodyPr anchor="b">
            <a:normAutofit/>
          </a:bodyPr>
          <a:lstStyle/>
          <a:p>
            <a:pPr algn="just"/>
            <a:r>
              <a:rPr lang="en-US" dirty="0"/>
              <a:t>Customer conversion rate is the percentage of potential customers who take a specific desired action. 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A346B25A-FBC4-4A62-822D-255F8F0F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01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88E243F0-D027-F3CC-FDB6-67CD2F83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261" y="1933068"/>
            <a:ext cx="9271477" cy="3166488"/>
          </a:xfrm>
          <a:prstGeom prst="rect">
            <a:avLst/>
          </a:prstGeom>
        </p:spPr>
      </p:pic>
      <p:sp>
        <p:nvSpPr>
          <p:cNvPr id="6" name="Delay 5">
            <a:extLst>
              <a:ext uri="{FF2B5EF4-FFF2-40B4-BE49-F238E27FC236}">
                <a16:creationId xmlns:a16="http://schemas.microsoft.com/office/drawing/2014/main" id="{5E7968AB-709D-1073-9D5B-BCDA618758EC}"/>
              </a:ext>
            </a:extLst>
          </p:cNvPr>
          <p:cNvSpPr/>
          <p:nvPr/>
        </p:nvSpPr>
        <p:spPr>
          <a:xfrm>
            <a:off x="0" y="4251277"/>
            <a:ext cx="2706690" cy="2606723"/>
          </a:xfrm>
          <a:prstGeom prst="flowChartDelay">
            <a:avLst/>
          </a:prstGeom>
          <a:solidFill>
            <a:srgbClr val="D87E6F"/>
          </a:solidFill>
          <a:ln>
            <a:solidFill>
              <a:srgbClr val="D87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Customer Conversion: 17%</a:t>
            </a:r>
          </a:p>
        </p:txBody>
      </p:sp>
    </p:spTree>
    <p:extLst>
      <p:ext uri="{BB962C8B-B14F-4D97-AF65-F5344CB8AC3E}">
        <p14:creationId xmlns:p14="http://schemas.microsoft.com/office/powerpoint/2010/main" val="250326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3893-C6F6-44DF-5419-B3632519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990"/>
            <a:ext cx="10515600" cy="1116811"/>
          </a:xfrm>
        </p:spPr>
        <p:txBody>
          <a:bodyPr/>
          <a:lstStyle/>
          <a:p>
            <a:r>
              <a:rPr lang="en-US" b="1" dirty="0"/>
              <a:t>Future suggestions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2582F1-CB91-AF65-4480-7A67F4EF7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362115"/>
              </p:ext>
            </p:extLst>
          </p:nvPr>
        </p:nvGraphicFramePr>
        <p:xfrm>
          <a:off x="838200" y="1769369"/>
          <a:ext cx="10515600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F48026BE-5EB6-C3CC-0FDA-ED04BDA8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Future </a:t>
            </a:r>
            <a:r>
              <a:rPr lang="en-US" dirty="0" err="1"/>
              <a:t>Suggestiions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FA46674-2C57-68B6-09FA-809CCBC9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06285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Custom 1">
      <a:dk1>
        <a:sysClr val="windowText" lastClr="000000"/>
      </a:dk1>
      <a:lt1>
        <a:sysClr val="window" lastClr="FFFFFF"/>
      </a:lt1>
      <a:dk2>
        <a:srgbClr val="2E3A3C"/>
      </a:dk2>
      <a:lt2>
        <a:srgbClr val="EDE9E7"/>
      </a:lt2>
      <a:accent1>
        <a:srgbClr val="898470"/>
      </a:accent1>
      <a:accent2>
        <a:srgbClr val="7A8773"/>
      </a:accent2>
      <a:accent3>
        <a:srgbClr val="8C845E"/>
      </a:accent3>
      <a:accent4>
        <a:srgbClr val="9F7E56"/>
      </a:accent4>
      <a:accent5>
        <a:srgbClr val="9B7E69"/>
      </a:accent5>
      <a:accent6>
        <a:srgbClr val="AA7862"/>
      </a:accent6>
      <a:hlink>
        <a:srgbClr val="7A8773"/>
      </a:hlink>
      <a:folHlink>
        <a:srgbClr val="9F7E56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1662</Words>
  <Application>Microsoft Office PowerPoint</Application>
  <PresentationFormat>Widescreen</PresentationFormat>
  <Paragraphs>188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Felix Titling</vt:lpstr>
      <vt:lpstr>Goudy Old Style</vt:lpstr>
      <vt:lpstr>MarianinaWdFY-Regular</vt:lpstr>
      <vt:lpstr>Roboto</vt:lpstr>
      <vt:lpstr>ArchwayVTI</vt:lpstr>
      <vt:lpstr>The Complete Journey</vt:lpstr>
      <vt:lpstr>Agenda</vt:lpstr>
      <vt:lpstr>Dataset overview</vt:lpstr>
      <vt:lpstr>Customer demographics</vt:lpstr>
      <vt:lpstr>PowerPoint Presentation</vt:lpstr>
      <vt:lpstr>PowerPoint Presentation</vt:lpstr>
      <vt:lpstr>a/b testing</vt:lpstr>
      <vt:lpstr>Customer conversion</vt:lpstr>
      <vt:lpstr>Future suggestions</vt:lpstr>
      <vt:lpstr>Further analysis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Complete Journey</dc:title>
  <dc:creator>Tabitha Diaz</dc:creator>
  <cp:lastModifiedBy>Devika Lahari Bandi</cp:lastModifiedBy>
  <cp:revision>51</cp:revision>
  <dcterms:created xsi:type="dcterms:W3CDTF">2022-12-07T14:52:52Z</dcterms:created>
  <dcterms:modified xsi:type="dcterms:W3CDTF">2024-08-20T11:14:13Z</dcterms:modified>
</cp:coreProperties>
</file>