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27"/>
  </p:notesMasterIdLst>
  <p:sldIdLst>
    <p:sldId id="263" r:id="rId2"/>
    <p:sldId id="265" r:id="rId3"/>
    <p:sldId id="266" r:id="rId4"/>
    <p:sldId id="285" r:id="rId5"/>
    <p:sldId id="277" r:id="rId6"/>
    <p:sldId id="276" r:id="rId7"/>
    <p:sldId id="292" r:id="rId8"/>
    <p:sldId id="274" r:id="rId9"/>
    <p:sldId id="283" r:id="rId10"/>
    <p:sldId id="270" r:id="rId11"/>
    <p:sldId id="272" r:id="rId12"/>
    <p:sldId id="286" r:id="rId13"/>
    <p:sldId id="279" r:id="rId14"/>
    <p:sldId id="287" r:id="rId15"/>
    <p:sldId id="281" r:id="rId16"/>
    <p:sldId id="275" r:id="rId17"/>
    <p:sldId id="268" r:id="rId18"/>
    <p:sldId id="273" r:id="rId19"/>
    <p:sldId id="290" r:id="rId20"/>
    <p:sldId id="291" r:id="rId21"/>
    <p:sldId id="284" r:id="rId22"/>
    <p:sldId id="293" r:id="rId23"/>
    <p:sldId id="282" r:id="rId24"/>
    <p:sldId id="288"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9EA02-EA37-4327-82C4-7064B848DCF0}" type="datetimeFigureOut">
              <a:rPr lang="en-IN" smtClean="0"/>
              <a:t>18-04-2022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405D5-4B0E-4D8E-B304-ABA087C43B39}" type="slidenum">
              <a:rPr lang="en-IN" smtClean="0"/>
              <a:t>‹#›</a:t>
            </a:fld>
            <a:endParaRPr lang="en-IN"/>
          </a:p>
        </p:txBody>
      </p:sp>
    </p:spTree>
    <p:extLst>
      <p:ext uri="{BB962C8B-B14F-4D97-AF65-F5344CB8AC3E}">
        <p14:creationId xmlns:p14="http://schemas.microsoft.com/office/powerpoint/2010/main" val="2957637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565E-B116-4887-8172-E277539C5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168FA-AABD-422A-8B62-29A25967D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A9CFC3-BAB3-4EB0-99BF-811E33FC5BAB}"/>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5" name="Footer Placeholder 4">
            <a:extLst>
              <a:ext uri="{FF2B5EF4-FFF2-40B4-BE49-F238E27FC236}">
                <a16:creationId xmlns:a16="http://schemas.microsoft.com/office/drawing/2014/main" id="{E5152E87-4BC7-4372-A2F7-1A4FE056D5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7A402B-734E-442D-888B-45326AAA0F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5856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7C5C-7A3C-42E1-B114-C5A2EE8C7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C8AA45-7774-44C8-BAF4-A76C2921A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3035D-A909-4BEB-8C40-24E8F7A64975}"/>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5" name="Footer Placeholder 4">
            <a:extLst>
              <a:ext uri="{FF2B5EF4-FFF2-40B4-BE49-F238E27FC236}">
                <a16:creationId xmlns:a16="http://schemas.microsoft.com/office/drawing/2014/main" id="{C3715166-5ECD-4C62-B257-15BC218DD7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D7524C-331A-4FE1-827D-907F23FEE9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96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51852-312B-4BCB-B7F6-BD9F5C4926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8DE10B-00A4-4CCF-AAAB-33935ED49B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786D-0A04-480B-B321-AF73F17E2FF8}"/>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5" name="Footer Placeholder 4">
            <a:extLst>
              <a:ext uri="{FF2B5EF4-FFF2-40B4-BE49-F238E27FC236}">
                <a16:creationId xmlns:a16="http://schemas.microsoft.com/office/drawing/2014/main" id="{459B69CA-6268-4D9F-A472-715FC62729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866D2A-D716-4250-BB97-2750A1C77C0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4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990C-B683-445F-9EFB-B0B0FEB07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26D9F-2050-446F-B34B-F103E89A65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D117C-0F93-4570-A7D3-5B950FEEB257}"/>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5" name="Footer Placeholder 4">
            <a:extLst>
              <a:ext uri="{FF2B5EF4-FFF2-40B4-BE49-F238E27FC236}">
                <a16:creationId xmlns:a16="http://schemas.microsoft.com/office/drawing/2014/main" id="{CFC01985-A413-402F-B9DF-F0EF45E50D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1ECDE8-29EC-4BDF-8254-937FDB10391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6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D124-FE63-4D5D-891D-E33489D99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E9ADFF-14C1-4A2D-883D-CFD5B17C7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7A7256-1533-4316-A451-53CC78CD39F0}"/>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5" name="Footer Placeholder 4">
            <a:extLst>
              <a:ext uri="{FF2B5EF4-FFF2-40B4-BE49-F238E27FC236}">
                <a16:creationId xmlns:a16="http://schemas.microsoft.com/office/drawing/2014/main" id="{A09A78D0-4B0A-47C2-A823-CAA36B3060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C69539-0211-498B-B142-AE89C0A8101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91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16EB-F138-43E1-944C-98A2D88A9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D8CC5-1BFB-45BF-8FFE-A5E72E8D8C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AE9CF-C769-4307-85C3-9FFC4A0B9E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DCC406-D9D8-4475-B839-8CF27439C8F4}"/>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6" name="Footer Placeholder 5">
            <a:extLst>
              <a:ext uri="{FF2B5EF4-FFF2-40B4-BE49-F238E27FC236}">
                <a16:creationId xmlns:a16="http://schemas.microsoft.com/office/drawing/2014/main" id="{3E2B022E-20CE-40AB-B23E-D4F32ACA5D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E03936-BE07-4631-A92C-A0527167090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59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9C85-C42A-402A-A0FA-5A9FF1DA5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12237F-C292-4B6A-8814-9EC005865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4E962F-0434-4BBD-866F-40AD02625F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B4D0A-16FA-441B-8442-AD839F97CF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BCE26A-06C0-4443-BE0F-B8E98C049D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BD0306-2BC6-4FDC-BE2F-6D02AAC3B86F}"/>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8" name="Footer Placeholder 7">
            <a:extLst>
              <a:ext uri="{FF2B5EF4-FFF2-40B4-BE49-F238E27FC236}">
                <a16:creationId xmlns:a16="http://schemas.microsoft.com/office/drawing/2014/main" id="{7AA3E04B-C9D2-4CD6-BB67-C36802FF4E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BC26709-58BC-4E2B-A350-5E378C61AED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173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869A-5FE1-405F-9163-3B4CEBEA9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1C012E-6E46-4FDA-AF3B-AFA05970515E}"/>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4" name="Footer Placeholder 3">
            <a:extLst>
              <a:ext uri="{FF2B5EF4-FFF2-40B4-BE49-F238E27FC236}">
                <a16:creationId xmlns:a16="http://schemas.microsoft.com/office/drawing/2014/main" id="{3C760624-DC5E-426E-832D-1588D91B5D8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AB55A78-D2DC-4395-9D1E-935D251B52C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62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5E815-7B6C-43E0-99B2-B10A6BB9ECB5}"/>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3" name="Footer Placeholder 2">
            <a:extLst>
              <a:ext uri="{FF2B5EF4-FFF2-40B4-BE49-F238E27FC236}">
                <a16:creationId xmlns:a16="http://schemas.microsoft.com/office/drawing/2014/main" id="{058ED0BF-7E38-435D-BDAF-D8C150B22FB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4A36971-F0BB-47B1-9646-1E360F1EBD8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860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D70D-D058-4DFB-B9A7-5C7C07937E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8E0838-1E2E-4432-B0B8-0479517F2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2CA04-C9E2-49D4-8FF2-789865FB5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94508-CEB7-4E36-A299-3ABDE352082C}"/>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6" name="Footer Placeholder 5">
            <a:extLst>
              <a:ext uri="{FF2B5EF4-FFF2-40B4-BE49-F238E27FC236}">
                <a16:creationId xmlns:a16="http://schemas.microsoft.com/office/drawing/2014/main" id="{D541D20F-C8EB-44DF-9FB3-5C94097286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24C9D4-E52E-4907-AFD4-383256B989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29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83DE-E58F-4F07-8B20-1D27956E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43D73D-5B57-4367-A676-2D16CFD49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9FE65B-2D06-4E67-9579-6E1313185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C0385-A645-462C-A3D1-4CBB7DDF381D}"/>
              </a:ext>
            </a:extLst>
          </p:cNvPr>
          <p:cNvSpPr>
            <a:spLocks noGrp="1"/>
          </p:cNvSpPr>
          <p:nvPr>
            <p:ph type="dt" sz="half" idx="10"/>
          </p:nvPr>
        </p:nvSpPr>
        <p:spPr/>
        <p:txBody>
          <a:bodyPr/>
          <a:lstStyle/>
          <a:p>
            <a:fld id="{B61BEF0D-F0BB-DE4B-95CE-6DB70DBA9567}" type="datetimeFigureOut">
              <a:rPr lang="en-US" smtClean="0"/>
              <a:pPr/>
              <a:t>04/18/22</a:t>
            </a:fld>
            <a:endParaRPr lang="en-US" dirty="0"/>
          </a:p>
        </p:txBody>
      </p:sp>
      <p:sp>
        <p:nvSpPr>
          <p:cNvPr id="6" name="Footer Placeholder 5">
            <a:extLst>
              <a:ext uri="{FF2B5EF4-FFF2-40B4-BE49-F238E27FC236}">
                <a16:creationId xmlns:a16="http://schemas.microsoft.com/office/drawing/2014/main" id="{790E9267-FAB5-4C02-ADBA-D889C93B6E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CB63EB6-9AF4-4594-824C-49FC2BBC14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82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65C39-32C0-463B-B253-683A0C055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E72E1E-6F18-4846-854E-43066350F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58CC2-C6A7-4152-961D-AAE62A7DF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04/18/22</a:t>
            </a:fld>
            <a:endParaRPr lang="en-US" dirty="0"/>
          </a:p>
        </p:txBody>
      </p:sp>
      <p:sp>
        <p:nvSpPr>
          <p:cNvPr id="5" name="Footer Placeholder 4">
            <a:extLst>
              <a:ext uri="{FF2B5EF4-FFF2-40B4-BE49-F238E27FC236}">
                <a16:creationId xmlns:a16="http://schemas.microsoft.com/office/drawing/2014/main" id="{E847F1FF-E474-4575-AB47-3F8FD4F7A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8F152F0-58B8-45EA-996A-CA526EB07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0555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file/d/1y87xCwkTpQp7W0hYFPWENPJNopgMsVGp/view?usp=shar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A6C7F-D043-4A48-8A49-1FECFF5FBE85}"/>
              </a:ext>
            </a:extLst>
          </p:cNvPr>
          <p:cNvSpPr>
            <a:spLocks noGrp="1"/>
          </p:cNvSpPr>
          <p:nvPr>
            <p:ph idx="1"/>
          </p:nvPr>
        </p:nvSpPr>
        <p:spPr>
          <a:xfrm>
            <a:off x="544286" y="341585"/>
            <a:ext cx="11266714" cy="6295522"/>
          </a:xfrm>
        </p:spPr>
        <p:txBody>
          <a:bodyPr>
            <a:normAutofit fontScale="85000" lnSpcReduction="20000"/>
          </a:bodyPr>
          <a:lstStyle/>
          <a:p>
            <a:pPr marL="0" indent="0" algn="ctr">
              <a:buNone/>
            </a:pPr>
            <a:r>
              <a:rPr lang="en-US" sz="3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SPEECH BASED EMOTION RECOGNITION USING</a:t>
            </a:r>
          </a:p>
          <a:p>
            <a:pPr marL="0" indent="0" algn="ctr">
              <a:buNone/>
            </a:pPr>
            <a:r>
              <a:rPr lang="en-US" sz="3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MACHINE LEARNING </a:t>
            </a:r>
            <a:br>
              <a:rPr lang="en-IN" sz="3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br>
            <a:endParaRPr lang="en-IN" sz="35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200" b="1" dirty="0">
                <a:solidFill>
                  <a:schemeClr val="bg1">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solidFill>
                  <a:schemeClr val="bg1">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a:solidFill>
                  <a:schemeClr val="bg1">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Main Project</a:t>
            </a:r>
            <a:r>
              <a:rPr lang="en-IN" sz="3300" b="1" dirty="0">
                <a:solidFill>
                  <a:schemeClr val="bg1">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fi-FI" sz="3300" b="1" dirty="0">
                <a:solidFill>
                  <a:schemeClr val="bg1">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By</a:t>
            </a:r>
            <a:r>
              <a:rPr lang="en-IN" sz="3300" b="1" dirty="0">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IN" sz="28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1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fi-FI" sz="21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G. HRITHIK		18481A0583</a:t>
            </a:r>
            <a:endParaRPr lang="en-IN" sz="21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1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K. DEVI KIRAN</a:t>
            </a:r>
            <a:r>
              <a:rPr lang="en-IN" sz="21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18481A05A9</a:t>
            </a:r>
          </a:p>
          <a:p>
            <a:pPr marL="0" indent="0">
              <a:buNone/>
            </a:pPr>
            <a:r>
              <a:rPr lang="en-IN" sz="21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1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K. N. V. NARESH		18481A05B5</a:t>
            </a:r>
          </a:p>
          <a:p>
            <a:pPr marL="0" indent="0">
              <a:buNone/>
            </a:pPr>
            <a:r>
              <a:rPr lang="en-IN" sz="21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br>
              <a:rPr lang="en-IN" sz="21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br>
            <a:r>
              <a:rPr lang="en-IN" sz="2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solidFill>
                  <a:schemeClr val="bg1">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Under the guidance of</a:t>
            </a:r>
            <a:r>
              <a:rPr lang="en-IN" sz="2100" dirty="0">
                <a:solidFill>
                  <a:schemeClr val="bg1">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100" dirty="0">
                <a:solidFill>
                  <a:schemeClr val="tx1">
                    <a:lumMod val="90000"/>
                    <a:lumOff val="1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Mrs. G. Bharathi</a:t>
            </a:r>
            <a:r>
              <a:rPr lang="en-US" sz="24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M. Tech, (Ph. D)</a:t>
            </a:r>
            <a:endParaRPr lang="en-IN" sz="24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2100" dirty="0">
                <a:solidFill>
                  <a:schemeClr val="tx1">
                    <a:lumMod val="90000"/>
                    <a:lumOff val="10000"/>
                  </a:schemeClr>
                </a:solidFill>
                <a:latin typeface="Times New Roman" panose="02020603050405020304" pitchFamily="18" charset="0"/>
                <a:ea typeface="Times New Roman" panose="02020603050405020304" pitchFamily="18" charset="0"/>
                <a:cs typeface="Times New Roman" panose="02020603050405020304" pitchFamily="18" charset="0"/>
              </a:rPr>
              <a:t>Sr. Gr. Assistant Professor, </a:t>
            </a:r>
            <a:r>
              <a:rPr lang="en-GB" sz="2100" dirty="0">
                <a:solidFill>
                  <a:schemeClr val="tx1">
                    <a:lumMod val="90000"/>
                    <a:lumOff val="10000"/>
                  </a:schemeClr>
                </a:solidFill>
                <a:latin typeface="Times New Roman" panose="02020603050405020304" pitchFamily="18" charset="0"/>
                <a:ea typeface="MS Mincho" panose="02020609040205080304" pitchFamily="49" charset="-128"/>
                <a:cs typeface="Times New Roman" panose="02020603050405020304" pitchFamily="18" charset="0"/>
              </a:rPr>
              <a:t>Department of CSE</a:t>
            </a:r>
            <a:r>
              <a:rPr lang="en-GB" sz="2100" b="1" dirty="0">
                <a:latin typeface="Times New Roman" panose="02020603050405020304" pitchFamily="18" charset="0"/>
                <a:ea typeface="MS Mincho" panose="02020609040205080304" pitchFamily="49" charset="-128"/>
                <a:cs typeface="Times New Roman" panose="02020603050405020304" pitchFamily="18" charset="0"/>
              </a:rPr>
              <a:t> </a:t>
            </a:r>
            <a:br>
              <a:rPr lang="en-IN" dirty="0">
                <a:latin typeface="Times New Roman" panose="02020603050405020304" pitchFamily="18" charset="0"/>
                <a:ea typeface="Times New Roman" panose="02020603050405020304" pitchFamily="18" charset="0"/>
                <a:cs typeface="Times New Roman" panose="02020603050405020304" pitchFamily="18" charset="0"/>
              </a:rPr>
            </a:br>
            <a:r>
              <a:rPr lang="en-IN" dirty="0">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IN" sz="1900" b="1"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a:t>
            </a:r>
          </a:p>
          <a:p>
            <a:pPr marL="450000" indent="0">
              <a:lnSpc>
                <a:spcPct val="120000"/>
              </a:lnSpc>
              <a:buNone/>
            </a:pPr>
            <a:r>
              <a:rPr lang="en-IN" sz="1900" b="1"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a:t>
            </a:r>
            <a:r>
              <a:rPr lang="en-GB" sz="2100" b="1"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DEPARTMENT OF COMPUTER SCIENCE AND ENGINEERING</a:t>
            </a:r>
            <a:endParaRPr lang="en-IN" sz="2100" b="1"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marL="450000" indent="0">
              <a:lnSpc>
                <a:spcPct val="120000"/>
              </a:lnSpc>
              <a:buNone/>
            </a:pPr>
            <a:r>
              <a:rPr lang="en-IN" sz="2100" b="1"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SESHADRI RAO </a:t>
            </a:r>
            <a:r>
              <a:rPr lang="en-GB" sz="2100" b="1"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GUDLAVALLERU ENGINEERING COLLEGE</a:t>
            </a:r>
            <a:endParaRPr lang="en-IN" sz="2100" b="1"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marL="450000" indent="0">
              <a:lnSpc>
                <a:spcPct val="120000"/>
              </a:lnSpc>
              <a:spcBef>
                <a:spcPts val="0"/>
              </a:spcBef>
              <a:spcAft>
                <a:spcPts val="100"/>
              </a:spcAft>
              <a:buNone/>
            </a:pPr>
            <a:r>
              <a:rPr lang="en-IN" sz="2100" b="1"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a:t>
            </a:r>
            <a:r>
              <a:rPr lang="en-GB" sz="19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(An Autonomous Institute Permanently affiliated to JNTUK)</a:t>
            </a:r>
            <a:endParaRPr lang="en-IN" sz="19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50000" indent="0">
              <a:lnSpc>
                <a:spcPct val="120000"/>
              </a:lnSpc>
              <a:spcBef>
                <a:spcPts val="0"/>
              </a:spcBef>
              <a:spcAft>
                <a:spcPts val="100"/>
              </a:spcAft>
              <a:buNone/>
            </a:pPr>
            <a:r>
              <a:rPr lang="en-IN" sz="19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a:t>
            </a:r>
            <a:r>
              <a:rPr lang="en-GB" sz="19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Seshadri Rao Knowledge Village</a:t>
            </a:r>
            <a:endParaRPr lang="en-IN" sz="19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marL="450000" indent="0">
              <a:lnSpc>
                <a:spcPct val="120000"/>
              </a:lnSpc>
              <a:spcBef>
                <a:spcPts val="0"/>
              </a:spcBef>
              <a:spcAft>
                <a:spcPts val="100"/>
              </a:spcAft>
              <a:buNone/>
            </a:pPr>
            <a:r>
              <a:rPr lang="en-IN" sz="19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a:t>
            </a:r>
            <a:r>
              <a:rPr lang="en-GB" sz="19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GUDLAVALLERU – 521356</a:t>
            </a:r>
            <a:endParaRPr lang="en-IN" sz="19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marL="450000" indent="0">
              <a:lnSpc>
                <a:spcPct val="120000"/>
              </a:lnSpc>
              <a:spcBef>
                <a:spcPts val="0"/>
              </a:spcBef>
              <a:spcAft>
                <a:spcPts val="100"/>
              </a:spcAft>
              <a:buNone/>
            </a:pPr>
            <a:r>
              <a:rPr lang="en-IN" sz="19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a:t>
            </a:r>
            <a:r>
              <a:rPr lang="en-GB" sz="19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ANDHRA PRADESH</a:t>
            </a:r>
          </a:p>
          <a:p>
            <a:pPr marL="450000" indent="0">
              <a:lnSpc>
                <a:spcPct val="120000"/>
              </a:lnSpc>
              <a:spcBef>
                <a:spcPts val="0"/>
              </a:spcBef>
              <a:spcAft>
                <a:spcPts val="100"/>
              </a:spcAft>
              <a:buNone/>
            </a:pPr>
            <a:r>
              <a:rPr lang="en-GB" sz="19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2020-2021</a:t>
            </a:r>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pic>
        <p:nvPicPr>
          <p:cNvPr id="1026" name="Picture 2">
            <a:extLst>
              <a:ext uri="{FF2B5EF4-FFF2-40B4-BE49-F238E27FC236}">
                <a16:creationId xmlns:a16="http://schemas.microsoft.com/office/drawing/2014/main" id="{B3937A2D-A97C-4970-9790-DA5A62879D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8624" b="-513"/>
          <a:stretch/>
        </p:blipFill>
        <p:spPr bwMode="auto">
          <a:xfrm>
            <a:off x="976290" y="4396273"/>
            <a:ext cx="2188394" cy="200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65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3394-0173-4CA9-8094-C5ABEB794664}"/>
              </a:ext>
            </a:extLst>
          </p:cNvPr>
          <p:cNvSpPr>
            <a:spLocks noGrp="1"/>
          </p:cNvSpPr>
          <p:nvPr>
            <p:ph type="title"/>
          </p:nvPr>
        </p:nvSpPr>
        <p:spPr>
          <a:xfrm>
            <a:off x="900133" y="508581"/>
            <a:ext cx="8911687" cy="1280890"/>
          </a:xfrm>
        </p:spPr>
        <p:txBody>
          <a:bodyPr>
            <a:normAutofit/>
          </a:bodyPr>
          <a:lstStyle/>
          <a:p>
            <a:r>
              <a:rPr lang="en-US" sz="4000" b="1" dirty="0"/>
              <a:t>Architecture</a:t>
            </a:r>
            <a:endParaRPr lang="en-IN" sz="4000" b="1" dirty="0"/>
          </a:p>
        </p:txBody>
      </p:sp>
      <p:sp>
        <p:nvSpPr>
          <p:cNvPr id="3" name="AutoShape 2">
            <a:extLst>
              <a:ext uri="{FF2B5EF4-FFF2-40B4-BE49-F238E27FC236}">
                <a16:creationId xmlns:a16="http://schemas.microsoft.com/office/drawing/2014/main" id="{8E8D1BA7-172C-4C40-9E71-AEBB0CC0A171}"/>
              </a:ext>
            </a:extLst>
          </p:cNvPr>
          <p:cNvSpPr>
            <a:spLocks noChangeAspect="1" noChangeArrowheads="1"/>
          </p:cNvSpPr>
          <p:nvPr/>
        </p:nvSpPr>
        <p:spPr bwMode="auto">
          <a:xfrm>
            <a:off x="-672957" y="550009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81395911-E958-4B3E-BDEA-F14205E5715C}"/>
              </a:ext>
            </a:extLst>
          </p:cNvPr>
          <p:cNvSpPr>
            <a:spLocks noChangeAspect="1" noChangeArrowheads="1"/>
          </p:cNvSpPr>
          <p:nvPr/>
        </p:nvSpPr>
        <p:spPr bwMode="auto">
          <a:xfrm>
            <a:off x="5943600" y="3276600"/>
            <a:ext cx="3868220" cy="38682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DA3898FC-5B71-4ADA-A69C-D1BB83F22512}"/>
              </a:ext>
            </a:extLst>
          </p:cNvPr>
          <p:cNvPicPr>
            <a:picLocks noChangeAspect="1"/>
          </p:cNvPicPr>
          <p:nvPr/>
        </p:nvPicPr>
        <p:blipFill>
          <a:blip r:embed="rId2"/>
          <a:stretch>
            <a:fillRect/>
          </a:stretch>
        </p:blipFill>
        <p:spPr>
          <a:xfrm>
            <a:off x="1201709" y="1789471"/>
            <a:ext cx="9788581" cy="4221666"/>
          </a:xfrm>
          <a:prstGeom prst="rect">
            <a:avLst/>
          </a:prstGeom>
        </p:spPr>
      </p:pic>
    </p:spTree>
    <p:extLst>
      <p:ext uri="{BB962C8B-B14F-4D97-AF65-F5344CB8AC3E}">
        <p14:creationId xmlns:p14="http://schemas.microsoft.com/office/powerpoint/2010/main" val="195426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4BAA-54E3-411D-B2AA-E2B6BAC04F76}"/>
              </a:ext>
            </a:extLst>
          </p:cNvPr>
          <p:cNvSpPr>
            <a:spLocks noGrp="1"/>
          </p:cNvSpPr>
          <p:nvPr>
            <p:ph type="title"/>
          </p:nvPr>
        </p:nvSpPr>
        <p:spPr>
          <a:xfrm>
            <a:off x="883297" y="497554"/>
            <a:ext cx="8911687" cy="1280890"/>
          </a:xfrm>
        </p:spPr>
        <p:txBody>
          <a:bodyPr>
            <a:normAutofit/>
          </a:bodyPr>
          <a:lstStyle/>
          <a:p>
            <a:r>
              <a:rPr lang="en-IN" sz="4000" b="1" dirty="0"/>
              <a:t>RAVDESS Dataset</a:t>
            </a:r>
          </a:p>
        </p:txBody>
      </p:sp>
      <p:sp>
        <p:nvSpPr>
          <p:cNvPr id="3" name="Content Placeholder 2">
            <a:extLst>
              <a:ext uri="{FF2B5EF4-FFF2-40B4-BE49-F238E27FC236}">
                <a16:creationId xmlns:a16="http://schemas.microsoft.com/office/drawing/2014/main" id="{C0998E1F-E19C-40F4-AAAB-7A94D3146A85}"/>
              </a:ext>
            </a:extLst>
          </p:cNvPr>
          <p:cNvSpPr>
            <a:spLocks noGrp="1"/>
          </p:cNvSpPr>
          <p:nvPr>
            <p:ph idx="1"/>
          </p:nvPr>
        </p:nvSpPr>
        <p:spPr>
          <a:xfrm>
            <a:off x="1385421" y="1614833"/>
            <a:ext cx="9745999" cy="5317811"/>
          </a:xfrm>
        </p:spPr>
        <p:txBody>
          <a:bodyPr>
            <a:normAutofit/>
          </a:bodyPr>
          <a:lstStyle/>
          <a:p>
            <a:pPr algn="just" fontAlgn="base"/>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Ryerson Audio-Visual Database of Emotional Speech and Song (RAVDESS) contains 7356 files (total size: 24.8 GB). The database contains 24 professional actors (12 female, 12 male), vocalizing two lexically-matched statements. </a:t>
            </a:r>
          </a:p>
          <a:p>
            <a:pPr algn="just" fontAlgn="base"/>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Speech includes calm, happy, sad, angry, fearful, surprise, and disgust expressions, and song contains calm, happy, sad, angry, and fearful emotions. </a:t>
            </a:r>
          </a:p>
          <a:p>
            <a:pPr algn="just" fontAlgn="base"/>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Speech folder contains 1440 files: 60 trials per actor x 24 actors = 1440. Each of the 7356 RAVDESS files has a unique filename (ex</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02-01-06-01-02-01-12.mp4).</a:t>
            </a:r>
          </a:p>
          <a:p>
            <a:endParaRPr lang="en-IN" dirty="0"/>
          </a:p>
        </p:txBody>
      </p:sp>
    </p:spTree>
    <p:extLst>
      <p:ext uri="{BB962C8B-B14F-4D97-AF65-F5344CB8AC3E}">
        <p14:creationId xmlns:p14="http://schemas.microsoft.com/office/powerpoint/2010/main" val="314758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8E1F-E19C-40F4-AAAB-7A94D3146A85}"/>
              </a:ext>
            </a:extLst>
          </p:cNvPr>
          <p:cNvSpPr>
            <a:spLocks noGrp="1"/>
          </p:cNvSpPr>
          <p:nvPr>
            <p:ph idx="1"/>
          </p:nvPr>
        </p:nvSpPr>
        <p:spPr>
          <a:xfrm>
            <a:off x="1240972" y="3331799"/>
            <a:ext cx="9923282" cy="352620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Filename example: 03-01-06-01-02-01-12.wav </a:t>
            </a:r>
          </a:p>
          <a:p>
            <a:r>
              <a:rPr lang="en-US" sz="1800" dirty="0">
                <a:latin typeface="Times New Roman" panose="02020603050405020304" pitchFamily="18" charset="0"/>
                <a:cs typeface="Times New Roman" panose="02020603050405020304" pitchFamily="18" charset="0"/>
              </a:rPr>
              <a:t>Audio-only (03)</a:t>
            </a:r>
          </a:p>
          <a:p>
            <a:r>
              <a:rPr lang="en-US" sz="1800" dirty="0">
                <a:latin typeface="Times New Roman" panose="02020603050405020304" pitchFamily="18" charset="0"/>
                <a:cs typeface="Times New Roman" panose="02020603050405020304" pitchFamily="18" charset="0"/>
              </a:rPr>
              <a:t>Speech (01)</a:t>
            </a:r>
          </a:p>
          <a:p>
            <a:r>
              <a:rPr lang="en-US" sz="1800" dirty="0">
                <a:latin typeface="Times New Roman" panose="02020603050405020304" pitchFamily="18" charset="0"/>
                <a:cs typeface="Times New Roman" panose="02020603050405020304" pitchFamily="18" charset="0"/>
              </a:rPr>
              <a:t>Fearful (06) </a:t>
            </a:r>
          </a:p>
          <a:p>
            <a:r>
              <a:rPr lang="en-US" sz="1800" dirty="0">
                <a:latin typeface="Times New Roman" panose="02020603050405020304" pitchFamily="18" charset="0"/>
                <a:cs typeface="Times New Roman" panose="02020603050405020304" pitchFamily="18" charset="0"/>
              </a:rPr>
              <a:t>Normal intensity (01)</a:t>
            </a:r>
          </a:p>
          <a:p>
            <a:r>
              <a:rPr lang="en-US" sz="1800" dirty="0">
                <a:latin typeface="Times New Roman" panose="02020603050405020304" pitchFamily="18" charset="0"/>
                <a:cs typeface="Times New Roman" panose="02020603050405020304" pitchFamily="18" charset="0"/>
              </a:rPr>
              <a:t>Statement "dogs" (02) </a:t>
            </a:r>
          </a:p>
          <a:p>
            <a:r>
              <a:rPr lang="en-US" sz="1800" dirty="0">
                <a:latin typeface="Times New Roman" panose="02020603050405020304" pitchFamily="18" charset="0"/>
                <a:cs typeface="Times New Roman" panose="02020603050405020304" pitchFamily="18" charset="0"/>
              </a:rPr>
              <a:t>1st Repetition (01)</a:t>
            </a:r>
          </a:p>
          <a:p>
            <a:r>
              <a:rPr lang="en-US" sz="1800" dirty="0">
                <a:latin typeface="Times New Roman" panose="02020603050405020304" pitchFamily="18" charset="0"/>
                <a:cs typeface="Times New Roman" panose="02020603050405020304" pitchFamily="18" charset="0"/>
              </a:rPr>
              <a:t>12th Actor (12) - Female, as the actor ID number is even.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4BCFBA-E713-4A67-85D1-E439912B68E7}"/>
              </a:ext>
            </a:extLst>
          </p:cNvPr>
          <p:cNvPicPr>
            <a:picLocks noChangeAspect="1"/>
          </p:cNvPicPr>
          <p:nvPr/>
        </p:nvPicPr>
        <p:blipFill rotWithShape="1">
          <a:blip r:embed="rId2"/>
          <a:srcRect t="7467" r="14803" b="4624"/>
          <a:stretch/>
        </p:blipFill>
        <p:spPr>
          <a:xfrm>
            <a:off x="1682295" y="671109"/>
            <a:ext cx="7956227" cy="2474078"/>
          </a:xfrm>
          <a:prstGeom prst="rect">
            <a:avLst/>
          </a:prstGeom>
        </p:spPr>
      </p:pic>
    </p:spTree>
    <p:extLst>
      <p:ext uri="{BB962C8B-B14F-4D97-AF65-F5344CB8AC3E}">
        <p14:creationId xmlns:p14="http://schemas.microsoft.com/office/powerpoint/2010/main" val="5416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5D2794-BDE3-4674-81A4-A4C9A9131FB0}"/>
              </a:ext>
            </a:extLst>
          </p:cNvPr>
          <p:cNvPicPr>
            <a:picLocks noChangeAspect="1"/>
          </p:cNvPicPr>
          <p:nvPr/>
        </p:nvPicPr>
        <p:blipFill rotWithShape="1">
          <a:blip r:embed="rId2"/>
          <a:srcRect r="18602" b="11193"/>
          <a:stretch/>
        </p:blipFill>
        <p:spPr>
          <a:xfrm>
            <a:off x="983631" y="1465435"/>
            <a:ext cx="4970854" cy="3487565"/>
          </a:xfrm>
          <a:prstGeom prst="rect">
            <a:avLst/>
          </a:prstGeom>
        </p:spPr>
      </p:pic>
      <p:pic>
        <p:nvPicPr>
          <p:cNvPr id="7" name="Picture 6">
            <a:extLst>
              <a:ext uri="{FF2B5EF4-FFF2-40B4-BE49-F238E27FC236}">
                <a16:creationId xmlns:a16="http://schemas.microsoft.com/office/drawing/2014/main" id="{89EC0E8A-F2EC-4498-BA85-0ED321BF9E4D}"/>
              </a:ext>
            </a:extLst>
          </p:cNvPr>
          <p:cNvPicPr>
            <a:picLocks noChangeAspect="1"/>
          </p:cNvPicPr>
          <p:nvPr/>
        </p:nvPicPr>
        <p:blipFill>
          <a:blip r:embed="rId3"/>
          <a:stretch>
            <a:fillRect/>
          </a:stretch>
        </p:blipFill>
        <p:spPr>
          <a:xfrm>
            <a:off x="6573558" y="1465434"/>
            <a:ext cx="4769355" cy="3487565"/>
          </a:xfrm>
          <a:prstGeom prst="rect">
            <a:avLst/>
          </a:prstGeom>
        </p:spPr>
      </p:pic>
    </p:spTree>
    <p:extLst>
      <p:ext uri="{BB962C8B-B14F-4D97-AF65-F5344CB8AC3E}">
        <p14:creationId xmlns:p14="http://schemas.microsoft.com/office/powerpoint/2010/main" val="152849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4BAA-54E3-411D-B2AA-E2B6BAC04F76}"/>
              </a:ext>
            </a:extLst>
          </p:cNvPr>
          <p:cNvSpPr>
            <a:spLocks noGrp="1"/>
          </p:cNvSpPr>
          <p:nvPr>
            <p:ph type="title"/>
          </p:nvPr>
        </p:nvSpPr>
        <p:spPr>
          <a:xfrm>
            <a:off x="883297" y="497554"/>
            <a:ext cx="8911687" cy="1280890"/>
          </a:xfrm>
        </p:spPr>
        <p:txBody>
          <a:bodyPr>
            <a:normAutofit/>
          </a:bodyPr>
          <a:lstStyle/>
          <a:p>
            <a:r>
              <a:rPr lang="en-IN" sz="4000" b="1" dirty="0"/>
              <a:t>Audio Features</a:t>
            </a:r>
          </a:p>
        </p:txBody>
      </p:sp>
      <p:sp>
        <p:nvSpPr>
          <p:cNvPr id="3" name="Content Placeholder 2">
            <a:extLst>
              <a:ext uri="{FF2B5EF4-FFF2-40B4-BE49-F238E27FC236}">
                <a16:creationId xmlns:a16="http://schemas.microsoft.com/office/drawing/2014/main" id="{C0998E1F-E19C-40F4-AAAB-7A94D3146A85}"/>
              </a:ext>
            </a:extLst>
          </p:cNvPr>
          <p:cNvSpPr>
            <a:spLocks noGrp="1"/>
          </p:cNvSpPr>
          <p:nvPr>
            <p:ph idx="1"/>
          </p:nvPr>
        </p:nvSpPr>
        <p:spPr>
          <a:xfrm>
            <a:off x="1562704" y="1540189"/>
            <a:ext cx="9745999" cy="531781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Prosodic Features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Spectral Features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Mel Frequency Cepstral Coefficients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Linear Prediction Cepstral Coefficients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Gammatone Frequency Cepstral Coefficients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Voice Quality Features</a:t>
            </a:r>
          </a:p>
          <a:p>
            <a:pP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Teager</a:t>
            </a:r>
            <a:r>
              <a:rPr lang="en-US" sz="2000" dirty="0">
                <a:latin typeface="Times New Roman" panose="02020603050405020304" pitchFamily="18" charset="0"/>
                <a:cs typeface="Times New Roman" panose="02020603050405020304" pitchFamily="18" charset="0"/>
              </a:rPr>
              <a:t> Energy Operator Based Features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73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2D9CB0-1299-4D82-B0B9-E904315C115F}"/>
              </a:ext>
            </a:extLst>
          </p:cNvPr>
          <p:cNvSpPr txBox="1">
            <a:spLocks/>
          </p:cNvSpPr>
          <p:nvPr/>
        </p:nvSpPr>
        <p:spPr>
          <a:xfrm>
            <a:off x="992152" y="72615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t>Feature Extraction</a:t>
            </a:r>
          </a:p>
        </p:txBody>
      </p:sp>
      <p:sp>
        <p:nvSpPr>
          <p:cNvPr id="5" name="Content Placeholder 2">
            <a:extLst>
              <a:ext uri="{FF2B5EF4-FFF2-40B4-BE49-F238E27FC236}">
                <a16:creationId xmlns:a16="http://schemas.microsoft.com/office/drawing/2014/main" id="{DA845CB4-1D60-4DDE-97FE-66CA10BE5050}"/>
              </a:ext>
            </a:extLst>
          </p:cNvPr>
          <p:cNvSpPr txBox="1">
            <a:spLocks/>
          </p:cNvSpPr>
          <p:nvPr/>
        </p:nvSpPr>
        <p:spPr>
          <a:xfrm>
            <a:off x="468904" y="1583733"/>
            <a:ext cx="9958185" cy="40659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914400" indent="635" algn="just">
              <a:spcAft>
                <a:spcPts val="1000"/>
              </a:spcAft>
            </a:pPr>
            <a:r>
              <a:rPr lang="en-IN" sz="2000" b="1"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err="1">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Mfcc</a:t>
            </a:r>
            <a:r>
              <a:rPr lang="en-IN" sz="2000" b="1"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Mel Frequency Cepstral Coefficient, represents the short-term power spectrum of a sound. It basically includes windowing the signal, taking the log of the magnitude and then wrapping the features on a </a:t>
            </a:r>
            <a:r>
              <a:rPr lang="en-IN" sz="2000" dirty="0" err="1">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mel</a:t>
            </a:r>
            <a:r>
              <a:rPr lang="en-IN" sz="20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scale, followed by the inverse DCT.</a:t>
            </a:r>
            <a:endParaRPr lang="en-US" sz="20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indent="635" algn="just">
              <a:spcAft>
                <a:spcPts val="1000"/>
              </a:spcAft>
            </a:pPr>
            <a:r>
              <a:rPr lang="en-IN" sz="2000" b="1"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Chroma : </a:t>
            </a:r>
            <a:r>
              <a:rPr lang="en-IN" sz="20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Pertains to the 12 different pitch classes. High-level features intend to    build user related concepts out of low and mid level features.</a:t>
            </a:r>
            <a:endParaRPr lang="en-US" sz="20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indent="635" algn="just">
              <a:spcAft>
                <a:spcPts val="1000"/>
              </a:spcAft>
            </a:pPr>
            <a:r>
              <a:rPr lang="en-IN" sz="2000" b="1"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Mel :</a:t>
            </a:r>
            <a:r>
              <a:rPr lang="en-IN" sz="20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Mel Spectrogram Frequency. It is a scale of pitches judged by listeners to be equal in distance one from another.</a:t>
            </a:r>
            <a:endParaRPr lang="en-US" sz="20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80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7E98-6663-42D0-B020-7DF4E3CBAEAB}"/>
              </a:ext>
            </a:extLst>
          </p:cNvPr>
          <p:cNvSpPr>
            <a:spLocks noGrp="1"/>
          </p:cNvSpPr>
          <p:nvPr>
            <p:ph type="title"/>
          </p:nvPr>
        </p:nvSpPr>
        <p:spPr>
          <a:xfrm>
            <a:off x="1048550" y="494644"/>
            <a:ext cx="8911687" cy="1280890"/>
          </a:xfrm>
        </p:spPr>
        <p:txBody>
          <a:bodyPr>
            <a:normAutofit/>
          </a:bodyPr>
          <a:lstStyle/>
          <a:p>
            <a:r>
              <a:rPr lang="en-IN" sz="4000" b="1" dirty="0" err="1">
                <a:solidFill>
                  <a:schemeClr val="tx1">
                    <a:lumMod val="95000"/>
                    <a:lumOff val="5000"/>
                  </a:schemeClr>
                </a:solidFill>
              </a:rPr>
              <a:t>Librosa</a:t>
            </a:r>
            <a:r>
              <a:rPr lang="en-IN" sz="4000" b="1" dirty="0">
                <a:solidFill>
                  <a:schemeClr val="tx1">
                    <a:lumMod val="95000"/>
                    <a:lumOff val="5000"/>
                  </a:schemeClr>
                </a:solidFill>
              </a:rPr>
              <a:t> and </a:t>
            </a:r>
            <a:r>
              <a:rPr lang="en-IN" sz="4000" b="1" dirty="0" err="1">
                <a:solidFill>
                  <a:schemeClr val="tx1">
                    <a:lumMod val="95000"/>
                    <a:lumOff val="5000"/>
                  </a:schemeClr>
                </a:solidFill>
              </a:rPr>
              <a:t>PyAudio</a:t>
            </a:r>
            <a:endParaRPr lang="en-IN" sz="40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0C41009A-9F09-44B0-81AA-5470F8656FBB}"/>
              </a:ext>
            </a:extLst>
          </p:cNvPr>
          <p:cNvSpPr>
            <a:spLocks noGrp="1"/>
          </p:cNvSpPr>
          <p:nvPr>
            <p:ph idx="1"/>
          </p:nvPr>
        </p:nvSpPr>
        <p:spPr>
          <a:xfrm>
            <a:off x="1444164" y="1530643"/>
            <a:ext cx="9303672" cy="4475827"/>
          </a:xfrm>
        </p:spPr>
        <p:txBody>
          <a:bodyPr>
            <a:normAutofit/>
          </a:bodyPr>
          <a:lstStyle/>
          <a:p>
            <a:pPr algn="just">
              <a:buFont typeface="Wingdings" panose="05000000000000000000" pitchFamily="2" charset="2"/>
              <a:buChar char="Ø"/>
            </a:pPr>
            <a:r>
              <a:rPr kumimoji="0" lang="en-US" altLang="en-US" sz="200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Librosa is a python package for music and audio analysis. It provides the building blocks necessary to create music information retrieval systems.</a:t>
            </a:r>
          </a:p>
          <a:p>
            <a:pPr algn="just" fontAlgn="base">
              <a:buFont typeface="Wingdings" panose="05000000000000000000" pitchFamily="2" charset="2"/>
              <a:buChar char="Ø"/>
            </a:pPr>
            <a:r>
              <a:rPr lang="en-US" sz="2000" i="0" dirty="0" err="1">
                <a:solidFill>
                  <a:schemeClr val="tx1">
                    <a:lumMod val="95000"/>
                    <a:lumOff val="5000"/>
                  </a:schemeClr>
                </a:solidFill>
                <a:effectLst/>
                <a:latin typeface="Times New Roman" panose="02020603050405020304" pitchFamily="18" charset="0"/>
                <a:cs typeface="Times New Roman" panose="02020603050405020304" pitchFamily="18" charset="0"/>
              </a:rPr>
              <a:t>Librosa</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 is basically used to work with audio data like in Music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eneration, Automatic Speech Recognition.</a:t>
            </a:r>
          </a:p>
          <a:p>
            <a:pPr algn="just" fontAlgn="base">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It provides the building blocks necessary to create the music information retrieval systems. Librosa helps to visualize the audio signals.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PyAudio provides p</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ython</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 bindings for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PortAudio</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 the cross-platform audio I/O library. With PyAudio, you can easily use Python to play and record audio on a variety of platforms.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fontAlgn="base"/>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kumimoji="0" lang="en-US" altLang="en-US" sz="1800" u="none" strike="noStrike" cap="none" normalizeH="0" baseline="0" dirty="0">
              <a:ln>
                <a:noFill/>
              </a:ln>
              <a:solidFill>
                <a:schemeClr val="tx1">
                  <a:lumMod val="95000"/>
                  <a:lumOff val="5000"/>
                </a:schemeClr>
              </a:solidFill>
              <a:latin typeface="urw-din"/>
            </a:endParaRPr>
          </a:p>
          <a:p>
            <a:endParaRPr kumimoji="0" lang="en-US" altLang="en-US" sz="1800" b="0" i="0" u="none" strike="noStrike" cap="none" normalizeH="0" baseline="0" dirty="0">
              <a:ln>
                <a:noFill/>
              </a:ln>
              <a:solidFill>
                <a:schemeClr val="tx1">
                  <a:lumMod val="95000"/>
                  <a:lumOff val="5000"/>
                </a:schemeClr>
              </a:solidFill>
              <a:effectLst/>
              <a:latin typeface="Lato" panose="020F0502020204030203" pitchFamily="34" charset="0"/>
            </a:endParaRPr>
          </a:p>
          <a:p>
            <a:endParaRPr lang="en-IN" dirty="0">
              <a:solidFill>
                <a:schemeClr val="tx1">
                  <a:lumMod val="95000"/>
                  <a:lumOff val="5000"/>
                </a:schemeClr>
              </a:solidFill>
            </a:endParaRPr>
          </a:p>
        </p:txBody>
      </p:sp>
      <p:sp>
        <p:nvSpPr>
          <p:cNvPr id="7" name="Rectangle 4">
            <a:extLst>
              <a:ext uri="{FF2B5EF4-FFF2-40B4-BE49-F238E27FC236}">
                <a16:creationId xmlns:a16="http://schemas.microsoft.com/office/drawing/2014/main" id="{E7FB8446-7B33-4F1C-A3D1-BCD90E7C3464}"/>
              </a:ext>
            </a:extLst>
          </p:cNvPr>
          <p:cNvSpPr>
            <a:spLocks noChangeArrowheads="1"/>
          </p:cNvSpPr>
          <p:nvPr/>
        </p:nvSpPr>
        <p:spPr bwMode="auto">
          <a:xfrm>
            <a:off x="4427044" y="3598006"/>
            <a:ext cx="3337912"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1"/>
                </a:solidFill>
                <a:effectLst/>
                <a:latin typeface="Consolas" panose="020B0609020204030204" pitchFamily="49" charset="0"/>
              </a:rPr>
              <a:t>pip install </a:t>
            </a:r>
            <a:r>
              <a:rPr kumimoji="0" lang="en-US" altLang="en-US" b="0" i="0" u="none" strike="noStrike" cap="none" normalizeH="0" baseline="0" dirty="0" err="1">
                <a:ln>
                  <a:noFill/>
                </a:ln>
                <a:solidFill>
                  <a:schemeClr val="accent1"/>
                </a:solidFill>
                <a:effectLst/>
                <a:latin typeface="Consolas" panose="020B0609020204030204" pitchFamily="49" charset="0"/>
              </a:rPr>
              <a:t>librosa</a:t>
            </a:r>
            <a:r>
              <a:rPr kumimoji="0" lang="en-US" altLang="en-US" b="0" i="0" u="none" strike="noStrike" cap="none" normalizeH="0" baseline="0" dirty="0">
                <a:ln>
                  <a:noFill/>
                </a:ln>
                <a:solidFill>
                  <a:schemeClr val="accent1"/>
                </a:solidFill>
                <a:effectLst/>
              </a:rPr>
              <a:t> </a:t>
            </a:r>
            <a:endParaRPr kumimoji="0" lang="en-US" altLang="en-US" b="0" i="0" u="none" strike="noStrike" cap="none" normalizeH="0" baseline="0" dirty="0">
              <a:ln>
                <a:noFill/>
              </a:ln>
              <a:solidFill>
                <a:schemeClr val="accent1"/>
              </a:solidFill>
              <a:effectLst/>
              <a:latin typeface="Arial" panose="020B0604020202020204" pitchFamily="34" charset="0"/>
            </a:endParaRPr>
          </a:p>
        </p:txBody>
      </p:sp>
      <p:sp>
        <p:nvSpPr>
          <p:cNvPr id="9" name="Rectangle 4">
            <a:extLst>
              <a:ext uri="{FF2B5EF4-FFF2-40B4-BE49-F238E27FC236}">
                <a16:creationId xmlns:a16="http://schemas.microsoft.com/office/drawing/2014/main" id="{9CE30FE0-7B56-418A-9650-9A43A859BA0F}"/>
              </a:ext>
            </a:extLst>
          </p:cNvPr>
          <p:cNvSpPr>
            <a:spLocks noChangeArrowheads="1"/>
          </p:cNvSpPr>
          <p:nvPr/>
        </p:nvSpPr>
        <p:spPr bwMode="auto">
          <a:xfrm>
            <a:off x="4427044" y="4975104"/>
            <a:ext cx="251920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1"/>
                </a:solidFill>
                <a:effectLst/>
                <a:latin typeface="Consolas" panose="020B0609020204030204" pitchFamily="49" charset="0"/>
              </a:rPr>
              <a:t>pip install PyAudio</a:t>
            </a:r>
            <a:r>
              <a:rPr kumimoji="0" lang="en-US" altLang="en-US" b="0" i="0" u="none" strike="noStrike" cap="none" normalizeH="0" baseline="0" dirty="0">
                <a:ln>
                  <a:noFill/>
                </a:ln>
                <a:solidFill>
                  <a:schemeClr val="accent1"/>
                </a:solidFill>
                <a:effectLst/>
              </a:rPr>
              <a:t> </a:t>
            </a:r>
            <a:endParaRPr kumimoji="0" lang="en-US" altLang="en-US"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89085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799E-404E-4638-A555-DC76A6119933}"/>
              </a:ext>
            </a:extLst>
          </p:cNvPr>
          <p:cNvSpPr>
            <a:spLocks noGrp="1"/>
          </p:cNvSpPr>
          <p:nvPr>
            <p:ph type="title"/>
          </p:nvPr>
        </p:nvSpPr>
        <p:spPr>
          <a:xfrm>
            <a:off x="619566" y="477959"/>
            <a:ext cx="8911687" cy="1280890"/>
          </a:xfrm>
        </p:spPr>
        <p:txBody>
          <a:bodyPr>
            <a:normAutofit/>
          </a:bodyPr>
          <a:lstStyle/>
          <a:p>
            <a:r>
              <a:rPr lang="en-IN" sz="4000" b="1" dirty="0"/>
              <a:t>Training Process</a:t>
            </a:r>
          </a:p>
        </p:txBody>
      </p:sp>
      <p:sp>
        <p:nvSpPr>
          <p:cNvPr id="5" name="Rectangle: Rounded Corners 4">
            <a:extLst>
              <a:ext uri="{FF2B5EF4-FFF2-40B4-BE49-F238E27FC236}">
                <a16:creationId xmlns:a16="http://schemas.microsoft.com/office/drawing/2014/main" id="{1A6ECDC8-1A50-46FA-BF05-4ECBBAC5B878}"/>
              </a:ext>
            </a:extLst>
          </p:cNvPr>
          <p:cNvSpPr/>
          <p:nvPr/>
        </p:nvSpPr>
        <p:spPr>
          <a:xfrm>
            <a:off x="619566" y="2599602"/>
            <a:ext cx="2562223" cy="12808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Fetch 80% of RAVDESS Dataset for training</a:t>
            </a:r>
          </a:p>
          <a:p>
            <a:pPr algn="ctr"/>
            <a:r>
              <a:rPr lang="en-IN" dirty="0"/>
              <a:t>the model</a:t>
            </a:r>
          </a:p>
        </p:txBody>
      </p:sp>
      <p:sp>
        <p:nvSpPr>
          <p:cNvPr id="6" name="Rectangle: Rounded Corners 5">
            <a:extLst>
              <a:ext uri="{FF2B5EF4-FFF2-40B4-BE49-F238E27FC236}">
                <a16:creationId xmlns:a16="http://schemas.microsoft.com/office/drawing/2014/main" id="{BDCA5317-79C5-4350-8625-51E9C1AC38E1}"/>
              </a:ext>
            </a:extLst>
          </p:cNvPr>
          <p:cNvSpPr/>
          <p:nvPr/>
        </p:nvSpPr>
        <p:spPr>
          <a:xfrm>
            <a:off x="3926288" y="2839431"/>
            <a:ext cx="2112898" cy="8655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Augument the Audio Samples</a:t>
            </a:r>
          </a:p>
        </p:txBody>
      </p:sp>
      <p:sp>
        <p:nvSpPr>
          <p:cNvPr id="7" name="Rectangle: Rounded Corners 6">
            <a:extLst>
              <a:ext uri="{FF2B5EF4-FFF2-40B4-BE49-F238E27FC236}">
                <a16:creationId xmlns:a16="http://schemas.microsoft.com/office/drawing/2014/main" id="{CA16F6F3-695E-4A38-8943-ADA93467EDEC}"/>
              </a:ext>
            </a:extLst>
          </p:cNvPr>
          <p:cNvSpPr/>
          <p:nvPr/>
        </p:nvSpPr>
        <p:spPr>
          <a:xfrm>
            <a:off x="6402361" y="2438400"/>
            <a:ext cx="1982910" cy="16806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Extract Features</a:t>
            </a:r>
            <a:br>
              <a:rPr lang="en-IN" dirty="0"/>
            </a:br>
            <a:r>
              <a:rPr lang="en-IN" dirty="0"/>
              <a:t>for each emotion Audio Sample</a:t>
            </a:r>
          </a:p>
        </p:txBody>
      </p:sp>
      <p:sp>
        <p:nvSpPr>
          <p:cNvPr id="8" name="Rectangle: Rounded Corners 7">
            <a:extLst>
              <a:ext uri="{FF2B5EF4-FFF2-40B4-BE49-F238E27FC236}">
                <a16:creationId xmlns:a16="http://schemas.microsoft.com/office/drawing/2014/main" id="{CEE82CFC-304F-4496-9F30-96DB0269A3F7}"/>
              </a:ext>
            </a:extLst>
          </p:cNvPr>
          <p:cNvSpPr/>
          <p:nvPr/>
        </p:nvSpPr>
        <p:spPr>
          <a:xfrm>
            <a:off x="8917655" y="1429880"/>
            <a:ext cx="2667225" cy="7264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No Speech detected</a:t>
            </a:r>
          </a:p>
        </p:txBody>
      </p:sp>
      <p:sp>
        <p:nvSpPr>
          <p:cNvPr id="9" name="Rectangle: Rounded Corners 8">
            <a:extLst>
              <a:ext uri="{FF2B5EF4-FFF2-40B4-BE49-F238E27FC236}">
                <a16:creationId xmlns:a16="http://schemas.microsoft.com/office/drawing/2014/main" id="{2A764F6C-951C-4811-95F7-D07E62EF9817}"/>
              </a:ext>
            </a:extLst>
          </p:cNvPr>
          <p:cNvSpPr/>
          <p:nvPr/>
        </p:nvSpPr>
        <p:spPr>
          <a:xfrm>
            <a:off x="8984484" y="4222346"/>
            <a:ext cx="2654778" cy="7264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Predict the emotion</a:t>
            </a:r>
          </a:p>
        </p:txBody>
      </p:sp>
      <p:cxnSp>
        <p:nvCxnSpPr>
          <p:cNvPr id="11" name="Straight Arrow Connector 10">
            <a:extLst>
              <a:ext uri="{FF2B5EF4-FFF2-40B4-BE49-F238E27FC236}">
                <a16:creationId xmlns:a16="http://schemas.microsoft.com/office/drawing/2014/main" id="{AB842E38-8CA5-4E15-A459-4F940B8A84B7}"/>
              </a:ext>
            </a:extLst>
          </p:cNvPr>
          <p:cNvCxnSpPr>
            <a:cxnSpLocks/>
            <a:stCxn id="5" idx="3"/>
          </p:cNvCxnSpPr>
          <p:nvPr/>
        </p:nvCxnSpPr>
        <p:spPr>
          <a:xfrm>
            <a:off x="3181789" y="3240047"/>
            <a:ext cx="780611" cy="1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EFBB40C-810F-4668-8A29-EA82312972ED}"/>
              </a:ext>
            </a:extLst>
          </p:cNvPr>
          <p:cNvCxnSpPr>
            <a:cxnSpLocks/>
            <a:stCxn id="6" idx="3"/>
            <a:endCxn id="7" idx="1"/>
          </p:cNvCxnSpPr>
          <p:nvPr/>
        </p:nvCxnSpPr>
        <p:spPr>
          <a:xfrm>
            <a:off x="6039186" y="3272230"/>
            <a:ext cx="363175" cy="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DE86514-588B-4869-B834-D0F220B3140E}"/>
              </a:ext>
            </a:extLst>
          </p:cNvPr>
          <p:cNvCxnSpPr/>
          <p:nvPr/>
        </p:nvCxnSpPr>
        <p:spPr>
          <a:xfrm>
            <a:off x="8385271" y="3233577"/>
            <a:ext cx="51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Flowchart: Decision 22">
            <a:extLst>
              <a:ext uri="{FF2B5EF4-FFF2-40B4-BE49-F238E27FC236}">
                <a16:creationId xmlns:a16="http://schemas.microsoft.com/office/drawing/2014/main" id="{5441EA52-AA77-4E45-BA7D-59A10C935BCD}"/>
              </a:ext>
            </a:extLst>
          </p:cNvPr>
          <p:cNvSpPr/>
          <p:nvPr/>
        </p:nvSpPr>
        <p:spPr>
          <a:xfrm>
            <a:off x="8917655" y="2704458"/>
            <a:ext cx="2654779" cy="107621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Check for Audio</a:t>
            </a:r>
          </a:p>
        </p:txBody>
      </p:sp>
      <p:sp>
        <p:nvSpPr>
          <p:cNvPr id="24" name="Oval 23">
            <a:extLst>
              <a:ext uri="{FF2B5EF4-FFF2-40B4-BE49-F238E27FC236}">
                <a16:creationId xmlns:a16="http://schemas.microsoft.com/office/drawing/2014/main" id="{5EACC6B6-5C2D-449F-9EF8-1AEB38BA911C}"/>
              </a:ext>
            </a:extLst>
          </p:cNvPr>
          <p:cNvSpPr/>
          <p:nvPr/>
        </p:nvSpPr>
        <p:spPr>
          <a:xfrm>
            <a:off x="9436112" y="5390484"/>
            <a:ext cx="1905537" cy="8400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Save the Model</a:t>
            </a:r>
          </a:p>
        </p:txBody>
      </p:sp>
      <p:cxnSp>
        <p:nvCxnSpPr>
          <p:cNvPr id="25" name="Straight Arrow Connector 24">
            <a:extLst>
              <a:ext uri="{FF2B5EF4-FFF2-40B4-BE49-F238E27FC236}">
                <a16:creationId xmlns:a16="http://schemas.microsoft.com/office/drawing/2014/main" id="{8E48493B-EC3D-41B3-80D4-FF158E2AD518}"/>
              </a:ext>
            </a:extLst>
          </p:cNvPr>
          <p:cNvCxnSpPr>
            <a:cxnSpLocks/>
            <a:stCxn id="23" idx="0"/>
            <a:endCxn id="8" idx="2"/>
          </p:cNvCxnSpPr>
          <p:nvPr/>
        </p:nvCxnSpPr>
        <p:spPr>
          <a:xfrm flipV="1">
            <a:off x="10245045" y="2156348"/>
            <a:ext cx="6223" cy="54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D28A886-F0B6-47E8-8F91-A9ACF9A1C0A6}"/>
              </a:ext>
            </a:extLst>
          </p:cNvPr>
          <p:cNvCxnSpPr>
            <a:cxnSpLocks/>
            <a:stCxn id="23" idx="2"/>
          </p:cNvCxnSpPr>
          <p:nvPr/>
        </p:nvCxnSpPr>
        <p:spPr>
          <a:xfrm flipH="1">
            <a:off x="10245043" y="3780676"/>
            <a:ext cx="2" cy="44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ABFD3B-AB0E-49EF-990E-0BCA0FC45B24}"/>
              </a:ext>
            </a:extLst>
          </p:cNvPr>
          <p:cNvCxnSpPr>
            <a:cxnSpLocks/>
          </p:cNvCxnSpPr>
          <p:nvPr/>
        </p:nvCxnSpPr>
        <p:spPr>
          <a:xfrm>
            <a:off x="10313165" y="4948814"/>
            <a:ext cx="0" cy="434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FAED68F-8268-4D2F-81AD-A071462425BE}"/>
              </a:ext>
            </a:extLst>
          </p:cNvPr>
          <p:cNvSpPr txBox="1"/>
          <p:nvPr/>
        </p:nvSpPr>
        <p:spPr>
          <a:xfrm>
            <a:off x="10245043" y="2261048"/>
            <a:ext cx="1144010" cy="338554"/>
          </a:xfrm>
          <a:prstGeom prst="rect">
            <a:avLst/>
          </a:prstGeom>
          <a:noFill/>
        </p:spPr>
        <p:txBody>
          <a:bodyPr wrap="square" rtlCol="0">
            <a:spAutoFit/>
          </a:bodyPr>
          <a:lstStyle/>
          <a:p>
            <a:r>
              <a:rPr lang="en-IN" sz="1600" dirty="0"/>
              <a:t>Silence</a:t>
            </a:r>
          </a:p>
        </p:txBody>
      </p:sp>
      <p:sp>
        <p:nvSpPr>
          <p:cNvPr id="17" name="TextBox 16">
            <a:extLst>
              <a:ext uri="{FF2B5EF4-FFF2-40B4-BE49-F238E27FC236}">
                <a16:creationId xmlns:a16="http://schemas.microsoft.com/office/drawing/2014/main" id="{AF2E4EB8-A3AF-46ED-B7B5-6C7A51860C74}"/>
              </a:ext>
            </a:extLst>
          </p:cNvPr>
          <p:cNvSpPr txBox="1"/>
          <p:nvPr/>
        </p:nvSpPr>
        <p:spPr>
          <a:xfrm>
            <a:off x="10310233" y="3780462"/>
            <a:ext cx="1144010" cy="338554"/>
          </a:xfrm>
          <a:prstGeom prst="rect">
            <a:avLst/>
          </a:prstGeom>
          <a:noFill/>
        </p:spPr>
        <p:txBody>
          <a:bodyPr wrap="square" rtlCol="0">
            <a:spAutoFit/>
          </a:bodyPr>
          <a:lstStyle/>
          <a:p>
            <a:r>
              <a:rPr lang="en-IN" sz="1600" dirty="0"/>
              <a:t>Audio</a:t>
            </a:r>
          </a:p>
        </p:txBody>
      </p:sp>
    </p:spTree>
    <p:extLst>
      <p:ext uri="{BB962C8B-B14F-4D97-AF65-F5344CB8AC3E}">
        <p14:creationId xmlns:p14="http://schemas.microsoft.com/office/powerpoint/2010/main" val="277006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1FF3-67DD-4A37-B077-8BCE5A4FDFE6}"/>
              </a:ext>
            </a:extLst>
          </p:cNvPr>
          <p:cNvSpPr>
            <a:spLocks noGrp="1"/>
          </p:cNvSpPr>
          <p:nvPr>
            <p:ph type="title"/>
          </p:nvPr>
        </p:nvSpPr>
        <p:spPr>
          <a:xfrm>
            <a:off x="1259147" y="577832"/>
            <a:ext cx="8911687" cy="1280890"/>
          </a:xfrm>
        </p:spPr>
        <p:txBody>
          <a:bodyPr>
            <a:normAutofit/>
          </a:bodyPr>
          <a:lstStyle/>
          <a:p>
            <a:r>
              <a:rPr lang="en-IN" sz="4000" b="1" dirty="0"/>
              <a:t>Testing Process</a:t>
            </a:r>
          </a:p>
        </p:txBody>
      </p:sp>
      <p:sp>
        <p:nvSpPr>
          <p:cNvPr id="4" name="Rectangle: Rounded Corners 3">
            <a:extLst>
              <a:ext uri="{FF2B5EF4-FFF2-40B4-BE49-F238E27FC236}">
                <a16:creationId xmlns:a16="http://schemas.microsoft.com/office/drawing/2014/main" id="{9A09EDA3-38FF-40A5-9B9F-2353A3F7CB93}"/>
              </a:ext>
            </a:extLst>
          </p:cNvPr>
          <p:cNvSpPr/>
          <p:nvPr/>
        </p:nvSpPr>
        <p:spPr>
          <a:xfrm>
            <a:off x="3276892" y="2702054"/>
            <a:ext cx="2313642" cy="10640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Fetch 20% of RAVDESS Dataset for testing the model</a:t>
            </a:r>
          </a:p>
        </p:txBody>
      </p:sp>
      <p:sp>
        <p:nvSpPr>
          <p:cNvPr id="7" name="Rectangle: Rounded Corners 6">
            <a:extLst>
              <a:ext uri="{FF2B5EF4-FFF2-40B4-BE49-F238E27FC236}">
                <a16:creationId xmlns:a16="http://schemas.microsoft.com/office/drawing/2014/main" id="{249CFAB7-856E-447F-8343-757396E8C3B6}"/>
              </a:ext>
            </a:extLst>
          </p:cNvPr>
          <p:cNvSpPr/>
          <p:nvPr/>
        </p:nvSpPr>
        <p:spPr>
          <a:xfrm>
            <a:off x="7643449" y="4408238"/>
            <a:ext cx="2654778" cy="7264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Send the Audio to Saved Model to predict the data</a:t>
            </a:r>
          </a:p>
        </p:txBody>
      </p:sp>
      <p:cxnSp>
        <p:nvCxnSpPr>
          <p:cNvPr id="10" name="Straight Arrow Connector 9">
            <a:extLst>
              <a:ext uri="{FF2B5EF4-FFF2-40B4-BE49-F238E27FC236}">
                <a16:creationId xmlns:a16="http://schemas.microsoft.com/office/drawing/2014/main" id="{E7BB559D-216D-4ED3-8A3B-D826E22111A2}"/>
              </a:ext>
            </a:extLst>
          </p:cNvPr>
          <p:cNvCxnSpPr>
            <a:cxnSpLocks/>
          </p:cNvCxnSpPr>
          <p:nvPr/>
        </p:nvCxnSpPr>
        <p:spPr>
          <a:xfrm>
            <a:off x="5590534" y="3234100"/>
            <a:ext cx="1844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a:extLst>
              <a:ext uri="{FF2B5EF4-FFF2-40B4-BE49-F238E27FC236}">
                <a16:creationId xmlns:a16="http://schemas.microsoft.com/office/drawing/2014/main" id="{3AC9591F-35A0-4566-8420-47D13605BF9B}"/>
              </a:ext>
            </a:extLst>
          </p:cNvPr>
          <p:cNvSpPr/>
          <p:nvPr/>
        </p:nvSpPr>
        <p:spPr>
          <a:xfrm>
            <a:off x="7470091" y="2569495"/>
            <a:ext cx="2980513" cy="132921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Check for Parameters</a:t>
            </a:r>
          </a:p>
        </p:txBody>
      </p:sp>
      <p:sp>
        <p:nvSpPr>
          <p:cNvPr id="12" name="Oval 11">
            <a:extLst>
              <a:ext uri="{FF2B5EF4-FFF2-40B4-BE49-F238E27FC236}">
                <a16:creationId xmlns:a16="http://schemas.microsoft.com/office/drawing/2014/main" id="{5D694F0F-0AE1-493F-8D0C-03FCF4CA291A}"/>
              </a:ext>
            </a:extLst>
          </p:cNvPr>
          <p:cNvSpPr/>
          <p:nvPr/>
        </p:nvSpPr>
        <p:spPr>
          <a:xfrm>
            <a:off x="7668106" y="5574725"/>
            <a:ext cx="2782498" cy="9441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Accuracy of the Testing Data</a:t>
            </a:r>
          </a:p>
        </p:txBody>
      </p:sp>
      <p:cxnSp>
        <p:nvCxnSpPr>
          <p:cNvPr id="13" name="Straight Arrow Connector 12">
            <a:extLst>
              <a:ext uri="{FF2B5EF4-FFF2-40B4-BE49-F238E27FC236}">
                <a16:creationId xmlns:a16="http://schemas.microsoft.com/office/drawing/2014/main" id="{F96E4F44-46EE-4C9C-BD67-ECFDA6A0A99E}"/>
              </a:ext>
            </a:extLst>
          </p:cNvPr>
          <p:cNvCxnSpPr>
            <a:cxnSpLocks/>
            <a:stCxn id="11" idx="0"/>
            <a:endCxn id="27" idx="2"/>
          </p:cNvCxnSpPr>
          <p:nvPr/>
        </p:nvCxnSpPr>
        <p:spPr>
          <a:xfrm flipH="1" flipV="1">
            <a:off x="8960347" y="2127269"/>
            <a:ext cx="1" cy="442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1134536-8A28-42C0-8101-D5446A7A6960}"/>
              </a:ext>
            </a:extLst>
          </p:cNvPr>
          <p:cNvCxnSpPr>
            <a:cxnSpLocks/>
          </p:cNvCxnSpPr>
          <p:nvPr/>
        </p:nvCxnSpPr>
        <p:spPr>
          <a:xfrm>
            <a:off x="8960673" y="3859169"/>
            <a:ext cx="1" cy="549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5F82B0-BAF2-484C-BC1B-9E1724B33B1F}"/>
              </a:ext>
            </a:extLst>
          </p:cNvPr>
          <p:cNvCxnSpPr>
            <a:cxnSpLocks/>
          </p:cNvCxnSpPr>
          <p:nvPr/>
        </p:nvCxnSpPr>
        <p:spPr>
          <a:xfrm>
            <a:off x="8970838" y="5134706"/>
            <a:ext cx="0" cy="434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5BA10BEB-EEB6-410C-A840-E24F7DCFD122}"/>
              </a:ext>
            </a:extLst>
          </p:cNvPr>
          <p:cNvSpPr/>
          <p:nvPr/>
        </p:nvSpPr>
        <p:spPr>
          <a:xfrm>
            <a:off x="7632958" y="1400801"/>
            <a:ext cx="2654778" cy="7264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Neutral Emotion Detection</a:t>
            </a:r>
          </a:p>
        </p:txBody>
      </p:sp>
      <p:sp>
        <p:nvSpPr>
          <p:cNvPr id="3" name="TextBox 2">
            <a:extLst>
              <a:ext uri="{FF2B5EF4-FFF2-40B4-BE49-F238E27FC236}">
                <a16:creationId xmlns:a16="http://schemas.microsoft.com/office/drawing/2014/main" id="{8D18EE09-931D-48C8-BADD-2945BC874CCF}"/>
              </a:ext>
            </a:extLst>
          </p:cNvPr>
          <p:cNvSpPr txBox="1"/>
          <p:nvPr/>
        </p:nvSpPr>
        <p:spPr>
          <a:xfrm>
            <a:off x="9147627" y="3781349"/>
            <a:ext cx="1589264" cy="584775"/>
          </a:xfrm>
          <a:prstGeom prst="rect">
            <a:avLst/>
          </a:prstGeom>
          <a:noFill/>
        </p:spPr>
        <p:txBody>
          <a:bodyPr wrap="square" rtlCol="0">
            <a:spAutoFit/>
          </a:bodyPr>
          <a:lstStyle/>
          <a:p>
            <a:r>
              <a:rPr lang="en-IN" sz="1600" dirty="0"/>
              <a:t>Parameters detected</a:t>
            </a:r>
          </a:p>
        </p:txBody>
      </p:sp>
      <p:sp>
        <p:nvSpPr>
          <p:cNvPr id="19" name="TextBox 18">
            <a:extLst>
              <a:ext uri="{FF2B5EF4-FFF2-40B4-BE49-F238E27FC236}">
                <a16:creationId xmlns:a16="http://schemas.microsoft.com/office/drawing/2014/main" id="{62E7ED6E-F07A-4A4F-B150-119568F03DBC}"/>
              </a:ext>
            </a:extLst>
          </p:cNvPr>
          <p:cNvSpPr txBox="1"/>
          <p:nvPr/>
        </p:nvSpPr>
        <p:spPr>
          <a:xfrm>
            <a:off x="9147627" y="2124745"/>
            <a:ext cx="1589264" cy="584775"/>
          </a:xfrm>
          <a:prstGeom prst="rect">
            <a:avLst/>
          </a:prstGeom>
          <a:noFill/>
        </p:spPr>
        <p:txBody>
          <a:bodyPr wrap="square" rtlCol="0">
            <a:spAutoFit/>
          </a:bodyPr>
          <a:lstStyle/>
          <a:p>
            <a:r>
              <a:rPr lang="en-IN" sz="1600" dirty="0"/>
              <a:t>Parameters not detected</a:t>
            </a:r>
          </a:p>
        </p:txBody>
      </p:sp>
    </p:spTree>
    <p:extLst>
      <p:ext uri="{BB962C8B-B14F-4D97-AF65-F5344CB8AC3E}">
        <p14:creationId xmlns:p14="http://schemas.microsoft.com/office/powerpoint/2010/main" val="11680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4BAA-54E3-411D-B2AA-E2B6BAC04F76}"/>
              </a:ext>
            </a:extLst>
          </p:cNvPr>
          <p:cNvSpPr>
            <a:spLocks noGrp="1"/>
          </p:cNvSpPr>
          <p:nvPr>
            <p:ph type="title"/>
          </p:nvPr>
        </p:nvSpPr>
        <p:spPr>
          <a:xfrm>
            <a:off x="873966" y="401118"/>
            <a:ext cx="8911687" cy="1280890"/>
          </a:xfrm>
        </p:spPr>
        <p:txBody>
          <a:bodyPr>
            <a:normAutofit/>
          </a:bodyPr>
          <a:lstStyle/>
          <a:p>
            <a:r>
              <a:rPr lang="en-US" sz="3200" dirty="0">
                <a:solidFill>
                  <a:schemeClr val="tx1">
                    <a:lumMod val="95000"/>
                    <a:lumOff val="5000"/>
                  </a:schemeClr>
                </a:solidFill>
                <a:latin typeface="Calibri" panose="020F0502020204030204" pitchFamily="34" charset="0"/>
                <a:cs typeface="Calibri" panose="020F0502020204030204" pitchFamily="34" charset="0"/>
              </a:rPr>
              <a:t>Classification Report &amp; Confusion Matrix : </a:t>
            </a:r>
            <a:endParaRPr lang="en-IN"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0998E1F-E19C-40F4-AAAB-7A94D3146A85}"/>
              </a:ext>
            </a:extLst>
          </p:cNvPr>
          <p:cNvSpPr>
            <a:spLocks noGrp="1"/>
          </p:cNvSpPr>
          <p:nvPr>
            <p:ph idx="1"/>
          </p:nvPr>
        </p:nvSpPr>
        <p:spPr>
          <a:xfrm>
            <a:off x="1385421" y="1455177"/>
            <a:ext cx="9745999" cy="5317811"/>
          </a:xfrm>
        </p:spPr>
        <p:txBody>
          <a:bodyPr>
            <a:normAutofit/>
          </a:bodyPr>
          <a:lstStyle/>
          <a:p>
            <a:pPr algn="just"/>
            <a:r>
              <a:rPr lang="en-US" sz="2000" dirty="0">
                <a:latin typeface="Times New Roman" panose="02020603050405020304" pitchFamily="18" charset="0"/>
                <a:cs typeface="Times New Roman" panose="02020603050405020304" pitchFamily="18" charset="0"/>
              </a:rPr>
              <a:t>Classification report is often defined as the performance metric for the machine learning model. It is used to determine the precision, recall, f1-score and support of the machine learning model. The following depicts the precision, recall, f1-score and support of the emotions (angry, calm, disgust, fearful, happy, neutral, sad, surprised) of the built machine learning model.</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following is the confusion matrix of the model of the given 8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8*8 matrix) emotions. </a:t>
            </a:r>
            <a:endParaRPr lang="en-IN" sz="2000" dirty="0">
              <a:latin typeface="Times New Roman" panose="02020603050405020304" pitchFamily="18" charset="0"/>
              <a:cs typeface="Times New Roman" panose="02020603050405020304" pitchFamily="18" charset="0"/>
            </a:endParaRPr>
          </a:p>
        </p:txBody>
      </p:sp>
      <p:pic>
        <p:nvPicPr>
          <p:cNvPr id="4" name="image30.jpeg">
            <a:extLst>
              <a:ext uri="{FF2B5EF4-FFF2-40B4-BE49-F238E27FC236}">
                <a16:creationId xmlns:a16="http://schemas.microsoft.com/office/drawing/2014/main" id="{1908986B-E954-45DB-80BD-F16685C38818}"/>
              </a:ext>
            </a:extLst>
          </p:cNvPr>
          <p:cNvPicPr>
            <a:picLocks noChangeAspect="1"/>
          </p:cNvPicPr>
          <p:nvPr/>
        </p:nvPicPr>
        <p:blipFill>
          <a:blip r:embed="rId2" cstate="print"/>
          <a:stretch>
            <a:fillRect/>
          </a:stretch>
        </p:blipFill>
        <p:spPr>
          <a:xfrm>
            <a:off x="4046880" y="2659225"/>
            <a:ext cx="3800165" cy="1855656"/>
          </a:xfrm>
          <a:prstGeom prst="rect">
            <a:avLst/>
          </a:prstGeom>
        </p:spPr>
      </p:pic>
      <p:pic>
        <p:nvPicPr>
          <p:cNvPr id="5" name="image31.jpeg">
            <a:extLst>
              <a:ext uri="{FF2B5EF4-FFF2-40B4-BE49-F238E27FC236}">
                <a16:creationId xmlns:a16="http://schemas.microsoft.com/office/drawing/2014/main" id="{7F8BDBBF-0F63-4118-9691-289286CFF7EE}"/>
              </a:ext>
            </a:extLst>
          </p:cNvPr>
          <p:cNvPicPr>
            <a:picLocks noChangeAspect="1"/>
          </p:cNvPicPr>
          <p:nvPr/>
        </p:nvPicPr>
        <p:blipFill>
          <a:blip r:embed="rId3" cstate="print"/>
          <a:stretch>
            <a:fillRect/>
          </a:stretch>
        </p:blipFill>
        <p:spPr>
          <a:xfrm>
            <a:off x="4897016" y="5046725"/>
            <a:ext cx="2397967" cy="1074157"/>
          </a:xfrm>
          <a:prstGeom prst="rect">
            <a:avLst/>
          </a:prstGeom>
        </p:spPr>
      </p:pic>
    </p:spTree>
    <p:extLst>
      <p:ext uri="{BB962C8B-B14F-4D97-AF65-F5344CB8AC3E}">
        <p14:creationId xmlns:p14="http://schemas.microsoft.com/office/powerpoint/2010/main" val="328433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AC88-7E9A-4C6B-882A-D1F278D67A45}"/>
              </a:ext>
            </a:extLst>
          </p:cNvPr>
          <p:cNvSpPr>
            <a:spLocks noGrp="1"/>
          </p:cNvSpPr>
          <p:nvPr>
            <p:ph type="title"/>
          </p:nvPr>
        </p:nvSpPr>
        <p:spPr>
          <a:xfrm>
            <a:off x="566058" y="260990"/>
            <a:ext cx="8911687" cy="1280890"/>
          </a:xfrm>
        </p:spPr>
        <p:txBody>
          <a:bodyPr>
            <a:normAutofit/>
          </a:bodyPr>
          <a:lstStyle/>
          <a:p>
            <a:r>
              <a:rPr lang="en-IN" sz="4000" b="1" dirty="0"/>
              <a:t>Abstract</a:t>
            </a:r>
          </a:p>
        </p:txBody>
      </p:sp>
      <p:sp>
        <p:nvSpPr>
          <p:cNvPr id="3" name="Content Placeholder 2">
            <a:extLst>
              <a:ext uri="{FF2B5EF4-FFF2-40B4-BE49-F238E27FC236}">
                <a16:creationId xmlns:a16="http://schemas.microsoft.com/office/drawing/2014/main" id="{3AA4C821-A955-4829-9925-FFF2987BE95C}"/>
              </a:ext>
            </a:extLst>
          </p:cNvPr>
          <p:cNvSpPr>
            <a:spLocks noGrp="1"/>
          </p:cNvSpPr>
          <p:nvPr>
            <p:ph idx="1"/>
          </p:nvPr>
        </p:nvSpPr>
        <p:spPr>
          <a:xfrm>
            <a:off x="566058" y="1315092"/>
            <a:ext cx="11114314" cy="5106257"/>
          </a:xfrm>
        </p:spPr>
        <p:txBody>
          <a:bodyPr>
            <a:noAutofit/>
          </a:bodyPr>
          <a:lstStyle/>
          <a:p>
            <a:pPr marL="0" indent="0" algn="just">
              <a:lnSpc>
                <a:spcPct val="150000"/>
              </a:lnSpc>
              <a:buNone/>
              <a:tabLst>
                <a:tab pos="130810" algn="l"/>
              </a:tabLst>
            </a:pPr>
            <a:r>
              <a:rPr lang="en-IN" sz="1800" dirty="0">
                <a:solidFill>
                  <a:srgbClr val="333333"/>
                </a:solidFill>
                <a:effectLst/>
                <a:latin typeface="Times New Roman" panose="02020603050405020304" pitchFamily="18" charset="0"/>
                <a:ea typeface="Times New Roman" panose="02020603050405020304" pitchFamily="18" charset="0"/>
              </a:rPr>
              <a:t>		Speech Emotion Recognition (SER) plays an indispensable role in intelligent speech application. </a:t>
            </a:r>
            <a:r>
              <a:rPr lang="en-IN" sz="1800" dirty="0">
                <a:solidFill>
                  <a:srgbClr val="444444"/>
                </a:solidFill>
                <a:effectLst/>
                <a:latin typeface="Times New Roman" panose="02020603050405020304" pitchFamily="18" charset="0"/>
                <a:ea typeface="Times New Roman" panose="02020603050405020304" pitchFamily="18" charset="0"/>
              </a:rPr>
              <a:t>SER, is the act of attempting to recognize human emotion and affective states from speech. </a:t>
            </a:r>
            <a:r>
              <a:rPr lang="en-IN" sz="1800" dirty="0">
                <a:effectLst/>
                <a:latin typeface="Times New Roman" panose="02020603050405020304" pitchFamily="18" charset="0"/>
                <a:ea typeface="Times New Roman" panose="02020603050405020304" pitchFamily="18" charset="0"/>
              </a:rPr>
              <a:t>There are several modalities for expressing human emotions like body-posture, facial expression &amp; voice. The human voice can be characterized by several attributes such as pitch, timbre, loudness, and vocal tone. It has often been observed that humans express their emotions by varying different vocal attributes during speech generation.</a:t>
            </a:r>
            <a:r>
              <a:rPr lang="en-IN" sz="1800" dirty="0">
                <a:solidFill>
                  <a:srgbClr val="444444"/>
                </a:solidFill>
                <a:effectLst/>
                <a:latin typeface="Times New Roman" panose="02020603050405020304" pitchFamily="18" charset="0"/>
                <a:ea typeface="Times New Roman" panose="02020603050405020304" pitchFamily="18" charset="0"/>
              </a:rPr>
              <a:t> T</a:t>
            </a:r>
          </a:p>
          <a:p>
            <a:pPr marL="0" indent="0" algn="just">
              <a:lnSpc>
                <a:spcPct val="150000"/>
              </a:lnSpc>
              <a:buNone/>
              <a:tabLst>
                <a:tab pos="130810" algn="l"/>
              </a:tabLst>
            </a:pPr>
            <a:r>
              <a:rPr lang="en-IN" sz="1800" dirty="0">
                <a:solidFill>
                  <a:srgbClr val="444444"/>
                </a:solidFill>
                <a:effectLst/>
                <a:latin typeface="Times New Roman" panose="02020603050405020304" pitchFamily="18" charset="0"/>
                <a:ea typeface="Times New Roman" panose="02020603050405020304" pitchFamily="18" charset="0"/>
              </a:rPr>
              <a:t>		T</a:t>
            </a:r>
            <a:r>
              <a:rPr lang="en-IN" sz="1800" dirty="0">
                <a:solidFill>
                  <a:srgbClr val="333333"/>
                </a:solidFill>
                <a:effectLst/>
                <a:latin typeface="Times New Roman" panose="02020603050405020304" pitchFamily="18" charset="0"/>
                <a:ea typeface="Times New Roman" panose="02020603050405020304" pitchFamily="18" charset="0"/>
              </a:rPr>
              <a:t>he proposed approach is based upon python modules like </a:t>
            </a:r>
            <a:r>
              <a:rPr lang="en-IN" sz="1800" dirty="0" err="1">
                <a:solidFill>
                  <a:srgbClr val="333333"/>
                </a:solidFill>
                <a:effectLst/>
                <a:latin typeface="Times New Roman" panose="02020603050405020304" pitchFamily="18" charset="0"/>
                <a:ea typeface="Times New Roman" panose="02020603050405020304" pitchFamily="18" charset="0"/>
              </a:rPr>
              <a:t>PyAudio</a:t>
            </a:r>
            <a:r>
              <a:rPr lang="en-IN" sz="1800" dirty="0">
                <a:solidFill>
                  <a:srgbClr val="333333"/>
                </a:solidFill>
                <a:effectLst/>
                <a:latin typeface="Times New Roman" panose="02020603050405020304" pitchFamily="18" charset="0"/>
                <a:ea typeface="Times New Roman" panose="02020603050405020304" pitchFamily="18" charset="0"/>
              </a:rPr>
              <a:t>, </a:t>
            </a:r>
            <a:r>
              <a:rPr lang="en-IN" sz="1800" dirty="0" err="1">
                <a:solidFill>
                  <a:srgbClr val="333333"/>
                </a:solidFill>
                <a:effectLst/>
                <a:latin typeface="Times New Roman" panose="02020603050405020304" pitchFamily="18" charset="0"/>
                <a:ea typeface="Times New Roman" panose="02020603050405020304" pitchFamily="18" charset="0"/>
              </a:rPr>
              <a:t>Librosa</a:t>
            </a:r>
            <a:r>
              <a:rPr lang="en-IN" sz="1800" dirty="0">
                <a:solidFill>
                  <a:srgbClr val="333333"/>
                </a:solidFill>
                <a:effectLst/>
                <a:latin typeface="Times New Roman" panose="02020603050405020304" pitchFamily="18" charset="0"/>
                <a:ea typeface="Times New Roman" panose="02020603050405020304" pitchFamily="18" charset="0"/>
              </a:rPr>
              <a:t> for audio input and analysing it and the MLP Classifier for Feature Extraction and Classification. For evaluated models of different experiment settings reports accuracy, f-score, precision and recall. However, the performance of previous work has been restricted by neglecting the interaction of different frequencies, since the converged communication of frequency is also critical for us to generate accurate emotion feature representations. The proposed method includes the previously neglected frequencies which can lead to accurate prediction of emotions.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571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4BAA-54E3-411D-B2AA-E2B6BAC04F76}"/>
              </a:ext>
            </a:extLst>
          </p:cNvPr>
          <p:cNvSpPr>
            <a:spLocks noGrp="1"/>
          </p:cNvSpPr>
          <p:nvPr>
            <p:ph type="title"/>
          </p:nvPr>
        </p:nvSpPr>
        <p:spPr>
          <a:xfrm>
            <a:off x="883297" y="497554"/>
            <a:ext cx="8911687" cy="1280890"/>
          </a:xfrm>
        </p:spPr>
        <p:txBody>
          <a:bodyPr>
            <a:normAutofit/>
          </a:bodyPr>
          <a:lstStyle/>
          <a:p>
            <a:r>
              <a:rPr lang="en-IN" sz="4000" b="1" dirty="0"/>
              <a:t>Accuracy</a:t>
            </a:r>
          </a:p>
        </p:txBody>
      </p:sp>
      <p:sp>
        <p:nvSpPr>
          <p:cNvPr id="3" name="Content Placeholder 2">
            <a:extLst>
              <a:ext uri="{FF2B5EF4-FFF2-40B4-BE49-F238E27FC236}">
                <a16:creationId xmlns:a16="http://schemas.microsoft.com/office/drawing/2014/main" id="{C0998E1F-E19C-40F4-AAAB-7A94D3146A85}"/>
              </a:ext>
            </a:extLst>
          </p:cNvPr>
          <p:cNvSpPr>
            <a:spLocks noGrp="1"/>
          </p:cNvSpPr>
          <p:nvPr>
            <p:ph idx="1"/>
          </p:nvPr>
        </p:nvSpPr>
        <p:spPr>
          <a:xfrm>
            <a:off x="1414603" y="1663471"/>
            <a:ext cx="9745999" cy="5317811"/>
          </a:xfrm>
        </p:spPr>
        <p:txBody>
          <a:bodyPr>
            <a:normAutofit/>
          </a:bodyPr>
          <a:lstStyle/>
          <a:p>
            <a:r>
              <a:rPr lang="en-US" sz="1800" dirty="0">
                <a:effectLst/>
                <a:latin typeface="Times New Roman" panose="02020603050405020304" pitchFamily="18" charset="0"/>
                <a:ea typeface="Times New Roman" panose="02020603050405020304" pitchFamily="18" charset="0"/>
              </a:rPr>
              <a:t>The accuracy of the model using MLP (Multi Layer Perceptron) Classifier along with the LGB (Light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Gradient Boost) combined by using the Voting Classifier resulted in higher accuracy compared to the previous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p>
          <a:p>
            <a:endParaRPr lang="en-IN" dirty="0"/>
          </a:p>
        </p:txBody>
      </p:sp>
      <p:pic>
        <p:nvPicPr>
          <p:cNvPr id="7" name="image32.jpeg">
            <a:extLst>
              <a:ext uri="{FF2B5EF4-FFF2-40B4-BE49-F238E27FC236}">
                <a16:creationId xmlns:a16="http://schemas.microsoft.com/office/drawing/2014/main" id="{21ADEC7D-B766-4273-905B-F1118541C039}"/>
              </a:ext>
            </a:extLst>
          </p:cNvPr>
          <p:cNvPicPr>
            <a:picLocks noChangeAspect="1"/>
          </p:cNvPicPr>
          <p:nvPr/>
        </p:nvPicPr>
        <p:blipFill>
          <a:blip r:embed="rId2" cstate="print"/>
          <a:stretch>
            <a:fillRect/>
          </a:stretch>
        </p:blipFill>
        <p:spPr>
          <a:xfrm>
            <a:off x="3103123" y="2762655"/>
            <a:ext cx="5963056" cy="1021405"/>
          </a:xfrm>
          <a:prstGeom prst="rect">
            <a:avLst/>
          </a:prstGeom>
        </p:spPr>
      </p:pic>
    </p:spTree>
    <p:extLst>
      <p:ext uri="{BB962C8B-B14F-4D97-AF65-F5344CB8AC3E}">
        <p14:creationId xmlns:p14="http://schemas.microsoft.com/office/powerpoint/2010/main" val="89449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5AE7D4-7BD1-4389-8708-8A5BAC6CE8F9}"/>
              </a:ext>
            </a:extLst>
          </p:cNvPr>
          <p:cNvSpPr txBox="1">
            <a:spLocks/>
          </p:cNvSpPr>
          <p:nvPr/>
        </p:nvSpPr>
        <p:spPr>
          <a:xfrm>
            <a:off x="1048550" y="494644"/>
            <a:ext cx="8911687" cy="1280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tx1">
                    <a:lumMod val="95000"/>
                    <a:lumOff val="5000"/>
                  </a:schemeClr>
                </a:solidFill>
              </a:rPr>
              <a:t>Modules</a:t>
            </a:r>
          </a:p>
        </p:txBody>
      </p:sp>
      <p:sp>
        <p:nvSpPr>
          <p:cNvPr id="7" name="Content Placeholder 6">
            <a:extLst>
              <a:ext uri="{FF2B5EF4-FFF2-40B4-BE49-F238E27FC236}">
                <a16:creationId xmlns:a16="http://schemas.microsoft.com/office/drawing/2014/main" id="{C1014229-3FBD-4093-A17D-0C616F30B953}"/>
              </a:ext>
            </a:extLst>
          </p:cNvPr>
          <p:cNvSpPr>
            <a:spLocks noGrp="1"/>
          </p:cNvSpPr>
          <p:nvPr>
            <p:ph idx="1"/>
          </p:nvPr>
        </p:nvSpPr>
        <p:spPr>
          <a:xfrm>
            <a:off x="1534887" y="1733154"/>
            <a:ext cx="10047514" cy="4351338"/>
          </a:xfrm>
        </p:spPr>
        <p:txBody>
          <a:bodyPr>
            <a:normAutofit/>
          </a:bodyPr>
          <a:lstStyle/>
          <a:p>
            <a:pPr algn="l" rtl="0" eaLnBrk="1" latinLnBrk="0" hangingPunct="1">
              <a:spcBef>
                <a:spcPts val="1000"/>
              </a:spcBef>
              <a:spcAft>
                <a:spcPts val="0"/>
              </a:spcAft>
              <a:buClr>
                <a:schemeClr val="accent1"/>
              </a:buClr>
              <a:buSzPts val="2000"/>
              <a:buFont typeface="Wingdings" panose="05000000000000000000" pitchFamily="2" charset="2"/>
              <a:buChar char="Ø"/>
            </a:pPr>
            <a:r>
              <a:rPr lang="en-IN" sz="2000" kern="1200" dirty="0" err="1">
                <a:solidFill>
                  <a:srgbClr val="0D0D0D"/>
                </a:solidFill>
                <a:effectLst/>
                <a:latin typeface="Times New Roman" panose="02020603050405020304" pitchFamily="18" charset="0"/>
                <a:cs typeface="Times New Roman" panose="02020603050405020304" pitchFamily="18" charset="0"/>
              </a:rPr>
              <a:t>L</a:t>
            </a:r>
            <a:r>
              <a:rPr lang="en-IN" sz="2000" i="0" kern="1200" dirty="0" err="1">
                <a:solidFill>
                  <a:srgbClr val="0D0D0D"/>
                </a:solidFill>
                <a:effectLst/>
                <a:latin typeface="Times New Roman" panose="02020603050405020304" pitchFamily="18" charset="0"/>
                <a:cs typeface="Times New Roman" panose="02020603050405020304" pitchFamily="18" charset="0"/>
              </a:rPr>
              <a:t>ibrosa</a:t>
            </a:r>
            <a:endParaRPr lang="en-US" sz="2000" dirty="0">
              <a:effectLst/>
              <a:latin typeface="Times New Roman" panose="02020603050405020304" pitchFamily="18" charset="0"/>
              <a:cs typeface="Times New Roman" panose="02020603050405020304" pitchFamily="18" charset="0"/>
            </a:endParaRPr>
          </a:p>
          <a:p>
            <a:pPr algn="l" rtl="0" eaLnBrk="1" latinLnBrk="0" hangingPunct="1">
              <a:spcBef>
                <a:spcPts val="1000"/>
              </a:spcBef>
              <a:spcAft>
                <a:spcPts val="0"/>
              </a:spcAft>
              <a:buFont typeface="Wingdings" panose="05000000000000000000" pitchFamily="2" charset="2"/>
              <a:buChar char="Ø"/>
            </a:pPr>
            <a:r>
              <a:rPr lang="en-IN" sz="2000" kern="1200" dirty="0" err="1">
                <a:solidFill>
                  <a:srgbClr val="0D0D0D"/>
                </a:solidFill>
                <a:effectLst/>
                <a:latin typeface="Times New Roman" panose="02020603050405020304" pitchFamily="18" charset="0"/>
                <a:cs typeface="Times New Roman" panose="02020603050405020304" pitchFamily="18" charset="0"/>
              </a:rPr>
              <a:t>Pyaudio</a:t>
            </a:r>
            <a:endParaRPr lang="en-US" sz="2000" dirty="0">
              <a:effectLst/>
              <a:latin typeface="Times New Roman" panose="02020603050405020304" pitchFamily="18" charset="0"/>
              <a:cs typeface="Times New Roman" panose="02020603050405020304" pitchFamily="18" charset="0"/>
            </a:endParaRPr>
          </a:p>
          <a:p>
            <a:pPr algn="l" rtl="0" eaLnBrk="1" latinLnBrk="0" hangingPunct="1">
              <a:spcBef>
                <a:spcPts val="1000"/>
              </a:spcBef>
              <a:spcAft>
                <a:spcPts val="0"/>
              </a:spcAft>
              <a:buFont typeface="Wingdings" panose="05000000000000000000" pitchFamily="2" charset="2"/>
              <a:buChar char="Ø"/>
            </a:pPr>
            <a:r>
              <a:rPr lang="en-IN" sz="2000" kern="1200" dirty="0">
                <a:solidFill>
                  <a:srgbClr val="0D0D0D"/>
                </a:solidFill>
                <a:effectLst/>
                <a:latin typeface="Times New Roman" panose="02020603050405020304" pitchFamily="18" charset="0"/>
                <a:cs typeface="Times New Roman" panose="02020603050405020304" pitchFamily="18" charset="0"/>
              </a:rPr>
              <a:t>TensorFlow</a:t>
            </a:r>
            <a:endParaRPr lang="en-US" sz="2000" dirty="0">
              <a:effectLst/>
              <a:latin typeface="Times New Roman" panose="02020603050405020304" pitchFamily="18" charset="0"/>
              <a:cs typeface="Times New Roman" panose="02020603050405020304" pitchFamily="18" charset="0"/>
            </a:endParaRPr>
          </a:p>
          <a:p>
            <a:pPr algn="l" rtl="0" eaLnBrk="1" latinLnBrk="0" hangingPunct="1">
              <a:spcBef>
                <a:spcPts val="1000"/>
              </a:spcBef>
              <a:spcAft>
                <a:spcPts val="0"/>
              </a:spcAft>
              <a:buFont typeface="Wingdings" panose="05000000000000000000" pitchFamily="2" charset="2"/>
              <a:buChar char="Ø"/>
            </a:pPr>
            <a:r>
              <a:rPr lang="en-IN" sz="2000" kern="1200" dirty="0" err="1">
                <a:solidFill>
                  <a:srgbClr val="0D0D0D"/>
                </a:solidFill>
                <a:effectLst/>
                <a:latin typeface="Times New Roman" panose="02020603050405020304" pitchFamily="18" charset="0"/>
                <a:cs typeface="Times New Roman" panose="02020603050405020304" pitchFamily="18" charset="0"/>
              </a:rPr>
              <a:t>N</a:t>
            </a:r>
            <a:r>
              <a:rPr lang="en-IN" sz="2000" i="0" kern="1200" dirty="0" err="1">
                <a:solidFill>
                  <a:srgbClr val="0D0D0D"/>
                </a:solidFill>
                <a:effectLst/>
                <a:latin typeface="Times New Roman" panose="02020603050405020304" pitchFamily="18" charset="0"/>
                <a:cs typeface="Times New Roman" panose="02020603050405020304" pitchFamily="18" charset="0"/>
              </a:rPr>
              <a:t>umpy</a:t>
            </a:r>
            <a:endParaRPr lang="en-US" sz="2000" dirty="0">
              <a:effectLst/>
              <a:latin typeface="Times New Roman" panose="02020603050405020304" pitchFamily="18" charset="0"/>
              <a:cs typeface="Times New Roman" panose="02020603050405020304" pitchFamily="18" charset="0"/>
            </a:endParaRPr>
          </a:p>
          <a:p>
            <a:pPr algn="l" rtl="0" eaLnBrk="1" latinLnBrk="0" hangingPunct="1">
              <a:spcBef>
                <a:spcPts val="1000"/>
              </a:spcBef>
              <a:spcAft>
                <a:spcPts val="0"/>
              </a:spcAft>
              <a:buFont typeface="Wingdings" panose="05000000000000000000" pitchFamily="2" charset="2"/>
              <a:buChar char="Ø"/>
            </a:pPr>
            <a:r>
              <a:rPr lang="en-IN" sz="2000" kern="1200" dirty="0">
                <a:solidFill>
                  <a:srgbClr val="0D0D0D"/>
                </a:solidFill>
                <a:effectLst/>
                <a:latin typeface="Times New Roman" panose="02020603050405020304" pitchFamily="18" charset="0"/>
                <a:cs typeface="Times New Roman" panose="02020603050405020304" pitchFamily="18" charset="0"/>
              </a:rPr>
              <a:t>P</a:t>
            </a:r>
            <a:r>
              <a:rPr lang="en-IN" sz="2000" i="0" kern="1200" dirty="0">
                <a:solidFill>
                  <a:srgbClr val="0D0D0D"/>
                </a:solidFill>
                <a:effectLst/>
                <a:latin typeface="Times New Roman" panose="02020603050405020304" pitchFamily="18" charset="0"/>
                <a:cs typeface="Times New Roman" panose="02020603050405020304" pitchFamily="18" charset="0"/>
              </a:rPr>
              <a:t>andas</a:t>
            </a:r>
            <a:endParaRPr lang="en-US" sz="2000" dirty="0">
              <a:effectLst/>
              <a:latin typeface="Times New Roman" panose="02020603050405020304" pitchFamily="18" charset="0"/>
              <a:cs typeface="Times New Roman" panose="02020603050405020304" pitchFamily="18" charset="0"/>
            </a:endParaRPr>
          </a:p>
          <a:p>
            <a:pPr algn="l" rtl="0" eaLnBrk="1" latinLnBrk="0" hangingPunct="1">
              <a:spcBef>
                <a:spcPts val="1000"/>
              </a:spcBef>
              <a:spcAft>
                <a:spcPts val="0"/>
              </a:spcAft>
              <a:buFont typeface="Wingdings" panose="05000000000000000000" pitchFamily="2" charset="2"/>
              <a:buChar char="Ø"/>
            </a:pPr>
            <a:r>
              <a:rPr lang="en-IN" sz="2000" kern="1200" dirty="0" err="1">
                <a:solidFill>
                  <a:srgbClr val="0D0D0D"/>
                </a:solidFill>
                <a:effectLst/>
                <a:latin typeface="Times New Roman" panose="02020603050405020304" pitchFamily="18" charset="0"/>
                <a:cs typeface="Times New Roman" panose="02020603050405020304" pitchFamily="18" charset="0"/>
              </a:rPr>
              <a:t>S</a:t>
            </a:r>
            <a:r>
              <a:rPr lang="en-IN" sz="2000" i="0" kern="1200" dirty="0" err="1">
                <a:solidFill>
                  <a:srgbClr val="0D0D0D"/>
                </a:solidFill>
                <a:effectLst/>
                <a:latin typeface="Times New Roman" panose="02020603050405020304" pitchFamily="18" charset="0"/>
                <a:cs typeface="Times New Roman" panose="02020603050405020304" pitchFamily="18" charset="0"/>
              </a:rPr>
              <a:t>oundfile</a:t>
            </a:r>
            <a:endParaRPr lang="en-US" sz="2000" dirty="0">
              <a:effectLst/>
              <a:latin typeface="Times New Roman" panose="02020603050405020304" pitchFamily="18" charset="0"/>
              <a:cs typeface="Times New Roman" panose="02020603050405020304" pitchFamily="18" charset="0"/>
            </a:endParaRPr>
          </a:p>
          <a:p>
            <a:pPr algn="l" rtl="0" eaLnBrk="1" latinLnBrk="0" hangingPunct="1">
              <a:spcBef>
                <a:spcPts val="1000"/>
              </a:spcBef>
              <a:spcAft>
                <a:spcPts val="0"/>
              </a:spcAft>
              <a:buFont typeface="Wingdings" panose="05000000000000000000" pitchFamily="2" charset="2"/>
              <a:buChar char="Ø"/>
            </a:pPr>
            <a:r>
              <a:rPr lang="en-IN" sz="2000" kern="1200" dirty="0">
                <a:solidFill>
                  <a:srgbClr val="0D0D0D"/>
                </a:solidFill>
                <a:effectLst/>
                <a:latin typeface="Times New Roman" panose="02020603050405020304" pitchFamily="18" charset="0"/>
                <a:cs typeface="Times New Roman" panose="02020603050405020304" pitchFamily="18" charset="0"/>
              </a:rPr>
              <a:t>W</a:t>
            </a:r>
            <a:r>
              <a:rPr lang="en-IN" sz="2000" i="0" kern="1200" dirty="0">
                <a:solidFill>
                  <a:srgbClr val="0D0D0D"/>
                </a:solidFill>
                <a:effectLst/>
                <a:latin typeface="Times New Roman" panose="02020603050405020304" pitchFamily="18" charset="0"/>
                <a:cs typeface="Times New Roman" panose="02020603050405020304" pitchFamily="18" charset="0"/>
              </a:rPr>
              <a:t>ave</a:t>
            </a:r>
            <a:endParaRPr lang="en-US" sz="2000" dirty="0">
              <a:effectLst/>
              <a:latin typeface="Times New Roman" panose="02020603050405020304" pitchFamily="18" charset="0"/>
              <a:cs typeface="Times New Roman" panose="02020603050405020304" pitchFamily="18" charset="0"/>
            </a:endParaRPr>
          </a:p>
          <a:p>
            <a:pPr algn="l" rtl="0" eaLnBrk="1" latinLnBrk="0" hangingPunct="1">
              <a:spcBef>
                <a:spcPts val="1000"/>
              </a:spcBef>
              <a:spcAft>
                <a:spcPts val="0"/>
              </a:spcAft>
              <a:buFont typeface="Wingdings" panose="05000000000000000000" pitchFamily="2" charset="2"/>
              <a:buChar char="Ø"/>
            </a:pPr>
            <a:r>
              <a:rPr lang="en-IN" sz="2000" kern="1200" dirty="0" err="1">
                <a:solidFill>
                  <a:srgbClr val="0D0D0D"/>
                </a:solidFill>
                <a:effectLst/>
                <a:latin typeface="Times New Roman" panose="02020603050405020304" pitchFamily="18" charset="0"/>
                <a:cs typeface="Times New Roman" panose="02020603050405020304" pitchFamily="18" charset="0"/>
              </a:rPr>
              <a:t>S</a:t>
            </a:r>
            <a:r>
              <a:rPr lang="en-IN" sz="2000" i="0" kern="1200" dirty="0" err="1">
                <a:solidFill>
                  <a:srgbClr val="0D0D0D"/>
                </a:solidFill>
                <a:effectLst/>
                <a:latin typeface="Times New Roman" panose="02020603050405020304" pitchFamily="18" charset="0"/>
                <a:cs typeface="Times New Roman" panose="02020603050405020304" pitchFamily="18" charset="0"/>
              </a:rPr>
              <a:t>klearn</a:t>
            </a:r>
            <a:endParaRPr lang="en-US" sz="2000" dirty="0">
              <a:effectLst/>
              <a:latin typeface="Times New Roman" panose="02020603050405020304" pitchFamily="18" charset="0"/>
              <a:cs typeface="Times New Roman" panose="02020603050405020304" pitchFamily="18" charset="0"/>
            </a:endParaRPr>
          </a:p>
          <a:p>
            <a:pPr algn="l" rtl="0" eaLnBrk="1" latinLnBrk="0" hangingPunct="1">
              <a:spcBef>
                <a:spcPts val="1000"/>
              </a:spcBef>
              <a:spcAft>
                <a:spcPts val="0"/>
              </a:spcAft>
              <a:buFont typeface="Wingdings" panose="05000000000000000000" pitchFamily="2" charset="2"/>
              <a:buChar char="Ø"/>
            </a:pPr>
            <a:r>
              <a:rPr lang="en-IN" sz="2000" i="0" kern="1200" dirty="0">
                <a:solidFill>
                  <a:srgbClr val="0D0D0D"/>
                </a:solidFill>
                <a:effectLst/>
                <a:latin typeface="Times New Roman" panose="02020603050405020304" pitchFamily="18" charset="0"/>
                <a:cs typeface="Times New Roman" panose="02020603050405020304" pitchFamily="18" charset="0"/>
              </a:rPr>
              <a:t>Matplotlib</a:t>
            </a:r>
            <a:endParaRPr lang="en-US" sz="20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i="0" kern="1200" dirty="0" err="1">
                <a:solidFill>
                  <a:srgbClr val="0D0D0D"/>
                </a:solidFill>
                <a:effectLst/>
                <a:latin typeface="Times New Roman" panose="02020603050405020304" pitchFamily="18" charset="0"/>
                <a:cs typeface="Times New Roman" panose="02020603050405020304" pitchFamily="18" charset="0"/>
              </a:rPr>
              <a:t>Os</a:t>
            </a:r>
            <a:r>
              <a:rPr lang="en-IN" sz="2000" i="0" kern="1200" dirty="0">
                <a:solidFill>
                  <a:srgbClr val="0D0D0D"/>
                </a:solidFill>
                <a:effectLst/>
                <a:latin typeface="Times New Roman" panose="02020603050405020304" pitchFamily="18" charset="0"/>
                <a:cs typeface="Times New Roman" panose="02020603050405020304" pitchFamily="18" charset="0"/>
              </a:rPr>
              <a:t>, Glob, Pickle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163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F41E-FEE7-425E-99BA-4F48373BE3B3}"/>
              </a:ext>
            </a:extLst>
          </p:cNvPr>
          <p:cNvSpPr>
            <a:spLocks noGrp="1"/>
          </p:cNvSpPr>
          <p:nvPr>
            <p:ph type="title"/>
          </p:nvPr>
        </p:nvSpPr>
        <p:spPr>
          <a:xfrm>
            <a:off x="1097179" y="654321"/>
            <a:ext cx="8911687" cy="1280890"/>
          </a:xfrm>
        </p:spPr>
        <p:txBody>
          <a:bodyPr>
            <a:normAutofit/>
          </a:bodyPr>
          <a:lstStyle/>
          <a:p>
            <a:r>
              <a:rPr lang="en-US" sz="4000" b="1" dirty="0"/>
              <a:t>Requirements </a:t>
            </a:r>
            <a:br>
              <a:rPr lang="en-US" sz="4000" b="1" dirty="0"/>
            </a:br>
            <a:endParaRPr lang="en-IN" sz="4000" b="1" dirty="0"/>
          </a:p>
        </p:txBody>
      </p:sp>
      <p:sp>
        <p:nvSpPr>
          <p:cNvPr id="3" name="Content Placeholder 2">
            <a:extLst>
              <a:ext uri="{FF2B5EF4-FFF2-40B4-BE49-F238E27FC236}">
                <a16:creationId xmlns:a16="http://schemas.microsoft.com/office/drawing/2014/main" id="{B7061B0B-8289-437A-B8EB-BCCAF3E20702}"/>
              </a:ext>
            </a:extLst>
          </p:cNvPr>
          <p:cNvSpPr>
            <a:spLocks noGrp="1"/>
          </p:cNvSpPr>
          <p:nvPr>
            <p:ph idx="1"/>
          </p:nvPr>
        </p:nvSpPr>
        <p:spPr>
          <a:xfrm>
            <a:off x="1225683" y="1540189"/>
            <a:ext cx="9869137" cy="3777622"/>
          </a:xfrm>
        </p:spPr>
        <p:txBody>
          <a:bodyPr>
            <a:normAutofit/>
          </a:bodyPr>
          <a:lstStyle/>
          <a:p>
            <a:pPr algn="just">
              <a:lnSpc>
                <a:spcPct val="10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p>
          <a:p>
            <a:pPr lvl="1" algn="just">
              <a:lnSpc>
                <a:spcPct val="100000"/>
              </a:lnSpc>
              <a:buFont typeface="Wingdings" panose="05000000000000000000" pitchFamily="2" charset="2"/>
              <a:buChar char="ü"/>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IDLE : Google Collab </a:t>
            </a:r>
          </a:p>
          <a:p>
            <a:pPr lvl="1" algn="just">
              <a:lnSpc>
                <a:spcPct val="100000"/>
              </a:lnSpc>
              <a:buFont typeface="Wingdings" panose="05000000000000000000" pitchFamily="2" charset="2"/>
              <a:buChar char="ü"/>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Operating System: Windows 7 or Above</a:t>
            </a:r>
          </a:p>
          <a:p>
            <a:pPr lvl="1" algn="just">
              <a:lnSpc>
                <a:spcPct val="100000"/>
              </a:lnSpc>
              <a:buFont typeface="Wingdings" panose="05000000000000000000" pitchFamily="2" charset="2"/>
              <a:buChar char="ü"/>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Programming Language: Python 3.8 </a:t>
            </a:r>
          </a:p>
          <a:p>
            <a:pPr algn="just">
              <a:lnSpc>
                <a:spcPct val="10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HARDWARE REQUIREMENTS </a:t>
            </a:r>
          </a:p>
          <a:p>
            <a:pPr lvl="1" algn="just">
              <a:lnSpc>
                <a:spcPct val="100000"/>
              </a:lnSpc>
              <a:buFont typeface="Wingdings" panose="05000000000000000000" pitchFamily="2" charset="2"/>
              <a:buChar char="ü"/>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RAM: 4GB</a:t>
            </a:r>
          </a:p>
          <a:p>
            <a:pPr lvl="1" algn="just">
              <a:lnSpc>
                <a:spcPct val="100000"/>
              </a:lnSpc>
              <a:buFont typeface="Wingdings" panose="05000000000000000000" pitchFamily="2" charset="2"/>
              <a:buChar char="ü"/>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2 GB of Drive Storage for storing the RAVDESS Dataset and project files.</a:t>
            </a:r>
          </a:p>
          <a:p>
            <a:pPr lvl="1" algn="just">
              <a:lnSpc>
                <a:spcPct val="100000"/>
              </a:lnSpc>
              <a:buFont typeface="Wingdings" panose="05000000000000000000" pitchFamily="2" charset="2"/>
              <a:buChar char="ü"/>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Processor : Intel Core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i</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or Ryzen</a:t>
            </a:r>
          </a:p>
        </p:txBody>
      </p:sp>
    </p:spTree>
    <p:extLst>
      <p:ext uri="{BB962C8B-B14F-4D97-AF65-F5344CB8AC3E}">
        <p14:creationId xmlns:p14="http://schemas.microsoft.com/office/powerpoint/2010/main" val="242530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11D2-E48A-4B02-B375-9959828C3C9F}"/>
              </a:ext>
            </a:extLst>
          </p:cNvPr>
          <p:cNvSpPr>
            <a:spLocks noGrp="1"/>
          </p:cNvSpPr>
          <p:nvPr>
            <p:ph type="title"/>
          </p:nvPr>
        </p:nvSpPr>
        <p:spPr/>
        <p:txBody>
          <a:bodyPr/>
          <a:lstStyle/>
          <a:p>
            <a:r>
              <a:rPr lang="en-IN" sz="3600" b="1" dirty="0">
                <a:solidFill>
                  <a:schemeClr val="tx1">
                    <a:lumMod val="95000"/>
                    <a:lumOff val="5000"/>
                  </a:schemeClr>
                </a:solidFill>
              </a:rPr>
              <a:t>Output</a:t>
            </a:r>
            <a:endParaRPr lang="en-US" dirty="0"/>
          </a:p>
        </p:txBody>
      </p:sp>
      <p:pic>
        <p:nvPicPr>
          <p:cNvPr id="5" name="Picture 4">
            <a:extLst>
              <a:ext uri="{FF2B5EF4-FFF2-40B4-BE49-F238E27FC236}">
                <a16:creationId xmlns:a16="http://schemas.microsoft.com/office/drawing/2014/main" id="{B78C4604-FD7A-4B45-ADA4-A87FB9D7254B}"/>
              </a:ext>
            </a:extLst>
          </p:cNvPr>
          <p:cNvPicPr>
            <a:picLocks noChangeAspect="1"/>
          </p:cNvPicPr>
          <p:nvPr/>
        </p:nvPicPr>
        <p:blipFill>
          <a:blip r:embed="rId2"/>
          <a:stretch>
            <a:fillRect/>
          </a:stretch>
        </p:blipFill>
        <p:spPr>
          <a:xfrm>
            <a:off x="1925334" y="1436985"/>
            <a:ext cx="7802335" cy="3984029"/>
          </a:xfrm>
          <a:prstGeom prst="rect">
            <a:avLst/>
          </a:prstGeom>
        </p:spPr>
      </p:pic>
    </p:spTree>
    <p:extLst>
      <p:ext uri="{BB962C8B-B14F-4D97-AF65-F5344CB8AC3E}">
        <p14:creationId xmlns:p14="http://schemas.microsoft.com/office/powerpoint/2010/main" val="1896047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11D2-E48A-4B02-B375-9959828C3C9F}"/>
              </a:ext>
            </a:extLst>
          </p:cNvPr>
          <p:cNvSpPr>
            <a:spLocks noGrp="1"/>
          </p:cNvSpPr>
          <p:nvPr>
            <p:ph type="title"/>
          </p:nvPr>
        </p:nvSpPr>
        <p:spPr/>
        <p:txBody>
          <a:bodyPr/>
          <a:lstStyle/>
          <a:p>
            <a:r>
              <a:rPr lang="en-IN" sz="3600" b="1" dirty="0">
                <a:solidFill>
                  <a:schemeClr val="tx1">
                    <a:lumMod val="95000"/>
                    <a:lumOff val="5000"/>
                  </a:schemeClr>
                </a:solidFill>
              </a:rPr>
              <a:t>Published Paper</a:t>
            </a:r>
            <a:endParaRPr lang="en-US" dirty="0"/>
          </a:p>
        </p:txBody>
      </p:sp>
      <p:sp>
        <p:nvSpPr>
          <p:cNvPr id="6" name="TextBox 5">
            <a:extLst>
              <a:ext uri="{FF2B5EF4-FFF2-40B4-BE49-F238E27FC236}">
                <a16:creationId xmlns:a16="http://schemas.microsoft.com/office/drawing/2014/main" id="{6BB99787-93C2-4AA5-ADB7-2F21BDCB6627}"/>
              </a:ext>
            </a:extLst>
          </p:cNvPr>
          <p:cNvSpPr txBox="1"/>
          <p:nvPr/>
        </p:nvSpPr>
        <p:spPr>
          <a:xfrm>
            <a:off x="1586204" y="1558213"/>
            <a:ext cx="9321282" cy="5324535"/>
          </a:xfrm>
          <a:prstGeom prst="rect">
            <a:avLst/>
          </a:prstGeom>
          <a:noFill/>
        </p:spPr>
        <p:txBody>
          <a:bodyPr wrap="square">
            <a:spAutoFit/>
          </a:bodyPr>
          <a:lstStyle/>
          <a:p>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Sytem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has been executed successfully and paper has been published under   </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The International Journal of Analytical and Experimental Model Analysis</a:t>
            </a: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DOI : </a:t>
            </a:r>
            <a:r>
              <a:rPr lang="en-US" sz="2000" b="1" u="none" strike="noStrike" dirty="0">
                <a:solidFill>
                  <a:srgbClr val="520B0B"/>
                </a:solidFill>
                <a:effectLst/>
                <a:latin typeface="Times New Roman" panose="02020603050405020304" pitchFamily="18" charset="0"/>
                <a:hlinkClick r:id="rId2"/>
              </a:rPr>
              <a:t>18.0002.IJAEMA.2022.V14I04.200001.01568596949</a:t>
            </a:r>
            <a:endParaRPr lang="en-US" sz="2000" dirty="0">
              <a:solidFill>
                <a:srgbClr val="0563C1"/>
              </a:solidFill>
              <a:latin typeface="Times New Roman" panose="02020603050405020304" pitchFamily="18" charset="0"/>
              <a:cs typeface="Times New Roman" panose="02020603050405020304" pitchFamily="18" charset="0"/>
            </a:endParaRPr>
          </a:p>
          <a:p>
            <a:endParaRPr lang="en-US" sz="2000" dirty="0">
              <a:solidFill>
                <a:srgbClr val="0563C1"/>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2"/>
              </a:rPr>
              <a:t>https://drive.google.com/file/d/1y87xCwkTpQp7W0hYFPWENPJNopgMsVGp/view</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06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8FFF-F746-451F-AFD6-8B78438F7CCF}"/>
              </a:ext>
            </a:extLst>
          </p:cNvPr>
          <p:cNvSpPr>
            <a:spLocks noGrp="1"/>
          </p:cNvSpPr>
          <p:nvPr>
            <p:ph type="title"/>
          </p:nvPr>
        </p:nvSpPr>
        <p:spPr>
          <a:xfrm>
            <a:off x="2811515" y="2235141"/>
            <a:ext cx="8075449" cy="1935655"/>
          </a:xfrm>
        </p:spPr>
        <p:txBody>
          <a:bodyPr>
            <a:noAutofit/>
          </a:bodyPr>
          <a:lstStyle/>
          <a:p>
            <a:pPr algn="ctr"/>
            <a:r>
              <a:rPr lang="en-IN" sz="7200" b="1" dirty="0">
                <a:solidFill>
                  <a:srgbClr val="002060"/>
                </a:solidFill>
              </a:rPr>
              <a:t>Thank you......</a:t>
            </a:r>
            <a:endParaRPr lang="en-US" sz="7200" b="1" dirty="0">
              <a:solidFill>
                <a:srgbClr val="002060"/>
              </a:solidFill>
            </a:endParaRPr>
          </a:p>
        </p:txBody>
      </p:sp>
    </p:spTree>
    <p:extLst>
      <p:ext uri="{BB962C8B-B14F-4D97-AF65-F5344CB8AC3E}">
        <p14:creationId xmlns:p14="http://schemas.microsoft.com/office/powerpoint/2010/main" val="76580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C3F0-0265-4F8F-A0DF-4119E9E44296}"/>
              </a:ext>
            </a:extLst>
          </p:cNvPr>
          <p:cNvSpPr>
            <a:spLocks noGrp="1"/>
          </p:cNvSpPr>
          <p:nvPr>
            <p:ph type="title"/>
          </p:nvPr>
        </p:nvSpPr>
        <p:spPr>
          <a:xfrm>
            <a:off x="869803" y="424619"/>
            <a:ext cx="8911687" cy="1280890"/>
          </a:xfrm>
        </p:spPr>
        <p:txBody>
          <a:bodyPr>
            <a:normAutofit/>
          </a:bodyPr>
          <a:lstStyle/>
          <a:p>
            <a:r>
              <a:rPr lang="en-IN" sz="4000" b="1" dirty="0"/>
              <a:t>Existing System</a:t>
            </a:r>
          </a:p>
        </p:txBody>
      </p:sp>
      <p:sp>
        <p:nvSpPr>
          <p:cNvPr id="3" name="Content Placeholder 2">
            <a:extLst>
              <a:ext uri="{FF2B5EF4-FFF2-40B4-BE49-F238E27FC236}">
                <a16:creationId xmlns:a16="http://schemas.microsoft.com/office/drawing/2014/main" id="{B627C22E-1A69-4148-A845-49DC148837A3}"/>
              </a:ext>
            </a:extLst>
          </p:cNvPr>
          <p:cNvSpPr>
            <a:spLocks noGrp="1"/>
          </p:cNvSpPr>
          <p:nvPr>
            <p:ph idx="1"/>
          </p:nvPr>
        </p:nvSpPr>
        <p:spPr>
          <a:xfrm>
            <a:off x="1279072" y="1531338"/>
            <a:ext cx="10161814" cy="4695291"/>
          </a:xfrm>
        </p:spPr>
        <p:txBody>
          <a:bodyPr>
            <a:noAutofit/>
          </a:bodyPr>
          <a:lstStyle/>
          <a:p>
            <a:pPr algn="just" fontAlgn="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There are three classes of features in a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Emotion Recognition</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lexical features (the vocabulary used), the visual features (the expressions the speaker makes) and the acoustic features (sound properties like pitch, tone, jitter, etc.).</a:t>
            </a: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existing work relies more on lexical analysis for emotion recognition, that have been used for the purpose of classification of emotions into three categories, i.e., Angry, Happy and Neutral.</a:t>
            </a:r>
          </a:p>
          <a:p>
            <a:pPr algn="just" fontAlgn="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Discrete Classification</a:t>
            </a:r>
          </a:p>
          <a:p>
            <a:pPr marL="457200" lvl="1" indent="0" algn="just" fontAlgn="t">
              <a:buNone/>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	Classifying emotions in discrete labels like anger, happiness, boredom, etc.</a:t>
            </a:r>
          </a:p>
          <a:p>
            <a:pPr algn="just" fontAlgn="t">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Dimensional Representation</a:t>
            </a:r>
          </a:p>
          <a:p>
            <a:pPr marL="0" indent="0" algn="just" fontAlgn="t">
              <a:buNone/>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	Representing emotions with dimensions such as Valence (on a 	negative to positive 	scale), Activation or Energy (on a low to high scale) and Dominance (on an active to 	passive scale)</a:t>
            </a:r>
          </a:p>
          <a:p>
            <a:pPr algn="just" fontAlgn="t">
              <a:buFont typeface="Wingdings" panose="05000000000000000000" pitchFamily="2" charset="2"/>
              <a:buChar char="Ø"/>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fontAlgn="t">
              <a:buFont typeface="Wingdings" panose="05000000000000000000" pitchFamily="2" charset="2"/>
              <a:buChar char="Ø"/>
            </a:pPr>
            <a:endPar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5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C3F0-0265-4F8F-A0DF-4119E9E44296}"/>
              </a:ext>
            </a:extLst>
          </p:cNvPr>
          <p:cNvSpPr>
            <a:spLocks noGrp="1"/>
          </p:cNvSpPr>
          <p:nvPr>
            <p:ph type="title"/>
          </p:nvPr>
        </p:nvSpPr>
        <p:spPr>
          <a:xfrm>
            <a:off x="869803" y="424619"/>
            <a:ext cx="8911687" cy="1280890"/>
          </a:xfrm>
        </p:spPr>
        <p:txBody>
          <a:bodyPr>
            <a:normAutofit/>
          </a:bodyPr>
          <a:lstStyle/>
          <a:p>
            <a:r>
              <a:rPr lang="en-IN" sz="4000" b="1" dirty="0"/>
              <a:t>Problem Statement</a:t>
            </a:r>
          </a:p>
        </p:txBody>
      </p:sp>
      <p:sp>
        <p:nvSpPr>
          <p:cNvPr id="3" name="Content Placeholder 2">
            <a:extLst>
              <a:ext uri="{FF2B5EF4-FFF2-40B4-BE49-F238E27FC236}">
                <a16:creationId xmlns:a16="http://schemas.microsoft.com/office/drawing/2014/main" id="{B627C22E-1A69-4148-A845-49DC148837A3}"/>
              </a:ext>
            </a:extLst>
          </p:cNvPr>
          <p:cNvSpPr>
            <a:spLocks noGrp="1"/>
          </p:cNvSpPr>
          <p:nvPr>
            <p:ph idx="1"/>
          </p:nvPr>
        </p:nvSpPr>
        <p:spPr>
          <a:xfrm>
            <a:off x="1279072" y="1531338"/>
            <a:ext cx="10161814" cy="4695291"/>
          </a:xfrm>
        </p:spPr>
        <p:txBody>
          <a:bodyPr>
            <a:noAutofit/>
          </a:bodyPr>
          <a:lstStyle/>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An SER system needs a classifier, a supervised learning construct, programmed to perceive any emotions in new speech signals. </a:t>
            </a: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supervised system like that introduces the need for labeled data with emotions embedded in it. Before any processing can be done on the data to extract the features, it needs preprocessing. </a:t>
            </a: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For this reason, the sampling rate across all the databases should be consistent. The classification process essentially requires features. </a:t>
            </a: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They help reduce raw data into the most critical characteristics only, regardless of whether it suffices to utilize acoustic features for displaying emotions. </a:t>
            </a: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Various algorithms have been deployed over the years for the two important processes involved in SER (Speech Emotion Recognition) namely feature extraction and the decision making. To date, numerous acoustic features and classifiers have been put through experimentation to test their credibility, but the accuracy still needs to be improved.</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21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A5E0-4C32-422F-9C8B-EB7791B4676C}"/>
              </a:ext>
            </a:extLst>
          </p:cNvPr>
          <p:cNvSpPr>
            <a:spLocks noGrp="1"/>
          </p:cNvSpPr>
          <p:nvPr>
            <p:ph type="title"/>
          </p:nvPr>
        </p:nvSpPr>
        <p:spPr>
          <a:xfrm>
            <a:off x="896341" y="558185"/>
            <a:ext cx="8911687" cy="1280890"/>
          </a:xfrm>
        </p:spPr>
        <p:txBody>
          <a:bodyPr>
            <a:normAutofit/>
          </a:bodyPr>
          <a:lstStyle/>
          <a:p>
            <a:r>
              <a:rPr lang="en-IN" sz="4000" b="1" dirty="0"/>
              <a:t>Proposed System</a:t>
            </a:r>
          </a:p>
        </p:txBody>
      </p:sp>
      <p:sp>
        <p:nvSpPr>
          <p:cNvPr id="3" name="Content Placeholder 2">
            <a:extLst>
              <a:ext uri="{FF2B5EF4-FFF2-40B4-BE49-F238E27FC236}">
                <a16:creationId xmlns:a16="http://schemas.microsoft.com/office/drawing/2014/main" id="{C11E853A-4EFB-4780-B09E-EBB471536CF4}"/>
              </a:ext>
            </a:extLst>
          </p:cNvPr>
          <p:cNvSpPr>
            <a:spLocks noGrp="1"/>
          </p:cNvSpPr>
          <p:nvPr>
            <p:ph idx="1"/>
          </p:nvPr>
        </p:nvSpPr>
        <p:spPr>
          <a:xfrm>
            <a:off x="1360713" y="1759938"/>
            <a:ext cx="9024257" cy="3996648"/>
          </a:xfrm>
        </p:spPr>
        <p:txBody>
          <a:bodyPr>
            <a:normAutofit/>
          </a:bodyPr>
          <a:lstStyle/>
          <a:p>
            <a:pPr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To build a model to recognize emotion from speech using the </a:t>
            </a:r>
            <a:r>
              <a:rPr lang="en-US" sz="20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librosa</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Multi Layer Perception Classifier (MLP Classifier) and RAVDESS Dataset. </a:t>
            </a:r>
          </a:p>
          <a:p>
            <a:pPr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will be able to recognize emotion from sound files. We will load the data, extract features from it, then split the dataset into training and testing sets. </a:t>
            </a:r>
          </a:p>
          <a:p>
            <a:pPr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Then, we’ll initialize an MLP Classifier and train the model. Finally, we’ll calculate the accuracy of our model.</a:t>
            </a: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Recognizing the emotion from the user given audio file and displaying the output emotion on the screen.</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60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F41E-FEE7-425E-99BA-4F48373BE3B3}"/>
              </a:ext>
            </a:extLst>
          </p:cNvPr>
          <p:cNvSpPr>
            <a:spLocks noGrp="1"/>
          </p:cNvSpPr>
          <p:nvPr>
            <p:ph type="title"/>
          </p:nvPr>
        </p:nvSpPr>
        <p:spPr>
          <a:xfrm>
            <a:off x="1097179" y="654321"/>
            <a:ext cx="8911687" cy="1280890"/>
          </a:xfrm>
        </p:spPr>
        <p:txBody>
          <a:bodyPr>
            <a:normAutofit/>
          </a:bodyPr>
          <a:lstStyle/>
          <a:p>
            <a:r>
              <a:rPr lang="en-US" sz="4000" b="1" dirty="0"/>
              <a:t>MLP Classifier</a:t>
            </a:r>
            <a:br>
              <a:rPr lang="en-US" sz="4000" b="1" dirty="0"/>
            </a:br>
            <a:endParaRPr lang="en-IN" sz="4000" b="1" dirty="0"/>
          </a:p>
        </p:txBody>
      </p:sp>
      <p:sp>
        <p:nvSpPr>
          <p:cNvPr id="3" name="Content Placeholder 2">
            <a:extLst>
              <a:ext uri="{FF2B5EF4-FFF2-40B4-BE49-F238E27FC236}">
                <a16:creationId xmlns:a16="http://schemas.microsoft.com/office/drawing/2014/main" id="{B7061B0B-8289-437A-B8EB-BCCAF3E20702}"/>
              </a:ext>
            </a:extLst>
          </p:cNvPr>
          <p:cNvSpPr>
            <a:spLocks noGrp="1"/>
          </p:cNvSpPr>
          <p:nvPr>
            <p:ph idx="1"/>
          </p:nvPr>
        </p:nvSpPr>
        <p:spPr>
          <a:xfrm>
            <a:off x="1225683" y="1540189"/>
            <a:ext cx="9869137" cy="3777622"/>
          </a:xfrm>
        </p:spPr>
        <p:txBody>
          <a:bodyPr>
            <a:normAutofit/>
          </a:bodyPr>
          <a:lstStyle/>
          <a:p>
            <a:pPr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Multi Layer Perceptron(MLP) is a feedforward artificial neural network model that maps input data sets to a set of appropriate outputs.</a:t>
            </a:r>
          </a:p>
          <a:p>
            <a:pPr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An MLP consists of multiple layers and each layer is fully connected to the following one. The nodes of the layers are neurons with nonlinear activation functions, except for the nodes of the input layer. </a:t>
            </a:r>
          </a:p>
          <a:p>
            <a:pPr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Between the input and the output layer there may be one or more nonlinear hidden layers.</a:t>
            </a: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Multilayer perceptrons are often train on a set of input-output pairs and learn to model the correlation (or dependencies) between those inputs and outputs. </a:t>
            </a:r>
          </a:p>
        </p:txBody>
      </p:sp>
      <p:pic>
        <p:nvPicPr>
          <p:cNvPr id="5" name="Picture 4">
            <a:extLst>
              <a:ext uri="{FF2B5EF4-FFF2-40B4-BE49-F238E27FC236}">
                <a16:creationId xmlns:a16="http://schemas.microsoft.com/office/drawing/2014/main" id="{B62E573E-487E-440A-B4B9-2DBF67619A44}"/>
              </a:ext>
            </a:extLst>
          </p:cNvPr>
          <p:cNvPicPr>
            <a:picLocks noChangeAspect="1"/>
          </p:cNvPicPr>
          <p:nvPr/>
        </p:nvPicPr>
        <p:blipFill rotWithShape="1">
          <a:blip r:embed="rId2"/>
          <a:srcRect l="3761" b="4211"/>
          <a:stretch/>
        </p:blipFill>
        <p:spPr>
          <a:xfrm>
            <a:off x="3738080" y="4143039"/>
            <a:ext cx="4715840" cy="2349543"/>
          </a:xfrm>
          <a:prstGeom prst="rect">
            <a:avLst/>
          </a:prstGeom>
        </p:spPr>
      </p:pic>
    </p:spTree>
    <p:extLst>
      <p:ext uri="{BB962C8B-B14F-4D97-AF65-F5344CB8AC3E}">
        <p14:creationId xmlns:p14="http://schemas.microsoft.com/office/powerpoint/2010/main" val="141491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F41E-FEE7-425E-99BA-4F48373BE3B3}"/>
              </a:ext>
            </a:extLst>
          </p:cNvPr>
          <p:cNvSpPr>
            <a:spLocks noGrp="1"/>
          </p:cNvSpPr>
          <p:nvPr>
            <p:ph type="title"/>
          </p:nvPr>
        </p:nvSpPr>
        <p:spPr>
          <a:xfrm>
            <a:off x="1097179" y="654321"/>
            <a:ext cx="8911687" cy="1280890"/>
          </a:xfrm>
        </p:spPr>
        <p:txBody>
          <a:bodyPr>
            <a:normAutofit/>
          </a:bodyPr>
          <a:lstStyle/>
          <a:p>
            <a:r>
              <a:rPr lang="en-US" sz="4000" b="1" dirty="0"/>
              <a:t>Perceptrons</a:t>
            </a:r>
            <a:br>
              <a:rPr lang="en-US" sz="4000" b="1" dirty="0"/>
            </a:br>
            <a:endParaRPr lang="en-IN" sz="4000" b="1" dirty="0"/>
          </a:p>
        </p:txBody>
      </p:sp>
      <p:sp>
        <p:nvSpPr>
          <p:cNvPr id="3" name="Content Placeholder 2">
            <a:extLst>
              <a:ext uri="{FF2B5EF4-FFF2-40B4-BE49-F238E27FC236}">
                <a16:creationId xmlns:a16="http://schemas.microsoft.com/office/drawing/2014/main" id="{B7061B0B-8289-437A-B8EB-BCCAF3E20702}"/>
              </a:ext>
            </a:extLst>
          </p:cNvPr>
          <p:cNvSpPr>
            <a:spLocks noGrp="1"/>
          </p:cNvSpPr>
          <p:nvPr>
            <p:ph idx="1"/>
          </p:nvPr>
        </p:nvSpPr>
        <p:spPr>
          <a:xfrm>
            <a:off x="1225683" y="1540189"/>
            <a:ext cx="9869137" cy="3777622"/>
          </a:xfrm>
        </p:spPr>
        <p:txBody>
          <a:bodyPr>
            <a:normAutofit/>
          </a:bodyPr>
          <a:lstStyle/>
          <a:p>
            <a:pPr algn="just">
              <a:lnSpc>
                <a:spcPct val="100000"/>
              </a:lnSpc>
              <a:buFont typeface="Wingdings" panose="05000000000000000000" pitchFamily="2" charset="2"/>
              <a:buChar char="Ø"/>
            </a:pPr>
            <a:r>
              <a:rPr lang="en-US" sz="1800" dirty="0">
                <a:solidFill>
                  <a:srgbClr val="0C0C0C"/>
                </a:solidFill>
                <a:effectLst/>
                <a:latin typeface="Times New Roman" panose="02020603050405020304" pitchFamily="18" charset="0"/>
                <a:ea typeface="Times New Roman" panose="02020603050405020304" pitchFamily="18" charset="0"/>
              </a:rPr>
              <a:t>A</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multilayer</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feedforward</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neural</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network</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is</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a</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linkage</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of</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perceptrons</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in</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which</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information</a:t>
            </a:r>
            <a:r>
              <a:rPr lang="en-US" sz="1800" spc="300"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and</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calculations flow are unidirectional, from the input data to the outputs. The total number of layers in a neural</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network is the same as the total number of layers of perceptrons.</a:t>
            </a:r>
          </a:p>
          <a:p>
            <a:pPr algn="just">
              <a:lnSpc>
                <a:spcPct val="100000"/>
              </a:lnSpc>
              <a:buFont typeface="Wingdings" panose="05000000000000000000" pitchFamily="2" charset="2"/>
              <a:buChar char="Ø"/>
            </a:pPr>
            <a:r>
              <a:rPr lang="en-US" sz="1800" dirty="0">
                <a:solidFill>
                  <a:srgbClr val="0C0C0C"/>
                </a:solidFill>
                <a:effectLst/>
                <a:latin typeface="Times New Roman" panose="02020603050405020304" pitchFamily="18" charset="0"/>
                <a:ea typeface="Times New Roman" panose="02020603050405020304" pitchFamily="18" charset="0"/>
              </a:rPr>
              <a:t> The easiest neural network is one with a single</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input layer and an output layer of perceptrons. The concept of feedforward artificial neural network having more</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than one weighted layer. As the system has at least one layer between the input and the output layer, it is called</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the</a:t>
            </a:r>
            <a:r>
              <a:rPr lang="en-US" sz="1800" spc="-10"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hidden</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layer.</a:t>
            </a:r>
            <a:endParaRPr lang="en-US" sz="1800" dirty="0">
              <a:effectLst/>
              <a:latin typeface="Times New Roman" panose="02020603050405020304" pitchFamily="18" charset="0"/>
              <a:ea typeface="Times New Roman" panose="02020603050405020304" pitchFamily="18" charset="0"/>
            </a:endParaRPr>
          </a:p>
          <a:p>
            <a:pPr algn="just">
              <a:lnSpc>
                <a:spcPct val="100000"/>
              </a:lnSpc>
              <a:buFont typeface="Wingdings" panose="05000000000000000000" pitchFamily="2" charset="2"/>
              <a:buChar char="Ø"/>
            </a:pPr>
            <a:r>
              <a:rPr lang="en-US" sz="1800" b="1" dirty="0">
                <a:solidFill>
                  <a:srgbClr val="0C0C0C"/>
                </a:solidFill>
                <a:effectLst/>
                <a:latin typeface="Times New Roman" panose="02020603050405020304" pitchFamily="18" charset="0"/>
                <a:ea typeface="Times New Roman" panose="02020603050405020304" pitchFamily="18" charset="0"/>
              </a:rPr>
              <a:t>Perceptron </a:t>
            </a:r>
            <a:r>
              <a:rPr lang="en-US" sz="1800" dirty="0">
                <a:solidFill>
                  <a:srgbClr val="0C0C0C"/>
                </a:solidFill>
                <a:effectLst/>
                <a:latin typeface="Times New Roman" panose="02020603050405020304" pitchFamily="18" charset="0"/>
                <a:ea typeface="Times New Roman" panose="02020603050405020304" pitchFamily="18" charset="0"/>
              </a:rPr>
              <a:t>is a single layer neural network. It is a binary classifier and part of supervised learning. A simple</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model of the biological neuron in an artificial neural network is</a:t>
            </a:r>
            <a:r>
              <a:rPr lang="en-US" sz="1800" spc="300"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known as the perceptron. The artificial neuron</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has</a:t>
            </a:r>
            <a:r>
              <a:rPr lang="en-US" sz="1800" spc="-10"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input</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and</a:t>
            </a:r>
            <a:r>
              <a:rPr lang="en-US" sz="1800" spc="-5" dirty="0">
                <a:solidFill>
                  <a:srgbClr val="0C0C0C"/>
                </a:solidFill>
                <a:effectLst/>
                <a:latin typeface="Times New Roman" panose="02020603050405020304" pitchFamily="18" charset="0"/>
                <a:ea typeface="Times New Roman" panose="02020603050405020304" pitchFamily="18" charset="0"/>
              </a:rPr>
              <a:t> </a:t>
            </a:r>
            <a:r>
              <a:rPr lang="en-US" sz="1800" dirty="0">
                <a:solidFill>
                  <a:srgbClr val="0C0C0C"/>
                </a:solidFill>
                <a:effectLst/>
                <a:latin typeface="Times New Roman" panose="02020603050405020304" pitchFamily="18" charset="0"/>
                <a:ea typeface="Times New Roman" panose="02020603050405020304" pitchFamily="18" charset="0"/>
              </a:rPr>
              <a:t>output.</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image24.jpeg">
            <a:extLst>
              <a:ext uri="{FF2B5EF4-FFF2-40B4-BE49-F238E27FC236}">
                <a16:creationId xmlns:a16="http://schemas.microsoft.com/office/drawing/2014/main" id="{04BA851E-AD5F-4C51-9890-2DEA493D3372}"/>
              </a:ext>
            </a:extLst>
          </p:cNvPr>
          <p:cNvPicPr>
            <a:picLocks noChangeAspect="1"/>
          </p:cNvPicPr>
          <p:nvPr/>
        </p:nvPicPr>
        <p:blipFill>
          <a:blip r:embed="rId2" cstate="print"/>
          <a:stretch>
            <a:fillRect/>
          </a:stretch>
        </p:blipFill>
        <p:spPr>
          <a:xfrm>
            <a:off x="4203259" y="4677366"/>
            <a:ext cx="3600599" cy="1280890"/>
          </a:xfrm>
          <a:prstGeom prst="rect">
            <a:avLst/>
          </a:prstGeom>
        </p:spPr>
      </p:pic>
    </p:spTree>
    <p:extLst>
      <p:ext uri="{BB962C8B-B14F-4D97-AF65-F5344CB8AC3E}">
        <p14:creationId xmlns:p14="http://schemas.microsoft.com/office/powerpoint/2010/main" val="71050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222DC7-6486-404B-BC1E-9D1A94C97F1E}"/>
              </a:ext>
            </a:extLst>
          </p:cNvPr>
          <p:cNvPicPr>
            <a:picLocks noChangeAspect="1"/>
          </p:cNvPicPr>
          <p:nvPr/>
        </p:nvPicPr>
        <p:blipFill rotWithShape="1">
          <a:blip r:embed="rId2"/>
          <a:srcRect l="2201" r="25635" b="-2306"/>
          <a:stretch/>
        </p:blipFill>
        <p:spPr>
          <a:xfrm>
            <a:off x="1610330" y="487830"/>
            <a:ext cx="9332504" cy="5658064"/>
          </a:xfrm>
          <a:prstGeom prst="rect">
            <a:avLst/>
          </a:prstGeom>
        </p:spPr>
      </p:pic>
      <p:pic>
        <p:nvPicPr>
          <p:cNvPr id="7" name="Picture 6">
            <a:extLst>
              <a:ext uri="{FF2B5EF4-FFF2-40B4-BE49-F238E27FC236}">
                <a16:creationId xmlns:a16="http://schemas.microsoft.com/office/drawing/2014/main" id="{6A951D94-AD17-48DB-8965-A98BC75E064A}"/>
              </a:ext>
            </a:extLst>
          </p:cNvPr>
          <p:cNvPicPr>
            <a:picLocks noChangeAspect="1"/>
          </p:cNvPicPr>
          <p:nvPr/>
        </p:nvPicPr>
        <p:blipFill>
          <a:blip r:embed="rId3"/>
          <a:stretch>
            <a:fillRect/>
          </a:stretch>
        </p:blipFill>
        <p:spPr>
          <a:xfrm>
            <a:off x="9708039" y="5214913"/>
            <a:ext cx="2281902" cy="1485976"/>
          </a:xfrm>
          <a:prstGeom prst="rect">
            <a:avLst/>
          </a:prstGeom>
        </p:spPr>
      </p:pic>
    </p:spTree>
    <p:extLst>
      <p:ext uri="{BB962C8B-B14F-4D97-AF65-F5344CB8AC3E}">
        <p14:creationId xmlns:p14="http://schemas.microsoft.com/office/powerpoint/2010/main" val="35819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4DB1-B863-4663-9BC9-4F24E5C8E6AB}"/>
              </a:ext>
            </a:extLst>
          </p:cNvPr>
          <p:cNvSpPr>
            <a:spLocks noGrp="1"/>
          </p:cNvSpPr>
          <p:nvPr>
            <p:ph type="title"/>
          </p:nvPr>
        </p:nvSpPr>
        <p:spPr>
          <a:xfrm>
            <a:off x="935360" y="472567"/>
            <a:ext cx="8911687" cy="1280890"/>
          </a:xfrm>
        </p:spPr>
        <p:txBody>
          <a:bodyPr/>
          <a:lstStyle/>
          <a:p>
            <a:r>
              <a:rPr lang="en-US" b="1" dirty="0"/>
              <a:t>Implementation</a:t>
            </a:r>
            <a:endParaRPr lang="en-IN" dirty="0"/>
          </a:p>
        </p:txBody>
      </p:sp>
      <p:sp>
        <p:nvSpPr>
          <p:cNvPr id="3" name="Content Placeholder 2">
            <a:extLst>
              <a:ext uri="{FF2B5EF4-FFF2-40B4-BE49-F238E27FC236}">
                <a16:creationId xmlns:a16="http://schemas.microsoft.com/office/drawing/2014/main" id="{FD12757C-4560-46C6-A625-A581D10AA19A}"/>
              </a:ext>
            </a:extLst>
          </p:cNvPr>
          <p:cNvSpPr>
            <a:spLocks noGrp="1"/>
          </p:cNvSpPr>
          <p:nvPr>
            <p:ph idx="1"/>
          </p:nvPr>
        </p:nvSpPr>
        <p:spPr>
          <a:xfrm>
            <a:off x="1350565" y="1540189"/>
            <a:ext cx="8915400" cy="4218354"/>
          </a:xfrm>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Importing Modules</a:t>
            </a:r>
          </a:p>
          <a:p>
            <a:pPr>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DataSet</a:t>
            </a:r>
            <a:r>
              <a:rPr lang="en-IN" sz="2000" dirty="0">
                <a:latin typeface="Times New Roman" panose="02020603050405020304" pitchFamily="18" charset="0"/>
                <a:cs typeface="Times New Roman" panose="02020603050405020304" pitchFamily="18" charset="0"/>
              </a:rPr>
              <a:t> Collection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Feature Extraction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Testing and Training</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Building the model</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User Audio Input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Process the Audio</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Predict the Emotion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Display the Emotion</a:t>
            </a:r>
          </a:p>
        </p:txBody>
      </p:sp>
    </p:spTree>
    <p:extLst>
      <p:ext uri="{BB962C8B-B14F-4D97-AF65-F5344CB8AC3E}">
        <p14:creationId xmlns:p14="http://schemas.microsoft.com/office/powerpoint/2010/main" val="2988066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3452</TotalTime>
  <Words>1763</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Consolas</vt:lpstr>
      <vt:lpstr>Lato</vt:lpstr>
      <vt:lpstr>Times New Roman</vt:lpstr>
      <vt:lpstr>urw-din</vt:lpstr>
      <vt:lpstr>Wingdings</vt:lpstr>
      <vt:lpstr>Wingdings 3</vt:lpstr>
      <vt:lpstr>Office Theme</vt:lpstr>
      <vt:lpstr>PowerPoint Presentation</vt:lpstr>
      <vt:lpstr>Abstract</vt:lpstr>
      <vt:lpstr>Existing System</vt:lpstr>
      <vt:lpstr>Problem Statement</vt:lpstr>
      <vt:lpstr>Proposed System</vt:lpstr>
      <vt:lpstr>MLP Classifier </vt:lpstr>
      <vt:lpstr>Perceptrons </vt:lpstr>
      <vt:lpstr>PowerPoint Presentation</vt:lpstr>
      <vt:lpstr>Implementation</vt:lpstr>
      <vt:lpstr>Architecture</vt:lpstr>
      <vt:lpstr>RAVDESS Dataset</vt:lpstr>
      <vt:lpstr>PowerPoint Presentation</vt:lpstr>
      <vt:lpstr>PowerPoint Presentation</vt:lpstr>
      <vt:lpstr>Audio Features</vt:lpstr>
      <vt:lpstr>PowerPoint Presentation</vt:lpstr>
      <vt:lpstr>Librosa and PyAudio</vt:lpstr>
      <vt:lpstr>Training Process</vt:lpstr>
      <vt:lpstr>Testing Process</vt:lpstr>
      <vt:lpstr>Classification Report &amp; Confusion Matrix : </vt:lpstr>
      <vt:lpstr>Accuracy</vt:lpstr>
      <vt:lpstr>PowerPoint Presentation</vt:lpstr>
      <vt:lpstr>Requirements  </vt:lpstr>
      <vt:lpstr>Output</vt:lpstr>
      <vt:lpstr>Published Paper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Hrithik .G</dc:creator>
  <cp:lastModifiedBy>chaitanya naga</cp:lastModifiedBy>
  <cp:revision>66</cp:revision>
  <dcterms:created xsi:type="dcterms:W3CDTF">2021-02-18T16:33:53Z</dcterms:created>
  <dcterms:modified xsi:type="dcterms:W3CDTF">2022-04-17T19:02:05Z</dcterms:modified>
</cp:coreProperties>
</file>