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60" r:id="rId5"/>
    <p:sldId id="259" r:id="rId6"/>
    <p:sldId id="264" r:id="rId7"/>
    <p:sldId id="265" r:id="rId8"/>
    <p:sldId id="266" r:id="rId9"/>
    <p:sldId id="267" r:id="rId10"/>
    <p:sldId id="268" r:id="rId11"/>
    <p:sldId id="262" r:id="rId12"/>
    <p:sldId id="263" r:id="rId13"/>
    <p:sldId id="261" r:id="rId14"/>
    <p:sldId id="272" r:id="rId15"/>
    <p:sldId id="273" r:id="rId16"/>
    <p:sldId id="269" r:id="rId17"/>
    <p:sldId id="270" r:id="rId18"/>
    <p:sldId id="271"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A6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3" d="100"/>
          <a:sy n="43" d="100"/>
        </p:scale>
        <p:origin x="121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CEAE53-3A77-4C84-A459-C3BC91E3F901}"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F87806F8-E5DA-4C99-80DC-89F3C792D159}">
      <dgm:prSet custT="1"/>
      <dgm:spPr/>
      <dgm:t>
        <a:bodyPr/>
        <a:lstStyle/>
        <a:p>
          <a:r>
            <a:rPr lang="en-IN" sz="2000" dirty="0"/>
            <a:t>Weekday Vs Weekend Payment Statistics</a:t>
          </a:r>
          <a:endParaRPr lang="en-US" sz="2000" dirty="0"/>
        </a:p>
      </dgm:t>
    </dgm:pt>
    <dgm:pt modelId="{4CEFBE02-5D8D-4914-8B4F-CB35BB19D6B0}" type="parTrans" cxnId="{6D29D3D1-736B-4ADB-90A5-EC342AD6313F}">
      <dgm:prSet/>
      <dgm:spPr/>
      <dgm:t>
        <a:bodyPr/>
        <a:lstStyle/>
        <a:p>
          <a:endParaRPr lang="en-US"/>
        </a:p>
      </dgm:t>
    </dgm:pt>
    <dgm:pt modelId="{C6FA48DC-EFAA-412F-8166-2F79204754E6}" type="sibTrans" cxnId="{6D29D3D1-736B-4ADB-90A5-EC342AD6313F}">
      <dgm:prSet/>
      <dgm:spPr/>
      <dgm:t>
        <a:bodyPr/>
        <a:lstStyle/>
        <a:p>
          <a:endParaRPr lang="en-US"/>
        </a:p>
      </dgm:t>
    </dgm:pt>
    <dgm:pt modelId="{EFA0C8EE-E89D-4FD7-B24F-95ADB8BD89C1}">
      <dgm:prSet custT="1"/>
      <dgm:spPr/>
      <dgm:t>
        <a:bodyPr/>
        <a:lstStyle/>
        <a:p>
          <a:r>
            <a:rPr lang="en-US" sz="2000" dirty="0"/>
            <a:t>Payment Type Distribution for 5-Star Review Orders</a:t>
          </a:r>
        </a:p>
      </dgm:t>
    </dgm:pt>
    <dgm:pt modelId="{3E5BB3BD-6E51-4533-94FD-AEE4D04188A0}" type="parTrans" cxnId="{B5DE4D06-93E5-4217-BC33-A2F80589BA76}">
      <dgm:prSet/>
      <dgm:spPr/>
      <dgm:t>
        <a:bodyPr/>
        <a:lstStyle/>
        <a:p>
          <a:endParaRPr lang="en-US"/>
        </a:p>
      </dgm:t>
    </dgm:pt>
    <dgm:pt modelId="{E5DE621D-1961-4C99-B16D-20664F0F8970}" type="sibTrans" cxnId="{B5DE4D06-93E5-4217-BC33-A2F80589BA76}">
      <dgm:prSet/>
      <dgm:spPr/>
      <dgm:t>
        <a:bodyPr/>
        <a:lstStyle/>
        <a:p>
          <a:endParaRPr lang="en-US"/>
        </a:p>
      </dgm:t>
    </dgm:pt>
    <dgm:pt modelId="{8EB5DFDD-C23F-497E-B6BC-BA5A7D9722EA}">
      <dgm:prSet custT="1"/>
      <dgm:spPr/>
      <dgm:t>
        <a:bodyPr/>
        <a:lstStyle/>
        <a:p>
          <a:r>
            <a:rPr lang="en-US" sz="2000" dirty="0"/>
            <a:t>Average Delivery Time for Pet Shop Orders</a:t>
          </a:r>
        </a:p>
      </dgm:t>
    </dgm:pt>
    <dgm:pt modelId="{DBEF348F-6BBA-4A0F-BF59-32331F2FC7A6}" type="parTrans" cxnId="{400034C4-CA16-426A-9CC5-8CAB48098E0F}">
      <dgm:prSet/>
      <dgm:spPr/>
      <dgm:t>
        <a:bodyPr/>
        <a:lstStyle/>
        <a:p>
          <a:endParaRPr lang="en-US"/>
        </a:p>
      </dgm:t>
    </dgm:pt>
    <dgm:pt modelId="{284242E0-2329-49B1-B19D-02E7EBC5157B}" type="sibTrans" cxnId="{400034C4-CA16-426A-9CC5-8CAB48098E0F}">
      <dgm:prSet/>
      <dgm:spPr/>
      <dgm:t>
        <a:bodyPr/>
        <a:lstStyle/>
        <a:p>
          <a:endParaRPr lang="en-US"/>
        </a:p>
      </dgm:t>
    </dgm:pt>
    <dgm:pt modelId="{BED5524A-4502-401E-87EF-69B41A23B3FA}">
      <dgm:prSet custT="1"/>
      <dgm:spPr/>
      <dgm:t>
        <a:bodyPr/>
        <a:lstStyle/>
        <a:p>
          <a:r>
            <a:rPr lang="en-IN" sz="2000" dirty="0"/>
            <a:t>Average price and payment values from customers of </a:t>
          </a:r>
          <a:r>
            <a:rPr lang="en-IN" sz="2000" dirty="0" err="1"/>
            <a:t>sao</a:t>
          </a:r>
          <a:r>
            <a:rPr lang="en-IN" sz="2000" dirty="0"/>
            <a:t> </a:t>
          </a:r>
          <a:r>
            <a:rPr lang="en-IN" sz="2000" dirty="0" err="1"/>
            <a:t>paulo</a:t>
          </a:r>
          <a:r>
            <a:rPr lang="en-IN" sz="2000" dirty="0"/>
            <a:t> city</a:t>
          </a:r>
          <a:endParaRPr lang="en-US" sz="2000" dirty="0"/>
        </a:p>
      </dgm:t>
    </dgm:pt>
    <dgm:pt modelId="{4CDD39AE-19B9-4FD1-867E-27ED10C7D6EE}" type="parTrans" cxnId="{67CE8BA5-55C5-4A5A-9CE8-241FDDCDD252}">
      <dgm:prSet/>
      <dgm:spPr/>
      <dgm:t>
        <a:bodyPr/>
        <a:lstStyle/>
        <a:p>
          <a:endParaRPr lang="en-US"/>
        </a:p>
      </dgm:t>
    </dgm:pt>
    <dgm:pt modelId="{C5F5A28D-0FEB-47FD-A996-DA26E6C5DDE1}" type="sibTrans" cxnId="{67CE8BA5-55C5-4A5A-9CE8-241FDDCDD252}">
      <dgm:prSet/>
      <dgm:spPr/>
      <dgm:t>
        <a:bodyPr/>
        <a:lstStyle/>
        <a:p>
          <a:endParaRPr lang="en-US"/>
        </a:p>
      </dgm:t>
    </dgm:pt>
    <dgm:pt modelId="{7E2B05F9-C733-4BC9-9A8E-9F69753F5E33}">
      <dgm:prSet custT="1"/>
      <dgm:spPr/>
      <dgm:t>
        <a:bodyPr/>
        <a:lstStyle/>
        <a:p>
          <a:r>
            <a:rPr lang="en-IN" sz="2000" dirty="0"/>
            <a:t>Relationship between shipping days Vs review scores.</a:t>
          </a:r>
          <a:endParaRPr lang="en-US" sz="2000" dirty="0"/>
        </a:p>
      </dgm:t>
    </dgm:pt>
    <dgm:pt modelId="{E11EF65A-8504-4734-B1AE-46FD65D86200}" type="parTrans" cxnId="{944D9B1E-7C3D-4B78-AEFB-3D159946EE2F}">
      <dgm:prSet/>
      <dgm:spPr/>
      <dgm:t>
        <a:bodyPr/>
        <a:lstStyle/>
        <a:p>
          <a:endParaRPr lang="en-US"/>
        </a:p>
      </dgm:t>
    </dgm:pt>
    <dgm:pt modelId="{2F4FFF68-7478-4383-A9D0-522290B7EB43}" type="sibTrans" cxnId="{944D9B1E-7C3D-4B78-AEFB-3D159946EE2F}">
      <dgm:prSet/>
      <dgm:spPr/>
      <dgm:t>
        <a:bodyPr/>
        <a:lstStyle/>
        <a:p>
          <a:endParaRPr lang="en-US"/>
        </a:p>
      </dgm:t>
    </dgm:pt>
    <dgm:pt modelId="{EECC92E4-4FBC-45CB-B84F-728A6526E76A}" type="pres">
      <dgm:prSet presAssocID="{DECEAE53-3A77-4C84-A459-C3BC91E3F901}" presName="root" presStyleCnt="0">
        <dgm:presLayoutVars>
          <dgm:dir/>
          <dgm:resizeHandles val="exact"/>
        </dgm:presLayoutVars>
      </dgm:prSet>
      <dgm:spPr/>
    </dgm:pt>
    <dgm:pt modelId="{8900CE3D-BF8F-4D90-ABE4-7971A1677E21}" type="pres">
      <dgm:prSet presAssocID="{F87806F8-E5DA-4C99-80DC-89F3C792D159}" presName="compNode" presStyleCnt="0"/>
      <dgm:spPr/>
    </dgm:pt>
    <dgm:pt modelId="{7B1CC5C8-ADBF-4C7D-A289-921253896775}" type="pres">
      <dgm:prSet presAssocID="{F87806F8-E5DA-4C99-80DC-89F3C792D159}" presName="iconRect" presStyleLbl="node1" presStyleIdx="0" presStyleCnt="5" custScaleX="456193" custLinFactX="-123643" custLinFactNeighborX="-200000" custLinFactNeighborY="288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5043A90E-1C70-4584-95F1-3DD7A167FA95}" type="pres">
      <dgm:prSet presAssocID="{F87806F8-E5DA-4C99-80DC-89F3C792D159}" presName="spaceRect" presStyleCnt="0"/>
      <dgm:spPr/>
    </dgm:pt>
    <dgm:pt modelId="{66CFFA63-D447-4B96-941C-6E27FEF75075}" type="pres">
      <dgm:prSet presAssocID="{F87806F8-E5DA-4C99-80DC-89F3C792D159}" presName="textRect" presStyleLbl="revTx" presStyleIdx="0" presStyleCnt="5" custScaleX="235827" custScaleY="289560" custLinFactX="-28386" custLinFactNeighborX="-100000" custLinFactNeighborY="71051">
        <dgm:presLayoutVars>
          <dgm:chMax val="1"/>
          <dgm:chPref val="1"/>
        </dgm:presLayoutVars>
      </dgm:prSet>
      <dgm:spPr/>
    </dgm:pt>
    <dgm:pt modelId="{B8672904-1E19-4348-B698-B81505C3E541}" type="pres">
      <dgm:prSet presAssocID="{C6FA48DC-EFAA-412F-8166-2F79204754E6}" presName="sibTrans" presStyleCnt="0"/>
      <dgm:spPr/>
    </dgm:pt>
    <dgm:pt modelId="{24A8E0C6-2471-47C9-A025-3BA89AB4EBE4}" type="pres">
      <dgm:prSet presAssocID="{EFA0C8EE-E89D-4FD7-B24F-95ADB8BD89C1}" presName="compNode" presStyleCnt="0"/>
      <dgm:spPr/>
    </dgm:pt>
    <dgm:pt modelId="{634D75E2-E9FC-4281-B488-0CDC577E1839}" type="pres">
      <dgm:prSet presAssocID="{EFA0C8EE-E89D-4FD7-B24F-95ADB8BD89C1}" presName="iconRect" presStyleLbl="node1" presStyleIdx="1" presStyleCnt="5" custScaleX="355188" custLinFactNeighborX="-62561" custLinFactNeighborY="-30991"/>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FE67AD50-5DDB-4167-B611-E84C4B15E30B}" type="pres">
      <dgm:prSet presAssocID="{EFA0C8EE-E89D-4FD7-B24F-95ADB8BD89C1}" presName="spaceRect" presStyleCnt="0"/>
      <dgm:spPr/>
    </dgm:pt>
    <dgm:pt modelId="{9D71E7F4-AC73-487D-A107-A843DF600C0A}" type="pres">
      <dgm:prSet presAssocID="{EFA0C8EE-E89D-4FD7-B24F-95ADB8BD89C1}" presName="textRect" presStyleLbl="revTx" presStyleIdx="1" presStyleCnt="5" custScaleX="230522" custScaleY="170108" custLinFactNeighborX="-7723" custLinFactNeighborY="-13568">
        <dgm:presLayoutVars>
          <dgm:chMax val="1"/>
          <dgm:chPref val="1"/>
        </dgm:presLayoutVars>
      </dgm:prSet>
      <dgm:spPr/>
    </dgm:pt>
    <dgm:pt modelId="{76E67180-BFCC-4FBA-8B56-F804089FE80F}" type="pres">
      <dgm:prSet presAssocID="{E5DE621D-1961-4C99-B16D-20664F0F8970}" presName="sibTrans" presStyleCnt="0"/>
      <dgm:spPr/>
    </dgm:pt>
    <dgm:pt modelId="{8C2FAB45-4C05-4C49-8E61-7F65F4CFD7D2}" type="pres">
      <dgm:prSet presAssocID="{8EB5DFDD-C23F-497E-B6BC-BA5A7D9722EA}" presName="compNode" presStyleCnt="0"/>
      <dgm:spPr/>
    </dgm:pt>
    <dgm:pt modelId="{6B1C4290-5CB3-4D8B-9B8F-C71DD94AA28F}" type="pres">
      <dgm:prSet presAssocID="{8EB5DFDD-C23F-497E-B6BC-BA5A7D9722EA}" presName="iconRect" presStyleLbl="node1" presStyleIdx="2" presStyleCnt="5" custScaleX="327631" custScaleY="270919" custLinFactX="100000" custLinFactY="-13326" custLinFactNeighborX="122275"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t"/>
        </a:ext>
      </dgm:extLst>
    </dgm:pt>
    <dgm:pt modelId="{777CB3EF-7F71-4E71-A638-9F491332FD71}" type="pres">
      <dgm:prSet presAssocID="{8EB5DFDD-C23F-497E-B6BC-BA5A7D9722EA}" presName="spaceRect" presStyleCnt="0"/>
      <dgm:spPr/>
    </dgm:pt>
    <dgm:pt modelId="{D0863A28-B729-4182-944F-47709DD2242A}" type="pres">
      <dgm:prSet presAssocID="{8EB5DFDD-C23F-497E-B6BC-BA5A7D9722EA}" presName="textRect" presStyleLbl="revTx" presStyleIdx="2" presStyleCnt="5" custScaleX="230899" custScaleY="191232" custLinFactNeighborX="82047" custLinFactNeighborY="4891">
        <dgm:presLayoutVars>
          <dgm:chMax val="1"/>
          <dgm:chPref val="1"/>
        </dgm:presLayoutVars>
      </dgm:prSet>
      <dgm:spPr/>
    </dgm:pt>
    <dgm:pt modelId="{7EA0F1D4-4862-4CA2-8AA5-75993D63412F}" type="pres">
      <dgm:prSet presAssocID="{284242E0-2329-49B1-B19D-02E7EBC5157B}" presName="sibTrans" presStyleCnt="0"/>
      <dgm:spPr/>
    </dgm:pt>
    <dgm:pt modelId="{5B1A66A4-7447-43DE-B499-56EFFF2CFCF6}" type="pres">
      <dgm:prSet presAssocID="{BED5524A-4502-401E-87EF-69B41A23B3FA}" presName="compNode" presStyleCnt="0"/>
      <dgm:spPr/>
    </dgm:pt>
    <dgm:pt modelId="{4483A818-73A8-4225-8C52-6F3A3DCA9CE6}" type="pres">
      <dgm:prSet presAssocID="{BED5524A-4502-401E-87EF-69B41A23B3FA}" presName="iconRect" presStyleLbl="node1" presStyleIdx="3" presStyleCnt="5" custScaleX="355804" custScaleY="212029" custLinFactX="-10815" custLinFactNeighborX="-100000" custLinFactNeighborY="-9868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C0888EBA-D5D4-4598-B0CD-065043171B32}" type="pres">
      <dgm:prSet presAssocID="{BED5524A-4502-401E-87EF-69B41A23B3FA}" presName="spaceRect" presStyleCnt="0"/>
      <dgm:spPr/>
    </dgm:pt>
    <dgm:pt modelId="{7B40CD42-AC6C-49AA-AAED-CE4982F9F981}" type="pres">
      <dgm:prSet presAssocID="{BED5524A-4502-401E-87EF-69B41A23B3FA}" presName="textRect" presStyleLbl="revTx" presStyleIdx="3" presStyleCnt="5" custScaleX="376991" custScaleY="178196" custLinFactNeighborX="-21572" custLinFactNeighborY="36209">
        <dgm:presLayoutVars>
          <dgm:chMax val="1"/>
          <dgm:chPref val="1"/>
        </dgm:presLayoutVars>
      </dgm:prSet>
      <dgm:spPr/>
    </dgm:pt>
    <dgm:pt modelId="{7C251A44-3744-4CA3-8C6B-5237C1343046}" type="pres">
      <dgm:prSet presAssocID="{C5F5A28D-0FEB-47FD-A996-DA26E6C5DDE1}" presName="sibTrans" presStyleCnt="0"/>
      <dgm:spPr/>
    </dgm:pt>
    <dgm:pt modelId="{EBF861F9-97CD-4628-AC2D-88BAE7F3E311}" type="pres">
      <dgm:prSet presAssocID="{7E2B05F9-C733-4BC9-9A8E-9F69753F5E33}" presName="compNode" presStyleCnt="0"/>
      <dgm:spPr/>
    </dgm:pt>
    <dgm:pt modelId="{C082AB61-EA47-4A1F-8E49-FDD90924299A}" type="pres">
      <dgm:prSet presAssocID="{7E2B05F9-C733-4BC9-9A8E-9F69753F5E33}" presName="iconRect" presStyleLbl="node1" presStyleIdx="4" presStyleCnt="5" custScaleX="286095" custScaleY="185371" custLinFactX="96179" custLinFactNeighborX="100000" custLinFactNeighborY="-7826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1A2C1FAD-DB9F-4ED0-990E-138610520FD5}" type="pres">
      <dgm:prSet presAssocID="{7E2B05F9-C733-4BC9-9A8E-9F69753F5E33}" presName="spaceRect" presStyleCnt="0"/>
      <dgm:spPr/>
    </dgm:pt>
    <dgm:pt modelId="{84D871FF-9668-4817-A901-9325836CBDFA}" type="pres">
      <dgm:prSet presAssocID="{7E2B05F9-C733-4BC9-9A8E-9F69753F5E33}" presName="textRect" presStyleLbl="revTx" presStyleIdx="4" presStyleCnt="5" custScaleX="307792" custLinFactX="113" custLinFactNeighborX="100000" custLinFactNeighborY="-28940">
        <dgm:presLayoutVars>
          <dgm:chMax val="1"/>
          <dgm:chPref val="1"/>
        </dgm:presLayoutVars>
      </dgm:prSet>
      <dgm:spPr/>
    </dgm:pt>
  </dgm:ptLst>
  <dgm:cxnLst>
    <dgm:cxn modelId="{B5DE4D06-93E5-4217-BC33-A2F80589BA76}" srcId="{DECEAE53-3A77-4C84-A459-C3BC91E3F901}" destId="{EFA0C8EE-E89D-4FD7-B24F-95ADB8BD89C1}" srcOrd="1" destOrd="0" parTransId="{3E5BB3BD-6E51-4533-94FD-AEE4D04188A0}" sibTransId="{E5DE621D-1961-4C99-B16D-20664F0F8970}"/>
    <dgm:cxn modelId="{944D9B1E-7C3D-4B78-AEFB-3D159946EE2F}" srcId="{DECEAE53-3A77-4C84-A459-C3BC91E3F901}" destId="{7E2B05F9-C733-4BC9-9A8E-9F69753F5E33}" srcOrd="4" destOrd="0" parTransId="{E11EF65A-8504-4734-B1AE-46FD65D86200}" sibTransId="{2F4FFF68-7478-4383-A9D0-522290B7EB43}"/>
    <dgm:cxn modelId="{2F65C929-B2BF-47A2-8D71-66431050FA05}" type="presOf" srcId="{EFA0C8EE-E89D-4FD7-B24F-95ADB8BD89C1}" destId="{9D71E7F4-AC73-487D-A107-A843DF600C0A}" srcOrd="0" destOrd="0" presId="urn:microsoft.com/office/officeart/2018/2/layout/IconLabelList"/>
    <dgm:cxn modelId="{64816D69-356C-4DC7-A45B-6031E0ED23AD}" type="presOf" srcId="{BED5524A-4502-401E-87EF-69B41A23B3FA}" destId="{7B40CD42-AC6C-49AA-AAED-CE4982F9F981}" srcOrd="0" destOrd="0" presId="urn:microsoft.com/office/officeart/2018/2/layout/IconLabelList"/>
    <dgm:cxn modelId="{A3F53477-317C-4942-BB35-7B0BBB004725}" type="presOf" srcId="{F87806F8-E5DA-4C99-80DC-89F3C792D159}" destId="{66CFFA63-D447-4B96-941C-6E27FEF75075}" srcOrd="0" destOrd="0" presId="urn:microsoft.com/office/officeart/2018/2/layout/IconLabelList"/>
    <dgm:cxn modelId="{67CE8BA5-55C5-4A5A-9CE8-241FDDCDD252}" srcId="{DECEAE53-3A77-4C84-A459-C3BC91E3F901}" destId="{BED5524A-4502-401E-87EF-69B41A23B3FA}" srcOrd="3" destOrd="0" parTransId="{4CDD39AE-19B9-4FD1-867E-27ED10C7D6EE}" sibTransId="{C5F5A28D-0FEB-47FD-A996-DA26E6C5DDE1}"/>
    <dgm:cxn modelId="{BDD070B8-F3D8-4A5E-917A-A5808F9AE68F}" type="presOf" srcId="{8EB5DFDD-C23F-497E-B6BC-BA5A7D9722EA}" destId="{D0863A28-B729-4182-944F-47709DD2242A}" srcOrd="0" destOrd="0" presId="urn:microsoft.com/office/officeart/2018/2/layout/IconLabelList"/>
    <dgm:cxn modelId="{400034C4-CA16-426A-9CC5-8CAB48098E0F}" srcId="{DECEAE53-3A77-4C84-A459-C3BC91E3F901}" destId="{8EB5DFDD-C23F-497E-B6BC-BA5A7D9722EA}" srcOrd="2" destOrd="0" parTransId="{DBEF348F-6BBA-4A0F-BF59-32331F2FC7A6}" sibTransId="{284242E0-2329-49B1-B19D-02E7EBC5157B}"/>
    <dgm:cxn modelId="{6D29D3D1-736B-4ADB-90A5-EC342AD6313F}" srcId="{DECEAE53-3A77-4C84-A459-C3BC91E3F901}" destId="{F87806F8-E5DA-4C99-80DC-89F3C792D159}" srcOrd="0" destOrd="0" parTransId="{4CEFBE02-5D8D-4914-8B4F-CB35BB19D6B0}" sibTransId="{C6FA48DC-EFAA-412F-8166-2F79204754E6}"/>
    <dgm:cxn modelId="{076C79ED-E07F-4ED7-A716-C0C42E9EC280}" type="presOf" srcId="{7E2B05F9-C733-4BC9-9A8E-9F69753F5E33}" destId="{84D871FF-9668-4817-A901-9325836CBDFA}" srcOrd="0" destOrd="0" presId="urn:microsoft.com/office/officeart/2018/2/layout/IconLabelList"/>
    <dgm:cxn modelId="{FD3F85FE-9EB5-4EAE-9022-FFF9600C7847}" type="presOf" srcId="{DECEAE53-3A77-4C84-A459-C3BC91E3F901}" destId="{EECC92E4-4FBC-45CB-B84F-728A6526E76A}" srcOrd="0" destOrd="0" presId="urn:microsoft.com/office/officeart/2018/2/layout/IconLabelList"/>
    <dgm:cxn modelId="{D4652053-762D-4EE1-A485-C2408D49A699}" type="presParOf" srcId="{EECC92E4-4FBC-45CB-B84F-728A6526E76A}" destId="{8900CE3D-BF8F-4D90-ABE4-7971A1677E21}" srcOrd="0" destOrd="0" presId="urn:microsoft.com/office/officeart/2018/2/layout/IconLabelList"/>
    <dgm:cxn modelId="{02611057-1EF8-455B-B677-C6B110785F2C}" type="presParOf" srcId="{8900CE3D-BF8F-4D90-ABE4-7971A1677E21}" destId="{7B1CC5C8-ADBF-4C7D-A289-921253896775}" srcOrd="0" destOrd="0" presId="urn:microsoft.com/office/officeart/2018/2/layout/IconLabelList"/>
    <dgm:cxn modelId="{9B9847C5-8F04-4CA3-A781-7E3F531097AF}" type="presParOf" srcId="{8900CE3D-BF8F-4D90-ABE4-7971A1677E21}" destId="{5043A90E-1C70-4584-95F1-3DD7A167FA95}" srcOrd="1" destOrd="0" presId="urn:microsoft.com/office/officeart/2018/2/layout/IconLabelList"/>
    <dgm:cxn modelId="{DFDF5240-BDCA-49FA-8BC1-A63DFD05E7A0}" type="presParOf" srcId="{8900CE3D-BF8F-4D90-ABE4-7971A1677E21}" destId="{66CFFA63-D447-4B96-941C-6E27FEF75075}" srcOrd="2" destOrd="0" presId="urn:microsoft.com/office/officeart/2018/2/layout/IconLabelList"/>
    <dgm:cxn modelId="{2FBC5F16-CC51-43DB-904A-812EE4C701B5}" type="presParOf" srcId="{EECC92E4-4FBC-45CB-B84F-728A6526E76A}" destId="{B8672904-1E19-4348-B698-B81505C3E541}" srcOrd="1" destOrd="0" presId="urn:microsoft.com/office/officeart/2018/2/layout/IconLabelList"/>
    <dgm:cxn modelId="{3591BE9F-A8B7-412B-89D6-94C272C986AC}" type="presParOf" srcId="{EECC92E4-4FBC-45CB-B84F-728A6526E76A}" destId="{24A8E0C6-2471-47C9-A025-3BA89AB4EBE4}" srcOrd="2" destOrd="0" presId="urn:microsoft.com/office/officeart/2018/2/layout/IconLabelList"/>
    <dgm:cxn modelId="{FFAD5B88-DAFD-40E8-B9FA-2CC1231BE23E}" type="presParOf" srcId="{24A8E0C6-2471-47C9-A025-3BA89AB4EBE4}" destId="{634D75E2-E9FC-4281-B488-0CDC577E1839}" srcOrd="0" destOrd="0" presId="urn:microsoft.com/office/officeart/2018/2/layout/IconLabelList"/>
    <dgm:cxn modelId="{F4C338C6-063A-4B0C-B738-DE8FB5210960}" type="presParOf" srcId="{24A8E0C6-2471-47C9-A025-3BA89AB4EBE4}" destId="{FE67AD50-5DDB-4167-B611-E84C4B15E30B}" srcOrd="1" destOrd="0" presId="urn:microsoft.com/office/officeart/2018/2/layout/IconLabelList"/>
    <dgm:cxn modelId="{B8AA9D2C-EE66-4A12-A320-77704E5FA1D8}" type="presParOf" srcId="{24A8E0C6-2471-47C9-A025-3BA89AB4EBE4}" destId="{9D71E7F4-AC73-487D-A107-A843DF600C0A}" srcOrd="2" destOrd="0" presId="urn:microsoft.com/office/officeart/2018/2/layout/IconLabelList"/>
    <dgm:cxn modelId="{EDD21F1F-2A23-40C5-91B5-1B3C94E62AC4}" type="presParOf" srcId="{EECC92E4-4FBC-45CB-B84F-728A6526E76A}" destId="{76E67180-BFCC-4FBA-8B56-F804089FE80F}" srcOrd="3" destOrd="0" presId="urn:microsoft.com/office/officeart/2018/2/layout/IconLabelList"/>
    <dgm:cxn modelId="{55D732FE-0CCC-497D-90E5-5FC9993B896E}" type="presParOf" srcId="{EECC92E4-4FBC-45CB-B84F-728A6526E76A}" destId="{8C2FAB45-4C05-4C49-8E61-7F65F4CFD7D2}" srcOrd="4" destOrd="0" presId="urn:microsoft.com/office/officeart/2018/2/layout/IconLabelList"/>
    <dgm:cxn modelId="{93322518-F510-4DA1-A3E6-B00F6F404C28}" type="presParOf" srcId="{8C2FAB45-4C05-4C49-8E61-7F65F4CFD7D2}" destId="{6B1C4290-5CB3-4D8B-9B8F-C71DD94AA28F}" srcOrd="0" destOrd="0" presId="urn:microsoft.com/office/officeart/2018/2/layout/IconLabelList"/>
    <dgm:cxn modelId="{1D1681E8-D1E2-48E9-8C63-E87134E24FFA}" type="presParOf" srcId="{8C2FAB45-4C05-4C49-8E61-7F65F4CFD7D2}" destId="{777CB3EF-7F71-4E71-A638-9F491332FD71}" srcOrd="1" destOrd="0" presId="urn:microsoft.com/office/officeart/2018/2/layout/IconLabelList"/>
    <dgm:cxn modelId="{EB4F66B3-9C65-4460-A744-008DA3076EF5}" type="presParOf" srcId="{8C2FAB45-4C05-4C49-8E61-7F65F4CFD7D2}" destId="{D0863A28-B729-4182-944F-47709DD2242A}" srcOrd="2" destOrd="0" presId="urn:microsoft.com/office/officeart/2018/2/layout/IconLabelList"/>
    <dgm:cxn modelId="{A423D863-992B-4B7F-AD97-23170AEC875A}" type="presParOf" srcId="{EECC92E4-4FBC-45CB-B84F-728A6526E76A}" destId="{7EA0F1D4-4862-4CA2-8AA5-75993D63412F}" srcOrd="5" destOrd="0" presId="urn:microsoft.com/office/officeart/2018/2/layout/IconLabelList"/>
    <dgm:cxn modelId="{4BDFE107-02B8-4440-9538-D46B0D55EF1D}" type="presParOf" srcId="{EECC92E4-4FBC-45CB-B84F-728A6526E76A}" destId="{5B1A66A4-7447-43DE-B499-56EFFF2CFCF6}" srcOrd="6" destOrd="0" presId="urn:microsoft.com/office/officeart/2018/2/layout/IconLabelList"/>
    <dgm:cxn modelId="{385B347A-5DC4-4AAB-B6F5-D1AA108B44B4}" type="presParOf" srcId="{5B1A66A4-7447-43DE-B499-56EFFF2CFCF6}" destId="{4483A818-73A8-4225-8C52-6F3A3DCA9CE6}" srcOrd="0" destOrd="0" presId="urn:microsoft.com/office/officeart/2018/2/layout/IconLabelList"/>
    <dgm:cxn modelId="{9ECEAAC1-E8D5-47A1-A2A5-AD853D633BCA}" type="presParOf" srcId="{5B1A66A4-7447-43DE-B499-56EFFF2CFCF6}" destId="{C0888EBA-D5D4-4598-B0CD-065043171B32}" srcOrd="1" destOrd="0" presId="urn:microsoft.com/office/officeart/2018/2/layout/IconLabelList"/>
    <dgm:cxn modelId="{2331EB89-537C-4732-AFC0-E095C5DE36E3}" type="presParOf" srcId="{5B1A66A4-7447-43DE-B499-56EFFF2CFCF6}" destId="{7B40CD42-AC6C-49AA-AAED-CE4982F9F981}" srcOrd="2" destOrd="0" presId="urn:microsoft.com/office/officeart/2018/2/layout/IconLabelList"/>
    <dgm:cxn modelId="{12B4A078-4B66-4243-933C-A4D23B76AC5C}" type="presParOf" srcId="{EECC92E4-4FBC-45CB-B84F-728A6526E76A}" destId="{7C251A44-3744-4CA3-8C6B-5237C1343046}" srcOrd="7" destOrd="0" presId="urn:microsoft.com/office/officeart/2018/2/layout/IconLabelList"/>
    <dgm:cxn modelId="{966449A1-95DC-4E2B-B755-7A326C08FC67}" type="presParOf" srcId="{EECC92E4-4FBC-45CB-B84F-728A6526E76A}" destId="{EBF861F9-97CD-4628-AC2D-88BAE7F3E311}" srcOrd="8" destOrd="0" presId="urn:microsoft.com/office/officeart/2018/2/layout/IconLabelList"/>
    <dgm:cxn modelId="{D43EEE59-9299-4F8E-B5AF-46AB678EC092}" type="presParOf" srcId="{EBF861F9-97CD-4628-AC2D-88BAE7F3E311}" destId="{C082AB61-EA47-4A1F-8E49-FDD90924299A}" srcOrd="0" destOrd="0" presId="urn:microsoft.com/office/officeart/2018/2/layout/IconLabelList"/>
    <dgm:cxn modelId="{F7FCB7BB-BB81-42D0-9481-D4D54C571586}" type="presParOf" srcId="{EBF861F9-97CD-4628-AC2D-88BAE7F3E311}" destId="{1A2C1FAD-DB9F-4ED0-990E-138610520FD5}" srcOrd="1" destOrd="0" presId="urn:microsoft.com/office/officeart/2018/2/layout/IconLabelList"/>
    <dgm:cxn modelId="{AF06D523-5389-4AE9-8A7F-E48DEA3C64D2}" type="presParOf" srcId="{EBF861F9-97CD-4628-AC2D-88BAE7F3E311}" destId="{84D871FF-9668-4817-A901-9325836CBD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ACBFF4-2511-4358-8C03-BDBD7BB86A6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F6466B0-B22D-4667-9016-6EE0099737BA}">
      <dgm:prSet custT="1"/>
      <dgm:spPr/>
      <dgm:t>
        <a:bodyPr/>
        <a:lstStyle/>
        <a:p>
          <a:pPr>
            <a:lnSpc>
              <a:spcPct val="100000"/>
            </a:lnSpc>
          </a:pPr>
          <a:r>
            <a:rPr lang="en-US" sz="1600" b="1" dirty="0"/>
            <a:t>Weekday vs Weekend Sales</a:t>
          </a:r>
          <a:r>
            <a:rPr lang="en-US" sz="1600" dirty="0"/>
            <a:t>: We found that a majority of the sales occurred during weekdays, with weekends showing significantly lower transaction volumes. This insight allows </a:t>
          </a:r>
          <a:r>
            <a:rPr lang="en-US" sz="1600" dirty="0" err="1"/>
            <a:t>Olist</a:t>
          </a:r>
          <a:r>
            <a:rPr lang="en-US" sz="1600" dirty="0"/>
            <a:t> to plan weekend promotions to boost sales.</a:t>
          </a:r>
        </a:p>
      </dgm:t>
    </dgm:pt>
    <dgm:pt modelId="{83DC7491-5F35-4C47-B7DA-CEDE3CDCF04E}" type="parTrans" cxnId="{59F00368-89BE-4078-BA47-EC2FF1D7FB2D}">
      <dgm:prSet/>
      <dgm:spPr/>
      <dgm:t>
        <a:bodyPr/>
        <a:lstStyle/>
        <a:p>
          <a:endParaRPr lang="en-US"/>
        </a:p>
      </dgm:t>
    </dgm:pt>
    <dgm:pt modelId="{7E5F5B6F-784B-4D2B-A8E2-62D15AC72353}" type="sibTrans" cxnId="{59F00368-89BE-4078-BA47-EC2FF1D7FB2D}">
      <dgm:prSet/>
      <dgm:spPr/>
      <dgm:t>
        <a:bodyPr/>
        <a:lstStyle/>
        <a:p>
          <a:endParaRPr lang="en-US"/>
        </a:p>
      </dgm:t>
    </dgm:pt>
    <dgm:pt modelId="{76B0957B-A07D-4540-8B47-CF27A9801719}">
      <dgm:prSet custT="1"/>
      <dgm:spPr/>
      <dgm:t>
        <a:bodyPr/>
        <a:lstStyle/>
        <a:p>
          <a:pPr>
            <a:lnSpc>
              <a:spcPct val="100000"/>
            </a:lnSpc>
          </a:pPr>
          <a:r>
            <a:rPr lang="en-US" sz="1600" b="1" dirty="0"/>
            <a:t>Payment Type Preferences</a:t>
          </a:r>
          <a:r>
            <a:rPr lang="en-US" sz="1600" dirty="0"/>
            <a:t>: Credit cards emerged as the dominant payment method, with other options like </a:t>
          </a:r>
          <a:r>
            <a:rPr lang="en-US" sz="1600" dirty="0" err="1"/>
            <a:t>boleto</a:t>
          </a:r>
          <a:r>
            <a:rPr lang="en-US" sz="1600" dirty="0"/>
            <a:t> and vouchers being significantly less popular. This suggests a need to enhance promotion and customer awareness for alternative payment methods.</a:t>
          </a:r>
        </a:p>
      </dgm:t>
    </dgm:pt>
    <dgm:pt modelId="{74A09657-B9F2-4F75-ACCC-625B033197B2}" type="parTrans" cxnId="{2BCA3E83-CC5D-4EF3-8E29-18F4DAC6F2DB}">
      <dgm:prSet/>
      <dgm:spPr/>
      <dgm:t>
        <a:bodyPr/>
        <a:lstStyle/>
        <a:p>
          <a:endParaRPr lang="en-US"/>
        </a:p>
      </dgm:t>
    </dgm:pt>
    <dgm:pt modelId="{D86999A2-B9D4-4BC2-B061-14D38F9D8DFA}" type="sibTrans" cxnId="{2BCA3E83-CC5D-4EF3-8E29-18F4DAC6F2DB}">
      <dgm:prSet/>
      <dgm:spPr/>
      <dgm:t>
        <a:bodyPr/>
        <a:lstStyle/>
        <a:p>
          <a:endParaRPr lang="en-US"/>
        </a:p>
      </dgm:t>
    </dgm:pt>
    <dgm:pt modelId="{E5E4F2DD-AE53-43D7-A658-A449FE11E64B}">
      <dgm:prSet custT="1"/>
      <dgm:spPr/>
      <dgm:t>
        <a:bodyPr/>
        <a:lstStyle/>
        <a:p>
          <a:pPr>
            <a:lnSpc>
              <a:spcPct val="100000"/>
            </a:lnSpc>
          </a:pPr>
          <a:r>
            <a:rPr lang="en-US" sz="1600" b="1" dirty="0"/>
            <a:t>Shipping &amp; Delivery Insights</a:t>
          </a:r>
          <a:r>
            <a:rPr lang="en-US" sz="1600" dirty="0"/>
            <a:t>: The average shipping time for orders was around 13 days, and products in certain categories (such as pet supplies) had longer delivery times. This could affect customer satisfaction, and </a:t>
          </a:r>
          <a:r>
            <a:rPr lang="en-US" sz="1600" dirty="0" err="1"/>
            <a:t>Olist</a:t>
          </a:r>
          <a:r>
            <a:rPr lang="en-US" sz="1600" dirty="0"/>
            <a:t> can focus on optimizing logistics for quicker deliveries.</a:t>
          </a:r>
        </a:p>
      </dgm:t>
    </dgm:pt>
    <dgm:pt modelId="{4F54F2DD-40DD-4BBD-9D54-BD196D3E48DE}" type="parTrans" cxnId="{A077590A-9BEC-41FE-9DDD-76E87B6FBCD0}">
      <dgm:prSet/>
      <dgm:spPr/>
      <dgm:t>
        <a:bodyPr/>
        <a:lstStyle/>
        <a:p>
          <a:endParaRPr lang="en-US"/>
        </a:p>
      </dgm:t>
    </dgm:pt>
    <dgm:pt modelId="{1375AF4E-39F9-45C4-B4A9-2F7087F9D94F}" type="sibTrans" cxnId="{A077590A-9BEC-41FE-9DDD-76E87B6FBCD0}">
      <dgm:prSet/>
      <dgm:spPr/>
      <dgm:t>
        <a:bodyPr/>
        <a:lstStyle/>
        <a:p>
          <a:endParaRPr lang="en-US"/>
        </a:p>
      </dgm:t>
    </dgm:pt>
    <dgm:pt modelId="{EC51E272-4308-4054-951D-6ACB4D3F8BB2}">
      <dgm:prSet custT="1"/>
      <dgm:spPr/>
      <dgm:t>
        <a:bodyPr/>
        <a:lstStyle/>
        <a:p>
          <a:pPr>
            <a:lnSpc>
              <a:spcPct val="100000"/>
            </a:lnSpc>
          </a:pPr>
          <a:r>
            <a:rPr lang="en-US" sz="1600" b="1" dirty="0"/>
            <a:t>City-Based Trends</a:t>
          </a:r>
          <a:r>
            <a:rPr lang="en-US" sz="1600" dirty="0"/>
            <a:t>: São Paulo was the leading city in terms of sales, with higher transaction values than other regions. Marketing efforts can be tailored to capitalize on the spending behavior of customers in São Paulo.</a:t>
          </a:r>
        </a:p>
      </dgm:t>
    </dgm:pt>
    <dgm:pt modelId="{B2940253-439F-4FB8-8FC4-B7F037DF3A2D}" type="parTrans" cxnId="{804C8AA8-8480-4F3C-9C8F-288604F0F783}">
      <dgm:prSet/>
      <dgm:spPr/>
      <dgm:t>
        <a:bodyPr/>
        <a:lstStyle/>
        <a:p>
          <a:endParaRPr lang="en-US"/>
        </a:p>
      </dgm:t>
    </dgm:pt>
    <dgm:pt modelId="{24AAC1E9-D759-439F-AA01-6CAD00E342B2}" type="sibTrans" cxnId="{804C8AA8-8480-4F3C-9C8F-288604F0F783}">
      <dgm:prSet/>
      <dgm:spPr/>
      <dgm:t>
        <a:bodyPr/>
        <a:lstStyle/>
        <a:p>
          <a:endParaRPr lang="en-US"/>
        </a:p>
      </dgm:t>
    </dgm:pt>
    <dgm:pt modelId="{D31F459A-A9CF-43EC-9CE2-1DFB9EF02E38}">
      <dgm:prSet custT="1"/>
      <dgm:spPr/>
      <dgm:t>
        <a:bodyPr/>
        <a:lstStyle/>
        <a:p>
          <a:pPr>
            <a:lnSpc>
              <a:spcPct val="100000"/>
            </a:lnSpc>
          </a:pPr>
          <a:r>
            <a:rPr lang="en-US" sz="1600" b="1" dirty="0"/>
            <a:t>Customer Feedback &amp; Delivery Speed</a:t>
          </a:r>
          <a:r>
            <a:rPr lang="en-US" sz="1600" dirty="0"/>
            <a:t>: A relationship between delivery speed and review scores was observed, where faster delivery times contributed to higher customer satisfaction and better reviews.</a:t>
          </a:r>
        </a:p>
      </dgm:t>
    </dgm:pt>
    <dgm:pt modelId="{FB53A45E-AB55-4667-BCF4-E54385DE2729}" type="parTrans" cxnId="{71603F9F-2EAF-4AB2-98EA-4A4A3424FD97}">
      <dgm:prSet/>
      <dgm:spPr/>
      <dgm:t>
        <a:bodyPr/>
        <a:lstStyle/>
        <a:p>
          <a:endParaRPr lang="en-US"/>
        </a:p>
      </dgm:t>
    </dgm:pt>
    <dgm:pt modelId="{113A1529-7185-4001-8460-ACDE92626BFF}" type="sibTrans" cxnId="{71603F9F-2EAF-4AB2-98EA-4A4A3424FD97}">
      <dgm:prSet/>
      <dgm:spPr/>
      <dgm:t>
        <a:bodyPr/>
        <a:lstStyle/>
        <a:p>
          <a:endParaRPr lang="en-US"/>
        </a:p>
      </dgm:t>
    </dgm:pt>
    <dgm:pt modelId="{5FB31149-CCEC-4B16-888D-1EBB1226F633}" type="pres">
      <dgm:prSet presAssocID="{94ACBFF4-2511-4358-8C03-BDBD7BB86A6B}" presName="root" presStyleCnt="0">
        <dgm:presLayoutVars>
          <dgm:dir/>
          <dgm:resizeHandles val="exact"/>
        </dgm:presLayoutVars>
      </dgm:prSet>
      <dgm:spPr/>
    </dgm:pt>
    <dgm:pt modelId="{104708DD-C787-4690-B848-14AE20EB47EA}" type="pres">
      <dgm:prSet presAssocID="{CF6466B0-B22D-4667-9016-6EE0099737BA}" presName="compNode" presStyleCnt="0"/>
      <dgm:spPr/>
    </dgm:pt>
    <dgm:pt modelId="{9D5EE7E2-C9F7-44B5-B05D-72AA2FFE4E81}" type="pres">
      <dgm:prSet presAssocID="{CF6466B0-B22D-4667-9016-6EE0099737BA}" presName="bgRect" presStyleLbl="bgShp" presStyleIdx="0" presStyleCnt="5" custScaleY="101530" custLinFactNeighborX="-122" custLinFactNeighborY="12619"/>
      <dgm:spPr>
        <a:solidFill>
          <a:schemeClr val="accent4">
            <a:lumMod val="60000"/>
            <a:lumOff val="40000"/>
          </a:schemeClr>
        </a:solidFill>
      </dgm:spPr>
    </dgm:pt>
    <dgm:pt modelId="{2A425E8D-7151-4391-9BE7-6FDDE1E3581C}" type="pres">
      <dgm:prSet presAssocID="{CF6466B0-B22D-4667-9016-6EE0099737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F3053EF8-6FD7-4680-AB1B-421A30C33576}" type="pres">
      <dgm:prSet presAssocID="{CF6466B0-B22D-4667-9016-6EE0099737BA}" presName="spaceRect" presStyleCnt="0"/>
      <dgm:spPr/>
    </dgm:pt>
    <dgm:pt modelId="{17F30EA7-75D5-49C2-B93F-6641131D6D86}" type="pres">
      <dgm:prSet presAssocID="{CF6466B0-B22D-4667-9016-6EE0099737BA}" presName="parTx" presStyleLbl="revTx" presStyleIdx="0" presStyleCnt="5">
        <dgm:presLayoutVars>
          <dgm:chMax val="0"/>
          <dgm:chPref val="0"/>
        </dgm:presLayoutVars>
      </dgm:prSet>
      <dgm:spPr/>
    </dgm:pt>
    <dgm:pt modelId="{184CC793-FA94-4F23-BE49-DA5197DBD12D}" type="pres">
      <dgm:prSet presAssocID="{7E5F5B6F-784B-4D2B-A8E2-62D15AC72353}" presName="sibTrans" presStyleCnt="0"/>
      <dgm:spPr/>
    </dgm:pt>
    <dgm:pt modelId="{FE306B3A-F687-40C4-9351-E0D227577207}" type="pres">
      <dgm:prSet presAssocID="{76B0957B-A07D-4540-8B47-CF27A9801719}" presName="compNode" presStyleCnt="0"/>
      <dgm:spPr/>
    </dgm:pt>
    <dgm:pt modelId="{1A13330D-05A2-46E2-8B85-D559D276BA4A}" type="pres">
      <dgm:prSet presAssocID="{76B0957B-A07D-4540-8B47-CF27A9801719}" presName="bgRect" presStyleLbl="bgShp" presStyleIdx="1" presStyleCnt="5" custScaleY="138837"/>
      <dgm:spPr>
        <a:solidFill>
          <a:schemeClr val="accent4">
            <a:lumMod val="60000"/>
            <a:lumOff val="40000"/>
          </a:schemeClr>
        </a:solidFill>
      </dgm:spPr>
    </dgm:pt>
    <dgm:pt modelId="{37EE29FF-92FC-474E-A578-3C6DCF6D6906}" type="pres">
      <dgm:prSet presAssocID="{76B0957B-A07D-4540-8B47-CF27A980171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edit card"/>
        </a:ext>
      </dgm:extLst>
    </dgm:pt>
    <dgm:pt modelId="{0056361D-CC6D-43CD-BEDA-9D0CA6E72891}" type="pres">
      <dgm:prSet presAssocID="{76B0957B-A07D-4540-8B47-CF27A9801719}" presName="spaceRect" presStyleCnt="0"/>
      <dgm:spPr/>
    </dgm:pt>
    <dgm:pt modelId="{2FE73BC4-5EC1-406C-9581-337DDC608666}" type="pres">
      <dgm:prSet presAssocID="{76B0957B-A07D-4540-8B47-CF27A9801719}" presName="parTx" presStyleLbl="revTx" presStyleIdx="1" presStyleCnt="5">
        <dgm:presLayoutVars>
          <dgm:chMax val="0"/>
          <dgm:chPref val="0"/>
        </dgm:presLayoutVars>
      </dgm:prSet>
      <dgm:spPr/>
    </dgm:pt>
    <dgm:pt modelId="{60508E0E-2509-4E4D-823F-691CF496B77E}" type="pres">
      <dgm:prSet presAssocID="{D86999A2-B9D4-4BC2-B061-14D38F9D8DFA}" presName="sibTrans" presStyleCnt="0"/>
      <dgm:spPr/>
    </dgm:pt>
    <dgm:pt modelId="{2CE1EC94-796A-4022-AC30-B506DA820A35}" type="pres">
      <dgm:prSet presAssocID="{E5E4F2DD-AE53-43D7-A658-A449FE11E64B}" presName="compNode" presStyleCnt="0"/>
      <dgm:spPr/>
    </dgm:pt>
    <dgm:pt modelId="{33AC16C9-58A2-4C9F-B040-109642CE7C2E}" type="pres">
      <dgm:prSet presAssocID="{E5E4F2DD-AE53-43D7-A658-A449FE11E64B}" presName="bgRect" presStyleLbl="bgShp" presStyleIdx="2" presStyleCnt="5" custScaleY="127135"/>
      <dgm:spPr>
        <a:solidFill>
          <a:schemeClr val="accent4">
            <a:lumMod val="60000"/>
            <a:lumOff val="40000"/>
          </a:schemeClr>
        </a:solidFill>
      </dgm:spPr>
    </dgm:pt>
    <dgm:pt modelId="{1B7F5DE7-AD78-44CF-BEEA-C65C46D360E7}" type="pres">
      <dgm:prSet presAssocID="{E5E4F2DD-AE53-43D7-A658-A449FE11E6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g"/>
        </a:ext>
      </dgm:extLst>
    </dgm:pt>
    <dgm:pt modelId="{D3F78DB9-5496-45F7-B9C0-E7ACCC956DF8}" type="pres">
      <dgm:prSet presAssocID="{E5E4F2DD-AE53-43D7-A658-A449FE11E64B}" presName="spaceRect" presStyleCnt="0"/>
      <dgm:spPr/>
    </dgm:pt>
    <dgm:pt modelId="{B6FCE0E4-8B7F-4FDD-9C0B-7A13A70F9B22}" type="pres">
      <dgm:prSet presAssocID="{E5E4F2DD-AE53-43D7-A658-A449FE11E64B}" presName="parTx" presStyleLbl="revTx" presStyleIdx="2" presStyleCnt="5">
        <dgm:presLayoutVars>
          <dgm:chMax val="0"/>
          <dgm:chPref val="0"/>
        </dgm:presLayoutVars>
      </dgm:prSet>
      <dgm:spPr/>
    </dgm:pt>
    <dgm:pt modelId="{38A6B624-F98F-4FEB-B1AF-BA5B200CD729}" type="pres">
      <dgm:prSet presAssocID="{1375AF4E-39F9-45C4-B4A9-2F7087F9D94F}" presName="sibTrans" presStyleCnt="0"/>
      <dgm:spPr/>
    </dgm:pt>
    <dgm:pt modelId="{78537FF0-58D3-437D-ADE8-3FA7D892AB04}" type="pres">
      <dgm:prSet presAssocID="{EC51E272-4308-4054-951D-6ACB4D3F8BB2}" presName="compNode" presStyleCnt="0"/>
      <dgm:spPr/>
    </dgm:pt>
    <dgm:pt modelId="{9AFF6195-B2E3-4DFF-9DCE-C26D9B775C22}" type="pres">
      <dgm:prSet presAssocID="{EC51E272-4308-4054-951D-6ACB4D3F8BB2}" presName="bgRect" presStyleLbl="bgShp" presStyleIdx="3" presStyleCnt="5"/>
      <dgm:spPr>
        <a:solidFill>
          <a:schemeClr val="accent4">
            <a:lumMod val="60000"/>
            <a:lumOff val="40000"/>
          </a:schemeClr>
        </a:solidFill>
      </dgm:spPr>
    </dgm:pt>
    <dgm:pt modelId="{741AC297-E2C3-45C9-9839-5C977FA752F4}" type="pres">
      <dgm:prSet presAssocID="{EC51E272-4308-4054-951D-6ACB4D3F8BB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ity"/>
        </a:ext>
      </dgm:extLst>
    </dgm:pt>
    <dgm:pt modelId="{C1759957-96A1-4FD0-A18B-4AE49FC72408}" type="pres">
      <dgm:prSet presAssocID="{EC51E272-4308-4054-951D-6ACB4D3F8BB2}" presName="spaceRect" presStyleCnt="0"/>
      <dgm:spPr/>
    </dgm:pt>
    <dgm:pt modelId="{0E10793F-CE04-4B5D-B239-01197F4A21C6}" type="pres">
      <dgm:prSet presAssocID="{EC51E272-4308-4054-951D-6ACB4D3F8BB2}" presName="parTx" presStyleLbl="revTx" presStyleIdx="3" presStyleCnt="5">
        <dgm:presLayoutVars>
          <dgm:chMax val="0"/>
          <dgm:chPref val="0"/>
        </dgm:presLayoutVars>
      </dgm:prSet>
      <dgm:spPr/>
    </dgm:pt>
    <dgm:pt modelId="{FF804F61-976E-4D36-A361-251D169B51C7}" type="pres">
      <dgm:prSet presAssocID="{24AAC1E9-D759-439F-AA01-6CAD00E342B2}" presName="sibTrans" presStyleCnt="0"/>
      <dgm:spPr/>
    </dgm:pt>
    <dgm:pt modelId="{3E6E88E9-7EB9-4BD3-957F-D647E499E908}" type="pres">
      <dgm:prSet presAssocID="{D31F459A-A9CF-43EC-9CE2-1DFB9EF02E38}" presName="compNode" presStyleCnt="0"/>
      <dgm:spPr/>
    </dgm:pt>
    <dgm:pt modelId="{22B48F89-72C6-4DEE-87E2-378DAAAF3E96}" type="pres">
      <dgm:prSet presAssocID="{D31F459A-A9CF-43EC-9CE2-1DFB9EF02E38}" presName="bgRect" presStyleLbl="bgShp" presStyleIdx="4" presStyleCnt="5"/>
      <dgm:spPr>
        <a:solidFill>
          <a:schemeClr val="accent4">
            <a:lumMod val="60000"/>
            <a:lumOff val="40000"/>
          </a:schemeClr>
        </a:solidFill>
      </dgm:spPr>
    </dgm:pt>
    <dgm:pt modelId="{1351A21F-A9BD-4872-BD7B-C4500E15E2C9}" type="pres">
      <dgm:prSet presAssocID="{D31F459A-A9CF-43EC-9CE2-1DFB9EF02E3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uge"/>
        </a:ext>
      </dgm:extLst>
    </dgm:pt>
    <dgm:pt modelId="{33F23ECE-94D5-4E93-8A37-C32B33A0AFCD}" type="pres">
      <dgm:prSet presAssocID="{D31F459A-A9CF-43EC-9CE2-1DFB9EF02E38}" presName="spaceRect" presStyleCnt="0"/>
      <dgm:spPr/>
    </dgm:pt>
    <dgm:pt modelId="{C72EE7B5-0BBC-4197-9D70-9039666D3765}" type="pres">
      <dgm:prSet presAssocID="{D31F459A-A9CF-43EC-9CE2-1DFB9EF02E38}" presName="parTx" presStyleLbl="revTx" presStyleIdx="4" presStyleCnt="5">
        <dgm:presLayoutVars>
          <dgm:chMax val="0"/>
          <dgm:chPref val="0"/>
        </dgm:presLayoutVars>
      </dgm:prSet>
      <dgm:spPr/>
    </dgm:pt>
  </dgm:ptLst>
  <dgm:cxnLst>
    <dgm:cxn modelId="{A077590A-9BEC-41FE-9DDD-76E87B6FBCD0}" srcId="{94ACBFF4-2511-4358-8C03-BDBD7BB86A6B}" destId="{E5E4F2DD-AE53-43D7-A658-A449FE11E64B}" srcOrd="2" destOrd="0" parTransId="{4F54F2DD-40DD-4BBD-9D54-BD196D3E48DE}" sibTransId="{1375AF4E-39F9-45C4-B4A9-2F7087F9D94F}"/>
    <dgm:cxn modelId="{09721620-0041-4D5F-ABBE-E1D3D930CC56}" type="presOf" srcId="{94ACBFF4-2511-4358-8C03-BDBD7BB86A6B}" destId="{5FB31149-CCEC-4B16-888D-1EBB1226F633}" srcOrd="0" destOrd="0" presId="urn:microsoft.com/office/officeart/2018/2/layout/IconVerticalSolidList"/>
    <dgm:cxn modelId="{156D5935-4439-4CDE-A4A7-3CB97AB96D9D}" type="presOf" srcId="{76B0957B-A07D-4540-8B47-CF27A9801719}" destId="{2FE73BC4-5EC1-406C-9581-337DDC608666}" srcOrd="0" destOrd="0" presId="urn:microsoft.com/office/officeart/2018/2/layout/IconVerticalSolidList"/>
    <dgm:cxn modelId="{59F00368-89BE-4078-BA47-EC2FF1D7FB2D}" srcId="{94ACBFF4-2511-4358-8C03-BDBD7BB86A6B}" destId="{CF6466B0-B22D-4667-9016-6EE0099737BA}" srcOrd="0" destOrd="0" parTransId="{83DC7491-5F35-4C47-B7DA-CEDE3CDCF04E}" sibTransId="{7E5F5B6F-784B-4D2B-A8E2-62D15AC72353}"/>
    <dgm:cxn modelId="{2BCA3E83-CC5D-4EF3-8E29-18F4DAC6F2DB}" srcId="{94ACBFF4-2511-4358-8C03-BDBD7BB86A6B}" destId="{76B0957B-A07D-4540-8B47-CF27A9801719}" srcOrd="1" destOrd="0" parTransId="{74A09657-B9F2-4F75-ACCC-625B033197B2}" sibTransId="{D86999A2-B9D4-4BC2-B061-14D38F9D8DFA}"/>
    <dgm:cxn modelId="{71603F9F-2EAF-4AB2-98EA-4A4A3424FD97}" srcId="{94ACBFF4-2511-4358-8C03-BDBD7BB86A6B}" destId="{D31F459A-A9CF-43EC-9CE2-1DFB9EF02E38}" srcOrd="4" destOrd="0" parTransId="{FB53A45E-AB55-4667-BCF4-E54385DE2729}" sibTransId="{113A1529-7185-4001-8460-ACDE92626BFF}"/>
    <dgm:cxn modelId="{804C8AA8-8480-4F3C-9C8F-288604F0F783}" srcId="{94ACBFF4-2511-4358-8C03-BDBD7BB86A6B}" destId="{EC51E272-4308-4054-951D-6ACB4D3F8BB2}" srcOrd="3" destOrd="0" parTransId="{B2940253-439F-4FB8-8FC4-B7F037DF3A2D}" sibTransId="{24AAC1E9-D759-439F-AA01-6CAD00E342B2}"/>
    <dgm:cxn modelId="{5C643CC2-C4BE-473F-8B8F-E06D02C7AC9A}" type="presOf" srcId="{CF6466B0-B22D-4667-9016-6EE0099737BA}" destId="{17F30EA7-75D5-49C2-B93F-6641131D6D86}" srcOrd="0" destOrd="0" presId="urn:microsoft.com/office/officeart/2018/2/layout/IconVerticalSolidList"/>
    <dgm:cxn modelId="{E641CEC4-04E3-4E51-84D7-80B0B93E979E}" type="presOf" srcId="{EC51E272-4308-4054-951D-6ACB4D3F8BB2}" destId="{0E10793F-CE04-4B5D-B239-01197F4A21C6}" srcOrd="0" destOrd="0" presId="urn:microsoft.com/office/officeart/2018/2/layout/IconVerticalSolidList"/>
    <dgm:cxn modelId="{9849D5CD-0590-4A57-851C-C9E67FAB8FDD}" type="presOf" srcId="{E5E4F2DD-AE53-43D7-A658-A449FE11E64B}" destId="{B6FCE0E4-8B7F-4FDD-9C0B-7A13A70F9B22}" srcOrd="0" destOrd="0" presId="urn:microsoft.com/office/officeart/2018/2/layout/IconVerticalSolidList"/>
    <dgm:cxn modelId="{95B213D0-E9E2-4E67-B7FF-CA7469F90EAB}" type="presOf" srcId="{D31F459A-A9CF-43EC-9CE2-1DFB9EF02E38}" destId="{C72EE7B5-0BBC-4197-9D70-9039666D3765}" srcOrd="0" destOrd="0" presId="urn:microsoft.com/office/officeart/2018/2/layout/IconVerticalSolidList"/>
    <dgm:cxn modelId="{80CE0507-0BA5-42DA-B23E-8D32B356A805}" type="presParOf" srcId="{5FB31149-CCEC-4B16-888D-1EBB1226F633}" destId="{104708DD-C787-4690-B848-14AE20EB47EA}" srcOrd="0" destOrd="0" presId="urn:microsoft.com/office/officeart/2018/2/layout/IconVerticalSolidList"/>
    <dgm:cxn modelId="{4A133AA0-3F13-40DD-B06C-24FB91D0E16E}" type="presParOf" srcId="{104708DD-C787-4690-B848-14AE20EB47EA}" destId="{9D5EE7E2-C9F7-44B5-B05D-72AA2FFE4E81}" srcOrd="0" destOrd="0" presId="urn:microsoft.com/office/officeart/2018/2/layout/IconVerticalSolidList"/>
    <dgm:cxn modelId="{E10BFA96-6E65-4B5B-9BE2-647A36519751}" type="presParOf" srcId="{104708DD-C787-4690-B848-14AE20EB47EA}" destId="{2A425E8D-7151-4391-9BE7-6FDDE1E3581C}" srcOrd="1" destOrd="0" presId="urn:microsoft.com/office/officeart/2018/2/layout/IconVerticalSolidList"/>
    <dgm:cxn modelId="{DAC051DC-83C8-4BA5-A4F2-2A92709DA126}" type="presParOf" srcId="{104708DD-C787-4690-B848-14AE20EB47EA}" destId="{F3053EF8-6FD7-4680-AB1B-421A30C33576}" srcOrd="2" destOrd="0" presId="urn:microsoft.com/office/officeart/2018/2/layout/IconVerticalSolidList"/>
    <dgm:cxn modelId="{CD56D678-53FD-466D-9F15-1CEED7CBFA84}" type="presParOf" srcId="{104708DD-C787-4690-B848-14AE20EB47EA}" destId="{17F30EA7-75D5-49C2-B93F-6641131D6D86}" srcOrd="3" destOrd="0" presId="urn:microsoft.com/office/officeart/2018/2/layout/IconVerticalSolidList"/>
    <dgm:cxn modelId="{805DD4B9-2433-47CF-BDD2-55F8CAE007EC}" type="presParOf" srcId="{5FB31149-CCEC-4B16-888D-1EBB1226F633}" destId="{184CC793-FA94-4F23-BE49-DA5197DBD12D}" srcOrd="1" destOrd="0" presId="urn:microsoft.com/office/officeart/2018/2/layout/IconVerticalSolidList"/>
    <dgm:cxn modelId="{63AE29ED-E94B-455B-94BA-461CC38FCF09}" type="presParOf" srcId="{5FB31149-CCEC-4B16-888D-1EBB1226F633}" destId="{FE306B3A-F687-40C4-9351-E0D227577207}" srcOrd="2" destOrd="0" presId="urn:microsoft.com/office/officeart/2018/2/layout/IconVerticalSolidList"/>
    <dgm:cxn modelId="{48F0038A-BE04-48C0-A7AB-16AF4BA2AE09}" type="presParOf" srcId="{FE306B3A-F687-40C4-9351-E0D227577207}" destId="{1A13330D-05A2-46E2-8B85-D559D276BA4A}" srcOrd="0" destOrd="0" presId="urn:microsoft.com/office/officeart/2018/2/layout/IconVerticalSolidList"/>
    <dgm:cxn modelId="{C2BBBEA2-E433-40C3-8ADA-1166747DDC2C}" type="presParOf" srcId="{FE306B3A-F687-40C4-9351-E0D227577207}" destId="{37EE29FF-92FC-474E-A578-3C6DCF6D6906}" srcOrd="1" destOrd="0" presId="urn:microsoft.com/office/officeart/2018/2/layout/IconVerticalSolidList"/>
    <dgm:cxn modelId="{CFAF2AFA-69E1-4321-8AB5-49D80EE46BC3}" type="presParOf" srcId="{FE306B3A-F687-40C4-9351-E0D227577207}" destId="{0056361D-CC6D-43CD-BEDA-9D0CA6E72891}" srcOrd="2" destOrd="0" presId="urn:microsoft.com/office/officeart/2018/2/layout/IconVerticalSolidList"/>
    <dgm:cxn modelId="{620DB68C-D854-4DA4-986B-054CF6C495E1}" type="presParOf" srcId="{FE306B3A-F687-40C4-9351-E0D227577207}" destId="{2FE73BC4-5EC1-406C-9581-337DDC608666}" srcOrd="3" destOrd="0" presId="urn:microsoft.com/office/officeart/2018/2/layout/IconVerticalSolidList"/>
    <dgm:cxn modelId="{1203F31E-5836-420A-8BE0-12A621A980C2}" type="presParOf" srcId="{5FB31149-CCEC-4B16-888D-1EBB1226F633}" destId="{60508E0E-2509-4E4D-823F-691CF496B77E}" srcOrd="3" destOrd="0" presId="urn:microsoft.com/office/officeart/2018/2/layout/IconVerticalSolidList"/>
    <dgm:cxn modelId="{862CD8B3-CE9B-4381-9091-810F6F71EF7F}" type="presParOf" srcId="{5FB31149-CCEC-4B16-888D-1EBB1226F633}" destId="{2CE1EC94-796A-4022-AC30-B506DA820A35}" srcOrd="4" destOrd="0" presId="urn:microsoft.com/office/officeart/2018/2/layout/IconVerticalSolidList"/>
    <dgm:cxn modelId="{F889B939-C434-40A0-AF65-4F8576217BB2}" type="presParOf" srcId="{2CE1EC94-796A-4022-AC30-B506DA820A35}" destId="{33AC16C9-58A2-4C9F-B040-109642CE7C2E}" srcOrd="0" destOrd="0" presId="urn:microsoft.com/office/officeart/2018/2/layout/IconVerticalSolidList"/>
    <dgm:cxn modelId="{85320337-7C8D-4C85-8DC0-701E770A3F1B}" type="presParOf" srcId="{2CE1EC94-796A-4022-AC30-B506DA820A35}" destId="{1B7F5DE7-AD78-44CF-BEEA-C65C46D360E7}" srcOrd="1" destOrd="0" presId="urn:microsoft.com/office/officeart/2018/2/layout/IconVerticalSolidList"/>
    <dgm:cxn modelId="{10C560A7-CD63-4987-8025-0DF89212F362}" type="presParOf" srcId="{2CE1EC94-796A-4022-AC30-B506DA820A35}" destId="{D3F78DB9-5496-45F7-B9C0-E7ACCC956DF8}" srcOrd="2" destOrd="0" presId="urn:microsoft.com/office/officeart/2018/2/layout/IconVerticalSolidList"/>
    <dgm:cxn modelId="{090B0DC6-DC7F-47CD-AE74-0E039C24368C}" type="presParOf" srcId="{2CE1EC94-796A-4022-AC30-B506DA820A35}" destId="{B6FCE0E4-8B7F-4FDD-9C0B-7A13A70F9B22}" srcOrd="3" destOrd="0" presId="urn:microsoft.com/office/officeart/2018/2/layout/IconVerticalSolidList"/>
    <dgm:cxn modelId="{83A59B17-FD8D-46CC-8369-0BE819DE412F}" type="presParOf" srcId="{5FB31149-CCEC-4B16-888D-1EBB1226F633}" destId="{38A6B624-F98F-4FEB-B1AF-BA5B200CD729}" srcOrd="5" destOrd="0" presId="urn:microsoft.com/office/officeart/2018/2/layout/IconVerticalSolidList"/>
    <dgm:cxn modelId="{73B9765A-4CB5-4DCA-B6B7-CA4453A30265}" type="presParOf" srcId="{5FB31149-CCEC-4B16-888D-1EBB1226F633}" destId="{78537FF0-58D3-437D-ADE8-3FA7D892AB04}" srcOrd="6" destOrd="0" presId="urn:microsoft.com/office/officeart/2018/2/layout/IconVerticalSolidList"/>
    <dgm:cxn modelId="{99D30D6D-413B-465A-BB19-682B2B3E5122}" type="presParOf" srcId="{78537FF0-58D3-437D-ADE8-3FA7D892AB04}" destId="{9AFF6195-B2E3-4DFF-9DCE-C26D9B775C22}" srcOrd="0" destOrd="0" presId="urn:microsoft.com/office/officeart/2018/2/layout/IconVerticalSolidList"/>
    <dgm:cxn modelId="{CD413FC5-0188-4259-8D01-C304D9564BD3}" type="presParOf" srcId="{78537FF0-58D3-437D-ADE8-3FA7D892AB04}" destId="{741AC297-E2C3-45C9-9839-5C977FA752F4}" srcOrd="1" destOrd="0" presId="urn:microsoft.com/office/officeart/2018/2/layout/IconVerticalSolidList"/>
    <dgm:cxn modelId="{DEFC0945-CDAC-4573-8620-D23A1B19A266}" type="presParOf" srcId="{78537FF0-58D3-437D-ADE8-3FA7D892AB04}" destId="{C1759957-96A1-4FD0-A18B-4AE49FC72408}" srcOrd="2" destOrd="0" presId="urn:microsoft.com/office/officeart/2018/2/layout/IconVerticalSolidList"/>
    <dgm:cxn modelId="{6CC2E46E-69A9-48A6-A37F-F0532E0C1E66}" type="presParOf" srcId="{78537FF0-58D3-437D-ADE8-3FA7D892AB04}" destId="{0E10793F-CE04-4B5D-B239-01197F4A21C6}" srcOrd="3" destOrd="0" presId="urn:microsoft.com/office/officeart/2018/2/layout/IconVerticalSolidList"/>
    <dgm:cxn modelId="{06AC248D-DA44-4DC9-8394-8F151C054709}" type="presParOf" srcId="{5FB31149-CCEC-4B16-888D-1EBB1226F633}" destId="{FF804F61-976E-4D36-A361-251D169B51C7}" srcOrd="7" destOrd="0" presId="urn:microsoft.com/office/officeart/2018/2/layout/IconVerticalSolidList"/>
    <dgm:cxn modelId="{C67B7DD5-FE87-452D-B5F6-BD5B31FC8775}" type="presParOf" srcId="{5FB31149-CCEC-4B16-888D-1EBB1226F633}" destId="{3E6E88E9-7EB9-4BD3-957F-D647E499E908}" srcOrd="8" destOrd="0" presId="urn:microsoft.com/office/officeart/2018/2/layout/IconVerticalSolidList"/>
    <dgm:cxn modelId="{F4AF4B57-1824-4E3E-9D14-B3714B021846}" type="presParOf" srcId="{3E6E88E9-7EB9-4BD3-957F-D647E499E908}" destId="{22B48F89-72C6-4DEE-87E2-378DAAAF3E96}" srcOrd="0" destOrd="0" presId="urn:microsoft.com/office/officeart/2018/2/layout/IconVerticalSolidList"/>
    <dgm:cxn modelId="{6F07FA6E-688B-4E37-87F7-0D1737A8B5B7}" type="presParOf" srcId="{3E6E88E9-7EB9-4BD3-957F-D647E499E908}" destId="{1351A21F-A9BD-4872-BD7B-C4500E15E2C9}" srcOrd="1" destOrd="0" presId="urn:microsoft.com/office/officeart/2018/2/layout/IconVerticalSolidList"/>
    <dgm:cxn modelId="{B41E73D3-79CE-437D-8AFB-88D686D8CE7B}" type="presParOf" srcId="{3E6E88E9-7EB9-4BD3-957F-D647E499E908}" destId="{33F23ECE-94D5-4E93-8A37-C32B33A0AFCD}" srcOrd="2" destOrd="0" presId="urn:microsoft.com/office/officeart/2018/2/layout/IconVerticalSolidList"/>
    <dgm:cxn modelId="{12104B4C-9619-4C88-8549-2E10274CC8E9}" type="presParOf" srcId="{3E6E88E9-7EB9-4BD3-957F-D647E499E908}" destId="{C72EE7B5-0BBC-4197-9D70-9039666D3765}" srcOrd="3" destOrd="0" presId="urn:microsoft.com/office/officeart/2018/2/layout/IconVerticalSolidList"/>
  </dgm:cxnLst>
  <dgm:bg>
    <a:solidFill>
      <a:srgbClr val="00206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0E568A-B6FD-4DDD-92B0-93647FB1E8FC}" type="doc">
      <dgm:prSet loTypeId="urn:microsoft.com/office/officeart/2018/5/layout/Centered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390B9243-2ACA-41EE-8D59-4DEF3B5A0B5D}">
      <dgm:prSet/>
      <dgm:spPr/>
      <dgm:t>
        <a:bodyPr/>
        <a:lstStyle/>
        <a:p>
          <a:pPr>
            <a:defRPr b="1"/>
          </a:pPr>
          <a:r>
            <a:rPr lang="en-US"/>
            <a:t>Focus on</a:t>
          </a:r>
        </a:p>
      </dgm:t>
    </dgm:pt>
    <dgm:pt modelId="{66C90764-C27F-4399-B279-C3B5803F4846}" type="parTrans" cxnId="{D16DFDB5-A6AD-44CF-B83C-648FE5A610A4}">
      <dgm:prSet/>
      <dgm:spPr/>
      <dgm:t>
        <a:bodyPr/>
        <a:lstStyle/>
        <a:p>
          <a:endParaRPr lang="en-US"/>
        </a:p>
      </dgm:t>
    </dgm:pt>
    <dgm:pt modelId="{21D62A2B-4756-4AD6-A527-6C064F3AF764}" type="sibTrans" cxnId="{D16DFDB5-A6AD-44CF-B83C-648FE5A610A4}">
      <dgm:prSet/>
      <dgm:spPr/>
      <dgm:t>
        <a:bodyPr/>
        <a:lstStyle/>
        <a:p>
          <a:endParaRPr lang="en-US"/>
        </a:p>
      </dgm:t>
    </dgm:pt>
    <dgm:pt modelId="{1A080D94-02DA-488A-BD5B-496E7AF0BDB3}">
      <dgm:prSet/>
      <dgm:spPr/>
      <dgm:t>
        <a:bodyPr/>
        <a:lstStyle/>
        <a:p>
          <a:r>
            <a:rPr lang="en-US"/>
            <a:t>Focus on improving weekend sales with targeted campaigns and promotions.</a:t>
          </a:r>
        </a:p>
      </dgm:t>
    </dgm:pt>
    <dgm:pt modelId="{562EC16E-01E9-41CF-8045-6E5884B23ED6}" type="parTrans" cxnId="{3B078DDD-3B88-42BE-9C46-7AED502907A3}">
      <dgm:prSet/>
      <dgm:spPr/>
      <dgm:t>
        <a:bodyPr/>
        <a:lstStyle/>
        <a:p>
          <a:endParaRPr lang="en-US"/>
        </a:p>
      </dgm:t>
    </dgm:pt>
    <dgm:pt modelId="{3B58DA81-AEFE-4F7A-82EC-D77CCC8A5F98}" type="sibTrans" cxnId="{3B078DDD-3B88-42BE-9C46-7AED502907A3}">
      <dgm:prSet/>
      <dgm:spPr/>
      <dgm:t>
        <a:bodyPr/>
        <a:lstStyle/>
        <a:p>
          <a:endParaRPr lang="en-US"/>
        </a:p>
      </dgm:t>
    </dgm:pt>
    <dgm:pt modelId="{AC4BC365-61BD-4B12-B173-3ABED09D6CA6}">
      <dgm:prSet/>
      <dgm:spPr/>
      <dgm:t>
        <a:bodyPr/>
        <a:lstStyle/>
        <a:p>
          <a:pPr>
            <a:defRPr b="1"/>
          </a:pPr>
          <a:r>
            <a:rPr lang="en-US"/>
            <a:t>Consider</a:t>
          </a:r>
        </a:p>
      </dgm:t>
    </dgm:pt>
    <dgm:pt modelId="{1AD47A00-0029-4EF2-B886-5D3ADABB0EA0}" type="parTrans" cxnId="{51CCC344-3481-48D3-995C-F7D0F8B0F0F1}">
      <dgm:prSet/>
      <dgm:spPr/>
      <dgm:t>
        <a:bodyPr/>
        <a:lstStyle/>
        <a:p>
          <a:endParaRPr lang="en-US"/>
        </a:p>
      </dgm:t>
    </dgm:pt>
    <dgm:pt modelId="{8C63BCDE-51B2-400F-93D1-E9FF80B5FCC3}" type="sibTrans" cxnId="{51CCC344-3481-48D3-995C-F7D0F8B0F0F1}">
      <dgm:prSet/>
      <dgm:spPr/>
      <dgm:t>
        <a:bodyPr/>
        <a:lstStyle/>
        <a:p>
          <a:endParaRPr lang="en-US"/>
        </a:p>
      </dgm:t>
    </dgm:pt>
    <dgm:pt modelId="{0AC666C3-1125-415F-8C52-3553740531B4}">
      <dgm:prSet/>
      <dgm:spPr/>
      <dgm:t>
        <a:bodyPr/>
        <a:lstStyle/>
        <a:p>
          <a:r>
            <a:rPr lang="en-US"/>
            <a:t>Consider introducing more diverse payment methods to accommodate different customer preferences.</a:t>
          </a:r>
        </a:p>
      </dgm:t>
    </dgm:pt>
    <dgm:pt modelId="{2560C4B6-7231-4FDD-A45E-3AF057243621}" type="parTrans" cxnId="{A2512A22-49B2-4E58-B55A-0EA385FC53BA}">
      <dgm:prSet/>
      <dgm:spPr/>
      <dgm:t>
        <a:bodyPr/>
        <a:lstStyle/>
        <a:p>
          <a:endParaRPr lang="en-US"/>
        </a:p>
      </dgm:t>
    </dgm:pt>
    <dgm:pt modelId="{475A39AB-D64E-4F3C-AD1C-04ACE1117D26}" type="sibTrans" cxnId="{A2512A22-49B2-4E58-B55A-0EA385FC53BA}">
      <dgm:prSet/>
      <dgm:spPr/>
      <dgm:t>
        <a:bodyPr/>
        <a:lstStyle/>
        <a:p>
          <a:endParaRPr lang="en-US"/>
        </a:p>
      </dgm:t>
    </dgm:pt>
    <dgm:pt modelId="{E1C15F4A-3775-4527-8BED-37B5C0F3ECAB}">
      <dgm:prSet/>
      <dgm:spPr/>
      <dgm:t>
        <a:bodyPr/>
        <a:lstStyle/>
        <a:p>
          <a:pPr>
            <a:defRPr b="1"/>
          </a:pPr>
          <a:r>
            <a:rPr lang="en-US"/>
            <a:t>Streamline</a:t>
          </a:r>
        </a:p>
      </dgm:t>
    </dgm:pt>
    <dgm:pt modelId="{FD06EA19-9D62-4807-A21C-62542D69E02B}" type="parTrans" cxnId="{474B8847-86B7-4558-9980-BE870CD27E93}">
      <dgm:prSet/>
      <dgm:spPr/>
      <dgm:t>
        <a:bodyPr/>
        <a:lstStyle/>
        <a:p>
          <a:endParaRPr lang="en-US"/>
        </a:p>
      </dgm:t>
    </dgm:pt>
    <dgm:pt modelId="{B55BD754-3AF1-46DA-90D3-3F51596404E0}" type="sibTrans" cxnId="{474B8847-86B7-4558-9980-BE870CD27E93}">
      <dgm:prSet/>
      <dgm:spPr/>
      <dgm:t>
        <a:bodyPr/>
        <a:lstStyle/>
        <a:p>
          <a:endParaRPr lang="en-US"/>
        </a:p>
      </dgm:t>
    </dgm:pt>
    <dgm:pt modelId="{0601DD1C-9FF4-43C7-B3FC-C521D2FB6781}">
      <dgm:prSet/>
      <dgm:spPr/>
      <dgm:t>
        <a:bodyPr/>
        <a:lstStyle/>
        <a:p>
          <a:r>
            <a:rPr lang="en-US"/>
            <a:t>Streamline logistics, particularly for regions with slower delivery times, to boost customer satisfaction.</a:t>
          </a:r>
        </a:p>
      </dgm:t>
    </dgm:pt>
    <dgm:pt modelId="{1C483E28-5C94-481D-B1BD-FD849F4E6D18}" type="parTrans" cxnId="{5BCFAF2D-46D5-4A78-AB4B-ECCCE44B657A}">
      <dgm:prSet/>
      <dgm:spPr/>
      <dgm:t>
        <a:bodyPr/>
        <a:lstStyle/>
        <a:p>
          <a:endParaRPr lang="en-US"/>
        </a:p>
      </dgm:t>
    </dgm:pt>
    <dgm:pt modelId="{B32FBE84-1760-4E27-A1A9-473109F34DE0}" type="sibTrans" cxnId="{5BCFAF2D-46D5-4A78-AB4B-ECCCE44B657A}">
      <dgm:prSet/>
      <dgm:spPr/>
      <dgm:t>
        <a:bodyPr/>
        <a:lstStyle/>
        <a:p>
          <a:endParaRPr lang="en-US"/>
        </a:p>
      </dgm:t>
    </dgm:pt>
    <dgm:pt modelId="{5B34766A-F138-47F1-8E37-95E642A7E237}">
      <dgm:prSet/>
      <dgm:spPr/>
      <dgm:t>
        <a:bodyPr/>
        <a:lstStyle/>
        <a:p>
          <a:pPr>
            <a:defRPr b="1"/>
          </a:pPr>
          <a:r>
            <a:rPr lang="en-US"/>
            <a:t>Capitalize on</a:t>
          </a:r>
        </a:p>
      </dgm:t>
    </dgm:pt>
    <dgm:pt modelId="{81AABA10-1334-4AB2-ABB5-C2AC1FCA57B9}" type="parTrans" cxnId="{17C4FE87-69E7-4052-9CA4-FD2D7EA4466C}">
      <dgm:prSet/>
      <dgm:spPr/>
      <dgm:t>
        <a:bodyPr/>
        <a:lstStyle/>
        <a:p>
          <a:endParaRPr lang="en-US"/>
        </a:p>
      </dgm:t>
    </dgm:pt>
    <dgm:pt modelId="{BFCFE73F-B551-4FDC-821F-5DFDFF5E2303}" type="sibTrans" cxnId="{17C4FE87-69E7-4052-9CA4-FD2D7EA4466C}">
      <dgm:prSet/>
      <dgm:spPr/>
      <dgm:t>
        <a:bodyPr/>
        <a:lstStyle/>
        <a:p>
          <a:endParaRPr lang="en-US"/>
        </a:p>
      </dgm:t>
    </dgm:pt>
    <dgm:pt modelId="{CFE6AFE1-B38E-42B0-8849-3F0FE5D95C20}">
      <dgm:prSet/>
      <dgm:spPr/>
      <dgm:t>
        <a:bodyPr/>
        <a:lstStyle/>
        <a:p>
          <a:r>
            <a:rPr lang="en-US"/>
            <a:t>Capitalize on high-spending cities like São Paulo by offering premium products and bundles.</a:t>
          </a:r>
        </a:p>
      </dgm:t>
    </dgm:pt>
    <dgm:pt modelId="{B34123B0-C844-4F80-A985-832A5BA3122D}" type="parTrans" cxnId="{C428F591-B531-4089-B0E1-C01EF822E7C3}">
      <dgm:prSet/>
      <dgm:spPr/>
      <dgm:t>
        <a:bodyPr/>
        <a:lstStyle/>
        <a:p>
          <a:endParaRPr lang="en-US"/>
        </a:p>
      </dgm:t>
    </dgm:pt>
    <dgm:pt modelId="{AD4DACD1-613E-4B5A-A009-0B6DE800E4E4}" type="sibTrans" cxnId="{C428F591-B531-4089-B0E1-C01EF822E7C3}">
      <dgm:prSet/>
      <dgm:spPr/>
      <dgm:t>
        <a:bodyPr/>
        <a:lstStyle/>
        <a:p>
          <a:endParaRPr lang="en-US"/>
        </a:p>
      </dgm:t>
    </dgm:pt>
    <dgm:pt modelId="{CE2D208F-708F-4CAC-A8A0-1345021A6768}">
      <dgm:prSet/>
      <dgm:spPr/>
      <dgm:t>
        <a:bodyPr/>
        <a:lstStyle/>
        <a:p>
          <a:pPr>
            <a:defRPr b="1"/>
          </a:pPr>
          <a:r>
            <a:rPr lang="en-US"/>
            <a:t>Use</a:t>
          </a:r>
        </a:p>
      </dgm:t>
    </dgm:pt>
    <dgm:pt modelId="{EDF090E1-A4F3-4C58-BD51-7A2F43892089}" type="parTrans" cxnId="{AEAB8CDC-533E-44CD-BA87-CC69F5C449AF}">
      <dgm:prSet/>
      <dgm:spPr/>
      <dgm:t>
        <a:bodyPr/>
        <a:lstStyle/>
        <a:p>
          <a:endParaRPr lang="en-US"/>
        </a:p>
      </dgm:t>
    </dgm:pt>
    <dgm:pt modelId="{0A95574C-9B65-4A5D-869A-6DD0F8EC6AEA}" type="sibTrans" cxnId="{AEAB8CDC-533E-44CD-BA87-CC69F5C449AF}">
      <dgm:prSet/>
      <dgm:spPr/>
      <dgm:t>
        <a:bodyPr/>
        <a:lstStyle/>
        <a:p>
          <a:endParaRPr lang="en-US"/>
        </a:p>
      </dgm:t>
    </dgm:pt>
    <dgm:pt modelId="{6581D2DD-2BF3-4BF3-AE20-E3F5161CFB53}">
      <dgm:prSet/>
      <dgm:spPr/>
      <dgm:t>
        <a:bodyPr/>
        <a:lstStyle/>
        <a:p>
          <a:r>
            <a:rPr lang="en-US"/>
            <a:t>Use the insights from customer feedback to enhance the delivery process and improve overall customer experience.</a:t>
          </a:r>
        </a:p>
      </dgm:t>
    </dgm:pt>
    <dgm:pt modelId="{8F79E6D5-1B4D-4C96-A15A-44E65A06A35D}" type="parTrans" cxnId="{A54E7364-DC85-471C-97A0-B4F77E6B3388}">
      <dgm:prSet/>
      <dgm:spPr/>
      <dgm:t>
        <a:bodyPr/>
        <a:lstStyle/>
        <a:p>
          <a:endParaRPr lang="en-US"/>
        </a:p>
      </dgm:t>
    </dgm:pt>
    <dgm:pt modelId="{0F6ED989-EC88-4B5D-A577-82E465CA6903}" type="sibTrans" cxnId="{A54E7364-DC85-471C-97A0-B4F77E6B3388}">
      <dgm:prSet/>
      <dgm:spPr/>
      <dgm:t>
        <a:bodyPr/>
        <a:lstStyle/>
        <a:p>
          <a:endParaRPr lang="en-US"/>
        </a:p>
      </dgm:t>
    </dgm:pt>
    <dgm:pt modelId="{E70BF85B-AF1A-4AC3-B0FD-491C6D02405E}" type="pres">
      <dgm:prSet presAssocID="{A30E568A-B6FD-4DDD-92B0-93647FB1E8FC}" presName="root" presStyleCnt="0">
        <dgm:presLayoutVars>
          <dgm:dir/>
          <dgm:resizeHandles val="exact"/>
        </dgm:presLayoutVars>
      </dgm:prSet>
      <dgm:spPr/>
    </dgm:pt>
    <dgm:pt modelId="{D5113539-74E6-45AF-99D4-B23829AE10C5}" type="pres">
      <dgm:prSet presAssocID="{390B9243-2ACA-41EE-8D59-4DEF3B5A0B5D}" presName="compNode" presStyleCnt="0"/>
      <dgm:spPr/>
    </dgm:pt>
    <dgm:pt modelId="{ED61FC72-7202-4E73-9411-8056DE9ABBDB}" type="pres">
      <dgm:prSet presAssocID="{390B9243-2ACA-41EE-8D59-4DEF3B5A0B5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7574A9CA-EDD4-4F45-8DD0-4CFF22E76E29}" type="pres">
      <dgm:prSet presAssocID="{390B9243-2ACA-41EE-8D59-4DEF3B5A0B5D}" presName="iconSpace" presStyleCnt="0"/>
      <dgm:spPr/>
    </dgm:pt>
    <dgm:pt modelId="{F2729B3B-D69B-495F-9ADC-D2E30FE63EEF}" type="pres">
      <dgm:prSet presAssocID="{390B9243-2ACA-41EE-8D59-4DEF3B5A0B5D}" presName="parTx" presStyleLbl="revTx" presStyleIdx="0" presStyleCnt="10">
        <dgm:presLayoutVars>
          <dgm:chMax val="0"/>
          <dgm:chPref val="0"/>
        </dgm:presLayoutVars>
      </dgm:prSet>
      <dgm:spPr/>
    </dgm:pt>
    <dgm:pt modelId="{DCA6450B-DF5D-4427-815C-97DC630A1410}" type="pres">
      <dgm:prSet presAssocID="{390B9243-2ACA-41EE-8D59-4DEF3B5A0B5D}" presName="txSpace" presStyleCnt="0"/>
      <dgm:spPr/>
    </dgm:pt>
    <dgm:pt modelId="{4CAD1EFB-58B3-4050-9A3F-628026BFBAEF}" type="pres">
      <dgm:prSet presAssocID="{390B9243-2ACA-41EE-8D59-4DEF3B5A0B5D}" presName="desTx" presStyleLbl="revTx" presStyleIdx="1" presStyleCnt="10">
        <dgm:presLayoutVars/>
      </dgm:prSet>
      <dgm:spPr/>
    </dgm:pt>
    <dgm:pt modelId="{6D1E4238-38EF-4A1D-B332-71FC4C9410DA}" type="pres">
      <dgm:prSet presAssocID="{21D62A2B-4756-4AD6-A527-6C064F3AF764}" presName="sibTrans" presStyleCnt="0"/>
      <dgm:spPr/>
    </dgm:pt>
    <dgm:pt modelId="{89A87061-9971-4B62-9CD1-CCF345112EC2}" type="pres">
      <dgm:prSet presAssocID="{AC4BC365-61BD-4B12-B173-3ABED09D6CA6}" presName="compNode" presStyleCnt="0"/>
      <dgm:spPr/>
    </dgm:pt>
    <dgm:pt modelId="{4A0CBCE6-6B92-4D7D-80E1-7F615FEACC5B}" type="pres">
      <dgm:prSet presAssocID="{AC4BC365-61BD-4B12-B173-3ABED09D6CA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s"/>
        </a:ext>
      </dgm:extLst>
    </dgm:pt>
    <dgm:pt modelId="{2E45BD85-ED0C-48A1-B1A8-579E006B4AE8}" type="pres">
      <dgm:prSet presAssocID="{AC4BC365-61BD-4B12-B173-3ABED09D6CA6}" presName="iconSpace" presStyleCnt="0"/>
      <dgm:spPr/>
    </dgm:pt>
    <dgm:pt modelId="{CBF72FD4-154C-4731-B8C0-9770F1043CE4}" type="pres">
      <dgm:prSet presAssocID="{AC4BC365-61BD-4B12-B173-3ABED09D6CA6}" presName="parTx" presStyleLbl="revTx" presStyleIdx="2" presStyleCnt="10">
        <dgm:presLayoutVars>
          <dgm:chMax val="0"/>
          <dgm:chPref val="0"/>
        </dgm:presLayoutVars>
      </dgm:prSet>
      <dgm:spPr/>
    </dgm:pt>
    <dgm:pt modelId="{CAB06F26-2768-4F8E-B7A5-B520108F91CB}" type="pres">
      <dgm:prSet presAssocID="{AC4BC365-61BD-4B12-B173-3ABED09D6CA6}" presName="txSpace" presStyleCnt="0"/>
      <dgm:spPr/>
    </dgm:pt>
    <dgm:pt modelId="{EF486DA9-8633-4D30-A32A-1E357978DB28}" type="pres">
      <dgm:prSet presAssocID="{AC4BC365-61BD-4B12-B173-3ABED09D6CA6}" presName="desTx" presStyleLbl="revTx" presStyleIdx="3" presStyleCnt="10">
        <dgm:presLayoutVars/>
      </dgm:prSet>
      <dgm:spPr/>
    </dgm:pt>
    <dgm:pt modelId="{D43BDEB7-9333-4B41-AAC4-D3128591F99E}" type="pres">
      <dgm:prSet presAssocID="{8C63BCDE-51B2-400F-93D1-E9FF80B5FCC3}" presName="sibTrans" presStyleCnt="0"/>
      <dgm:spPr/>
    </dgm:pt>
    <dgm:pt modelId="{768137DC-7BFB-4F10-9472-5C8885AC4C39}" type="pres">
      <dgm:prSet presAssocID="{E1C15F4A-3775-4527-8BED-37B5C0F3ECAB}" presName="compNode" presStyleCnt="0"/>
      <dgm:spPr/>
    </dgm:pt>
    <dgm:pt modelId="{916C945F-676B-48EE-9ACE-827E984E937E}" type="pres">
      <dgm:prSet presAssocID="{E1C15F4A-3775-4527-8BED-37B5C0F3ECA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x trolley"/>
        </a:ext>
      </dgm:extLst>
    </dgm:pt>
    <dgm:pt modelId="{6BF9F1AE-DBFB-4DB4-A35E-44E8A13DA7A5}" type="pres">
      <dgm:prSet presAssocID="{E1C15F4A-3775-4527-8BED-37B5C0F3ECAB}" presName="iconSpace" presStyleCnt="0"/>
      <dgm:spPr/>
    </dgm:pt>
    <dgm:pt modelId="{28EB882D-0ED3-4931-AC52-97F462B340CC}" type="pres">
      <dgm:prSet presAssocID="{E1C15F4A-3775-4527-8BED-37B5C0F3ECAB}" presName="parTx" presStyleLbl="revTx" presStyleIdx="4" presStyleCnt="10">
        <dgm:presLayoutVars>
          <dgm:chMax val="0"/>
          <dgm:chPref val="0"/>
        </dgm:presLayoutVars>
      </dgm:prSet>
      <dgm:spPr/>
    </dgm:pt>
    <dgm:pt modelId="{9C15B28F-42A3-4802-876E-7D557C6F2E44}" type="pres">
      <dgm:prSet presAssocID="{E1C15F4A-3775-4527-8BED-37B5C0F3ECAB}" presName="txSpace" presStyleCnt="0"/>
      <dgm:spPr/>
    </dgm:pt>
    <dgm:pt modelId="{43559795-C79B-4D70-AF5B-C5CB3D8FC8D5}" type="pres">
      <dgm:prSet presAssocID="{E1C15F4A-3775-4527-8BED-37B5C0F3ECAB}" presName="desTx" presStyleLbl="revTx" presStyleIdx="5" presStyleCnt="10">
        <dgm:presLayoutVars/>
      </dgm:prSet>
      <dgm:spPr/>
    </dgm:pt>
    <dgm:pt modelId="{CEE43957-ECB5-4F6C-858E-E4F04ABAC369}" type="pres">
      <dgm:prSet presAssocID="{B55BD754-3AF1-46DA-90D3-3F51596404E0}" presName="sibTrans" presStyleCnt="0"/>
      <dgm:spPr/>
    </dgm:pt>
    <dgm:pt modelId="{9B28A559-D62B-4EE0-B5AD-B6A19E50E927}" type="pres">
      <dgm:prSet presAssocID="{5B34766A-F138-47F1-8E37-95E642A7E237}" presName="compNode" presStyleCnt="0"/>
      <dgm:spPr/>
    </dgm:pt>
    <dgm:pt modelId="{D6516566-AFE0-4DEF-96DA-4F5BFC9E6F29}" type="pres">
      <dgm:prSet presAssocID="{5B34766A-F138-47F1-8E37-95E642A7E23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3E3C56C1-87E2-4D28-BE80-B36AC0658A60}" type="pres">
      <dgm:prSet presAssocID="{5B34766A-F138-47F1-8E37-95E642A7E237}" presName="iconSpace" presStyleCnt="0"/>
      <dgm:spPr/>
    </dgm:pt>
    <dgm:pt modelId="{7C7740A0-13F4-448B-9C12-39D5A6036ECC}" type="pres">
      <dgm:prSet presAssocID="{5B34766A-F138-47F1-8E37-95E642A7E237}" presName="parTx" presStyleLbl="revTx" presStyleIdx="6" presStyleCnt="10">
        <dgm:presLayoutVars>
          <dgm:chMax val="0"/>
          <dgm:chPref val="0"/>
        </dgm:presLayoutVars>
      </dgm:prSet>
      <dgm:spPr/>
    </dgm:pt>
    <dgm:pt modelId="{76F86F47-2D8A-4618-88E0-2569EDC26E70}" type="pres">
      <dgm:prSet presAssocID="{5B34766A-F138-47F1-8E37-95E642A7E237}" presName="txSpace" presStyleCnt="0"/>
      <dgm:spPr/>
    </dgm:pt>
    <dgm:pt modelId="{5D2D6B0B-4BA7-4E9A-9C85-F9B8C4F819BF}" type="pres">
      <dgm:prSet presAssocID="{5B34766A-F138-47F1-8E37-95E642A7E237}" presName="desTx" presStyleLbl="revTx" presStyleIdx="7" presStyleCnt="10">
        <dgm:presLayoutVars/>
      </dgm:prSet>
      <dgm:spPr/>
    </dgm:pt>
    <dgm:pt modelId="{CCBE4028-91BC-4354-A097-842D0975BAC8}" type="pres">
      <dgm:prSet presAssocID="{BFCFE73F-B551-4FDC-821F-5DFDFF5E2303}" presName="sibTrans" presStyleCnt="0"/>
      <dgm:spPr/>
    </dgm:pt>
    <dgm:pt modelId="{CF7B3919-86C6-434D-8AD9-99C99B9416A7}" type="pres">
      <dgm:prSet presAssocID="{CE2D208F-708F-4CAC-A8A0-1345021A6768}" presName="compNode" presStyleCnt="0"/>
      <dgm:spPr/>
    </dgm:pt>
    <dgm:pt modelId="{210D1952-5691-4AEA-B397-F50B9FAD9B48}" type="pres">
      <dgm:prSet presAssocID="{CE2D208F-708F-4CAC-A8A0-1345021A67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5D8ADC5E-7DE3-4AB9-90CC-3477341747CC}" type="pres">
      <dgm:prSet presAssocID="{CE2D208F-708F-4CAC-A8A0-1345021A6768}" presName="iconSpace" presStyleCnt="0"/>
      <dgm:spPr/>
    </dgm:pt>
    <dgm:pt modelId="{A4091BE1-0458-4ACA-81DF-02BE1D41DD22}" type="pres">
      <dgm:prSet presAssocID="{CE2D208F-708F-4CAC-A8A0-1345021A6768}" presName="parTx" presStyleLbl="revTx" presStyleIdx="8" presStyleCnt="10">
        <dgm:presLayoutVars>
          <dgm:chMax val="0"/>
          <dgm:chPref val="0"/>
        </dgm:presLayoutVars>
      </dgm:prSet>
      <dgm:spPr/>
    </dgm:pt>
    <dgm:pt modelId="{F7F86584-EBB1-40E8-B597-64B3714C8BD0}" type="pres">
      <dgm:prSet presAssocID="{CE2D208F-708F-4CAC-A8A0-1345021A6768}" presName="txSpace" presStyleCnt="0"/>
      <dgm:spPr/>
    </dgm:pt>
    <dgm:pt modelId="{0BD13EF1-B761-4B9E-853C-0F7A62BA08B5}" type="pres">
      <dgm:prSet presAssocID="{CE2D208F-708F-4CAC-A8A0-1345021A6768}" presName="desTx" presStyleLbl="revTx" presStyleIdx="9" presStyleCnt="10">
        <dgm:presLayoutVars/>
      </dgm:prSet>
      <dgm:spPr/>
    </dgm:pt>
  </dgm:ptLst>
  <dgm:cxnLst>
    <dgm:cxn modelId="{A4A8B615-CB0B-481D-9D20-7ECCC1853C86}" type="presOf" srcId="{CE2D208F-708F-4CAC-A8A0-1345021A6768}" destId="{A4091BE1-0458-4ACA-81DF-02BE1D41DD22}" srcOrd="0" destOrd="0" presId="urn:microsoft.com/office/officeart/2018/5/layout/CenteredIconLabelDescriptionList"/>
    <dgm:cxn modelId="{A2512A22-49B2-4E58-B55A-0EA385FC53BA}" srcId="{AC4BC365-61BD-4B12-B173-3ABED09D6CA6}" destId="{0AC666C3-1125-415F-8C52-3553740531B4}" srcOrd="0" destOrd="0" parTransId="{2560C4B6-7231-4FDD-A45E-3AF057243621}" sibTransId="{475A39AB-D64E-4F3C-AD1C-04ACE1117D26}"/>
    <dgm:cxn modelId="{5BCFAF2D-46D5-4A78-AB4B-ECCCE44B657A}" srcId="{E1C15F4A-3775-4527-8BED-37B5C0F3ECAB}" destId="{0601DD1C-9FF4-43C7-B3FC-C521D2FB6781}" srcOrd="0" destOrd="0" parTransId="{1C483E28-5C94-481D-B1BD-FD849F4E6D18}" sibTransId="{B32FBE84-1760-4E27-A1A9-473109F34DE0}"/>
    <dgm:cxn modelId="{F0B0F62D-1077-414D-944C-34977918137E}" type="presOf" srcId="{5B34766A-F138-47F1-8E37-95E642A7E237}" destId="{7C7740A0-13F4-448B-9C12-39D5A6036ECC}" srcOrd="0" destOrd="0" presId="urn:microsoft.com/office/officeart/2018/5/layout/CenteredIconLabelDescriptionList"/>
    <dgm:cxn modelId="{1CF2035D-AF89-467D-BEA0-90E521D8344C}" type="presOf" srcId="{E1C15F4A-3775-4527-8BED-37B5C0F3ECAB}" destId="{28EB882D-0ED3-4931-AC52-97F462B340CC}" srcOrd="0" destOrd="0" presId="urn:microsoft.com/office/officeart/2018/5/layout/CenteredIconLabelDescriptionList"/>
    <dgm:cxn modelId="{12A01543-854E-4096-ABC2-EFBF03A81228}" type="presOf" srcId="{CFE6AFE1-B38E-42B0-8849-3F0FE5D95C20}" destId="{5D2D6B0B-4BA7-4E9A-9C85-F9B8C4F819BF}" srcOrd="0" destOrd="0" presId="urn:microsoft.com/office/officeart/2018/5/layout/CenteredIconLabelDescriptionList"/>
    <dgm:cxn modelId="{A54E7364-DC85-471C-97A0-B4F77E6B3388}" srcId="{CE2D208F-708F-4CAC-A8A0-1345021A6768}" destId="{6581D2DD-2BF3-4BF3-AE20-E3F5161CFB53}" srcOrd="0" destOrd="0" parTransId="{8F79E6D5-1B4D-4C96-A15A-44E65A06A35D}" sibTransId="{0F6ED989-EC88-4B5D-A577-82E465CA6903}"/>
    <dgm:cxn modelId="{51CCC344-3481-48D3-995C-F7D0F8B0F0F1}" srcId="{A30E568A-B6FD-4DDD-92B0-93647FB1E8FC}" destId="{AC4BC365-61BD-4B12-B173-3ABED09D6CA6}" srcOrd="1" destOrd="0" parTransId="{1AD47A00-0029-4EF2-B886-5D3ADABB0EA0}" sibTransId="{8C63BCDE-51B2-400F-93D1-E9FF80B5FCC3}"/>
    <dgm:cxn modelId="{474B8847-86B7-4558-9980-BE870CD27E93}" srcId="{A30E568A-B6FD-4DDD-92B0-93647FB1E8FC}" destId="{E1C15F4A-3775-4527-8BED-37B5C0F3ECAB}" srcOrd="2" destOrd="0" parTransId="{FD06EA19-9D62-4807-A21C-62542D69E02B}" sibTransId="{B55BD754-3AF1-46DA-90D3-3F51596404E0}"/>
    <dgm:cxn modelId="{0124696A-2FD9-426B-B168-8A33CD6EB984}" type="presOf" srcId="{6581D2DD-2BF3-4BF3-AE20-E3F5161CFB53}" destId="{0BD13EF1-B761-4B9E-853C-0F7A62BA08B5}" srcOrd="0" destOrd="0" presId="urn:microsoft.com/office/officeart/2018/5/layout/CenteredIconLabelDescriptionList"/>
    <dgm:cxn modelId="{17C4FE87-69E7-4052-9CA4-FD2D7EA4466C}" srcId="{A30E568A-B6FD-4DDD-92B0-93647FB1E8FC}" destId="{5B34766A-F138-47F1-8E37-95E642A7E237}" srcOrd="3" destOrd="0" parTransId="{81AABA10-1334-4AB2-ABB5-C2AC1FCA57B9}" sibTransId="{BFCFE73F-B551-4FDC-821F-5DFDFF5E2303}"/>
    <dgm:cxn modelId="{407DD38C-5920-40F6-9C38-5DFBBD2D85B6}" type="presOf" srcId="{A30E568A-B6FD-4DDD-92B0-93647FB1E8FC}" destId="{E70BF85B-AF1A-4AC3-B0FD-491C6D02405E}" srcOrd="0" destOrd="0" presId="urn:microsoft.com/office/officeart/2018/5/layout/CenteredIconLabelDescriptionList"/>
    <dgm:cxn modelId="{C428F591-B531-4089-B0E1-C01EF822E7C3}" srcId="{5B34766A-F138-47F1-8E37-95E642A7E237}" destId="{CFE6AFE1-B38E-42B0-8849-3F0FE5D95C20}" srcOrd="0" destOrd="0" parTransId="{B34123B0-C844-4F80-A985-832A5BA3122D}" sibTransId="{AD4DACD1-613E-4B5A-A009-0B6DE800E4E4}"/>
    <dgm:cxn modelId="{220DC3A5-D0DB-4C96-B2B0-72E61690B0A3}" type="presOf" srcId="{1A080D94-02DA-488A-BD5B-496E7AF0BDB3}" destId="{4CAD1EFB-58B3-4050-9A3F-628026BFBAEF}" srcOrd="0" destOrd="0" presId="urn:microsoft.com/office/officeart/2018/5/layout/CenteredIconLabelDescriptionList"/>
    <dgm:cxn modelId="{2CDA09B3-F5D1-48EE-910F-16A2CAA7AB94}" type="presOf" srcId="{0AC666C3-1125-415F-8C52-3553740531B4}" destId="{EF486DA9-8633-4D30-A32A-1E357978DB28}" srcOrd="0" destOrd="0" presId="urn:microsoft.com/office/officeart/2018/5/layout/CenteredIconLabelDescriptionList"/>
    <dgm:cxn modelId="{D16DFDB5-A6AD-44CF-B83C-648FE5A610A4}" srcId="{A30E568A-B6FD-4DDD-92B0-93647FB1E8FC}" destId="{390B9243-2ACA-41EE-8D59-4DEF3B5A0B5D}" srcOrd="0" destOrd="0" parTransId="{66C90764-C27F-4399-B279-C3B5803F4846}" sibTransId="{21D62A2B-4756-4AD6-A527-6C064F3AF764}"/>
    <dgm:cxn modelId="{878824CB-3AAD-4200-B1B5-3C7298736317}" type="presOf" srcId="{390B9243-2ACA-41EE-8D59-4DEF3B5A0B5D}" destId="{F2729B3B-D69B-495F-9ADC-D2E30FE63EEF}" srcOrd="0" destOrd="0" presId="urn:microsoft.com/office/officeart/2018/5/layout/CenteredIconLabelDescriptionList"/>
    <dgm:cxn modelId="{AEAB8CDC-533E-44CD-BA87-CC69F5C449AF}" srcId="{A30E568A-B6FD-4DDD-92B0-93647FB1E8FC}" destId="{CE2D208F-708F-4CAC-A8A0-1345021A6768}" srcOrd="4" destOrd="0" parTransId="{EDF090E1-A4F3-4C58-BD51-7A2F43892089}" sibTransId="{0A95574C-9B65-4A5D-869A-6DD0F8EC6AEA}"/>
    <dgm:cxn modelId="{3B078DDD-3B88-42BE-9C46-7AED502907A3}" srcId="{390B9243-2ACA-41EE-8D59-4DEF3B5A0B5D}" destId="{1A080D94-02DA-488A-BD5B-496E7AF0BDB3}" srcOrd="0" destOrd="0" parTransId="{562EC16E-01E9-41CF-8045-6E5884B23ED6}" sibTransId="{3B58DA81-AEFE-4F7A-82EC-D77CCC8A5F98}"/>
    <dgm:cxn modelId="{DED8E2E2-9E72-4F67-9470-320A58C6831B}" type="presOf" srcId="{AC4BC365-61BD-4B12-B173-3ABED09D6CA6}" destId="{CBF72FD4-154C-4731-B8C0-9770F1043CE4}" srcOrd="0" destOrd="0" presId="urn:microsoft.com/office/officeart/2018/5/layout/CenteredIconLabelDescriptionList"/>
    <dgm:cxn modelId="{97DA04EE-2176-4457-B8D4-F783217C1503}" type="presOf" srcId="{0601DD1C-9FF4-43C7-B3FC-C521D2FB6781}" destId="{43559795-C79B-4D70-AF5B-C5CB3D8FC8D5}" srcOrd="0" destOrd="0" presId="urn:microsoft.com/office/officeart/2018/5/layout/CenteredIconLabelDescriptionList"/>
    <dgm:cxn modelId="{F0FF4CD7-88C9-4429-A61A-A5C1658AC448}" type="presParOf" srcId="{E70BF85B-AF1A-4AC3-B0FD-491C6D02405E}" destId="{D5113539-74E6-45AF-99D4-B23829AE10C5}" srcOrd="0" destOrd="0" presId="urn:microsoft.com/office/officeart/2018/5/layout/CenteredIconLabelDescriptionList"/>
    <dgm:cxn modelId="{2A73EE04-8D2F-4F7A-ABC4-927D9FEE8213}" type="presParOf" srcId="{D5113539-74E6-45AF-99D4-B23829AE10C5}" destId="{ED61FC72-7202-4E73-9411-8056DE9ABBDB}" srcOrd="0" destOrd="0" presId="urn:microsoft.com/office/officeart/2018/5/layout/CenteredIconLabelDescriptionList"/>
    <dgm:cxn modelId="{CCF7A080-2A4A-4D6C-8D27-15BD5A7403BD}" type="presParOf" srcId="{D5113539-74E6-45AF-99D4-B23829AE10C5}" destId="{7574A9CA-EDD4-4F45-8DD0-4CFF22E76E29}" srcOrd="1" destOrd="0" presId="urn:microsoft.com/office/officeart/2018/5/layout/CenteredIconLabelDescriptionList"/>
    <dgm:cxn modelId="{E3B74C11-56E6-4FC2-B053-A71FAA154A25}" type="presParOf" srcId="{D5113539-74E6-45AF-99D4-B23829AE10C5}" destId="{F2729B3B-D69B-495F-9ADC-D2E30FE63EEF}" srcOrd="2" destOrd="0" presId="urn:microsoft.com/office/officeart/2018/5/layout/CenteredIconLabelDescriptionList"/>
    <dgm:cxn modelId="{C028E4A0-9ADA-46AE-B8A3-2BA55278732D}" type="presParOf" srcId="{D5113539-74E6-45AF-99D4-B23829AE10C5}" destId="{DCA6450B-DF5D-4427-815C-97DC630A1410}" srcOrd="3" destOrd="0" presId="urn:microsoft.com/office/officeart/2018/5/layout/CenteredIconLabelDescriptionList"/>
    <dgm:cxn modelId="{F90D949E-E18C-4B45-B3CE-738A0227D71D}" type="presParOf" srcId="{D5113539-74E6-45AF-99D4-B23829AE10C5}" destId="{4CAD1EFB-58B3-4050-9A3F-628026BFBAEF}" srcOrd="4" destOrd="0" presId="urn:microsoft.com/office/officeart/2018/5/layout/CenteredIconLabelDescriptionList"/>
    <dgm:cxn modelId="{EFFAC542-EA77-435E-A76A-A6E9E7B46A6C}" type="presParOf" srcId="{E70BF85B-AF1A-4AC3-B0FD-491C6D02405E}" destId="{6D1E4238-38EF-4A1D-B332-71FC4C9410DA}" srcOrd="1" destOrd="0" presId="urn:microsoft.com/office/officeart/2018/5/layout/CenteredIconLabelDescriptionList"/>
    <dgm:cxn modelId="{0880222E-0317-44DA-97B2-D18AE6DE4297}" type="presParOf" srcId="{E70BF85B-AF1A-4AC3-B0FD-491C6D02405E}" destId="{89A87061-9971-4B62-9CD1-CCF345112EC2}" srcOrd="2" destOrd="0" presId="urn:microsoft.com/office/officeart/2018/5/layout/CenteredIconLabelDescriptionList"/>
    <dgm:cxn modelId="{AF1BD71D-FE42-47C3-AD35-210A432C3E05}" type="presParOf" srcId="{89A87061-9971-4B62-9CD1-CCF345112EC2}" destId="{4A0CBCE6-6B92-4D7D-80E1-7F615FEACC5B}" srcOrd="0" destOrd="0" presId="urn:microsoft.com/office/officeart/2018/5/layout/CenteredIconLabelDescriptionList"/>
    <dgm:cxn modelId="{FDCE52D7-2C0A-4F50-B775-CC9E5C5D16E4}" type="presParOf" srcId="{89A87061-9971-4B62-9CD1-CCF345112EC2}" destId="{2E45BD85-ED0C-48A1-B1A8-579E006B4AE8}" srcOrd="1" destOrd="0" presId="urn:microsoft.com/office/officeart/2018/5/layout/CenteredIconLabelDescriptionList"/>
    <dgm:cxn modelId="{6EA311DA-E727-43E8-BBA6-A857039FA2A0}" type="presParOf" srcId="{89A87061-9971-4B62-9CD1-CCF345112EC2}" destId="{CBF72FD4-154C-4731-B8C0-9770F1043CE4}" srcOrd="2" destOrd="0" presId="urn:microsoft.com/office/officeart/2018/5/layout/CenteredIconLabelDescriptionList"/>
    <dgm:cxn modelId="{137EF7B9-88E0-4893-8B27-7D965BA3F321}" type="presParOf" srcId="{89A87061-9971-4B62-9CD1-CCF345112EC2}" destId="{CAB06F26-2768-4F8E-B7A5-B520108F91CB}" srcOrd="3" destOrd="0" presId="urn:microsoft.com/office/officeart/2018/5/layout/CenteredIconLabelDescriptionList"/>
    <dgm:cxn modelId="{DFD1D49F-E03D-40F2-B937-DD3EE64C5A3F}" type="presParOf" srcId="{89A87061-9971-4B62-9CD1-CCF345112EC2}" destId="{EF486DA9-8633-4D30-A32A-1E357978DB28}" srcOrd="4" destOrd="0" presId="urn:microsoft.com/office/officeart/2018/5/layout/CenteredIconLabelDescriptionList"/>
    <dgm:cxn modelId="{E7627B6D-7F06-4670-B100-C8721B28EA33}" type="presParOf" srcId="{E70BF85B-AF1A-4AC3-B0FD-491C6D02405E}" destId="{D43BDEB7-9333-4B41-AAC4-D3128591F99E}" srcOrd="3" destOrd="0" presId="urn:microsoft.com/office/officeart/2018/5/layout/CenteredIconLabelDescriptionList"/>
    <dgm:cxn modelId="{2EE888CC-258C-4C33-923A-C8F45ECF8E76}" type="presParOf" srcId="{E70BF85B-AF1A-4AC3-B0FD-491C6D02405E}" destId="{768137DC-7BFB-4F10-9472-5C8885AC4C39}" srcOrd="4" destOrd="0" presId="urn:microsoft.com/office/officeart/2018/5/layout/CenteredIconLabelDescriptionList"/>
    <dgm:cxn modelId="{7CB70803-AC17-46EF-90A7-24E0F087D355}" type="presParOf" srcId="{768137DC-7BFB-4F10-9472-5C8885AC4C39}" destId="{916C945F-676B-48EE-9ACE-827E984E937E}" srcOrd="0" destOrd="0" presId="urn:microsoft.com/office/officeart/2018/5/layout/CenteredIconLabelDescriptionList"/>
    <dgm:cxn modelId="{99751A83-88BD-4097-BD6F-1305CA0FDF98}" type="presParOf" srcId="{768137DC-7BFB-4F10-9472-5C8885AC4C39}" destId="{6BF9F1AE-DBFB-4DB4-A35E-44E8A13DA7A5}" srcOrd="1" destOrd="0" presId="urn:microsoft.com/office/officeart/2018/5/layout/CenteredIconLabelDescriptionList"/>
    <dgm:cxn modelId="{EBD1CF27-02AB-4B8B-9DEA-640FBAC8F567}" type="presParOf" srcId="{768137DC-7BFB-4F10-9472-5C8885AC4C39}" destId="{28EB882D-0ED3-4931-AC52-97F462B340CC}" srcOrd="2" destOrd="0" presId="urn:microsoft.com/office/officeart/2018/5/layout/CenteredIconLabelDescriptionList"/>
    <dgm:cxn modelId="{996ED6F8-A793-4B6E-BF50-3B41956ABEDC}" type="presParOf" srcId="{768137DC-7BFB-4F10-9472-5C8885AC4C39}" destId="{9C15B28F-42A3-4802-876E-7D557C6F2E44}" srcOrd="3" destOrd="0" presId="urn:microsoft.com/office/officeart/2018/5/layout/CenteredIconLabelDescriptionList"/>
    <dgm:cxn modelId="{BBFAAA72-4053-4DE6-994B-A1A9B57E8FDB}" type="presParOf" srcId="{768137DC-7BFB-4F10-9472-5C8885AC4C39}" destId="{43559795-C79B-4D70-AF5B-C5CB3D8FC8D5}" srcOrd="4" destOrd="0" presId="urn:microsoft.com/office/officeart/2018/5/layout/CenteredIconLabelDescriptionList"/>
    <dgm:cxn modelId="{596177E4-F401-492F-9F34-67CCC3AB5906}" type="presParOf" srcId="{E70BF85B-AF1A-4AC3-B0FD-491C6D02405E}" destId="{CEE43957-ECB5-4F6C-858E-E4F04ABAC369}" srcOrd="5" destOrd="0" presId="urn:microsoft.com/office/officeart/2018/5/layout/CenteredIconLabelDescriptionList"/>
    <dgm:cxn modelId="{D55604E6-CB0E-4F27-BA57-4EE4FCF7EF9C}" type="presParOf" srcId="{E70BF85B-AF1A-4AC3-B0FD-491C6D02405E}" destId="{9B28A559-D62B-4EE0-B5AD-B6A19E50E927}" srcOrd="6" destOrd="0" presId="urn:microsoft.com/office/officeart/2018/5/layout/CenteredIconLabelDescriptionList"/>
    <dgm:cxn modelId="{14C9C940-DC2D-4E38-8508-C906EC3CF3D5}" type="presParOf" srcId="{9B28A559-D62B-4EE0-B5AD-B6A19E50E927}" destId="{D6516566-AFE0-4DEF-96DA-4F5BFC9E6F29}" srcOrd="0" destOrd="0" presId="urn:microsoft.com/office/officeart/2018/5/layout/CenteredIconLabelDescriptionList"/>
    <dgm:cxn modelId="{C0E9F9D3-A851-46E7-AA60-E29A9EFB1576}" type="presParOf" srcId="{9B28A559-D62B-4EE0-B5AD-B6A19E50E927}" destId="{3E3C56C1-87E2-4D28-BE80-B36AC0658A60}" srcOrd="1" destOrd="0" presId="urn:microsoft.com/office/officeart/2018/5/layout/CenteredIconLabelDescriptionList"/>
    <dgm:cxn modelId="{7D453E6A-9035-436E-83AA-DCF5C76038FF}" type="presParOf" srcId="{9B28A559-D62B-4EE0-B5AD-B6A19E50E927}" destId="{7C7740A0-13F4-448B-9C12-39D5A6036ECC}" srcOrd="2" destOrd="0" presId="urn:microsoft.com/office/officeart/2018/5/layout/CenteredIconLabelDescriptionList"/>
    <dgm:cxn modelId="{6A607572-8B53-4445-9FED-568456DB9E81}" type="presParOf" srcId="{9B28A559-D62B-4EE0-B5AD-B6A19E50E927}" destId="{76F86F47-2D8A-4618-88E0-2569EDC26E70}" srcOrd="3" destOrd="0" presId="urn:microsoft.com/office/officeart/2018/5/layout/CenteredIconLabelDescriptionList"/>
    <dgm:cxn modelId="{A8989FF8-89E3-4F1F-A60E-D9B02D3F6972}" type="presParOf" srcId="{9B28A559-D62B-4EE0-B5AD-B6A19E50E927}" destId="{5D2D6B0B-4BA7-4E9A-9C85-F9B8C4F819BF}" srcOrd="4" destOrd="0" presId="urn:microsoft.com/office/officeart/2018/5/layout/CenteredIconLabelDescriptionList"/>
    <dgm:cxn modelId="{E828B67C-3C0E-4EBA-9283-7B5FFD377AF7}" type="presParOf" srcId="{E70BF85B-AF1A-4AC3-B0FD-491C6D02405E}" destId="{CCBE4028-91BC-4354-A097-842D0975BAC8}" srcOrd="7" destOrd="0" presId="urn:microsoft.com/office/officeart/2018/5/layout/CenteredIconLabelDescriptionList"/>
    <dgm:cxn modelId="{DC9E033D-CD8E-4A56-A5E8-094682A662FE}" type="presParOf" srcId="{E70BF85B-AF1A-4AC3-B0FD-491C6D02405E}" destId="{CF7B3919-86C6-434D-8AD9-99C99B9416A7}" srcOrd="8" destOrd="0" presId="urn:microsoft.com/office/officeart/2018/5/layout/CenteredIconLabelDescriptionList"/>
    <dgm:cxn modelId="{8C705A7C-272F-435D-B36D-C1E846313355}" type="presParOf" srcId="{CF7B3919-86C6-434D-8AD9-99C99B9416A7}" destId="{210D1952-5691-4AEA-B397-F50B9FAD9B48}" srcOrd="0" destOrd="0" presId="urn:microsoft.com/office/officeart/2018/5/layout/CenteredIconLabelDescriptionList"/>
    <dgm:cxn modelId="{9C0AABFB-6F0C-4901-8DF2-AFBB32989A79}" type="presParOf" srcId="{CF7B3919-86C6-434D-8AD9-99C99B9416A7}" destId="{5D8ADC5E-7DE3-4AB9-90CC-3477341747CC}" srcOrd="1" destOrd="0" presId="urn:microsoft.com/office/officeart/2018/5/layout/CenteredIconLabelDescriptionList"/>
    <dgm:cxn modelId="{A34711FF-DB26-4D08-AB92-4F46C201A51B}" type="presParOf" srcId="{CF7B3919-86C6-434D-8AD9-99C99B9416A7}" destId="{A4091BE1-0458-4ACA-81DF-02BE1D41DD22}" srcOrd="2" destOrd="0" presId="urn:microsoft.com/office/officeart/2018/5/layout/CenteredIconLabelDescriptionList"/>
    <dgm:cxn modelId="{5F699289-6299-4D02-BE5B-BB1307675A58}" type="presParOf" srcId="{CF7B3919-86C6-434D-8AD9-99C99B9416A7}" destId="{F7F86584-EBB1-40E8-B597-64B3714C8BD0}" srcOrd="3" destOrd="0" presId="urn:microsoft.com/office/officeart/2018/5/layout/CenteredIconLabelDescriptionList"/>
    <dgm:cxn modelId="{C3CF89BF-83F9-4056-AC5B-A4570DCCF485}" type="presParOf" srcId="{CF7B3919-86C6-434D-8AD9-99C99B9416A7}" destId="{0BD13EF1-B761-4B9E-853C-0F7A62BA08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CC5C8-ADBF-4C7D-A289-921253896775}">
      <dsp:nvSpPr>
        <dsp:cNvPr id="0" name=""/>
        <dsp:cNvSpPr/>
      </dsp:nvSpPr>
      <dsp:spPr>
        <a:xfrm>
          <a:off x="0" y="500726"/>
          <a:ext cx="2284217" cy="500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CFFA63-D447-4B96-941C-6E27FEF75075}">
      <dsp:nvSpPr>
        <dsp:cNvPr id="0" name=""/>
        <dsp:cNvSpPr/>
      </dsp:nvSpPr>
      <dsp:spPr>
        <a:xfrm>
          <a:off x="0" y="1112548"/>
          <a:ext cx="2624035" cy="1503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IN" sz="2000" kern="1200" dirty="0"/>
            <a:t>Weekday Vs Weekend Payment Statistics</a:t>
          </a:r>
          <a:endParaRPr lang="en-US" sz="2000" kern="1200" dirty="0"/>
        </a:p>
      </dsp:txBody>
      <dsp:txXfrm>
        <a:off x="0" y="1112548"/>
        <a:ext cx="2624035" cy="1503123"/>
      </dsp:txXfrm>
    </dsp:sp>
    <dsp:sp modelId="{634D75E2-E9FC-4281-B488-0CDC577E1839}">
      <dsp:nvSpPr>
        <dsp:cNvPr id="0" name=""/>
        <dsp:cNvSpPr/>
      </dsp:nvSpPr>
      <dsp:spPr>
        <a:xfrm>
          <a:off x="4269111" y="486146"/>
          <a:ext cx="1778472" cy="500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71E7F4-AC73-487D-A107-A843DF600C0A}">
      <dsp:nvSpPr>
        <dsp:cNvPr id="0" name=""/>
        <dsp:cNvSpPr/>
      </dsp:nvSpPr>
      <dsp:spPr>
        <a:xfrm>
          <a:off x="4103161" y="1138348"/>
          <a:ext cx="2565007" cy="88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Payment Type Distribution for 5-Star Review Orders</a:t>
          </a:r>
        </a:p>
      </dsp:txBody>
      <dsp:txXfrm>
        <a:off x="4103161" y="1138348"/>
        <a:ext cx="2565007" cy="883040"/>
      </dsp:txXfrm>
    </dsp:sp>
    <dsp:sp modelId="{6B1C4290-5CB3-4D8B-9B8F-C71DD94AA28F}">
      <dsp:nvSpPr>
        <dsp:cNvPr id="0" name=""/>
        <dsp:cNvSpPr/>
      </dsp:nvSpPr>
      <dsp:spPr>
        <a:xfrm>
          <a:off x="8526139" y="0"/>
          <a:ext cx="1640490" cy="13565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863A28-B729-4182-944F-47709DD2242A}">
      <dsp:nvSpPr>
        <dsp:cNvPr id="0" name=""/>
        <dsp:cNvSpPr/>
      </dsp:nvSpPr>
      <dsp:spPr>
        <a:xfrm>
          <a:off x="7861757" y="1365881"/>
          <a:ext cx="2569202" cy="99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Average Delivery Time for Pet Shop Orders</a:t>
          </a:r>
        </a:p>
      </dsp:txBody>
      <dsp:txXfrm>
        <a:off x="7861757" y="1365881"/>
        <a:ext cx="2569202" cy="992696"/>
      </dsp:txXfrm>
    </dsp:sp>
    <dsp:sp modelId="{4483A818-73A8-4225-8C52-6F3A3DCA9CE6}">
      <dsp:nvSpPr>
        <dsp:cNvPr id="0" name=""/>
        <dsp:cNvSpPr/>
      </dsp:nvSpPr>
      <dsp:spPr>
        <a:xfrm>
          <a:off x="2188784" y="2117229"/>
          <a:ext cx="1781556" cy="10616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40CD42-AC6C-49AA-AAED-CE4982F9F981}">
      <dsp:nvSpPr>
        <dsp:cNvPr id="0" name=""/>
        <dsp:cNvSpPr/>
      </dsp:nvSpPr>
      <dsp:spPr>
        <a:xfrm>
          <a:off x="1297016" y="3626263"/>
          <a:ext cx="4194761" cy="925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IN" sz="2000" kern="1200" dirty="0"/>
            <a:t>Average price and payment values from customers of </a:t>
          </a:r>
          <a:r>
            <a:rPr lang="en-IN" sz="2000" kern="1200" dirty="0" err="1"/>
            <a:t>sao</a:t>
          </a:r>
          <a:r>
            <a:rPr lang="en-IN" sz="2000" kern="1200" dirty="0"/>
            <a:t> </a:t>
          </a:r>
          <a:r>
            <a:rPr lang="en-IN" sz="2000" kern="1200" dirty="0" err="1"/>
            <a:t>paulo</a:t>
          </a:r>
          <a:r>
            <a:rPr lang="en-IN" sz="2000" kern="1200" dirty="0"/>
            <a:t> city</a:t>
          </a:r>
          <a:endParaRPr lang="en-US" sz="2000" kern="1200" dirty="0"/>
        </a:p>
      </dsp:txBody>
      <dsp:txXfrm>
        <a:off x="1297016" y="3626263"/>
        <a:ext cx="4194761" cy="925026"/>
      </dsp:txXfrm>
    </dsp:sp>
    <dsp:sp modelId="{C082AB61-EA47-4A1F-8E49-FDD90924299A}">
      <dsp:nvSpPr>
        <dsp:cNvPr id="0" name=""/>
        <dsp:cNvSpPr/>
      </dsp:nvSpPr>
      <dsp:spPr>
        <a:xfrm>
          <a:off x="7904959" y="2354344"/>
          <a:ext cx="1432514" cy="9281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D871FF-9668-4817-A901-9325836CBDFA}">
      <dsp:nvSpPr>
        <dsp:cNvPr id="0" name=""/>
        <dsp:cNvSpPr/>
      </dsp:nvSpPr>
      <dsp:spPr>
        <a:xfrm>
          <a:off x="7040482" y="3559141"/>
          <a:ext cx="3424787" cy="519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IN" sz="2000" kern="1200" dirty="0"/>
            <a:t>Relationship between shipping days Vs review scores.</a:t>
          </a:r>
          <a:endParaRPr lang="en-US" sz="2000" kern="1200" dirty="0"/>
        </a:p>
      </dsp:txBody>
      <dsp:txXfrm>
        <a:off x="7040482" y="3559141"/>
        <a:ext cx="3424787" cy="5191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5EE7E2-C9F7-44B5-B05D-72AA2FFE4E81}">
      <dsp:nvSpPr>
        <dsp:cNvPr id="0" name=""/>
        <dsp:cNvSpPr/>
      </dsp:nvSpPr>
      <dsp:spPr>
        <a:xfrm>
          <a:off x="0" y="150145"/>
          <a:ext cx="9131013" cy="85835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2A425E8D-7151-4391-9BE7-6FDDE1E3581C}">
      <dsp:nvSpPr>
        <dsp:cNvPr id="0" name=""/>
        <dsp:cNvSpPr/>
      </dsp:nvSpPr>
      <dsp:spPr>
        <a:xfrm>
          <a:off x="255740" y="240149"/>
          <a:ext cx="465436" cy="4649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F30EA7-75D5-49C2-B93F-6641131D6D86}">
      <dsp:nvSpPr>
        <dsp:cNvPr id="0" name=""/>
        <dsp:cNvSpPr/>
      </dsp:nvSpPr>
      <dsp:spPr>
        <a:xfrm>
          <a:off x="976916" y="49929"/>
          <a:ext cx="8139051" cy="87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0" tIns="92270" rIns="92270" bIns="92270" numCol="1" spcCol="1270" anchor="ctr" anchorCtr="0">
          <a:noAutofit/>
        </a:bodyPr>
        <a:lstStyle/>
        <a:p>
          <a:pPr marL="0" lvl="0" indent="0" algn="l" defTabSz="711200">
            <a:lnSpc>
              <a:spcPct val="100000"/>
            </a:lnSpc>
            <a:spcBef>
              <a:spcPct val="0"/>
            </a:spcBef>
            <a:spcAft>
              <a:spcPct val="35000"/>
            </a:spcAft>
            <a:buNone/>
          </a:pPr>
          <a:r>
            <a:rPr lang="en-US" sz="1600" b="1" kern="1200" dirty="0"/>
            <a:t>Weekday vs Weekend Sales</a:t>
          </a:r>
          <a:r>
            <a:rPr lang="en-US" sz="1600" kern="1200" dirty="0"/>
            <a:t>: We found that a majority of the sales occurred during weekdays, with weekends showing significantly lower transaction volumes. This insight allows </a:t>
          </a:r>
          <a:r>
            <a:rPr lang="en-US" sz="1600" kern="1200" dirty="0" err="1"/>
            <a:t>Olist</a:t>
          </a:r>
          <a:r>
            <a:rPr lang="en-US" sz="1600" kern="1200" dirty="0"/>
            <a:t> to plan weekend promotions to boost sales.</a:t>
          </a:r>
        </a:p>
      </dsp:txBody>
      <dsp:txXfrm>
        <a:off x="976916" y="49929"/>
        <a:ext cx="8139051" cy="871840"/>
      </dsp:txXfrm>
    </dsp:sp>
    <dsp:sp modelId="{1A13330D-05A2-46E2-8B85-D559D276BA4A}">
      <dsp:nvSpPr>
        <dsp:cNvPr id="0" name=""/>
        <dsp:cNvSpPr/>
      </dsp:nvSpPr>
      <dsp:spPr>
        <a:xfrm>
          <a:off x="0" y="1139730"/>
          <a:ext cx="9131013" cy="1173757"/>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37EE29FF-92FC-474E-A578-3C6DCF6D6906}">
      <dsp:nvSpPr>
        <dsp:cNvPr id="0" name=""/>
        <dsp:cNvSpPr/>
      </dsp:nvSpPr>
      <dsp:spPr>
        <a:xfrm>
          <a:off x="255740" y="1494118"/>
          <a:ext cx="465436" cy="4649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E73BC4-5EC1-406C-9581-337DDC608666}">
      <dsp:nvSpPr>
        <dsp:cNvPr id="0" name=""/>
        <dsp:cNvSpPr/>
      </dsp:nvSpPr>
      <dsp:spPr>
        <a:xfrm>
          <a:off x="976916" y="1303898"/>
          <a:ext cx="8139051" cy="87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0" tIns="92270" rIns="92270" bIns="92270" numCol="1" spcCol="1270" anchor="ctr" anchorCtr="0">
          <a:noAutofit/>
        </a:bodyPr>
        <a:lstStyle/>
        <a:p>
          <a:pPr marL="0" lvl="0" indent="0" algn="l" defTabSz="711200">
            <a:lnSpc>
              <a:spcPct val="100000"/>
            </a:lnSpc>
            <a:spcBef>
              <a:spcPct val="0"/>
            </a:spcBef>
            <a:spcAft>
              <a:spcPct val="35000"/>
            </a:spcAft>
            <a:buNone/>
          </a:pPr>
          <a:r>
            <a:rPr lang="en-US" sz="1600" b="1" kern="1200" dirty="0"/>
            <a:t>Payment Type Preferences</a:t>
          </a:r>
          <a:r>
            <a:rPr lang="en-US" sz="1600" kern="1200" dirty="0"/>
            <a:t>: Credit cards emerged as the dominant payment method, with other options like </a:t>
          </a:r>
          <a:r>
            <a:rPr lang="en-US" sz="1600" kern="1200" dirty="0" err="1"/>
            <a:t>boleto</a:t>
          </a:r>
          <a:r>
            <a:rPr lang="en-US" sz="1600" kern="1200" dirty="0"/>
            <a:t> and vouchers being significantly less popular. This suggests a need to enhance promotion and customer awareness for alternative payment methods.</a:t>
          </a:r>
        </a:p>
      </dsp:txBody>
      <dsp:txXfrm>
        <a:off x="976916" y="1303898"/>
        <a:ext cx="8139051" cy="871840"/>
      </dsp:txXfrm>
    </dsp:sp>
    <dsp:sp modelId="{33AC16C9-58A2-4C9F-B040-109642CE7C2E}">
      <dsp:nvSpPr>
        <dsp:cNvPr id="0" name=""/>
        <dsp:cNvSpPr/>
      </dsp:nvSpPr>
      <dsp:spPr>
        <a:xfrm>
          <a:off x="0" y="2531448"/>
          <a:ext cx="9131013" cy="1074826"/>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1B7F5DE7-AD78-44CF-BEEA-C65C46D360E7}">
      <dsp:nvSpPr>
        <dsp:cNvPr id="0" name=""/>
        <dsp:cNvSpPr/>
      </dsp:nvSpPr>
      <dsp:spPr>
        <a:xfrm>
          <a:off x="255740" y="2836371"/>
          <a:ext cx="465436" cy="4649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FCE0E4-8B7F-4FDD-9C0B-7A13A70F9B22}">
      <dsp:nvSpPr>
        <dsp:cNvPr id="0" name=""/>
        <dsp:cNvSpPr/>
      </dsp:nvSpPr>
      <dsp:spPr>
        <a:xfrm>
          <a:off x="976916" y="2646151"/>
          <a:ext cx="8139051" cy="87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0" tIns="92270" rIns="92270" bIns="92270" numCol="1" spcCol="1270" anchor="ctr" anchorCtr="0">
          <a:noAutofit/>
        </a:bodyPr>
        <a:lstStyle/>
        <a:p>
          <a:pPr marL="0" lvl="0" indent="0" algn="l" defTabSz="711200">
            <a:lnSpc>
              <a:spcPct val="100000"/>
            </a:lnSpc>
            <a:spcBef>
              <a:spcPct val="0"/>
            </a:spcBef>
            <a:spcAft>
              <a:spcPct val="35000"/>
            </a:spcAft>
            <a:buNone/>
          </a:pPr>
          <a:r>
            <a:rPr lang="en-US" sz="1600" b="1" kern="1200" dirty="0"/>
            <a:t>Shipping &amp; Delivery Insights</a:t>
          </a:r>
          <a:r>
            <a:rPr lang="en-US" sz="1600" kern="1200" dirty="0"/>
            <a:t>: The average shipping time for orders was around 13 days, and products in certain categories (such as pet supplies) had longer delivery times. This could affect customer satisfaction, and </a:t>
          </a:r>
          <a:r>
            <a:rPr lang="en-US" sz="1600" kern="1200" dirty="0" err="1"/>
            <a:t>Olist</a:t>
          </a:r>
          <a:r>
            <a:rPr lang="en-US" sz="1600" kern="1200" dirty="0"/>
            <a:t> can focus on optimizing logistics for quicker deliveries.</a:t>
          </a:r>
        </a:p>
      </dsp:txBody>
      <dsp:txXfrm>
        <a:off x="976916" y="2646151"/>
        <a:ext cx="8139051" cy="871840"/>
      </dsp:txXfrm>
    </dsp:sp>
    <dsp:sp modelId="{9AFF6195-B2E3-4DFF-9DCE-C26D9B775C22}">
      <dsp:nvSpPr>
        <dsp:cNvPr id="0" name=""/>
        <dsp:cNvSpPr/>
      </dsp:nvSpPr>
      <dsp:spPr>
        <a:xfrm>
          <a:off x="0" y="3824235"/>
          <a:ext cx="9131013" cy="845421"/>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741AC297-E2C3-45C9-9839-5C977FA752F4}">
      <dsp:nvSpPr>
        <dsp:cNvPr id="0" name=""/>
        <dsp:cNvSpPr/>
      </dsp:nvSpPr>
      <dsp:spPr>
        <a:xfrm>
          <a:off x="255740" y="4014455"/>
          <a:ext cx="465436" cy="46498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10793F-CE04-4B5D-B239-01197F4A21C6}">
      <dsp:nvSpPr>
        <dsp:cNvPr id="0" name=""/>
        <dsp:cNvSpPr/>
      </dsp:nvSpPr>
      <dsp:spPr>
        <a:xfrm>
          <a:off x="976916" y="3824235"/>
          <a:ext cx="8139051" cy="87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0" tIns="92270" rIns="92270" bIns="92270" numCol="1" spcCol="1270" anchor="ctr" anchorCtr="0">
          <a:noAutofit/>
        </a:bodyPr>
        <a:lstStyle/>
        <a:p>
          <a:pPr marL="0" lvl="0" indent="0" algn="l" defTabSz="711200">
            <a:lnSpc>
              <a:spcPct val="100000"/>
            </a:lnSpc>
            <a:spcBef>
              <a:spcPct val="0"/>
            </a:spcBef>
            <a:spcAft>
              <a:spcPct val="35000"/>
            </a:spcAft>
            <a:buNone/>
          </a:pPr>
          <a:r>
            <a:rPr lang="en-US" sz="1600" b="1" kern="1200" dirty="0"/>
            <a:t>City-Based Trends</a:t>
          </a:r>
          <a:r>
            <a:rPr lang="en-US" sz="1600" kern="1200" dirty="0"/>
            <a:t>: São Paulo was the leading city in terms of sales, with higher transaction values than other regions. Marketing efforts can be tailored to capitalize on the spending behavior of customers in São Paulo.</a:t>
          </a:r>
        </a:p>
      </dsp:txBody>
      <dsp:txXfrm>
        <a:off x="976916" y="3824235"/>
        <a:ext cx="8139051" cy="871840"/>
      </dsp:txXfrm>
    </dsp:sp>
    <dsp:sp modelId="{22B48F89-72C6-4DEE-87E2-378DAAAF3E96}">
      <dsp:nvSpPr>
        <dsp:cNvPr id="0" name=""/>
        <dsp:cNvSpPr/>
      </dsp:nvSpPr>
      <dsp:spPr>
        <a:xfrm>
          <a:off x="0" y="4914036"/>
          <a:ext cx="9131013" cy="845421"/>
        </a:xfrm>
        <a:prstGeom prst="roundRect">
          <a:avLst>
            <a:gd name="adj" fmla="val 10000"/>
          </a:avLst>
        </a:prstGeom>
        <a:solidFill>
          <a:schemeClr val="accent4">
            <a:lumMod val="60000"/>
            <a:lumOff val="40000"/>
          </a:schemeClr>
        </a:solidFill>
        <a:ln>
          <a:noFill/>
        </a:ln>
        <a:effectLst/>
      </dsp:spPr>
      <dsp:style>
        <a:lnRef idx="0">
          <a:scrgbClr r="0" g="0" b="0"/>
        </a:lnRef>
        <a:fillRef idx="1">
          <a:scrgbClr r="0" g="0" b="0"/>
        </a:fillRef>
        <a:effectRef idx="0">
          <a:scrgbClr r="0" g="0" b="0"/>
        </a:effectRef>
        <a:fontRef idx="minor"/>
      </dsp:style>
    </dsp:sp>
    <dsp:sp modelId="{1351A21F-A9BD-4872-BD7B-C4500E15E2C9}">
      <dsp:nvSpPr>
        <dsp:cNvPr id="0" name=""/>
        <dsp:cNvSpPr/>
      </dsp:nvSpPr>
      <dsp:spPr>
        <a:xfrm>
          <a:off x="255740" y="5104256"/>
          <a:ext cx="465436" cy="46498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2EE7B5-0BBC-4197-9D70-9039666D3765}">
      <dsp:nvSpPr>
        <dsp:cNvPr id="0" name=""/>
        <dsp:cNvSpPr/>
      </dsp:nvSpPr>
      <dsp:spPr>
        <a:xfrm>
          <a:off x="976916" y="4914036"/>
          <a:ext cx="8139051" cy="871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270" tIns="92270" rIns="92270" bIns="92270" numCol="1" spcCol="1270" anchor="ctr" anchorCtr="0">
          <a:noAutofit/>
        </a:bodyPr>
        <a:lstStyle/>
        <a:p>
          <a:pPr marL="0" lvl="0" indent="0" algn="l" defTabSz="711200">
            <a:lnSpc>
              <a:spcPct val="100000"/>
            </a:lnSpc>
            <a:spcBef>
              <a:spcPct val="0"/>
            </a:spcBef>
            <a:spcAft>
              <a:spcPct val="35000"/>
            </a:spcAft>
            <a:buNone/>
          </a:pPr>
          <a:r>
            <a:rPr lang="en-US" sz="1600" b="1" kern="1200" dirty="0"/>
            <a:t>Customer Feedback &amp; Delivery Speed</a:t>
          </a:r>
          <a:r>
            <a:rPr lang="en-US" sz="1600" kern="1200" dirty="0"/>
            <a:t>: A relationship between delivery speed and review scores was observed, where faster delivery times contributed to higher customer satisfaction and better reviews.</a:t>
          </a:r>
        </a:p>
      </dsp:txBody>
      <dsp:txXfrm>
        <a:off x="976916" y="4914036"/>
        <a:ext cx="8139051" cy="871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1FC72-7202-4E73-9411-8056DE9ABBDB}">
      <dsp:nvSpPr>
        <dsp:cNvPr id="0" name=""/>
        <dsp:cNvSpPr/>
      </dsp:nvSpPr>
      <dsp:spPr>
        <a:xfrm>
          <a:off x="582663" y="498374"/>
          <a:ext cx="621632" cy="62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729B3B-D69B-495F-9ADC-D2E30FE63EEF}">
      <dsp:nvSpPr>
        <dsp:cNvPr id="0" name=""/>
        <dsp:cNvSpPr/>
      </dsp:nvSpPr>
      <dsp:spPr>
        <a:xfrm>
          <a:off x="5432" y="1218312"/>
          <a:ext cx="1776093" cy="26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Focus on</a:t>
          </a:r>
        </a:p>
      </dsp:txBody>
      <dsp:txXfrm>
        <a:off x="5432" y="1218312"/>
        <a:ext cx="1776093" cy="266414"/>
      </dsp:txXfrm>
    </dsp:sp>
    <dsp:sp modelId="{4CAD1EFB-58B3-4050-9A3F-628026BFBAEF}">
      <dsp:nvSpPr>
        <dsp:cNvPr id="0" name=""/>
        <dsp:cNvSpPr/>
      </dsp:nvSpPr>
      <dsp:spPr>
        <a:xfrm>
          <a:off x="5432" y="1530449"/>
          <a:ext cx="1776093" cy="1254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Focus on improving weekend sales with targeted campaigns and promotions.</a:t>
          </a:r>
        </a:p>
      </dsp:txBody>
      <dsp:txXfrm>
        <a:off x="5432" y="1530449"/>
        <a:ext cx="1776093" cy="1254083"/>
      </dsp:txXfrm>
    </dsp:sp>
    <dsp:sp modelId="{4A0CBCE6-6B92-4D7D-80E1-7F615FEACC5B}">
      <dsp:nvSpPr>
        <dsp:cNvPr id="0" name=""/>
        <dsp:cNvSpPr/>
      </dsp:nvSpPr>
      <dsp:spPr>
        <a:xfrm>
          <a:off x="2669573" y="498374"/>
          <a:ext cx="621632" cy="621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F72FD4-154C-4731-B8C0-9770F1043CE4}">
      <dsp:nvSpPr>
        <dsp:cNvPr id="0" name=""/>
        <dsp:cNvSpPr/>
      </dsp:nvSpPr>
      <dsp:spPr>
        <a:xfrm>
          <a:off x="2092342" y="1218312"/>
          <a:ext cx="1776093" cy="26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Consider</a:t>
          </a:r>
        </a:p>
      </dsp:txBody>
      <dsp:txXfrm>
        <a:off x="2092342" y="1218312"/>
        <a:ext cx="1776093" cy="266414"/>
      </dsp:txXfrm>
    </dsp:sp>
    <dsp:sp modelId="{EF486DA9-8633-4D30-A32A-1E357978DB28}">
      <dsp:nvSpPr>
        <dsp:cNvPr id="0" name=""/>
        <dsp:cNvSpPr/>
      </dsp:nvSpPr>
      <dsp:spPr>
        <a:xfrm>
          <a:off x="2092342" y="1530449"/>
          <a:ext cx="1776093" cy="1254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Consider introducing more diverse payment methods to accommodate different customer preferences.</a:t>
          </a:r>
        </a:p>
      </dsp:txBody>
      <dsp:txXfrm>
        <a:off x="2092342" y="1530449"/>
        <a:ext cx="1776093" cy="1254083"/>
      </dsp:txXfrm>
    </dsp:sp>
    <dsp:sp modelId="{916C945F-676B-48EE-9ACE-827E984E937E}">
      <dsp:nvSpPr>
        <dsp:cNvPr id="0" name=""/>
        <dsp:cNvSpPr/>
      </dsp:nvSpPr>
      <dsp:spPr>
        <a:xfrm>
          <a:off x="4756483" y="498374"/>
          <a:ext cx="621632" cy="621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EB882D-0ED3-4931-AC52-97F462B340CC}">
      <dsp:nvSpPr>
        <dsp:cNvPr id="0" name=""/>
        <dsp:cNvSpPr/>
      </dsp:nvSpPr>
      <dsp:spPr>
        <a:xfrm>
          <a:off x="4179253" y="1218312"/>
          <a:ext cx="1776093" cy="26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Streamline</a:t>
          </a:r>
        </a:p>
      </dsp:txBody>
      <dsp:txXfrm>
        <a:off x="4179253" y="1218312"/>
        <a:ext cx="1776093" cy="266414"/>
      </dsp:txXfrm>
    </dsp:sp>
    <dsp:sp modelId="{43559795-C79B-4D70-AF5B-C5CB3D8FC8D5}">
      <dsp:nvSpPr>
        <dsp:cNvPr id="0" name=""/>
        <dsp:cNvSpPr/>
      </dsp:nvSpPr>
      <dsp:spPr>
        <a:xfrm>
          <a:off x="4179253" y="1530449"/>
          <a:ext cx="1776093" cy="1254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Streamline logistics, particularly for regions with slower delivery times, to boost customer satisfaction.</a:t>
          </a:r>
        </a:p>
      </dsp:txBody>
      <dsp:txXfrm>
        <a:off x="4179253" y="1530449"/>
        <a:ext cx="1776093" cy="1254083"/>
      </dsp:txXfrm>
    </dsp:sp>
    <dsp:sp modelId="{D6516566-AFE0-4DEF-96DA-4F5BFC9E6F29}">
      <dsp:nvSpPr>
        <dsp:cNvPr id="0" name=""/>
        <dsp:cNvSpPr/>
      </dsp:nvSpPr>
      <dsp:spPr>
        <a:xfrm>
          <a:off x="6843393" y="498374"/>
          <a:ext cx="621632" cy="6216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7740A0-13F4-448B-9C12-39D5A6036ECC}">
      <dsp:nvSpPr>
        <dsp:cNvPr id="0" name=""/>
        <dsp:cNvSpPr/>
      </dsp:nvSpPr>
      <dsp:spPr>
        <a:xfrm>
          <a:off x="6266163" y="1218312"/>
          <a:ext cx="1776093" cy="26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Capitalize on</a:t>
          </a:r>
        </a:p>
      </dsp:txBody>
      <dsp:txXfrm>
        <a:off x="6266163" y="1218312"/>
        <a:ext cx="1776093" cy="266414"/>
      </dsp:txXfrm>
    </dsp:sp>
    <dsp:sp modelId="{5D2D6B0B-4BA7-4E9A-9C85-F9B8C4F819BF}">
      <dsp:nvSpPr>
        <dsp:cNvPr id="0" name=""/>
        <dsp:cNvSpPr/>
      </dsp:nvSpPr>
      <dsp:spPr>
        <a:xfrm>
          <a:off x="6266163" y="1530449"/>
          <a:ext cx="1776093" cy="1254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Capitalize on high-spending cities like São Paulo by offering premium products and bundles.</a:t>
          </a:r>
        </a:p>
      </dsp:txBody>
      <dsp:txXfrm>
        <a:off x="6266163" y="1530449"/>
        <a:ext cx="1776093" cy="1254083"/>
      </dsp:txXfrm>
    </dsp:sp>
    <dsp:sp modelId="{210D1952-5691-4AEA-B397-F50B9FAD9B48}">
      <dsp:nvSpPr>
        <dsp:cNvPr id="0" name=""/>
        <dsp:cNvSpPr/>
      </dsp:nvSpPr>
      <dsp:spPr>
        <a:xfrm>
          <a:off x="8930303" y="498374"/>
          <a:ext cx="621632" cy="6216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091BE1-0458-4ACA-81DF-02BE1D41DD22}">
      <dsp:nvSpPr>
        <dsp:cNvPr id="0" name=""/>
        <dsp:cNvSpPr/>
      </dsp:nvSpPr>
      <dsp:spPr>
        <a:xfrm>
          <a:off x="8353073" y="1218312"/>
          <a:ext cx="1776093" cy="26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defRPr b="1"/>
          </a:pPr>
          <a:r>
            <a:rPr lang="en-US" sz="2100" kern="1200"/>
            <a:t>Use</a:t>
          </a:r>
        </a:p>
      </dsp:txBody>
      <dsp:txXfrm>
        <a:off x="8353073" y="1218312"/>
        <a:ext cx="1776093" cy="266414"/>
      </dsp:txXfrm>
    </dsp:sp>
    <dsp:sp modelId="{0BD13EF1-B761-4B9E-853C-0F7A62BA08B5}">
      <dsp:nvSpPr>
        <dsp:cNvPr id="0" name=""/>
        <dsp:cNvSpPr/>
      </dsp:nvSpPr>
      <dsp:spPr>
        <a:xfrm>
          <a:off x="8353073" y="1530449"/>
          <a:ext cx="1776093" cy="1254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Use the insights from customer feedback to enhance the delivery process and improve overall customer experience.</a:t>
          </a:r>
        </a:p>
      </dsp:txBody>
      <dsp:txXfrm>
        <a:off x="8353073" y="1530449"/>
        <a:ext cx="1776093" cy="125408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2975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655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1331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020890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33134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693306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18525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4157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8612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51941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1/11/2025</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5759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1/11/2025</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543412"/>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2" r:id="rId6"/>
    <p:sldLayoutId id="2147483788" r:id="rId7"/>
    <p:sldLayoutId id="2147483789" r:id="rId8"/>
    <p:sldLayoutId id="2147483790" r:id="rId9"/>
    <p:sldLayoutId id="2147483791" r:id="rId10"/>
    <p:sldLayoutId id="2147483793"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DF0CAD46-2E46-44EB-A063-C05881768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ign on the front of a building&#10;&#10;Description automatically generated">
            <a:extLst>
              <a:ext uri="{FF2B5EF4-FFF2-40B4-BE49-F238E27FC236}">
                <a16:creationId xmlns:a16="http://schemas.microsoft.com/office/drawing/2014/main" id="{16C749B3-5B69-EA90-9587-54C00A1CCDEE}"/>
              </a:ext>
            </a:extLst>
          </p:cNvPr>
          <p:cNvPicPr>
            <a:picLocks noChangeAspect="1"/>
          </p:cNvPicPr>
          <p:nvPr/>
        </p:nvPicPr>
        <p:blipFill>
          <a:blip r:embed="rId2">
            <a:alphaModFix/>
            <a:extLst>
              <a:ext uri="{28A0092B-C50C-407E-A947-70E740481C1C}">
                <a14:useLocalDpi xmlns:a14="http://schemas.microsoft.com/office/drawing/2010/main" val="0"/>
              </a:ext>
            </a:extLst>
          </a:blip>
          <a:srcRect t="7707" b="7707"/>
          <a:stretch/>
        </p:blipFill>
        <p:spPr>
          <a:xfrm>
            <a:off x="20" y="10"/>
            <a:ext cx="12191980" cy="6857989"/>
          </a:xfrm>
          <a:prstGeom prst="rect">
            <a:avLst/>
          </a:prstGeom>
        </p:spPr>
      </p:pic>
      <p:sp>
        <p:nvSpPr>
          <p:cNvPr id="61" name="Rectangle 60">
            <a:extLst>
              <a:ext uri="{FF2B5EF4-FFF2-40B4-BE49-F238E27FC236}">
                <a16:creationId xmlns:a16="http://schemas.microsoft.com/office/drawing/2014/main" id="{0FDFF237-4369-41A3-9CE4-CD1A68139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49553"/>
            <a:ext cx="12191999" cy="5320052"/>
          </a:xfrm>
          <a:prstGeom prst="rect">
            <a:avLst/>
          </a:prstGeom>
          <a:gradFill flip="none" rotWithShape="1">
            <a:gsLst>
              <a:gs pos="0">
                <a:srgbClr val="000000">
                  <a:alpha val="0"/>
                </a:srgbClr>
              </a:gs>
              <a:gs pos="47000">
                <a:srgbClr val="000000">
                  <a:alpha val="41000"/>
                </a:srgbClr>
              </a:gs>
              <a:gs pos="81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B1E747-53C9-174F-B975-962920FCEA90}"/>
              </a:ext>
            </a:extLst>
          </p:cNvPr>
          <p:cNvSpPr>
            <a:spLocks noGrp="1"/>
          </p:cNvSpPr>
          <p:nvPr>
            <p:ph type="ctrTitle"/>
          </p:nvPr>
        </p:nvSpPr>
        <p:spPr>
          <a:xfrm>
            <a:off x="1530013" y="2956673"/>
            <a:ext cx="8769927" cy="1643572"/>
          </a:xfrm>
        </p:spPr>
        <p:txBody>
          <a:bodyPr>
            <a:noAutofit/>
          </a:bodyPr>
          <a:lstStyle/>
          <a:p>
            <a:r>
              <a:rPr lang="en-US" sz="4800" b="1" dirty="0">
                <a:solidFill>
                  <a:srgbClr val="FF0000"/>
                </a:solidFill>
                <a:latin typeface="Algerian" panose="04020705040A02060702" pitchFamily="82" charset="0"/>
                <a:ea typeface="Ebrima" panose="02000000000000000000" pitchFamily="2" charset="0"/>
                <a:cs typeface="Ebrima" panose="02000000000000000000" pitchFamily="2" charset="0"/>
              </a:rPr>
              <a:t>Brazilian E-Commerce </a:t>
            </a:r>
            <a:r>
              <a:rPr lang="en-US" sz="4000" b="1" dirty="0" err="1">
                <a:solidFill>
                  <a:srgbClr val="FFFF00"/>
                </a:solidFill>
                <a:latin typeface="Algerian" panose="04020705040A02060702" pitchFamily="82" charset="0"/>
              </a:rPr>
              <a:t>Olist</a:t>
            </a:r>
            <a:r>
              <a:rPr lang="en-US" sz="4000" b="1" dirty="0">
                <a:solidFill>
                  <a:srgbClr val="FFFF00"/>
                </a:solidFill>
                <a:latin typeface="Algerian" panose="04020705040A02060702" pitchFamily="82" charset="0"/>
              </a:rPr>
              <a:t> Store Analysis</a:t>
            </a:r>
            <a:endParaRPr lang="en-US" sz="4000" b="1" i="1" dirty="0">
              <a:solidFill>
                <a:srgbClr val="FFFF00"/>
              </a:solidFill>
              <a:latin typeface="Algerian" panose="04020705040A02060702" pitchFamily="82" charset="0"/>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51B767EB-E7E6-F66C-07D3-BE1BFA9EA9E4}"/>
              </a:ext>
            </a:extLst>
          </p:cNvPr>
          <p:cNvSpPr>
            <a:spLocks noGrp="1"/>
          </p:cNvSpPr>
          <p:nvPr>
            <p:ph type="subTitle" idx="1"/>
          </p:nvPr>
        </p:nvSpPr>
        <p:spPr>
          <a:xfrm>
            <a:off x="1857556" y="5272809"/>
            <a:ext cx="8442384" cy="725018"/>
          </a:xfrm>
        </p:spPr>
        <p:txBody>
          <a:bodyPr>
            <a:normAutofit/>
          </a:bodyPr>
          <a:lstStyle/>
          <a:p>
            <a:r>
              <a:rPr lang="en-US" sz="2400" b="1" dirty="0">
                <a:solidFill>
                  <a:schemeClr val="bg1"/>
                </a:solidFill>
              </a:rPr>
              <a:t>Unlocking Key Insights into Brazilian E-Commerce Trends</a:t>
            </a:r>
          </a:p>
        </p:txBody>
      </p:sp>
      <p:grpSp>
        <p:nvGrpSpPr>
          <p:cNvPr id="62" name="Group 61">
            <a:extLst>
              <a:ext uri="{FF2B5EF4-FFF2-40B4-BE49-F238E27FC236}">
                <a16:creationId xmlns:a16="http://schemas.microsoft.com/office/drawing/2014/main" id="{C3E45FAB-3768-4529-B0E8-A0E9BE5E38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739509"/>
            <a:ext cx="867485" cy="115439"/>
            <a:chOff x="8910933" y="1861308"/>
            <a:chExt cx="867485" cy="115439"/>
          </a:xfrm>
        </p:grpSpPr>
        <p:sp>
          <p:nvSpPr>
            <p:cNvPr id="63" name="Rectangle 62">
              <a:extLst>
                <a:ext uri="{FF2B5EF4-FFF2-40B4-BE49-F238E27FC236}">
                  <a16:creationId xmlns:a16="http://schemas.microsoft.com/office/drawing/2014/main" id="{6FF68CFF-0675-43D9-8EF2-EAC1F19D2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64" name="Straight Connector 63">
              <a:extLst>
                <a:ext uri="{FF2B5EF4-FFF2-40B4-BE49-F238E27FC236}">
                  <a16:creationId xmlns:a16="http://schemas.microsoft.com/office/drawing/2014/main" id="{E1414FA8-D7DF-4B14-AD83-846AB2899B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38B88A0-A01D-4106-8E09-1AEB09B04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9C1C710B-7E0B-814C-3A46-227D43F85350}"/>
              </a:ext>
            </a:extLst>
          </p:cNvPr>
          <p:cNvSpPr txBox="1"/>
          <p:nvPr/>
        </p:nvSpPr>
        <p:spPr>
          <a:xfrm>
            <a:off x="7855526" y="5997827"/>
            <a:ext cx="3896591" cy="523220"/>
          </a:xfrm>
          <a:prstGeom prst="rect">
            <a:avLst/>
          </a:prstGeom>
          <a:noFill/>
        </p:spPr>
        <p:txBody>
          <a:bodyPr wrap="square" rtlCol="0">
            <a:spAutoFit/>
          </a:bodyPr>
          <a:lstStyle/>
          <a:p>
            <a:r>
              <a:rPr lang="en-US" sz="2800" b="1" dirty="0">
                <a:solidFill>
                  <a:srgbClr val="FFFF00"/>
                </a:solidFill>
              </a:rPr>
              <a:t>Presented by Group-1</a:t>
            </a:r>
          </a:p>
        </p:txBody>
      </p:sp>
    </p:spTree>
    <p:extLst>
      <p:ext uri="{BB962C8B-B14F-4D97-AF65-F5344CB8AC3E}">
        <p14:creationId xmlns:p14="http://schemas.microsoft.com/office/powerpoint/2010/main" val="892688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ADC74E-45B8-ED6C-EA4C-DC1678AD93F6}"/>
            </a:ext>
          </a:extLst>
        </p:cNvPr>
        <p:cNvGrpSpPr/>
        <p:nvPr/>
      </p:nvGrpSpPr>
      <p:grpSpPr>
        <a:xfrm>
          <a:off x="0" y="0"/>
          <a:ext cx="0" cy="0"/>
          <a:chOff x="0" y="0"/>
          <a:chExt cx="0" cy="0"/>
        </a:xfrm>
      </p:grpSpPr>
      <p:sp>
        <p:nvSpPr>
          <p:cNvPr id="11" name="Freeform: Shape 1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Pentagon 1">
            <a:extLst>
              <a:ext uri="{FF2B5EF4-FFF2-40B4-BE49-F238E27FC236}">
                <a16:creationId xmlns:a16="http://schemas.microsoft.com/office/drawing/2014/main" id="{1E707713-EAAA-7199-8983-C92A59D9A4E1}"/>
              </a:ext>
            </a:extLst>
          </p:cNvPr>
          <p:cNvSpPr/>
          <p:nvPr/>
        </p:nvSpPr>
        <p:spPr>
          <a:xfrm>
            <a:off x="3023753" y="201050"/>
            <a:ext cx="8564849" cy="621902"/>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110000"/>
              </a:lnSpc>
              <a:spcBef>
                <a:spcPct val="0"/>
              </a:spcBef>
              <a:spcAft>
                <a:spcPts val="600"/>
              </a:spcAft>
            </a:pPr>
            <a:r>
              <a:rPr lang="en-US" sz="3200" b="1" dirty="0">
                <a:solidFill>
                  <a:schemeClr val="tx2"/>
                </a:solidFill>
                <a:latin typeface="+mj-lt"/>
                <a:ea typeface="+mj-ea"/>
                <a:cs typeface="+mj-cs"/>
              </a:rPr>
              <a:t>KPI 5:</a:t>
            </a:r>
            <a:r>
              <a:rPr lang="en-US" sz="3200" dirty="0">
                <a:solidFill>
                  <a:schemeClr val="tx2"/>
                </a:solidFill>
                <a:latin typeface="+mj-lt"/>
                <a:ea typeface="+mj-ea"/>
                <a:cs typeface="+mj-cs"/>
              </a:rPr>
              <a:t> Delivery Speed vs. Customer Feedback</a:t>
            </a:r>
            <a:endParaRPr lang="en-US" sz="3200" b="1" dirty="0">
              <a:solidFill>
                <a:schemeClr val="tx2"/>
              </a:solidFill>
              <a:latin typeface="+mj-lt"/>
              <a:ea typeface="+mj-ea"/>
              <a:cs typeface="+mj-cs"/>
            </a:endParaRPr>
          </a:p>
        </p:txBody>
      </p:sp>
      <p:sp>
        <p:nvSpPr>
          <p:cNvPr id="6" name="TextBox 5">
            <a:extLst>
              <a:ext uri="{FF2B5EF4-FFF2-40B4-BE49-F238E27FC236}">
                <a16:creationId xmlns:a16="http://schemas.microsoft.com/office/drawing/2014/main" id="{1F709BF7-B0FE-4D5F-8097-0A1AB129BAF8}"/>
              </a:ext>
            </a:extLst>
          </p:cNvPr>
          <p:cNvSpPr txBox="1"/>
          <p:nvPr/>
        </p:nvSpPr>
        <p:spPr>
          <a:xfrm>
            <a:off x="4822817" y="1225956"/>
            <a:ext cx="7100732" cy="4278984"/>
          </a:xfrm>
          <a:prstGeom prst="rect">
            <a:avLst/>
          </a:prstGeom>
        </p:spPr>
        <p:txBody>
          <a:bodyPr vert="horz" lIns="91440" tIns="45720" rIns="91440" bIns="45720" rtlCol="0" anchor="ctr">
            <a:noAutofit/>
          </a:bodyPr>
          <a:lstStyle/>
          <a:p>
            <a:pPr algn="ctr">
              <a:spcAft>
                <a:spcPts val="600"/>
              </a:spcAft>
            </a:pPr>
            <a:r>
              <a:rPr lang="en-US" sz="1600" b="1" dirty="0">
                <a:solidFill>
                  <a:schemeClr val="tx2"/>
                </a:solidFill>
              </a:rPr>
              <a:t>Objective:</a:t>
            </a:r>
            <a:r>
              <a:rPr lang="en-US" sz="1600" dirty="0">
                <a:solidFill>
                  <a:schemeClr val="tx2"/>
                </a:solidFill>
              </a:rPr>
              <a:t> To analyze the relationship between shipping days and customer review scores to identify how delivery speed impacts customer satisfaction.</a:t>
            </a:r>
          </a:p>
          <a:p>
            <a:pPr algn="ctr">
              <a:spcAft>
                <a:spcPts val="600"/>
              </a:spcAft>
            </a:pPr>
            <a:r>
              <a:rPr lang="en-US" sz="1600" b="1" dirty="0">
                <a:solidFill>
                  <a:schemeClr val="tx2"/>
                </a:solidFill>
              </a:rPr>
              <a:t>Key Insights:</a:t>
            </a:r>
            <a:endParaRPr lang="en-US" sz="1600" dirty="0">
              <a:solidFill>
                <a:schemeClr val="tx2"/>
              </a:solidFill>
            </a:endParaRPr>
          </a:p>
          <a:p>
            <a:pPr algn="ctr">
              <a:spcAft>
                <a:spcPts val="600"/>
              </a:spcAft>
              <a:buFont typeface="Arial" panose="020B0604020202020204" pitchFamily="34" charset="0"/>
              <a:buChar char="•"/>
            </a:pPr>
            <a:r>
              <a:rPr lang="en-US" sz="1600" b="1" dirty="0">
                <a:solidFill>
                  <a:schemeClr val="tx2"/>
                </a:solidFill>
              </a:rPr>
              <a:t>Average Shipping Time</a:t>
            </a:r>
            <a:r>
              <a:rPr lang="en-US" sz="1600" dirty="0">
                <a:solidFill>
                  <a:schemeClr val="tx2"/>
                </a:solidFill>
              </a:rPr>
              <a:t>: 13 days</a:t>
            </a:r>
          </a:p>
          <a:p>
            <a:pPr algn="ctr">
              <a:spcAft>
                <a:spcPts val="600"/>
              </a:spcAft>
              <a:buFont typeface="Arial" panose="020B0604020202020204" pitchFamily="34" charset="0"/>
              <a:buChar char="•"/>
            </a:pPr>
            <a:r>
              <a:rPr lang="en-US" sz="1600" b="1" dirty="0">
                <a:solidFill>
                  <a:schemeClr val="tx2"/>
                </a:solidFill>
              </a:rPr>
              <a:t>Average Review Score</a:t>
            </a:r>
            <a:r>
              <a:rPr lang="en-US" sz="1600" dirty="0">
                <a:solidFill>
                  <a:schemeClr val="tx2"/>
                </a:solidFill>
              </a:rPr>
              <a:t>: 4 stars</a:t>
            </a:r>
          </a:p>
          <a:p>
            <a:pPr algn="ctr">
              <a:spcAft>
                <a:spcPts val="600"/>
              </a:spcAft>
              <a:buFont typeface="Arial" panose="020B0604020202020204" pitchFamily="34" charset="0"/>
              <a:buChar char="•"/>
            </a:pPr>
            <a:r>
              <a:rPr lang="en-US" sz="1600" dirty="0">
                <a:solidFill>
                  <a:schemeClr val="tx2"/>
                </a:solidFill>
              </a:rPr>
              <a:t>Customers tend to leave higher review scores when delivery is faster, indicating that shipping efficiency directly influences satisfaction.</a:t>
            </a:r>
          </a:p>
          <a:p>
            <a:pPr algn="ctr">
              <a:spcAft>
                <a:spcPts val="600"/>
              </a:spcAft>
            </a:pPr>
            <a:r>
              <a:rPr lang="en-US" sz="1600" b="1" dirty="0">
                <a:solidFill>
                  <a:schemeClr val="tx2"/>
                </a:solidFill>
              </a:rPr>
              <a:t>Key Questions Answered:</a:t>
            </a:r>
            <a:endParaRPr lang="en-US" sz="1600" dirty="0">
              <a:solidFill>
                <a:schemeClr val="tx2"/>
              </a:solidFill>
            </a:endParaRPr>
          </a:p>
          <a:p>
            <a:pPr algn="ctr">
              <a:spcAft>
                <a:spcPts val="600"/>
              </a:spcAft>
              <a:buFont typeface="Arial" panose="020B0604020202020204" pitchFamily="34" charset="0"/>
              <a:buChar char="•"/>
            </a:pPr>
            <a:r>
              <a:rPr lang="en-US" sz="1600" dirty="0">
                <a:solidFill>
                  <a:schemeClr val="tx2"/>
                </a:solidFill>
              </a:rPr>
              <a:t>How does delivery time affect customer satisfaction and reviews?</a:t>
            </a:r>
          </a:p>
          <a:p>
            <a:pPr algn="ctr">
              <a:spcAft>
                <a:spcPts val="600"/>
              </a:spcAft>
              <a:buFont typeface="Arial" panose="020B0604020202020204" pitchFamily="34" charset="0"/>
              <a:buChar char="•"/>
            </a:pPr>
            <a:r>
              <a:rPr lang="en-US" sz="1600" dirty="0">
                <a:solidFill>
                  <a:schemeClr val="tx2"/>
                </a:solidFill>
              </a:rPr>
              <a:t>Does improving shipping speed correlate with higher review scores?</a:t>
            </a:r>
          </a:p>
          <a:p>
            <a:pPr algn="ctr">
              <a:spcAft>
                <a:spcPts val="600"/>
              </a:spcAft>
            </a:pPr>
            <a:r>
              <a:rPr lang="en-US" sz="1600" b="1" dirty="0">
                <a:solidFill>
                  <a:schemeClr val="tx2"/>
                </a:solidFill>
              </a:rPr>
              <a:t>Conclusion &amp; Recommendations:</a:t>
            </a:r>
            <a:endParaRPr lang="en-US" sz="1600" dirty="0">
              <a:solidFill>
                <a:schemeClr val="tx2"/>
              </a:solidFill>
            </a:endParaRPr>
          </a:p>
          <a:p>
            <a:pPr algn="ctr">
              <a:spcAft>
                <a:spcPts val="600"/>
              </a:spcAft>
              <a:buFont typeface="Arial" panose="020B0604020202020204" pitchFamily="34" charset="0"/>
              <a:buChar char="•"/>
            </a:pPr>
            <a:r>
              <a:rPr lang="en-US" sz="1600" b="1" dirty="0">
                <a:solidFill>
                  <a:schemeClr val="tx2"/>
                </a:solidFill>
              </a:rPr>
              <a:t>Shipping Time Impact</a:t>
            </a:r>
            <a:r>
              <a:rPr lang="en-US" sz="1600" dirty="0">
                <a:solidFill>
                  <a:schemeClr val="tx2"/>
                </a:solidFill>
              </a:rPr>
              <a:t>: Faster shipping leads to higher customer satisfaction, suggesting that reducing shipping days could improve review scores.</a:t>
            </a:r>
          </a:p>
          <a:p>
            <a:pPr algn="ctr">
              <a:spcAft>
                <a:spcPts val="600"/>
              </a:spcAft>
              <a:buFont typeface="Arial" panose="020B0604020202020204" pitchFamily="34" charset="0"/>
              <a:buChar char="•"/>
            </a:pPr>
            <a:r>
              <a:rPr lang="en-US" sz="1600" b="1" dirty="0">
                <a:solidFill>
                  <a:schemeClr val="tx2"/>
                </a:solidFill>
              </a:rPr>
              <a:t>Actionable Strategy</a:t>
            </a:r>
            <a:r>
              <a:rPr lang="en-US" sz="1600" dirty="0">
                <a:solidFill>
                  <a:schemeClr val="tx2"/>
                </a:solidFill>
              </a:rPr>
              <a:t>: Streamline logistics to reduce delivery time, which could potentially enhance the brand's reputation and increase positive customer feedback.</a:t>
            </a:r>
          </a:p>
          <a:p>
            <a:pPr algn="ctr">
              <a:spcAft>
                <a:spcPts val="600"/>
              </a:spcAft>
              <a:buFont typeface="Arial" panose="020B0604020202020204" pitchFamily="34" charset="0"/>
              <a:buChar char="•"/>
            </a:pPr>
            <a:r>
              <a:rPr lang="en-US" sz="1600" b="1" dirty="0">
                <a:solidFill>
                  <a:schemeClr val="tx2"/>
                </a:solidFill>
              </a:rPr>
              <a:t>Focus on Operational Improvements</a:t>
            </a:r>
            <a:r>
              <a:rPr lang="en-US" sz="1600" dirty="0">
                <a:solidFill>
                  <a:schemeClr val="tx2"/>
                </a:solidFill>
              </a:rPr>
              <a:t>: Identify bottlenecks in the delivery process and prioritize improving shipping speed for better customer experience.</a:t>
            </a:r>
          </a:p>
        </p:txBody>
      </p:sp>
      <p:pic>
        <p:nvPicPr>
          <p:cNvPr id="4" name="Picture 3">
            <a:extLst>
              <a:ext uri="{FF2B5EF4-FFF2-40B4-BE49-F238E27FC236}">
                <a16:creationId xmlns:a16="http://schemas.microsoft.com/office/drawing/2014/main" id="{65253E06-DF50-42BE-C5D5-A84ED7137A4C}"/>
              </a:ext>
            </a:extLst>
          </p:cNvPr>
          <p:cNvPicPr>
            <a:picLocks noChangeAspect="1"/>
          </p:cNvPicPr>
          <p:nvPr/>
        </p:nvPicPr>
        <p:blipFill>
          <a:blip r:embed="rId2"/>
          <a:stretch>
            <a:fillRect/>
          </a:stretch>
        </p:blipFill>
        <p:spPr>
          <a:xfrm>
            <a:off x="451274" y="1641929"/>
            <a:ext cx="4318154" cy="3975681"/>
          </a:xfrm>
          <a:prstGeom prst="rect">
            <a:avLst/>
          </a:prstGeom>
        </p:spPr>
      </p:pic>
      <p:grpSp>
        <p:nvGrpSpPr>
          <p:cNvPr id="19" name="Group 1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20" name="Rectangle 1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185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63EEC8F-97C9-8BED-0E44-A75421506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18" y="1151414"/>
            <a:ext cx="11700163" cy="5490354"/>
          </a:xfrm>
          <a:prstGeom prst="rect">
            <a:avLst/>
          </a:prstGeom>
        </p:spPr>
      </p:pic>
      <p:sp>
        <p:nvSpPr>
          <p:cNvPr id="5" name="Rectangle: Rounded Corners 4">
            <a:extLst>
              <a:ext uri="{FF2B5EF4-FFF2-40B4-BE49-F238E27FC236}">
                <a16:creationId xmlns:a16="http://schemas.microsoft.com/office/drawing/2014/main" id="{7ADB4938-E45E-9C85-F7FA-8B104E4AF020}"/>
              </a:ext>
            </a:extLst>
          </p:cNvPr>
          <p:cNvSpPr/>
          <p:nvPr/>
        </p:nvSpPr>
        <p:spPr>
          <a:xfrm>
            <a:off x="2753591" y="257008"/>
            <a:ext cx="5860473" cy="63186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t>Excel Dashboard</a:t>
            </a:r>
          </a:p>
        </p:txBody>
      </p:sp>
    </p:spTree>
    <p:extLst>
      <p:ext uri="{BB962C8B-B14F-4D97-AF65-F5344CB8AC3E}">
        <p14:creationId xmlns:p14="http://schemas.microsoft.com/office/powerpoint/2010/main" val="1574089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7331443-0078-9595-580E-889B9A11F7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08" y="1070264"/>
            <a:ext cx="11445384" cy="5413664"/>
          </a:xfrm>
          <a:prstGeom prst="rect">
            <a:avLst/>
          </a:prstGeom>
        </p:spPr>
      </p:pic>
      <p:sp>
        <p:nvSpPr>
          <p:cNvPr id="2" name="Rectangle: Rounded Corners 1">
            <a:extLst>
              <a:ext uri="{FF2B5EF4-FFF2-40B4-BE49-F238E27FC236}">
                <a16:creationId xmlns:a16="http://schemas.microsoft.com/office/drawing/2014/main" id="{9BCC74E2-7E78-AB63-4CBC-1EA7C8E56EDB}"/>
              </a:ext>
            </a:extLst>
          </p:cNvPr>
          <p:cNvSpPr/>
          <p:nvPr/>
        </p:nvSpPr>
        <p:spPr>
          <a:xfrm>
            <a:off x="2753591" y="257008"/>
            <a:ext cx="5860473" cy="631869"/>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err="1"/>
              <a:t>PowerBI</a:t>
            </a:r>
            <a:r>
              <a:rPr lang="en-US" sz="4400" b="1" dirty="0"/>
              <a:t> Dashboard</a:t>
            </a:r>
          </a:p>
        </p:txBody>
      </p:sp>
    </p:spTree>
    <p:extLst>
      <p:ext uri="{BB962C8B-B14F-4D97-AF65-F5344CB8AC3E}">
        <p14:creationId xmlns:p14="http://schemas.microsoft.com/office/powerpoint/2010/main" val="1169278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D304CD3-E5BC-2BD0-63D7-E43BABCFF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872" y="1028700"/>
            <a:ext cx="11596255" cy="5572292"/>
          </a:xfrm>
          <a:prstGeom prst="rect">
            <a:avLst/>
          </a:prstGeom>
        </p:spPr>
      </p:pic>
      <p:sp>
        <p:nvSpPr>
          <p:cNvPr id="2" name="Rectangle: Rounded Corners 1">
            <a:extLst>
              <a:ext uri="{FF2B5EF4-FFF2-40B4-BE49-F238E27FC236}">
                <a16:creationId xmlns:a16="http://schemas.microsoft.com/office/drawing/2014/main" id="{2EE92550-78FB-97E2-4778-3D36C0288567}"/>
              </a:ext>
            </a:extLst>
          </p:cNvPr>
          <p:cNvSpPr/>
          <p:nvPr/>
        </p:nvSpPr>
        <p:spPr>
          <a:xfrm>
            <a:off x="2753591" y="257008"/>
            <a:ext cx="5860473" cy="631869"/>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t>Tableau Dashboard</a:t>
            </a:r>
          </a:p>
        </p:txBody>
      </p:sp>
    </p:spTree>
    <p:extLst>
      <p:ext uri="{BB962C8B-B14F-4D97-AF65-F5344CB8AC3E}">
        <p14:creationId xmlns:p14="http://schemas.microsoft.com/office/powerpoint/2010/main" val="463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8AED42-3042-A7C4-30EB-81A8E379BD8D}"/>
              </a:ext>
            </a:extLst>
          </p:cNvPr>
          <p:cNvPicPr>
            <a:picLocks noChangeAspect="1"/>
          </p:cNvPicPr>
          <p:nvPr/>
        </p:nvPicPr>
        <p:blipFill>
          <a:blip r:embed="rId2"/>
          <a:stretch>
            <a:fillRect/>
          </a:stretch>
        </p:blipFill>
        <p:spPr>
          <a:xfrm>
            <a:off x="284939" y="1470129"/>
            <a:ext cx="5811061" cy="2935616"/>
          </a:xfrm>
          <a:prstGeom prst="rect">
            <a:avLst/>
          </a:prstGeom>
        </p:spPr>
      </p:pic>
      <p:pic>
        <p:nvPicPr>
          <p:cNvPr id="7" name="Picture 6">
            <a:extLst>
              <a:ext uri="{FF2B5EF4-FFF2-40B4-BE49-F238E27FC236}">
                <a16:creationId xmlns:a16="http://schemas.microsoft.com/office/drawing/2014/main" id="{27809AC7-11B3-1452-B6B1-72CB0644182E}"/>
              </a:ext>
            </a:extLst>
          </p:cNvPr>
          <p:cNvPicPr>
            <a:picLocks noChangeAspect="1"/>
          </p:cNvPicPr>
          <p:nvPr/>
        </p:nvPicPr>
        <p:blipFill>
          <a:blip r:embed="rId3"/>
          <a:stretch>
            <a:fillRect/>
          </a:stretch>
        </p:blipFill>
        <p:spPr>
          <a:xfrm>
            <a:off x="284939" y="4405745"/>
            <a:ext cx="5811061" cy="1943100"/>
          </a:xfrm>
          <a:prstGeom prst="rect">
            <a:avLst/>
          </a:prstGeom>
        </p:spPr>
      </p:pic>
      <p:sp>
        <p:nvSpPr>
          <p:cNvPr id="9" name="Arrow: Pentagon 8">
            <a:extLst>
              <a:ext uri="{FF2B5EF4-FFF2-40B4-BE49-F238E27FC236}">
                <a16:creationId xmlns:a16="http://schemas.microsoft.com/office/drawing/2014/main" id="{84FC455E-0D11-D0B3-E5E6-BBC4C7F578BF}"/>
              </a:ext>
            </a:extLst>
          </p:cNvPr>
          <p:cNvSpPr/>
          <p:nvPr/>
        </p:nvSpPr>
        <p:spPr>
          <a:xfrm>
            <a:off x="259088" y="267836"/>
            <a:ext cx="5009104" cy="856709"/>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gn="ctr">
              <a:spcBef>
                <a:spcPct val="0"/>
              </a:spcBef>
              <a:spcAft>
                <a:spcPts val="600"/>
              </a:spcAft>
            </a:pPr>
            <a:r>
              <a:rPr lang="en-US" sz="2700" b="1" dirty="0">
                <a:solidFill>
                  <a:schemeClr val="tx2"/>
                </a:solidFill>
                <a:latin typeface="+mj-lt"/>
                <a:ea typeface="+mj-ea"/>
                <a:cs typeface="+mj-cs"/>
              </a:rPr>
              <a:t>KPI 1:</a:t>
            </a:r>
            <a:r>
              <a:rPr lang="en-US" sz="2700" dirty="0">
                <a:solidFill>
                  <a:schemeClr val="tx2"/>
                </a:solidFill>
                <a:latin typeface="+mj-lt"/>
                <a:ea typeface="+mj-ea"/>
                <a:cs typeface="+mj-cs"/>
              </a:rPr>
              <a:t>Weekday vs. Weekend Payment Statistics</a:t>
            </a:r>
            <a:endParaRPr lang="en-US" sz="2700" b="1" dirty="0">
              <a:solidFill>
                <a:schemeClr val="tx2"/>
              </a:solidFill>
              <a:latin typeface="+mj-lt"/>
              <a:ea typeface="+mj-ea"/>
              <a:cs typeface="+mj-cs"/>
            </a:endParaRPr>
          </a:p>
        </p:txBody>
      </p:sp>
      <p:sp>
        <p:nvSpPr>
          <p:cNvPr id="10" name="Arrow: Pentagon 9">
            <a:extLst>
              <a:ext uri="{FF2B5EF4-FFF2-40B4-BE49-F238E27FC236}">
                <a16:creationId xmlns:a16="http://schemas.microsoft.com/office/drawing/2014/main" id="{19B8143E-4BD3-B4FA-803B-F49AF07BF946}"/>
              </a:ext>
            </a:extLst>
          </p:cNvPr>
          <p:cNvSpPr/>
          <p:nvPr/>
        </p:nvSpPr>
        <p:spPr>
          <a:xfrm>
            <a:off x="5870178" y="205912"/>
            <a:ext cx="6062734" cy="856709"/>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KPI 2:</a:t>
            </a:r>
            <a:r>
              <a:rPr lang="en-US" sz="3200" dirty="0">
                <a:solidFill>
                  <a:schemeClr val="tx1"/>
                </a:solidFill>
              </a:rPr>
              <a:t> Payment Type Distribution for 5-Star Review Orders</a:t>
            </a:r>
            <a:endParaRPr lang="en-US" sz="3200" b="1" dirty="0">
              <a:solidFill>
                <a:schemeClr val="tx1"/>
              </a:solidFill>
            </a:endParaRPr>
          </a:p>
        </p:txBody>
      </p:sp>
      <p:pic>
        <p:nvPicPr>
          <p:cNvPr id="11" name="Picture 10">
            <a:extLst>
              <a:ext uri="{FF2B5EF4-FFF2-40B4-BE49-F238E27FC236}">
                <a16:creationId xmlns:a16="http://schemas.microsoft.com/office/drawing/2014/main" id="{0387F180-C3B0-EF8D-0EEA-C970C94E91E4}"/>
              </a:ext>
            </a:extLst>
          </p:cNvPr>
          <p:cNvPicPr>
            <a:picLocks noChangeAspect="1"/>
          </p:cNvPicPr>
          <p:nvPr/>
        </p:nvPicPr>
        <p:blipFill>
          <a:blip r:embed="rId4"/>
          <a:stretch>
            <a:fillRect/>
          </a:stretch>
        </p:blipFill>
        <p:spPr>
          <a:xfrm>
            <a:off x="6096000" y="1470129"/>
            <a:ext cx="5495869" cy="457264"/>
          </a:xfrm>
          <a:prstGeom prst="rect">
            <a:avLst/>
          </a:prstGeom>
        </p:spPr>
      </p:pic>
      <p:sp>
        <p:nvSpPr>
          <p:cNvPr id="12" name="Arrow: Pentagon 11">
            <a:extLst>
              <a:ext uri="{FF2B5EF4-FFF2-40B4-BE49-F238E27FC236}">
                <a16:creationId xmlns:a16="http://schemas.microsoft.com/office/drawing/2014/main" id="{B5C2D677-9679-228C-DB3F-1DD761A99DBD}"/>
              </a:ext>
            </a:extLst>
          </p:cNvPr>
          <p:cNvSpPr/>
          <p:nvPr/>
        </p:nvSpPr>
        <p:spPr>
          <a:xfrm>
            <a:off x="5876869" y="2421083"/>
            <a:ext cx="5715000" cy="789772"/>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fontScale="77500" lnSpcReduction="20000"/>
          </a:bodyPr>
          <a:lstStyle/>
          <a:p>
            <a:pPr algn="ctr">
              <a:lnSpc>
                <a:spcPct val="110000"/>
              </a:lnSpc>
              <a:spcBef>
                <a:spcPct val="0"/>
              </a:spcBef>
              <a:spcAft>
                <a:spcPts val="600"/>
              </a:spcAft>
            </a:pPr>
            <a:r>
              <a:rPr lang="en-US" sz="3200" b="1" dirty="0">
                <a:solidFill>
                  <a:schemeClr val="tx2"/>
                </a:solidFill>
                <a:latin typeface="+mj-lt"/>
                <a:ea typeface="+mj-ea"/>
                <a:cs typeface="+mj-cs"/>
              </a:rPr>
              <a:t>KPI 3:</a:t>
            </a:r>
            <a:r>
              <a:rPr lang="en-US" sz="3200" dirty="0">
                <a:solidFill>
                  <a:schemeClr val="tx2"/>
                </a:solidFill>
                <a:latin typeface="+mj-lt"/>
                <a:ea typeface="+mj-ea"/>
                <a:cs typeface="+mj-cs"/>
              </a:rPr>
              <a:t> Average Delivery Time for Pet Shop Orders</a:t>
            </a:r>
            <a:endParaRPr lang="en-US" sz="3200" b="1" dirty="0">
              <a:solidFill>
                <a:schemeClr val="tx2"/>
              </a:solidFill>
              <a:latin typeface="+mj-lt"/>
              <a:ea typeface="+mj-ea"/>
              <a:cs typeface="+mj-cs"/>
            </a:endParaRPr>
          </a:p>
        </p:txBody>
      </p:sp>
      <p:pic>
        <p:nvPicPr>
          <p:cNvPr id="13" name="Picture 12">
            <a:extLst>
              <a:ext uri="{FF2B5EF4-FFF2-40B4-BE49-F238E27FC236}">
                <a16:creationId xmlns:a16="http://schemas.microsoft.com/office/drawing/2014/main" id="{E6790D0D-E426-436D-38E6-F86E6B266CFC}"/>
              </a:ext>
            </a:extLst>
          </p:cNvPr>
          <p:cNvPicPr>
            <a:picLocks noChangeAspect="1"/>
          </p:cNvPicPr>
          <p:nvPr/>
        </p:nvPicPr>
        <p:blipFill>
          <a:blip r:embed="rId5"/>
          <a:stretch>
            <a:fillRect/>
          </a:stretch>
        </p:blipFill>
        <p:spPr>
          <a:xfrm>
            <a:off x="5870178" y="3213539"/>
            <a:ext cx="4119638" cy="2000660"/>
          </a:xfrm>
          <a:prstGeom prst="rect">
            <a:avLst/>
          </a:prstGeom>
        </p:spPr>
      </p:pic>
      <p:pic>
        <p:nvPicPr>
          <p:cNvPr id="14" name="Picture 13">
            <a:extLst>
              <a:ext uri="{FF2B5EF4-FFF2-40B4-BE49-F238E27FC236}">
                <a16:creationId xmlns:a16="http://schemas.microsoft.com/office/drawing/2014/main" id="{2DA5A7F2-16D3-66D2-9EEB-26A9B68544E3}"/>
              </a:ext>
            </a:extLst>
          </p:cNvPr>
          <p:cNvPicPr>
            <a:picLocks noChangeAspect="1"/>
          </p:cNvPicPr>
          <p:nvPr/>
        </p:nvPicPr>
        <p:blipFill>
          <a:blip r:embed="rId6"/>
          <a:stretch>
            <a:fillRect/>
          </a:stretch>
        </p:blipFill>
        <p:spPr>
          <a:xfrm>
            <a:off x="5876869" y="5234981"/>
            <a:ext cx="2553958" cy="1458786"/>
          </a:xfrm>
          <a:prstGeom prst="rect">
            <a:avLst/>
          </a:prstGeom>
        </p:spPr>
      </p:pic>
    </p:spTree>
    <p:extLst>
      <p:ext uri="{BB962C8B-B14F-4D97-AF65-F5344CB8AC3E}">
        <p14:creationId xmlns:p14="http://schemas.microsoft.com/office/powerpoint/2010/main" val="2809137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Pentagon 9">
            <a:extLst>
              <a:ext uri="{FF2B5EF4-FFF2-40B4-BE49-F238E27FC236}">
                <a16:creationId xmlns:a16="http://schemas.microsoft.com/office/drawing/2014/main" id="{3D62F80A-777D-5636-32D8-A851D7B7D872}"/>
              </a:ext>
            </a:extLst>
          </p:cNvPr>
          <p:cNvSpPr/>
          <p:nvPr/>
        </p:nvSpPr>
        <p:spPr>
          <a:xfrm>
            <a:off x="500539" y="377250"/>
            <a:ext cx="5382490" cy="633140"/>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fontScale="85000" lnSpcReduction="20000"/>
          </a:bodyPr>
          <a:lstStyle/>
          <a:p>
            <a:pPr algn="ctr">
              <a:spcBef>
                <a:spcPct val="0"/>
              </a:spcBef>
              <a:spcAft>
                <a:spcPts val="600"/>
              </a:spcAft>
            </a:pPr>
            <a:r>
              <a:rPr lang="en-US" sz="2500" b="1" dirty="0">
                <a:solidFill>
                  <a:schemeClr val="tx2"/>
                </a:solidFill>
                <a:latin typeface="+mj-lt"/>
                <a:ea typeface="+mj-ea"/>
                <a:cs typeface="+mj-cs"/>
              </a:rPr>
              <a:t>KPI 4:</a:t>
            </a:r>
            <a:r>
              <a:rPr lang="en-US" sz="2500" dirty="0">
                <a:solidFill>
                  <a:schemeClr val="tx2"/>
                </a:solidFill>
                <a:latin typeface="+mj-lt"/>
                <a:ea typeface="+mj-ea"/>
                <a:cs typeface="+mj-cs"/>
              </a:rPr>
              <a:t> Average Price and Payment Values for Customers in São Paulo</a:t>
            </a:r>
            <a:endParaRPr lang="en-US" sz="2500" b="1" dirty="0">
              <a:solidFill>
                <a:schemeClr val="tx2"/>
              </a:solidFill>
              <a:latin typeface="+mj-lt"/>
              <a:ea typeface="+mj-ea"/>
              <a:cs typeface="+mj-cs"/>
            </a:endParaRPr>
          </a:p>
        </p:txBody>
      </p:sp>
      <p:pic>
        <p:nvPicPr>
          <p:cNvPr id="11" name="Picture 10">
            <a:extLst>
              <a:ext uri="{FF2B5EF4-FFF2-40B4-BE49-F238E27FC236}">
                <a16:creationId xmlns:a16="http://schemas.microsoft.com/office/drawing/2014/main" id="{129745CA-6D51-C41E-81F8-484998E1324C}"/>
              </a:ext>
            </a:extLst>
          </p:cNvPr>
          <p:cNvPicPr>
            <a:picLocks noChangeAspect="1"/>
          </p:cNvPicPr>
          <p:nvPr/>
        </p:nvPicPr>
        <p:blipFill>
          <a:blip r:embed="rId2"/>
          <a:stretch>
            <a:fillRect/>
          </a:stretch>
        </p:blipFill>
        <p:spPr>
          <a:xfrm>
            <a:off x="1229607" y="1223632"/>
            <a:ext cx="4475002" cy="2360496"/>
          </a:xfrm>
          <a:prstGeom prst="rect">
            <a:avLst/>
          </a:prstGeom>
        </p:spPr>
      </p:pic>
      <p:pic>
        <p:nvPicPr>
          <p:cNvPr id="12" name="Picture 11">
            <a:extLst>
              <a:ext uri="{FF2B5EF4-FFF2-40B4-BE49-F238E27FC236}">
                <a16:creationId xmlns:a16="http://schemas.microsoft.com/office/drawing/2014/main" id="{6262E702-3C55-C287-3B9D-EBF2C4891F14}"/>
              </a:ext>
            </a:extLst>
          </p:cNvPr>
          <p:cNvPicPr>
            <a:picLocks noChangeAspect="1"/>
          </p:cNvPicPr>
          <p:nvPr/>
        </p:nvPicPr>
        <p:blipFill>
          <a:blip r:embed="rId3"/>
          <a:stretch>
            <a:fillRect/>
          </a:stretch>
        </p:blipFill>
        <p:spPr>
          <a:xfrm>
            <a:off x="1229607" y="3667990"/>
            <a:ext cx="4653422" cy="2179620"/>
          </a:xfrm>
          <a:prstGeom prst="rect">
            <a:avLst/>
          </a:prstGeom>
        </p:spPr>
      </p:pic>
      <p:sp>
        <p:nvSpPr>
          <p:cNvPr id="13" name="Arrow: Pentagon 12">
            <a:extLst>
              <a:ext uri="{FF2B5EF4-FFF2-40B4-BE49-F238E27FC236}">
                <a16:creationId xmlns:a16="http://schemas.microsoft.com/office/drawing/2014/main" id="{15E1F909-39C2-64AC-5C35-2A2F83263E58}"/>
              </a:ext>
            </a:extLst>
          </p:cNvPr>
          <p:cNvSpPr/>
          <p:nvPr/>
        </p:nvSpPr>
        <p:spPr>
          <a:xfrm>
            <a:off x="6390409" y="377250"/>
            <a:ext cx="5198193" cy="762520"/>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fontScale="70000" lnSpcReduction="20000"/>
          </a:bodyPr>
          <a:lstStyle/>
          <a:p>
            <a:pPr algn="ctr">
              <a:lnSpc>
                <a:spcPct val="110000"/>
              </a:lnSpc>
              <a:spcBef>
                <a:spcPct val="0"/>
              </a:spcBef>
              <a:spcAft>
                <a:spcPts val="600"/>
              </a:spcAft>
            </a:pPr>
            <a:r>
              <a:rPr lang="en-US" sz="3200" b="1" dirty="0">
                <a:solidFill>
                  <a:schemeClr val="tx2"/>
                </a:solidFill>
                <a:latin typeface="+mj-lt"/>
                <a:ea typeface="+mj-ea"/>
                <a:cs typeface="+mj-cs"/>
              </a:rPr>
              <a:t>KPI 5:</a:t>
            </a:r>
            <a:r>
              <a:rPr lang="en-US" sz="3200" dirty="0">
                <a:solidFill>
                  <a:schemeClr val="tx2"/>
                </a:solidFill>
                <a:latin typeface="+mj-lt"/>
                <a:ea typeface="+mj-ea"/>
                <a:cs typeface="+mj-cs"/>
              </a:rPr>
              <a:t> Delivery Speed vs. Customer Feedback</a:t>
            </a:r>
            <a:endParaRPr lang="en-US" sz="3200" b="1" dirty="0">
              <a:solidFill>
                <a:schemeClr val="tx2"/>
              </a:solidFill>
              <a:latin typeface="+mj-lt"/>
              <a:ea typeface="+mj-ea"/>
              <a:cs typeface="+mj-cs"/>
            </a:endParaRPr>
          </a:p>
        </p:txBody>
      </p:sp>
      <p:pic>
        <p:nvPicPr>
          <p:cNvPr id="14" name="Picture 13">
            <a:extLst>
              <a:ext uri="{FF2B5EF4-FFF2-40B4-BE49-F238E27FC236}">
                <a16:creationId xmlns:a16="http://schemas.microsoft.com/office/drawing/2014/main" id="{59474519-24E4-88DD-CEF5-97E9690BA50E}"/>
              </a:ext>
            </a:extLst>
          </p:cNvPr>
          <p:cNvPicPr>
            <a:picLocks noChangeAspect="1"/>
          </p:cNvPicPr>
          <p:nvPr/>
        </p:nvPicPr>
        <p:blipFill>
          <a:blip r:embed="rId4"/>
          <a:stretch>
            <a:fillRect/>
          </a:stretch>
        </p:blipFill>
        <p:spPr>
          <a:xfrm>
            <a:off x="6487393" y="1665292"/>
            <a:ext cx="4713993" cy="2875536"/>
          </a:xfrm>
          <a:prstGeom prst="rect">
            <a:avLst/>
          </a:prstGeom>
        </p:spPr>
      </p:pic>
    </p:spTree>
    <p:extLst>
      <p:ext uri="{BB962C8B-B14F-4D97-AF65-F5344CB8AC3E}">
        <p14:creationId xmlns:p14="http://schemas.microsoft.com/office/powerpoint/2010/main" val="3412732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5B8B3E-266F-D27E-1C34-96F82FC6FC44}"/>
              </a:ext>
            </a:extLst>
          </p:cNvPr>
          <p:cNvSpPr/>
          <p:nvPr/>
        </p:nvSpPr>
        <p:spPr>
          <a:xfrm>
            <a:off x="519546" y="1631373"/>
            <a:ext cx="1911927" cy="3241964"/>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Key Insights</a:t>
            </a:r>
          </a:p>
          <a:p>
            <a:pPr algn="ctr"/>
            <a:endParaRPr lang="en-US" sz="4000" dirty="0"/>
          </a:p>
        </p:txBody>
      </p:sp>
      <p:graphicFrame>
        <p:nvGraphicFramePr>
          <p:cNvPr id="25" name="TextBox 2">
            <a:extLst>
              <a:ext uri="{FF2B5EF4-FFF2-40B4-BE49-F238E27FC236}">
                <a16:creationId xmlns:a16="http://schemas.microsoft.com/office/drawing/2014/main" id="{1B9FFDB4-A08B-1CAB-CD13-BDA374B2DFDB}"/>
              </a:ext>
            </a:extLst>
          </p:cNvPr>
          <p:cNvGraphicFramePr/>
          <p:nvPr>
            <p:extLst>
              <p:ext uri="{D42A27DB-BD31-4B8C-83A1-F6EECF244321}">
                <p14:modId xmlns:p14="http://schemas.microsoft.com/office/powerpoint/2010/main" val="2300636740"/>
              </p:ext>
            </p:extLst>
          </p:nvPr>
        </p:nvGraphicFramePr>
        <p:xfrm>
          <a:off x="2662669" y="602673"/>
          <a:ext cx="9131013" cy="5829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8180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Freeform: Shape 71">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4" name="Rectangle 73">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596023F-AC40-5EBB-DCE2-8C8D0029101A}"/>
              </a:ext>
            </a:extLst>
          </p:cNvPr>
          <p:cNvSpPr/>
          <p:nvPr/>
        </p:nvSpPr>
        <p:spPr>
          <a:xfrm>
            <a:off x="1028701" y="4905061"/>
            <a:ext cx="10134600" cy="617670"/>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spcBef>
                <a:spcPct val="0"/>
              </a:spcBef>
              <a:spcAft>
                <a:spcPts val="600"/>
              </a:spcAft>
            </a:pPr>
            <a:r>
              <a:rPr lang="en-US" sz="3000" b="1" dirty="0">
                <a:solidFill>
                  <a:schemeClr val="bg1"/>
                </a:solidFill>
                <a:latin typeface="+mj-lt"/>
                <a:ea typeface="+mj-ea"/>
                <a:cs typeface="+mj-cs"/>
              </a:rPr>
              <a:t>Conclusions &amp;Recommendations</a:t>
            </a:r>
          </a:p>
        </p:txBody>
      </p:sp>
      <p:grpSp>
        <p:nvGrpSpPr>
          <p:cNvPr id="80" name="Group 79">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54127"/>
            <a:ext cx="867485" cy="115439"/>
            <a:chOff x="8910933" y="1861308"/>
            <a:chExt cx="867485" cy="115439"/>
          </a:xfrm>
        </p:grpSpPr>
        <p:sp>
          <p:nvSpPr>
            <p:cNvPr id="81" name="Rectangle 80">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82" name="Straight Connector 81">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6" name="TextBox 2">
            <a:extLst>
              <a:ext uri="{FF2B5EF4-FFF2-40B4-BE49-F238E27FC236}">
                <a16:creationId xmlns:a16="http://schemas.microsoft.com/office/drawing/2014/main" id="{82106691-9074-612F-FCAF-9AC33B4E2565}"/>
              </a:ext>
            </a:extLst>
          </p:cNvPr>
          <p:cNvGraphicFramePr/>
          <p:nvPr>
            <p:extLst>
              <p:ext uri="{D42A27DB-BD31-4B8C-83A1-F6EECF244321}">
                <p14:modId xmlns:p14="http://schemas.microsoft.com/office/powerpoint/2010/main" val="3485625310"/>
              </p:ext>
            </p:extLst>
          </p:nvPr>
        </p:nvGraphicFramePr>
        <p:xfrm>
          <a:off x="1028700" y="1028701"/>
          <a:ext cx="10134600" cy="3282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853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C07271E9-21F4-400B-84B6-052EAFCFE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E3D78ED-34B7-4F8E-8377-994DCAD3C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9648"/>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gital financial graph">
            <a:extLst>
              <a:ext uri="{FF2B5EF4-FFF2-40B4-BE49-F238E27FC236}">
                <a16:creationId xmlns:a16="http://schemas.microsoft.com/office/drawing/2014/main" id="{06CF271A-1692-C88D-8B51-6FEA038E67E9}"/>
              </a:ext>
            </a:extLst>
          </p:cNvPr>
          <p:cNvPicPr>
            <a:picLocks noChangeAspect="1"/>
          </p:cNvPicPr>
          <p:nvPr/>
        </p:nvPicPr>
        <p:blipFill>
          <a:blip r:embed="rId2">
            <a:alphaModFix amt="40000"/>
          </a:blip>
          <a:srcRect l="170" r="1" b="1"/>
          <a:stretch/>
        </p:blipFill>
        <p:spPr>
          <a:xfrm>
            <a:off x="-2" y="10"/>
            <a:ext cx="12191979" cy="6869638"/>
          </a:xfrm>
          <a:prstGeom prst="rect">
            <a:avLst/>
          </a:prstGeom>
        </p:spPr>
      </p:pic>
      <p:sp>
        <p:nvSpPr>
          <p:cNvPr id="4" name="Rectangle: Rounded Corners 3">
            <a:extLst>
              <a:ext uri="{FF2B5EF4-FFF2-40B4-BE49-F238E27FC236}">
                <a16:creationId xmlns:a16="http://schemas.microsoft.com/office/drawing/2014/main" id="{EB90EAE0-8DD7-4A80-B47E-6DA458BA76CC}"/>
              </a:ext>
            </a:extLst>
          </p:cNvPr>
          <p:cNvSpPr/>
          <p:nvPr/>
        </p:nvSpPr>
        <p:spPr>
          <a:xfrm>
            <a:off x="1828790" y="361735"/>
            <a:ext cx="8718430" cy="719221"/>
          </a:xfrm>
          <a:prstGeom prst="roundRect">
            <a:avLst/>
          </a:prstGeom>
          <a:effectLst>
            <a:outerShdw blurRad="50800" dist="127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lnSpc>
                <a:spcPct val="110000"/>
              </a:lnSpc>
              <a:spcBef>
                <a:spcPct val="0"/>
              </a:spcBef>
              <a:spcAft>
                <a:spcPts val="600"/>
              </a:spcAft>
            </a:pPr>
            <a:r>
              <a:rPr lang="en-US" sz="3200" b="1" dirty="0">
                <a:solidFill>
                  <a:schemeClr val="tx1"/>
                </a:solidFill>
                <a:latin typeface="+mj-lt"/>
                <a:ea typeface="+mj-ea"/>
                <a:cs typeface="+mj-cs"/>
              </a:rPr>
              <a:t>Key Learnings</a:t>
            </a:r>
          </a:p>
        </p:txBody>
      </p:sp>
      <p:sp>
        <p:nvSpPr>
          <p:cNvPr id="3" name="TextBox 2">
            <a:extLst>
              <a:ext uri="{FF2B5EF4-FFF2-40B4-BE49-F238E27FC236}">
                <a16:creationId xmlns:a16="http://schemas.microsoft.com/office/drawing/2014/main" id="{07CB20BC-D95F-3C49-D377-A1D42AE6C8F6}"/>
              </a:ext>
            </a:extLst>
          </p:cNvPr>
          <p:cNvSpPr txBox="1"/>
          <p:nvPr/>
        </p:nvSpPr>
        <p:spPr>
          <a:xfrm>
            <a:off x="771607" y="1288474"/>
            <a:ext cx="11011683" cy="4289941"/>
          </a:xfrm>
          <a:prstGeom prst="rect">
            <a:avLst/>
          </a:prstGeom>
          <a:effectLst>
            <a:outerShdw blurRad="50800" dist="12700" dir="2700000" algn="tl" rotWithShape="0">
              <a:prstClr val="black">
                <a:alpha val="40000"/>
              </a:prstClr>
            </a:outerShdw>
          </a:effectLst>
        </p:spPr>
        <p:txBody>
          <a:bodyPr vert="horz" lIns="91440" tIns="45720" rIns="91440" bIns="45720" rtlCol="0">
            <a:noAutofit/>
          </a:bodyPr>
          <a:lstStyle/>
          <a:p>
            <a:pPr algn="ctr">
              <a:spcAft>
                <a:spcPts val="600"/>
              </a:spcAft>
              <a:buFont typeface="Arial" panose="020B0604020202020204" pitchFamily="34" charset="0"/>
              <a:buChar char="•"/>
            </a:pPr>
            <a:r>
              <a:rPr lang="en-US" sz="2400" b="1" dirty="0">
                <a:latin typeface="Bembo" panose="02020502050201020203" pitchFamily="18" charset="0"/>
              </a:rPr>
              <a:t>Gaining insights from real-time data and visualizing them through dashboards is a powerful way to make data-driven decisions.</a:t>
            </a:r>
          </a:p>
          <a:p>
            <a:pPr algn="ctr">
              <a:spcAft>
                <a:spcPts val="600"/>
              </a:spcAft>
              <a:buFont typeface="Arial" panose="020B0604020202020204" pitchFamily="34" charset="0"/>
              <a:buChar char="•"/>
            </a:pPr>
            <a:r>
              <a:rPr lang="en-US" sz="2400" b="1" dirty="0">
                <a:latin typeface="Bembo" panose="02020502050201020203" pitchFamily="18" charset="0"/>
              </a:rPr>
              <a:t>Understanding customer behavior through KPIs like payment methods, shipping times, and product categories can directly inform business strategies.</a:t>
            </a:r>
          </a:p>
          <a:p>
            <a:pPr algn="ctr">
              <a:spcAft>
                <a:spcPts val="600"/>
              </a:spcAft>
              <a:buFont typeface="Arial" panose="020B0604020202020204" pitchFamily="34" charset="0"/>
              <a:buChar char="•"/>
            </a:pPr>
            <a:r>
              <a:rPr lang="en-US" sz="2400" b="1" dirty="0">
                <a:latin typeface="Bembo" panose="02020502050201020203" pitchFamily="18" charset="0"/>
              </a:rPr>
              <a:t>SQL, Excel, Power BI, and Tableau were invaluable tools in gathering, analyzing, and presenting data effectively.</a:t>
            </a:r>
          </a:p>
          <a:p>
            <a:pPr algn="ctr">
              <a:spcAft>
                <a:spcPts val="600"/>
              </a:spcAft>
            </a:pPr>
            <a:r>
              <a:rPr lang="en-US" sz="2400" b="1" dirty="0">
                <a:latin typeface="Bembo" panose="02020502050201020203" pitchFamily="18" charset="0"/>
              </a:rPr>
              <a:t>This project not only provided a deep understanding of </a:t>
            </a:r>
            <a:r>
              <a:rPr lang="en-US" sz="2400" b="1" dirty="0" err="1">
                <a:latin typeface="Bembo" panose="02020502050201020203" pitchFamily="18" charset="0"/>
              </a:rPr>
              <a:t>Olist’s</a:t>
            </a:r>
            <a:r>
              <a:rPr lang="en-US" sz="2400" b="1" dirty="0">
                <a:latin typeface="Bembo" panose="02020502050201020203" pitchFamily="18" charset="0"/>
              </a:rPr>
              <a:t> operations but also enhanced my skills in data analysis, reporting, and business strategy formulation. The learnings from this project will be instrumental in future data analysis projects and business decision-making.</a:t>
            </a:r>
          </a:p>
        </p:txBody>
      </p:sp>
      <p:grpSp>
        <p:nvGrpSpPr>
          <p:cNvPr id="30" name="Group 29">
            <a:extLst>
              <a:ext uri="{FF2B5EF4-FFF2-40B4-BE49-F238E27FC236}">
                <a16:creationId xmlns:a16="http://schemas.microsoft.com/office/drawing/2014/main" id="{A1527245-C5C2-4BD3-8317-C4D6D7A102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31" name="Rectangle 30">
              <a:extLst>
                <a:ext uri="{FF2B5EF4-FFF2-40B4-BE49-F238E27FC236}">
                  <a16:creationId xmlns:a16="http://schemas.microsoft.com/office/drawing/2014/main" id="{E03BA463-C04F-4127-9100-1F376E519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ffectLst>
                  <a:outerShdw blurRad="38100" dist="38100" dir="2700000" algn="tl">
                    <a:srgbClr val="000000">
                      <a:alpha val="43137"/>
                    </a:srgbClr>
                  </a:outerShdw>
                </a:effectLst>
              </a:endParaRPr>
            </a:p>
          </p:txBody>
        </p:sp>
        <p:cxnSp>
          <p:nvCxnSpPr>
            <p:cNvPr id="32" name="Straight Connector 31">
              <a:extLst>
                <a:ext uri="{FF2B5EF4-FFF2-40B4-BE49-F238E27FC236}">
                  <a16:creationId xmlns:a16="http://schemas.microsoft.com/office/drawing/2014/main" id="{01FD6DA6-F7BC-4426-8465-928C4EC4A4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9A28AE3-3C29-44E4-80A5-C2937F8E7A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04156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26" name="Rectangle 25">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7" name="Straight Connector 26">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47" name="Rectangle 46">
            <a:extLst>
              <a:ext uri="{FF2B5EF4-FFF2-40B4-BE49-F238E27FC236}">
                <a16:creationId xmlns:a16="http://schemas.microsoft.com/office/drawing/2014/main" id="{4905C695-F54E-4EF8-8AEF-811D460E7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485CD2A3-2099-476E-9A85-55DC735FA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902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74A875A-3C06-05A8-7ECC-184DAA83385B}"/>
              </a:ext>
            </a:extLst>
          </p:cNvPr>
          <p:cNvSpPr txBox="1"/>
          <p:nvPr/>
        </p:nvSpPr>
        <p:spPr>
          <a:xfrm>
            <a:off x="2428461" y="1230924"/>
            <a:ext cx="7335079" cy="1969476"/>
          </a:xfrm>
          <a:prstGeom prst="rect">
            <a:avLst/>
          </a:prstGeom>
        </p:spPr>
        <p:txBody>
          <a:bodyPr vert="horz" lIns="91440" tIns="45720" rIns="91440" bIns="45720" rtlCol="0" anchor="b">
            <a:normAutofit/>
          </a:bodyPr>
          <a:lstStyle/>
          <a:p>
            <a:pPr algn="ctr">
              <a:lnSpc>
                <a:spcPct val="110000"/>
              </a:lnSpc>
              <a:spcBef>
                <a:spcPct val="0"/>
              </a:spcBef>
              <a:spcAft>
                <a:spcPts val="600"/>
              </a:spcAft>
            </a:pPr>
            <a:r>
              <a:rPr lang="en-US" sz="4000" kern="1200" cap="all" spc="390" baseline="0" dirty="0">
                <a:solidFill>
                  <a:schemeClr val="tx2"/>
                </a:solidFill>
                <a:latin typeface="+mj-lt"/>
                <a:ea typeface="+mj-ea"/>
                <a:cs typeface="+mj-cs"/>
              </a:rPr>
              <a:t>Thank You</a:t>
            </a:r>
          </a:p>
        </p:txBody>
      </p:sp>
      <p:grpSp>
        <p:nvGrpSpPr>
          <p:cNvPr id="49" name="Group 48">
            <a:extLst>
              <a:ext uri="{FF2B5EF4-FFF2-40B4-BE49-F238E27FC236}">
                <a16:creationId xmlns:a16="http://schemas.microsoft.com/office/drawing/2014/main" id="{E92979E8-2E86-433E-A7E4-5F102E45A8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3889173"/>
            <a:ext cx="867485" cy="115439"/>
            <a:chOff x="8910933" y="1861308"/>
            <a:chExt cx="867485" cy="115439"/>
          </a:xfrm>
        </p:grpSpPr>
        <p:sp>
          <p:nvSpPr>
            <p:cNvPr id="35" name="Rectangle 34">
              <a:extLst>
                <a:ext uri="{FF2B5EF4-FFF2-40B4-BE49-F238E27FC236}">
                  <a16:creationId xmlns:a16="http://schemas.microsoft.com/office/drawing/2014/main" id="{CDDEF0D5-EF9F-43D4-BF40-27A3121E02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6" name="Straight Connector 35">
              <a:extLst>
                <a:ext uri="{FF2B5EF4-FFF2-40B4-BE49-F238E27FC236}">
                  <a16:creationId xmlns:a16="http://schemas.microsoft.com/office/drawing/2014/main" id="{71438B34-2B34-4614-B3B4-D099271503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C691BDB-93D3-4721-903C-45DD9590F1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42761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59C445E6-3647-6460-63C8-084D2AD89277}"/>
              </a:ext>
            </a:extLst>
          </p:cNvPr>
          <p:cNvSpPr/>
          <p:nvPr/>
        </p:nvSpPr>
        <p:spPr>
          <a:xfrm>
            <a:off x="817527" y="2754905"/>
            <a:ext cx="2469565" cy="96504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Berlin Sans FB Demi" panose="020E0802020502020306" pitchFamily="34" charset="0"/>
              </a:rPr>
              <a:t>Mr.Kiran</a:t>
            </a:r>
            <a:r>
              <a:rPr lang="en-US" dirty="0">
                <a:latin typeface="Berlin Sans FB Demi" panose="020E0802020502020306" pitchFamily="34" charset="0"/>
              </a:rPr>
              <a:t> . S</a:t>
            </a:r>
          </a:p>
        </p:txBody>
      </p:sp>
      <p:sp>
        <p:nvSpPr>
          <p:cNvPr id="24" name="TextBox 23">
            <a:extLst>
              <a:ext uri="{FF2B5EF4-FFF2-40B4-BE49-F238E27FC236}">
                <a16:creationId xmlns:a16="http://schemas.microsoft.com/office/drawing/2014/main" id="{856CF9F2-B8BE-7132-8C45-B2D9E1869601}"/>
              </a:ext>
            </a:extLst>
          </p:cNvPr>
          <p:cNvSpPr txBox="1"/>
          <p:nvPr/>
        </p:nvSpPr>
        <p:spPr>
          <a:xfrm>
            <a:off x="4235148" y="253373"/>
            <a:ext cx="3688773" cy="707886"/>
          </a:xfrm>
          <a:prstGeom prst="rect">
            <a:avLst/>
          </a:prstGeom>
          <a:noFill/>
        </p:spPr>
        <p:txBody>
          <a:bodyPr wrap="square" rtlCol="0">
            <a:spAutoFit/>
          </a:bodyPr>
          <a:lstStyle/>
          <a:p>
            <a:r>
              <a:rPr lang="en-US" sz="4000" dirty="0">
                <a:solidFill>
                  <a:srgbClr val="002060"/>
                </a:solidFill>
                <a:latin typeface="Forte Forward" pitchFamily="2" charset="0"/>
                <a:cs typeface="Forte Forward" pitchFamily="2" charset="0"/>
              </a:rPr>
              <a:t>Meet our Team</a:t>
            </a:r>
          </a:p>
        </p:txBody>
      </p:sp>
      <p:cxnSp>
        <p:nvCxnSpPr>
          <p:cNvPr id="26" name="Straight Connector 25">
            <a:extLst>
              <a:ext uri="{FF2B5EF4-FFF2-40B4-BE49-F238E27FC236}">
                <a16:creationId xmlns:a16="http://schemas.microsoft.com/office/drawing/2014/main" id="{6DBCC19B-0775-F75B-EA32-D60C09AF6503}"/>
              </a:ext>
            </a:extLst>
          </p:cNvPr>
          <p:cNvCxnSpPr>
            <a:cxnSpLocks/>
          </p:cNvCxnSpPr>
          <p:nvPr/>
        </p:nvCxnSpPr>
        <p:spPr>
          <a:xfrm>
            <a:off x="1003851" y="3964453"/>
            <a:ext cx="10737164" cy="0"/>
          </a:xfrm>
          <a:prstGeom prst="line">
            <a:avLst/>
          </a:prstGeom>
          <a:ln w="1016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92F108F-DC1F-FF55-3857-A63D95D137EC}"/>
              </a:ext>
            </a:extLst>
          </p:cNvPr>
          <p:cNvSpPr/>
          <p:nvPr/>
        </p:nvSpPr>
        <p:spPr>
          <a:xfrm>
            <a:off x="3742692" y="2799092"/>
            <a:ext cx="2369087" cy="96504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Forte Forward" pitchFamily="2" charset="0"/>
                <a:cs typeface="Forte Forward" pitchFamily="2" charset="0"/>
              </a:rPr>
              <a:t>Ms.Paramjeet</a:t>
            </a:r>
            <a:r>
              <a:rPr lang="en-US" dirty="0">
                <a:latin typeface="Forte Forward" pitchFamily="2" charset="0"/>
                <a:cs typeface="Forte Forward" pitchFamily="2" charset="0"/>
              </a:rPr>
              <a:t> </a:t>
            </a:r>
            <a:r>
              <a:rPr lang="en-US" dirty="0" err="1">
                <a:latin typeface="Forte Forward" pitchFamily="2" charset="0"/>
                <a:cs typeface="Forte Forward" pitchFamily="2" charset="0"/>
              </a:rPr>
              <a:t>singh</a:t>
            </a:r>
            <a:r>
              <a:rPr lang="en-US" dirty="0">
                <a:latin typeface="Forte Forward" pitchFamily="2" charset="0"/>
                <a:cs typeface="Forte Forward" pitchFamily="2" charset="0"/>
              </a:rPr>
              <a:t> </a:t>
            </a:r>
            <a:r>
              <a:rPr lang="en-US" dirty="0" err="1">
                <a:latin typeface="Forte Forward" pitchFamily="2" charset="0"/>
                <a:cs typeface="Forte Forward" pitchFamily="2" charset="0"/>
              </a:rPr>
              <a:t>lohia</a:t>
            </a:r>
            <a:endParaRPr lang="en-US" dirty="0">
              <a:latin typeface="Forte Forward" pitchFamily="2" charset="0"/>
              <a:cs typeface="Forte Forward" pitchFamily="2" charset="0"/>
            </a:endParaRPr>
          </a:p>
        </p:txBody>
      </p:sp>
      <p:sp>
        <p:nvSpPr>
          <p:cNvPr id="28" name="Oval 27">
            <a:extLst>
              <a:ext uri="{FF2B5EF4-FFF2-40B4-BE49-F238E27FC236}">
                <a16:creationId xmlns:a16="http://schemas.microsoft.com/office/drawing/2014/main" id="{D81FF19C-AE14-52A8-84A0-7B61E7484DA1}"/>
              </a:ext>
            </a:extLst>
          </p:cNvPr>
          <p:cNvSpPr/>
          <p:nvPr/>
        </p:nvSpPr>
        <p:spPr>
          <a:xfrm>
            <a:off x="6477854" y="2859252"/>
            <a:ext cx="2313436" cy="876408"/>
          </a:xfrm>
          <a:prstGeom prst="ellipse">
            <a:avLst/>
          </a:prstGeom>
          <a:solidFill>
            <a:srgbClr val="00206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Forte Forward" pitchFamily="2" charset="0"/>
                <a:cs typeface="Forte Forward" pitchFamily="2" charset="0"/>
              </a:rPr>
              <a:t>Ms.Kaviti</a:t>
            </a:r>
            <a:r>
              <a:rPr lang="en-US" dirty="0">
                <a:latin typeface="Forte Forward" pitchFamily="2" charset="0"/>
                <a:cs typeface="Forte Forward" pitchFamily="2" charset="0"/>
              </a:rPr>
              <a:t> Menaka</a:t>
            </a:r>
          </a:p>
        </p:txBody>
      </p:sp>
      <p:sp>
        <p:nvSpPr>
          <p:cNvPr id="29" name="Oval 28">
            <a:extLst>
              <a:ext uri="{FF2B5EF4-FFF2-40B4-BE49-F238E27FC236}">
                <a16:creationId xmlns:a16="http://schemas.microsoft.com/office/drawing/2014/main" id="{2FBBA6A3-5751-C8B1-9AD1-5A90CD10D88D}"/>
              </a:ext>
            </a:extLst>
          </p:cNvPr>
          <p:cNvSpPr/>
          <p:nvPr/>
        </p:nvSpPr>
        <p:spPr>
          <a:xfrm>
            <a:off x="9086820" y="2859252"/>
            <a:ext cx="2666994" cy="860692"/>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Forte Forward" panose="020F0502020204030204" pitchFamily="2" charset="0"/>
                <a:cs typeface="Forte Forward" panose="020F0502020204030204" pitchFamily="2" charset="0"/>
              </a:rPr>
              <a:t>Mr.Ommi</a:t>
            </a:r>
            <a:r>
              <a:rPr lang="en-US" dirty="0">
                <a:latin typeface="Forte Forward" panose="020F0502020204030204" pitchFamily="2" charset="0"/>
                <a:cs typeface="Forte Forward" panose="020F0502020204030204" pitchFamily="2" charset="0"/>
              </a:rPr>
              <a:t> Sampath </a:t>
            </a:r>
            <a:r>
              <a:rPr lang="en-US" dirty="0" err="1">
                <a:latin typeface="Forte Forward" panose="020F0502020204030204" pitchFamily="2" charset="0"/>
                <a:cs typeface="Forte Forward" panose="020F0502020204030204" pitchFamily="2" charset="0"/>
              </a:rPr>
              <a:t>praneeth</a:t>
            </a:r>
            <a:r>
              <a:rPr lang="en-US" dirty="0">
                <a:latin typeface="Forte Forward" panose="020F0502020204030204" pitchFamily="2" charset="0"/>
                <a:cs typeface="Forte Forward" panose="020F0502020204030204" pitchFamily="2" charset="0"/>
              </a:rPr>
              <a:t> </a:t>
            </a:r>
            <a:r>
              <a:rPr lang="en-US" dirty="0" err="1">
                <a:latin typeface="Forte Forward" panose="020F0502020204030204" pitchFamily="2" charset="0"/>
                <a:cs typeface="Forte Forward" panose="020F0502020204030204" pitchFamily="2" charset="0"/>
              </a:rPr>
              <a:t>kumar</a:t>
            </a:r>
            <a:endParaRPr lang="en-US" dirty="0">
              <a:latin typeface="Forte Forward" panose="020F0502020204030204" pitchFamily="2" charset="0"/>
              <a:cs typeface="Forte Forward" panose="020F0502020204030204" pitchFamily="2" charset="0"/>
            </a:endParaRPr>
          </a:p>
        </p:txBody>
      </p:sp>
      <p:sp>
        <p:nvSpPr>
          <p:cNvPr id="30" name="Oval 29">
            <a:extLst>
              <a:ext uri="{FF2B5EF4-FFF2-40B4-BE49-F238E27FC236}">
                <a16:creationId xmlns:a16="http://schemas.microsoft.com/office/drawing/2014/main" id="{4E645882-4EBC-5A78-3699-EABE6E6FB1DB}"/>
              </a:ext>
            </a:extLst>
          </p:cNvPr>
          <p:cNvSpPr/>
          <p:nvPr/>
        </p:nvSpPr>
        <p:spPr>
          <a:xfrm>
            <a:off x="716662" y="5818437"/>
            <a:ext cx="2671293" cy="812084"/>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Forte Forward" pitchFamily="2" charset="0"/>
                <a:cs typeface="Forte Forward" pitchFamily="2" charset="0"/>
              </a:rPr>
              <a:t>Ms.Kamisetty</a:t>
            </a:r>
            <a:r>
              <a:rPr lang="en-US" dirty="0">
                <a:latin typeface="Forte Forward" pitchFamily="2" charset="0"/>
                <a:cs typeface="Forte Forward" pitchFamily="2" charset="0"/>
              </a:rPr>
              <a:t> </a:t>
            </a:r>
            <a:r>
              <a:rPr lang="en-US" dirty="0" err="1">
                <a:latin typeface="Forte Forward" pitchFamily="2" charset="0"/>
                <a:cs typeface="Forte Forward" pitchFamily="2" charset="0"/>
              </a:rPr>
              <a:t>likhita</a:t>
            </a:r>
            <a:r>
              <a:rPr lang="en-US" dirty="0">
                <a:latin typeface="Forte Forward" pitchFamily="2" charset="0"/>
                <a:cs typeface="Forte Forward" pitchFamily="2" charset="0"/>
              </a:rPr>
              <a:t> </a:t>
            </a:r>
            <a:r>
              <a:rPr lang="en-US" dirty="0" err="1">
                <a:latin typeface="Forte Forward" pitchFamily="2" charset="0"/>
                <a:cs typeface="Forte Forward" pitchFamily="2" charset="0"/>
              </a:rPr>
              <a:t>bhavani</a:t>
            </a:r>
            <a:endParaRPr lang="en-US" dirty="0">
              <a:latin typeface="Forte Forward" pitchFamily="2" charset="0"/>
              <a:cs typeface="Forte Forward" pitchFamily="2" charset="0"/>
            </a:endParaRPr>
          </a:p>
        </p:txBody>
      </p:sp>
      <p:sp>
        <p:nvSpPr>
          <p:cNvPr id="33" name="Oval 32">
            <a:extLst>
              <a:ext uri="{FF2B5EF4-FFF2-40B4-BE49-F238E27FC236}">
                <a16:creationId xmlns:a16="http://schemas.microsoft.com/office/drawing/2014/main" id="{5373E35E-A6BD-5535-85F6-4213AAC2B2E3}"/>
              </a:ext>
            </a:extLst>
          </p:cNvPr>
          <p:cNvSpPr/>
          <p:nvPr/>
        </p:nvSpPr>
        <p:spPr>
          <a:xfrm>
            <a:off x="6792378" y="5818437"/>
            <a:ext cx="2439068" cy="786190"/>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Forte Forward" pitchFamily="2" charset="0"/>
                <a:cs typeface="Forte Forward" pitchFamily="2" charset="0"/>
              </a:rPr>
              <a:t>Konni Devi</a:t>
            </a:r>
          </a:p>
        </p:txBody>
      </p:sp>
      <p:sp>
        <p:nvSpPr>
          <p:cNvPr id="34" name="Oval 33">
            <a:extLst>
              <a:ext uri="{FF2B5EF4-FFF2-40B4-BE49-F238E27FC236}">
                <a16:creationId xmlns:a16="http://schemas.microsoft.com/office/drawing/2014/main" id="{73151243-476C-A005-F577-E43F98653129}"/>
              </a:ext>
            </a:extLst>
          </p:cNvPr>
          <p:cNvSpPr/>
          <p:nvPr/>
        </p:nvSpPr>
        <p:spPr>
          <a:xfrm>
            <a:off x="3618839" y="5792555"/>
            <a:ext cx="2671293" cy="812071"/>
          </a:xfrm>
          <a:prstGeom prst="ellipse">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Forte Forward" pitchFamily="2" charset="0"/>
                <a:cs typeface="Forte Forward" pitchFamily="2" charset="0"/>
              </a:rPr>
              <a:t>Sree Vishnu S.P.</a:t>
            </a:r>
          </a:p>
        </p:txBody>
      </p:sp>
      <p:sp>
        <p:nvSpPr>
          <p:cNvPr id="45" name="Speech Bubble: Oval 44">
            <a:extLst>
              <a:ext uri="{FF2B5EF4-FFF2-40B4-BE49-F238E27FC236}">
                <a16:creationId xmlns:a16="http://schemas.microsoft.com/office/drawing/2014/main" id="{9DE40D79-3515-B392-CEB0-193194669046}"/>
              </a:ext>
            </a:extLst>
          </p:cNvPr>
          <p:cNvSpPr/>
          <p:nvPr/>
        </p:nvSpPr>
        <p:spPr>
          <a:xfrm>
            <a:off x="994176" y="1278068"/>
            <a:ext cx="2231424" cy="1309024"/>
          </a:xfrm>
          <a:prstGeom prst="wedgeEllipseCallou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Graphic 45" descr="Male profile with solid fill">
            <a:extLst>
              <a:ext uri="{FF2B5EF4-FFF2-40B4-BE49-F238E27FC236}">
                <a16:creationId xmlns:a16="http://schemas.microsoft.com/office/drawing/2014/main" id="{CB52DB47-726C-F59E-0C5C-179FEB1FE5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8635" y="1423529"/>
            <a:ext cx="1480626" cy="1125968"/>
          </a:xfrm>
          <a:prstGeom prst="rect">
            <a:avLst/>
          </a:prstGeom>
        </p:spPr>
      </p:pic>
      <p:sp>
        <p:nvSpPr>
          <p:cNvPr id="47" name="Speech Bubble: Oval 46">
            <a:extLst>
              <a:ext uri="{FF2B5EF4-FFF2-40B4-BE49-F238E27FC236}">
                <a16:creationId xmlns:a16="http://schemas.microsoft.com/office/drawing/2014/main" id="{A97A7F0A-9114-1659-8F6E-421709B3335B}"/>
              </a:ext>
            </a:extLst>
          </p:cNvPr>
          <p:cNvSpPr/>
          <p:nvPr/>
        </p:nvSpPr>
        <p:spPr>
          <a:xfrm>
            <a:off x="3931322" y="1261314"/>
            <a:ext cx="2209720" cy="1309024"/>
          </a:xfrm>
          <a:prstGeom prst="wedgeEllipseCallou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peech Bubble: Oval 47">
            <a:extLst>
              <a:ext uri="{FF2B5EF4-FFF2-40B4-BE49-F238E27FC236}">
                <a16:creationId xmlns:a16="http://schemas.microsoft.com/office/drawing/2014/main" id="{0230F595-1A9A-781A-5CFC-CC46BB5B8FFA}"/>
              </a:ext>
            </a:extLst>
          </p:cNvPr>
          <p:cNvSpPr/>
          <p:nvPr/>
        </p:nvSpPr>
        <p:spPr>
          <a:xfrm>
            <a:off x="6840642" y="1321436"/>
            <a:ext cx="2231424" cy="1309024"/>
          </a:xfrm>
          <a:prstGeom prst="wedgeEllipseCallou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peech Bubble: Oval 48">
            <a:extLst>
              <a:ext uri="{FF2B5EF4-FFF2-40B4-BE49-F238E27FC236}">
                <a16:creationId xmlns:a16="http://schemas.microsoft.com/office/drawing/2014/main" id="{E223D895-A955-D18A-EFC9-BAAE2BDB4505}"/>
              </a:ext>
            </a:extLst>
          </p:cNvPr>
          <p:cNvSpPr/>
          <p:nvPr/>
        </p:nvSpPr>
        <p:spPr>
          <a:xfrm>
            <a:off x="933236" y="4290850"/>
            <a:ext cx="2231424" cy="1309024"/>
          </a:xfrm>
          <a:prstGeom prst="wedgeEllipseCallou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Speech Bubble: Oval 49">
            <a:extLst>
              <a:ext uri="{FF2B5EF4-FFF2-40B4-BE49-F238E27FC236}">
                <a16:creationId xmlns:a16="http://schemas.microsoft.com/office/drawing/2014/main" id="{78D92A7E-B29A-E35F-5F58-49909AB6A58E}"/>
              </a:ext>
            </a:extLst>
          </p:cNvPr>
          <p:cNvSpPr/>
          <p:nvPr/>
        </p:nvSpPr>
        <p:spPr>
          <a:xfrm>
            <a:off x="6840642" y="4290850"/>
            <a:ext cx="2231424" cy="1309024"/>
          </a:xfrm>
          <a:prstGeom prst="wedgeEllipseCallou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peech Bubble: Oval 50">
            <a:extLst>
              <a:ext uri="{FF2B5EF4-FFF2-40B4-BE49-F238E27FC236}">
                <a16:creationId xmlns:a16="http://schemas.microsoft.com/office/drawing/2014/main" id="{F7478546-1FEA-B831-DE8B-78D475825C74}"/>
              </a:ext>
            </a:extLst>
          </p:cNvPr>
          <p:cNvSpPr/>
          <p:nvPr/>
        </p:nvSpPr>
        <p:spPr>
          <a:xfrm>
            <a:off x="3900527" y="4249609"/>
            <a:ext cx="2231424" cy="1309024"/>
          </a:xfrm>
          <a:prstGeom prst="wedgeEllipseCallou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Speech Bubble: Oval 51">
            <a:extLst>
              <a:ext uri="{FF2B5EF4-FFF2-40B4-BE49-F238E27FC236}">
                <a16:creationId xmlns:a16="http://schemas.microsoft.com/office/drawing/2014/main" id="{DEA01169-1E93-BDF1-22CF-A40DA616B584}"/>
              </a:ext>
            </a:extLst>
          </p:cNvPr>
          <p:cNvSpPr/>
          <p:nvPr/>
        </p:nvSpPr>
        <p:spPr>
          <a:xfrm>
            <a:off x="9470759" y="1336647"/>
            <a:ext cx="2231424" cy="1309024"/>
          </a:xfrm>
          <a:prstGeom prst="wedgeEllipseCallou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Male profile with solid fill">
            <a:extLst>
              <a:ext uri="{FF2B5EF4-FFF2-40B4-BE49-F238E27FC236}">
                <a16:creationId xmlns:a16="http://schemas.microsoft.com/office/drawing/2014/main" id="{ACAA96EF-1A7C-066F-C39C-04A5A52FD5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23016" y="1305268"/>
            <a:ext cx="1379052" cy="1229683"/>
          </a:xfrm>
          <a:prstGeom prst="rect">
            <a:avLst/>
          </a:prstGeom>
        </p:spPr>
      </p:pic>
      <p:pic>
        <p:nvPicPr>
          <p:cNvPr id="54" name="Graphic 53" descr="Female Profile with solid fill">
            <a:extLst>
              <a:ext uri="{FF2B5EF4-FFF2-40B4-BE49-F238E27FC236}">
                <a16:creationId xmlns:a16="http://schemas.microsoft.com/office/drawing/2014/main" id="{B613B7F7-CF88-78F2-9646-0DF36648D3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13336" y="1423529"/>
            <a:ext cx="1273516" cy="1273516"/>
          </a:xfrm>
          <a:prstGeom prst="rect">
            <a:avLst/>
          </a:prstGeom>
        </p:spPr>
      </p:pic>
      <p:pic>
        <p:nvPicPr>
          <p:cNvPr id="55" name="Graphic 54" descr="Male profile with solid fill">
            <a:extLst>
              <a:ext uri="{FF2B5EF4-FFF2-40B4-BE49-F238E27FC236}">
                <a16:creationId xmlns:a16="http://schemas.microsoft.com/office/drawing/2014/main" id="{8E3939CE-20A9-97F7-2C3A-A6C5FB608F9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65058" y="1349891"/>
            <a:ext cx="1309024" cy="1309024"/>
          </a:xfrm>
          <a:prstGeom prst="rect">
            <a:avLst/>
          </a:prstGeom>
        </p:spPr>
      </p:pic>
      <p:pic>
        <p:nvPicPr>
          <p:cNvPr id="56" name="Graphic 55" descr="Female Profile with solid fill">
            <a:extLst>
              <a:ext uri="{FF2B5EF4-FFF2-40B4-BE49-F238E27FC236}">
                <a16:creationId xmlns:a16="http://schemas.microsoft.com/office/drawing/2014/main" id="{804EEFED-EFC2-E013-1660-B9EFC3D2A9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3875" y="4290850"/>
            <a:ext cx="1412027" cy="1412027"/>
          </a:xfrm>
          <a:prstGeom prst="rect">
            <a:avLst/>
          </a:prstGeom>
        </p:spPr>
      </p:pic>
      <p:pic>
        <p:nvPicPr>
          <p:cNvPr id="57" name="Graphic 56" descr="Female Profile with solid fill">
            <a:extLst>
              <a:ext uri="{FF2B5EF4-FFF2-40B4-BE49-F238E27FC236}">
                <a16:creationId xmlns:a16="http://schemas.microsoft.com/office/drawing/2014/main" id="{526C5DFA-22A2-D650-90D9-68DBCC3B67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4038" y="4298019"/>
            <a:ext cx="1397687" cy="1397687"/>
          </a:xfrm>
          <a:prstGeom prst="rect">
            <a:avLst/>
          </a:prstGeom>
        </p:spPr>
      </p:pic>
      <p:pic>
        <p:nvPicPr>
          <p:cNvPr id="58" name="Graphic 57" descr="Male profile with solid fill">
            <a:extLst>
              <a:ext uri="{FF2B5EF4-FFF2-40B4-BE49-F238E27FC236}">
                <a16:creationId xmlns:a16="http://schemas.microsoft.com/office/drawing/2014/main" id="{2B54739E-F8AF-AEF1-8BD6-A1C53E9B68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6528" y="4140705"/>
            <a:ext cx="1412027" cy="1412027"/>
          </a:xfrm>
          <a:prstGeom prst="rect">
            <a:avLst/>
          </a:prstGeom>
        </p:spPr>
      </p:pic>
    </p:spTree>
    <p:extLst>
      <p:ext uri="{BB962C8B-B14F-4D97-AF65-F5344CB8AC3E}">
        <p14:creationId xmlns:p14="http://schemas.microsoft.com/office/powerpoint/2010/main" val="1422439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E284B8E-3443-4A63-CC6B-0360DC19C562}"/>
              </a:ext>
            </a:extLst>
          </p:cNvPr>
          <p:cNvSpPr/>
          <p:nvPr/>
        </p:nvSpPr>
        <p:spPr>
          <a:xfrm>
            <a:off x="1566432" y="463948"/>
            <a:ext cx="8543779" cy="889466"/>
          </a:xfrm>
          <a:prstGeom prst="round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Autofit/>
          </a:bodyPr>
          <a:lstStyle/>
          <a:p>
            <a:pPr algn="ctr">
              <a:lnSpc>
                <a:spcPct val="110000"/>
              </a:lnSpc>
              <a:spcBef>
                <a:spcPct val="0"/>
              </a:spcBef>
              <a:spcAft>
                <a:spcPts val="600"/>
              </a:spcAft>
            </a:pPr>
            <a:r>
              <a:rPr lang="en-US" sz="4800" b="1" dirty="0">
                <a:solidFill>
                  <a:schemeClr val="bg1"/>
                </a:solidFill>
                <a:latin typeface="+mj-lt"/>
                <a:ea typeface="+mj-ea"/>
                <a:cs typeface="+mj-cs"/>
              </a:rPr>
              <a:t>Introduction</a:t>
            </a:r>
            <a:endParaRPr lang="en-US" sz="4800" dirty="0">
              <a:solidFill>
                <a:schemeClr val="bg1"/>
              </a:solidFill>
              <a:latin typeface="+mj-lt"/>
              <a:ea typeface="+mj-ea"/>
              <a:cs typeface="+mj-cs"/>
            </a:endParaRPr>
          </a:p>
        </p:txBody>
      </p:sp>
      <p:sp>
        <p:nvSpPr>
          <p:cNvPr id="5" name="Rectangle: Rounded Corners 4">
            <a:extLst>
              <a:ext uri="{FF2B5EF4-FFF2-40B4-BE49-F238E27FC236}">
                <a16:creationId xmlns:a16="http://schemas.microsoft.com/office/drawing/2014/main" id="{46B26E51-7FA2-9312-249C-7250F22AD697}"/>
              </a:ext>
            </a:extLst>
          </p:cNvPr>
          <p:cNvSpPr/>
          <p:nvPr/>
        </p:nvSpPr>
        <p:spPr>
          <a:xfrm>
            <a:off x="671945" y="1524438"/>
            <a:ext cx="10848109" cy="4130576"/>
          </a:xfrm>
          <a:prstGeom prst="roundRect">
            <a:avLst/>
          </a:prstGeom>
          <a:solidFill>
            <a:srgbClr val="002060"/>
          </a:solidFill>
        </p:spPr>
        <p:style>
          <a:lnRef idx="3">
            <a:schemeClr val="lt1"/>
          </a:lnRef>
          <a:fillRef idx="1">
            <a:schemeClr val="dk1"/>
          </a:fillRef>
          <a:effectRef idx="1">
            <a:schemeClr val="dk1"/>
          </a:effectRef>
          <a:fontRef idx="minor">
            <a:schemeClr val="lt1"/>
          </a:fontRef>
        </p:style>
        <p:txBody>
          <a:bodyPr vert="horz" lIns="91440" tIns="45720" rIns="91440" bIns="45720" rtlCol="0" anchor="ctr">
            <a:normAutofit fontScale="92500" lnSpcReduction="20000"/>
          </a:bodyPr>
          <a:lstStyle/>
          <a:p>
            <a:pPr algn="ctr">
              <a:spcAft>
                <a:spcPts val="600"/>
              </a:spcAft>
            </a:pPr>
            <a:endParaRPr lang="en-US" sz="2000" dirty="0">
              <a:solidFill>
                <a:schemeClr val="bg1"/>
              </a:solidFill>
              <a:latin typeface="Bembo" panose="02020502050201020203" pitchFamily="18" charset="0"/>
            </a:endParaRPr>
          </a:p>
          <a:p>
            <a:pPr algn="ctr">
              <a:spcAft>
                <a:spcPts val="600"/>
              </a:spcAft>
            </a:pPr>
            <a:r>
              <a:rPr lang="en-US" sz="2000" b="1" dirty="0">
                <a:solidFill>
                  <a:schemeClr val="bg1"/>
                </a:solidFill>
                <a:latin typeface="Bembo" panose="02020502050201020203" pitchFamily="18" charset="0"/>
              </a:rPr>
              <a:t>E-commerce platforms generate vast amounts of data daily, and extracting meaningful insights is crucial for improving business performance. This project focuses on analyzing the performance of the Brazilian e-commerce platform, </a:t>
            </a:r>
            <a:r>
              <a:rPr lang="en-US" sz="2000" b="1" dirty="0" err="1">
                <a:solidFill>
                  <a:schemeClr val="bg1"/>
                </a:solidFill>
                <a:latin typeface="Bembo" panose="02020502050201020203" pitchFamily="18" charset="0"/>
              </a:rPr>
              <a:t>Olist</a:t>
            </a:r>
            <a:r>
              <a:rPr lang="en-US" sz="2000" b="1" dirty="0">
                <a:solidFill>
                  <a:schemeClr val="bg1"/>
                </a:solidFill>
                <a:latin typeface="Bembo" panose="02020502050201020203" pitchFamily="18" charset="0"/>
              </a:rPr>
              <a:t> Store, to provide stakeholders with actionable insights.</a:t>
            </a:r>
          </a:p>
          <a:p>
            <a:pPr algn="ctr">
              <a:spcAft>
                <a:spcPts val="600"/>
              </a:spcAft>
            </a:pPr>
            <a:r>
              <a:rPr lang="en-US" sz="3500" b="1" dirty="0">
                <a:solidFill>
                  <a:schemeClr val="bg1"/>
                </a:solidFill>
                <a:latin typeface="Bembo" panose="02020502050201020203" pitchFamily="18" charset="0"/>
              </a:rPr>
              <a:t>The primary objectives include:</a:t>
            </a:r>
          </a:p>
          <a:p>
            <a:pPr algn="ctr">
              <a:spcAft>
                <a:spcPts val="600"/>
              </a:spcAft>
              <a:buFont typeface="Arial" panose="020B0604020202020204" pitchFamily="34" charset="0"/>
              <a:buChar char="•"/>
            </a:pPr>
            <a:r>
              <a:rPr lang="en-US" sz="2000" b="1" dirty="0">
                <a:solidFill>
                  <a:schemeClr val="bg1"/>
                </a:solidFill>
                <a:latin typeface="Bembo" panose="02020502050201020203" pitchFamily="18" charset="0"/>
              </a:rPr>
              <a:t>Understanding customer purchasing behavior and payment trends.</a:t>
            </a:r>
          </a:p>
          <a:p>
            <a:pPr algn="ctr">
              <a:spcAft>
                <a:spcPts val="600"/>
              </a:spcAft>
              <a:buFont typeface="Arial" panose="020B0604020202020204" pitchFamily="34" charset="0"/>
              <a:buChar char="•"/>
            </a:pPr>
            <a:r>
              <a:rPr lang="en-US" sz="2000" b="1" dirty="0">
                <a:solidFill>
                  <a:schemeClr val="bg1"/>
                </a:solidFill>
                <a:latin typeface="Bembo" panose="02020502050201020203" pitchFamily="18" charset="0"/>
              </a:rPr>
              <a:t>Evaluating sales, profit, and review patterns to identify key performance indicators (KPIs).</a:t>
            </a:r>
          </a:p>
          <a:p>
            <a:pPr algn="ctr">
              <a:spcAft>
                <a:spcPts val="600"/>
              </a:spcAft>
              <a:buFont typeface="Arial" panose="020B0604020202020204" pitchFamily="34" charset="0"/>
              <a:buChar char="•"/>
            </a:pPr>
            <a:r>
              <a:rPr lang="en-US" sz="2000" b="1" dirty="0">
                <a:solidFill>
                  <a:schemeClr val="bg1"/>
                </a:solidFill>
                <a:latin typeface="Bembo" panose="02020502050201020203" pitchFamily="18" charset="0"/>
              </a:rPr>
              <a:t>Examining shipping times and their influence on customer satisfaction.</a:t>
            </a:r>
          </a:p>
          <a:p>
            <a:pPr algn="ctr">
              <a:spcAft>
                <a:spcPts val="600"/>
              </a:spcAft>
              <a:buFont typeface="Arial" panose="020B0604020202020204" pitchFamily="34" charset="0"/>
              <a:buChar char="•"/>
            </a:pPr>
            <a:r>
              <a:rPr lang="en-US" sz="2000" b="1" dirty="0">
                <a:solidFill>
                  <a:schemeClr val="bg1"/>
                </a:solidFill>
                <a:latin typeface="Bembo" panose="02020502050201020203" pitchFamily="18" charset="0"/>
              </a:rPr>
              <a:t>Supporting data-driven strategies to enhance operational efficiency and revenue growth.</a:t>
            </a:r>
          </a:p>
          <a:p>
            <a:pPr algn="ctr">
              <a:spcAft>
                <a:spcPts val="600"/>
              </a:spcAft>
            </a:pPr>
            <a:r>
              <a:rPr lang="en-US" sz="2000" b="1" dirty="0">
                <a:solidFill>
                  <a:schemeClr val="bg1"/>
                </a:solidFill>
                <a:latin typeface="Bembo" panose="02020502050201020203" pitchFamily="18" charset="0"/>
              </a:rPr>
              <a:t>This analysis employs tools like Excel, Power BI, Tableau, and SQL to develop interactive dashboards and reports that showcase critical insights.</a:t>
            </a:r>
          </a:p>
          <a:p>
            <a:pPr algn="ctr">
              <a:spcAft>
                <a:spcPts val="600"/>
              </a:spcAft>
            </a:pPr>
            <a:endParaRPr lang="en-US" sz="1600" b="1" dirty="0">
              <a:solidFill>
                <a:srgbClr val="FFFF00"/>
              </a:solidFill>
              <a:latin typeface="Bembo" panose="02020502050201020203" pitchFamily="18" charset="0"/>
            </a:endParaRPr>
          </a:p>
          <a:p>
            <a:pPr algn="ctr">
              <a:spcAft>
                <a:spcPts val="600"/>
              </a:spcAft>
            </a:pPr>
            <a:endParaRPr lang="en-US" sz="1100" dirty="0">
              <a:solidFill>
                <a:schemeClr val="tx2"/>
              </a:solidFill>
              <a:latin typeface="Bembo" panose="02020502050201020203" pitchFamily="18" charset="0"/>
            </a:endParaRPr>
          </a:p>
        </p:txBody>
      </p:sp>
      <p:grpSp>
        <p:nvGrpSpPr>
          <p:cNvPr id="47" name="Group 46">
            <a:extLst>
              <a:ext uri="{FF2B5EF4-FFF2-40B4-BE49-F238E27FC236}">
                <a16:creationId xmlns:a16="http://schemas.microsoft.com/office/drawing/2014/main" id="{36996A92-4C38-41D1-AD08-0008BD7F8B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5849932"/>
            <a:ext cx="867485" cy="115439"/>
            <a:chOff x="8910933" y="1861308"/>
            <a:chExt cx="867485" cy="115439"/>
          </a:xfrm>
        </p:grpSpPr>
        <p:sp>
          <p:nvSpPr>
            <p:cNvPr id="48" name="Rectangle 47">
              <a:extLst>
                <a:ext uri="{FF2B5EF4-FFF2-40B4-BE49-F238E27FC236}">
                  <a16:creationId xmlns:a16="http://schemas.microsoft.com/office/drawing/2014/main" id="{5AD7C091-483D-4EDB-A080-485373410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40" name="Straight Connector 39">
              <a:extLst>
                <a:ext uri="{FF2B5EF4-FFF2-40B4-BE49-F238E27FC236}">
                  <a16:creationId xmlns:a16="http://schemas.microsoft.com/office/drawing/2014/main" id="{0FDA491D-22E6-4239-BC5F-3CB07CB558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2B1C725-5027-440D-9130-AE6A287B9C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59804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9D3B3C7E-BC2D-4436-8B03-AC421FA66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9B5D0C1-066E-4C02-A6B8-59FAE4A197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2258" y="4240546"/>
            <a:ext cx="867485" cy="115439"/>
            <a:chOff x="8910933" y="1861308"/>
            <a:chExt cx="867485" cy="115439"/>
          </a:xfrm>
        </p:grpSpPr>
        <p:sp>
          <p:nvSpPr>
            <p:cNvPr id="32" name="Rectangle 31">
              <a:extLst>
                <a:ext uri="{FF2B5EF4-FFF2-40B4-BE49-F238E27FC236}">
                  <a16:creationId xmlns:a16="http://schemas.microsoft.com/office/drawing/2014/main" id="{D4386904-AFDC-449E-8D1B-906B305EBD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33" name="Straight Connector 32">
              <a:extLst>
                <a:ext uri="{FF2B5EF4-FFF2-40B4-BE49-F238E27FC236}">
                  <a16:creationId xmlns:a16="http://schemas.microsoft.com/office/drawing/2014/main" id="{F70778F2-11E8-428C-8324-479CA9D6FE9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A0BE89E-CB2D-48BA-A8D2-533FAAAA72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useBgFill="1">
        <p:nvSpPr>
          <p:cNvPr id="36" name="Rectangle 35">
            <a:extLst>
              <a:ext uri="{FF2B5EF4-FFF2-40B4-BE49-F238E27FC236}">
                <a16:creationId xmlns:a16="http://schemas.microsoft.com/office/drawing/2014/main" id="{DD8EACB7-D372-470B-B76E-A829D0031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5">
            <a:extLst>
              <a:ext uri="{FF2B5EF4-FFF2-40B4-BE49-F238E27FC236}">
                <a16:creationId xmlns:a16="http://schemas.microsoft.com/office/drawing/2014/main" id="{C7EA4B13-46D3-41EE-95DA-7B2100DE9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4038600" cy="484107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DCEEEBE1-DC7B-4168-90C6-DB88876E3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614258" y="4550150"/>
            <a:ext cx="867485" cy="115439"/>
            <a:chOff x="8910933" y="1861308"/>
            <a:chExt cx="867485" cy="115439"/>
          </a:xfrm>
        </p:grpSpPr>
        <p:sp>
          <p:nvSpPr>
            <p:cNvPr id="41" name="Rectangle 40">
              <a:extLst>
                <a:ext uri="{FF2B5EF4-FFF2-40B4-BE49-F238E27FC236}">
                  <a16:creationId xmlns:a16="http://schemas.microsoft.com/office/drawing/2014/main" id="{43418E74-781F-419C-8C63-91C14AF8D8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9B0F0D1C-98D5-4C46-961A-0E36168C31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3E9C99B-47BB-461B-AEDE-0B227C5B25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B06981F6-1EED-0F50-F984-1920BFEF1FD6}"/>
              </a:ext>
            </a:extLst>
          </p:cNvPr>
          <p:cNvSpPr txBox="1"/>
          <p:nvPr/>
        </p:nvSpPr>
        <p:spPr>
          <a:xfrm>
            <a:off x="1406924" y="1398850"/>
            <a:ext cx="3282152" cy="2030150"/>
          </a:xfrm>
          <a:prstGeom prst="rect">
            <a:avLst/>
          </a:prstGeom>
        </p:spPr>
        <p:txBody>
          <a:bodyPr vert="horz" lIns="91440" tIns="45720" rIns="91440" bIns="45720" rtlCol="0" anchor="b">
            <a:normAutofit/>
          </a:bodyPr>
          <a:lstStyle/>
          <a:p>
            <a:pPr algn="ctr">
              <a:lnSpc>
                <a:spcPct val="110000"/>
              </a:lnSpc>
              <a:spcBef>
                <a:spcPct val="0"/>
              </a:spcBef>
              <a:spcAft>
                <a:spcPts val="600"/>
              </a:spcAft>
            </a:pPr>
            <a:r>
              <a:rPr lang="en-US" sz="2800" kern="1200" cap="all" spc="390" baseline="0" dirty="0">
                <a:solidFill>
                  <a:schemeClr val="tx2"/>
                </a:solidFill>
                <a:latin typeface="+mj-lt"/>
                <a:ea typeface="+mj-ea"/>
                <a:cs typeface="+mj-cs"/>
              </a:rPr>
              <a:t>Overview of datasets</a:t>
            </a:r>
          </a:p>
          <a:p>
            <a:pPr algn="ctr">
              <a:lnSpc>
                <a:spcPct val="110000"/>
              </a:lnSpc>
              <a:spcBef>
                <a:spcPct val="0"/>
              </a:spcBef>
              <a:spcAft>
                <a:spcPts val="600"/>
              </a:spcAft>
            </a:pPr>
            <a:endParaRPr lang="en-US" sz="2800" kern="1200" cap="all" spc="390" baseline="0" dirty="0">
              <a:solidFill>
                <a:schemeClr val="tx2"/>
              </a:solidFill>
              <a:latin typeface="+mj-lt"/>
              <a:ea typeface="+mj-ea"/>
              <a:cs typeface="+mj-cs"/>
            </a:endParaRPr>
          </a:p>
        </p:txBody>
      </p:sp>
      <p:pic>
        <p:nvPicPr>
          <p:cNvPr id="3" name="Picture 2" descr="A diagram of a diagram of a database&#10;&#10;Description automatically generated">
            <a:extLst>
              <a:ext uri="{FF2B5EF4-FFF2-40B4-BE49-F238E27FC236}">
                <a16:creationId xmlns:a16="http://schemas.microsoft.com/office/drawing/2014/main" id="{24D1BA89-F6D5-F236-AE44-C4D5C4D94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5880" y="800101"/>
            <a:ext cx="6802860" cy="5539176"/>
          </a:xfrm>
          <a:prstGeom prst="rect">
            <a:avLst/>
          </a:prstGeom>
        </p:spPr>
      </p:pic>
    </p:spTree>
    <p:extLst>
      <p:ext uri="{BB962C8B-B14F-4D97-AF65-F5344CB8AC3E}">
        <p14:creationId xmlns:p14="http://schemas.microsoft.com/office/powerpoint/2010/main" val="1708018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2" name="Rectangle 81">
            <a:extLst>
              <a:ext uri="{FF2B5EF4-FFF2-40B4-BE49-F238E27FC236}">
                <a16:creationId xmlns:a16="http://schemas.microsoft.com/office/drawing/2014/main" id="{FAC9656C-AED6-412E-9226-B7F1964005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F5BC820D-D527-47CE-ABB0-DA0BB5B04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D1DD315B-AEF9-490C-9438-C80F80405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 y="159026"/>
            <a:ext cx="11891037"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CD41F0-CCA9-356A-1434-E8C13D788C9D}"/>
              </a:ext>
            </a:extLst>
          </p:cNvPr>
          <p:cNvSpPr txBox="1"/>
          <p:nvPr/>
        </p:nvSpPr>
        <p:spPr>
          <a:xfrm>
            <a:off x="4076700" y="0"/>
            <a:ext cx="4038600" cy="1226522"/>
          </a:xfrm>
          <a:prstGeom prst="rect">
            <a:avLst/>
          </a:prstGeom>
        </p:spPr>
        <p:txBody>
          <a:bodyPr vert="horz" lIns="91440" tIns="45720" rIns="91440" bIns="45720" rtlCol="0" anchor="ctr">
            <a:normAutofit/>
          </a:bodyPr>
          <a:lstStyle/>
          <a:p>
            <a:pPr algn="ctr">
              <a:lnSpc>
                <a:spcPct val="110000"/>
              </a:lnSpc>
              <a:spcBef>
                <a:spcPct val="0"/>
              </a:spcBef>
              <a:spcAft>
                <a:spcPts val="600"/>
              </a:spcAft>
            </a:pPr>
            <a:r>
              <a:rPr lang="en-US" sz="6600" b="1" dirty="0">
                <a:solidFill>
                  <a:srgbClr val="FF0000"/>
                </a:solidFill>
                <a:latin typeface="+mj-lt"/>
                <a:ea typeface="+mj-ea"/>
                <a:cs typeface="+mj-cs"/>
              </a:rPr>
              <a:t>KPI’s</a:t>
            </a:r>
          </a:p>
        </p:txBody>
      </p:sp>
      <p:graphicFrame>
        <p:nvGraphicFramePr>
          <p:cNvPr id="48" name="TextBox 3">
            <a:extLst>
              <a:ext uri="{FF2B5EF4-FFF2-40B4-BE49-F238E27FC236}">
                <a16:creationId xmlns:a16="http://schemas.microsoft.com/office/drawing/2014/main" id="{B2D96A0E-A109-9BF2-104C-481C3B21D66B}"/>
              </a:ext>
            </a:extLst>
          </p:cNvPr>
          <p:cNvGraphicFramePr/>
          <p:nvPr>
            <p:extLst>
              <p:ext uri="{D42A27DB-BD31-4B8C-83A1-F6EECF244321}">
                <p14:modId xmlns:p14="http://schemas.microsoft.com/office/powerpoint/2010/main" val="2446438281"/>
              </p:ext>
            </p:extLst>
          </p:nvPr>
        </p:nvGraphicFramePr>
        <p:xfrm>
          <a:off x="550719" y="1226521"/>
          <a:ext cx="10888364" cy="47632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7594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158E38A4-F699-490C-8D1F-E8AD332D9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39C6AAB-48AC-41A3-95C2-6BF83715D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F6EE861B-7D2F-4B7C-A6E3-5937E81B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0903" y="159026"/>
            <a:ext cx="5778697" cy="65427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Pentagon 1">
            <a:extLst>
              <a:ext uri="{FF2B5EF4-FFF2-40B4-BE49-F238E27FC236}">
                <a16:creationId xmlns:a16="http://schemas.microsoft.com/office/drawing/2014/main" id="{B824A108-E3FA-1C73-70EF-6545E899AA89}"/>
              </a:ext>
            </a:extLst>
          </p:cNvPr>
          <p:cNvSpPr/>
          <p:nvPr/>
        </p:nvSpPr>
        <p:spPr>
          <a:xfrm>
            <a:off x="6680668" y="330879"/>
            <a:ext cx="5089891" cy="856709"/>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lnSpcReduction="10000"/>
          </a:bodyPr>
          <a:lstStyle/>
          <a:p>
            <a:pPr algn="ctr">
              <a:spcBef>
                <a:spcPct val="0"/>
              </a:spcBef>
              <a:spcAft>
                <a:spcPts val="600"/>
              </a:spcAft>
            </a:pPr>
            <a:r>
              <a:rPr lang="en-US" sz="2700" b="1" dirty="0">
                <a:solidFill>
                  <a:schemeClr val="tx2"/>
                </a:solidFill>
                <a:latin typeface="+mj-lt"/>
                <a:ea typeface="+mj-ea"/>
                <a:cs typeface="+mj-cs"/>
              </a:rPr>
              <a:t>KPI 1:</a:t>
            </a:r>
            <a:r>
              <a:rPr lang="en-US" sz="2700" dirty="0">
                <a:solidFill>
                  <a:schemeClr val="tx2"/>
                </a:solidFill>
                <a:latin typeface="+mj-lt"/>
                <a:ea typeface="+mj-ea"/>
                <a:cs typeface="+mj-cs"/>
              </a:rPr>
              <a:t>Weekday vs. Weekend Payment Statistics</a:t>
            </a:r>
            <a:endParaRPr lang="en-US" sz="2700" b="1" dirty="0">
              <a:solidFill>
                <a:schemeClr val="tx2"/>
              </a:solidFill>
              <a:latin typeface="+mj-lt"/>
              <a:ea typeface="+mj-ea"/>
              <a:cs typeface="+mj-cs"/>
            </a:endParaRPr>
          </a:p>
        </p:txBody>
      </p:sp>
      <p:sp>
        <p:nvSpPr>
          <p:cNvPr id="10" name="TextBox 9">
            <a:extLst>
              <a:ext uri="{FF2B5EF4-FFF2-40B4-BE49-F238E27FC236}">
                <a16:creationId xmlns:a16="http://schemas.microsoft.com/office/drawing/2014/main" id="{AF4E97DB-0DBC-D785-B217-F757994C84FD}"/>
              </a:ext>
            </a:extLst>
          </p:cNvPr>
          <p:cNvSpPr txBox="1"/>
          <p:nvPr/>
        </p:nvSpPr>
        <p:spPr>
          <a:xfrm>
            <a:off x="7182615" y="1346614"/>
            <a:ext cx="4285485" cy="4323235"/>
          </a:xfrm>
          <a:prstGeom prst="rect">
            <a:avLst/>
          </a:prstGeom>
        </p:spPr>
        <p:txBody>
          <a:bodyPr vert="horz" lIns="91440" tIns="45720" rIns="91440" bIns="45720" rtlCol="0" anchor="t">
            <a:noAutofit/>
          </a:bodyPr>
          <a:lstStyle/>
          <a:p>
            <a:pPr algn="ctr">
              <a:spcAft>
                <a:spcPts val="600"/>
              </a:spcAft>
            </a:pPr>
            <a:r>
              <a:rPr lang="en-US" sz="1400" b="1" dirty="0">
                <a:solidFill>
                  <a:schemeClr val="tx2"/>
                </a:solidFill>
              </a:rPr>
              <a:t>Objective:</a:t>
            </a:r>
            <a:br>
              <a:rPr lang="en-US" sz="1400" dirty="0">
                <a:solidFill>
                  <a:schemeClr val="tx2"/>
                </a:solidFill>
              </a:rPr>
            </a:br>
            <a:r>
              <a:rPr lang="en-US" sz="1400" dirty="0">
                <a:solidFill>
                  <a:schemeClr val="tx2"/>
                </a:solidFill>
              </a:rPr>
              <a:t>To analyze the payment statistics based on the day of the week, identifying buying behavior patterns.</a:t>
            </a:r>
          </a:p>
          <a:p>
            <a:pPr algn="ctr">
              <a:spcAft>
                <a:spcPts val="600"/>
              </a:spcAft>
            </a:pPr>
            <a:r>
              <a:rPr lang="en-US" sz="1400" b="1" dirty="0">
                <a:solidFill>
                  <a:schemeClr val="tx2"/>
                </a:solidFill>
              </a:rPr>
              <a:t>Key Insights:</a:t>
            </a:r>
            <a:endParaRPr lang="en-US" sz="1400" dirty="0">
              <a:solidFill>
                <a:schemeClr val="tx2"/>
              </a:solidFill>
            </a:endParaRPr>
          </a:p>
          <a:p>
            <a:pPr algn="ctr">
              <a:spcAft>
                <a:spcPts val="600"/>
              </a:spcAft>
              <a:buFont typeface="Arial" panose="020B0604020202020204" pitchFamily="34" charset="0"/>
              <a:buChar char="•"/>
            </a:pPr>
            <a:r>
              <a:rPr lang="en-US" sz="1400" dirty="0">
                <a:solidFill>
                  <a:schemeClr val="tx2"/>
                </a:solidFill>
              </a:rPr>
              <a:t>77% of sales happen during weekdays, while 23% occur on weekends.</a:t>
            </a:r>
          </a:p>
          <a:p>
            <a:pPr algn="ctr">
              <a:spcAft>
                <a:spcPts val="600"/>
              </a:spcAft>
              <a:buFont typeface="Arial" panose="020B0604020202020204" pitchFamily="34" charset="0"/>
              <a:buChar char="•"/>
            </a:pPr>
            <a:r>
              <a:rPr lang="en-US" sz="1400" dirty="0">
                <a:solidFill>
                  <a:schemeClr val="tx2"/>
                </a:solidFill>
              </a:rPr>
              <a:t>Online payment methods like credit card dominate over other methods like </a:t>
            </a:r>
            <a:r>
              <a:rPr lang="en-US" sz="1400" dirty="0" err="1">
                <a:solidFill>
                  <a:schemeClr val="tx2"/>
                </a:solidFill>
              </a:rPr>
              <a:t>boleto</a:t>
            </a:r>
            <a:r>
              <a:rPr lang="en-US" sz="1400" dirty="0">
                <a:solidFill>
                  <a:schemeClr val="tx2"/>
                </a:solidFill>
              </a:rPr>
              <a:t> or voucher payments.</a:t>
            </a:r>
          </a:p>
          <a:p>
            <a:pPr algn="ctr">
              <a:spcAft>
                <a:spcPts val="600"/>
              </a:spcAft>
            </a:pPr>
            <a:r>
              <a:rPr lang="en-US" sz="1400" b="1" dirty="0">
                <a:solidFill>
                  <a:schemeClr val="tx2"/>
                </a:solidFill>
              </a:rPr>
              <a:t>Key Questions Answered:</a:t>
            </a:r>
            <a:endParaRPr lang="en-US" sz="1400" dirty="0">
              <a:solidFill>
                <a:schemeClr val="tx2"/>
              </a:solidFill>
            </a:endParaRPr>
          </a:p>
          <a:p>
            <a:pPr algn="ctr">
              <a:spcAft>
                <a:spcPts val="600"/>
              </a:spcAft>
              <a:buFont typeface="Arial" panose="020B0604020202020204" pitchFamily="34" charset="0"/>
              <a:buChar char="•"/>
            </a:pPr>
            <a:r>
              <a:rPr lang="en-US" sz="1400" dirty="0">
                <a:solidFill>
                  <a:schemeClr val="tx2"/>
                </a:solidFill>
              </a:rPr>
              <a:t>Which day of the week has the highest sales?</a:t>
            </a:r>
          </a:p>
          <a:p>
            <a:pPr algn="ctr">
              <a:spcAft>
                <a:spcPts val="600"/>
              </a:spcAft>
              <a:buFont typeface="Arial" panose="020B0604020202020204" pitchFamily="34" charset="0"/>
              <a:buChar char="•"/>
            </a:pPr>
            <a:r>
              <a:rPr lang="en-US" sz="1400" dirty="0">
                <a:solidFill>
                  <a:schemeClr val="tx2"/>
                </a:solidFill>
              </a:rPr>
              <a:t>What percentage of customers prefer online payments?</a:t>
            </a:r>
          </a:p>
          <a:p>
            <a:pPr algn="ctr">
              <a:spcAft>
                <a:spcPts val="600"/>
              </a:spcAft>
              <a:buFont typeface="Arial" panose="020B0604020202020204" pitchFamily="34" charset="0"/>
              <a:buChar char="•"/>
            </a:pPr>
            <a:r>
              <a:rPr lang="en-US" sz="1400" dirty="0">
                <a:solidFill>
                  <a:schemeClr val="tx2"/>
                </a:solidFill>
              </a:rPr>
              <a:t>How can weekend sales be improved?</a:t>
            </a:r>
          </a:p>
          <a:p>
            <a:pPr algn="ctr">
              <a:spcAft>
                <a:spcPts val="600"/>
              </a:spcAft>
            </a:pPr>
            <a:r>
              <a:rPr lang="en-US" sz="1400" b="1" dirty="0">
                <a:solidFill>
                  <a:schemeClr val="tx2"/>
                </a:solidFill>
              </a:rPr>
              <a:t>Conclusion &amp; Recommendations:</a:t>
            </a:r>
            <a:endParaRPr lang="en-US" sz="1400" dirty="0">
              <a:solidFill>
                <a:schemeClr val="tx2"/>
              </a:solidFill>
            </a:endParaRPr>
          </a:p>
          <a:p>
            <a:pPr algn="ctr">
              <a:spcAft>
                <a:spcPts val="600"/>
              </a:spcAft>
              <a:buFont typeface="Arial" panose="020B0604020202020204" pitchFamily="34" charset="0"/>
              <a:buChar char="•"/>
            </a:pPr>
            <a:r>
              <a:rPr lang="en-US" sz="1400" dirty="0">
                <a:solidFill>
                  <a:schemeClr val="tx2"/>
                </a:solidFill>
              </a:rPr>
              <a:t>Weekday sales are higher, suggesting a need to target weekend sales with promotions or discounts.</a:t>
            </a:r>
          </a:p>
          <a:p>
            <a:pPr algn="ctr">
              <a:spcAft>
                <a:spcPts val="600"/>
              </a:spcAft>
              <a:buFont typeface="Arial" panose="020B0604020202020204" pitchFamily="34" charset="0"/>
              <a:buChar char="•"/>
            </a:pPr>
            <a:r>
              <a:rPr lang="en-US" sz="1400" dirty="0">
                <a:solidFill>
                  <a:schemeClr val="tx2"/>
                </a:solidFill>
              </a:rPr>
              <a:t>Explore alternative payment methods to appeal to more customers.</a:t>
            </a:r>
          </a:p>
          <a:p>
            <a:pPr algn="ctr">
              <a:spcAft>
                <a:spcPts val="600"/>
              </a:spcAft>
            </a:pPr>
            <a:endParaRPr lang="en-US" sz="1400" dirty="0">
              <a:solidFill>
                <a:schemeClr val="tx2"/>
              </a:solidFill>
            </a:endParaRPr>
          </a:p>
        </p:txBody>
      </p:sp>
      <p:pic>
        <p:nvPicPr>
          <p:cNvPr id="8" name="Picture 7">
            <a:extLst>
              <a:ext uri="{FF2B5EF4-FFF2-40B4-BE49-F238E27FC236}">
                <a16:creationId xmlns:a16="http://schemas.microsoft.com/office/drawing/2014/main" id="{69F2DA6A-9716-2EE7-075B-27386D0D0ECD}"/>
              </a:ext>
            </a:extLst>
          </p:cNvPr>
          <p:cNvPicPr>
            <a:picLocks noChangeAspect="1"/>
          </p:cNvPicPr>
          <p:nvPr/>
        </p:nvPicPr>
        <p:blipFill>
          <a:blip r:embed="rId2">
            <a:alphaModFix/>
          </a:blip>
          <a:srcRect l="15676" r="7214" b="2"/>
          <a:stretch/>
        </p:blipFill>
        <p:spPr>
          <a:xfrm>
            <a:off x="1682" y="10"/>
            <a:ext cx="6096000" cy="6857990"/>
          </a:xfrm>
          <a:prstGeom prst="rect">
            <a:avLst/>
          </a:prstGeom>
        </p:spPr>
      </p:pic>
      <p:grpSp>
        <p:nvGrpSpPr>
          <p:cNvPr id="23" name="Group 22">
            <a:extLst>
              <a:ext uri="{FF2B5EF4-FFF2-40B4-BE49-F238E27FC236}">
                <a16:creationId xmlns:a16="http://schemas.microsoft.com/office/drawing/2014/main" id="{53745597-CF0F-4C14-83C4-612B382A90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710258" y="5849932"/>
            <a:ext cx="867485" cy="115439"/>
            <a:chOff x="8910933" y="1861308"/>
            <a:chExt cx="867485" cy="115439"/>
          </a:xfrm>
        </p:grpSpPr>
        <p:sp>
          <p:nvSpPr>
            <p:cNvPr id="24" name="Rectangle 23">
              <a:extLst>
                <a:ext uri="{FF2B5EF4-FFF2-40B4-BE49-F238E27FC236}">
                  <a16:creationId xmlns:a16="http://schemas.microsoft.com/office/drawing/2014/main" id="{471CB755-D435-4BD8-A3DB-B304ED0E7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5" name="Straight Connector 24">
              <a:extLst>
                <a:ext uri="{FF2B5EF4-FFF2-40B4-BE49-F238E27FC236}">
                  <a16:creationId xmlns:a16="http://schemas.microsoft.com/office/drawing/2014/main" id="{0B7F2CAE-48A1-4EAD-BDD1-4DA217AC0F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8FB73A0-9D61-4989-BA5F-7EF6308D86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4759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52E6C353-F16C-D08C-E400-F41EAC222E96}"/>
              </a:ext>
            </a:extLst>
          </p:cNvPr>
          <p:cNvSpPr/>
          <p:nvPr/>
        </p:nvSpPr>
        <p:spPr>
          <a:xfrm>
            <a:off x="218209" y="294524"/>
            <a:ext cx="10661073" cy="817303"/>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KPI 2:</a:t>
            </a:r>
            <a:r>
              <a:rPr lang="en-US" sz="3200" dirty="0">
                <a:solidFill>
                  <a:schemeClr val="tx1"/>
                </a:solidFill>
              </a:rPr>
              <a:t> Payment Type Distribution for 5-Star Review Orders</a:t>
            </a:r>
            <a:endParaRPr lang="en-US" sz="3200" b="1" dirty="0">
              <a:solidFill>
                <a:schemeClr val="tx1"/>
              </a:solidFill>
            </a:endParaRPr>
          </a:p>
        </p:txBody>
      </p:sp>
      <p:pic>
        <p:nvPicPr>
          <p:cNvPr id="6" name="Picture 5">
            <a:extLst>
              <a:ext uri="{FF2B5EF4-FFF2-40B4-BE49-F238E27FC236}">
                <a16:creationId xmlns:a16="http://schemas.microsoft.com/office/drawing/2014/main" id="{A06ACBEF-A605-7ECE-5250-36178E22C573}"/>
              </a:ext>
            </a:extLst>
          </p:cNvPr>
          <p:cNvPicPr>
            <a:picLocks noChangeAspect="1"/>
          </p:cNvPicPr>
          <p:nvPr/>
        </p:nvPicPr>
        <p:blipFill>
          <a:blip r:embed="rId2"/>
          <a:stretch>
            <a:fillRect/>
          </a:stretch>
        </p:blipFill>
        <p:spPr>
          <a:xfrm>
            <a:off x="518941" y="1271749"/>
            <a:ext cx="5577059" cy="5078313"/>
          </a:xfrm>
          <a:prstGeom prst="rect">
            <a:avLst/>
          </a:prstGeom>
        </p:spPr>
      </p:pic>
      <p:sp>
        <p:nvSpPr>
          <p:cNvPr id="10" name="TextBox 9">
            <a:extLst>
              <a:ext uri="{FF2B5EF4-FFF2-40B4-BE49-F238E27FC236}">
                <a16:creationId xmlns:a16="http://schemas.microsoft.com/office/drawing/2014/main" id="{350FCADC-D2F3-179D-0347-9AB36B99525B}"/>
              </a:ext>
            </a:extLst>
          </p:cNvPr>
          <p:cNvSpPr txBox="1"/>
          <p:nvPr/>
        </p:nvSpPr>
        <p:spPr>
          <a:xfrm>
            <a:off x="6528089" y="1111827"/>
            <a:ext cx="5369502" cy="5078313"/>
          </a:xfrm>
          <a:prstGeom prst="rect">
            <a:avLst/>
          </a:prstGeom>
          <a:noFill/>
        </p:spPr>
        <p:txBody>
          <a:bodyPr wrap="square">
            <a:spAutoFit/>
          </a:bodyPr>
          <a:lstStyle/>
          <a:p>
            <a:r>
              <a:rPr lang="en-US" b="1" dirty="0"/>
              <a:t>Objective:</a:t>
            </a:r>
            <a:br>
              <a:rPr lang="en-US" dirty="0"/>
            </a:br>
            <a:r>
              <a:rPr lang="en-US" dirty="0"/>
              <a:t>To analyze the relationship between different payment methods and customer review scores.</a:t>
            </a:r>
          </a:p>
          <a:p>
            <a:r>
              <a:rPr lang="en-US" b="1" dirty="0"/>
              <a:t>Key Insights:</a:t>
            </a:r>
            <a:endParaRPr lang="en-US" dirty="0"/>
          </a:p>
          <a:p>
            <a:pPr>
              <a:buFont typeface="Arial" panose="020B0604020202020204" pitchFamily="34" charset="0"/>
              <a:buChar char="•"/>
            </a:pPr>
            <a:r>
              <a:rPr lang="en-US" dirty="0"/>
              <a:t>Credit card payments correlate with higher review scores.</a:t>
            </a:r>
          </a:p>
          <a:p>
            <a:pPr>
              <a:buFont typeface="Arial" panose="020B0604020202020204" pitchFamily="34" charset="0"/>
              <a:buChar char="•"/>
            </a:pPr>
            <a:r>
              <a:rPr lang="en-US" dirty="0"/>
              <a:t>Other payment methods, such as Debit card, </a:t>
            </a:r>
            <a:r>
              <a:rPr lang="en-US" dirty="0" err="1"/>
              <a:t>boleto</a:t>
            </a:r>
            <a:r>
              <a:rPr lang="en-US" dirty="0"/>
              <a:t> and voucher, show slightly lower review scores.</a:t>
            </a:r>
          </a:p>
          <a:p>
            <a:r>
              <a:rPr lang="en-US" b="1" dirty="0"/>
              <a:t>Key Questions Answered:</a:t>
            </a:r>
            <a:endParaRPr lang="en-US" dirty="0"/>
          </a:p>
          <a:p>
            <a:pPr>
              <a:buFont typeface="Arial" panose="020B0604020202020204" pitchFamily="34" charset="0"/>
              <a:buChar char="•"/>
            </a:pPr>
            <a:r>
              <a:rPr lang="en-US" dirty="0"/>
              <a:t>How does payment type influence customer satisfaction?</a:t>
            </a:r>
          </a:p>
          <a:p>
            <a:pPr>
              <a:buFont typeface="Arial" panose="020B0604020202020204" pitchFamily="34" charset="0"/>
              <a:buChar char="•"/>
            </a:pPr>
            <a:r>
              <a:rPr lang="en-US" dirty="0"/>
              <a:t>Are there any trends linking payment methods to review scores?</a:t>
            </a:r>
          </a:p>
          <a:p>
            <a:r>
              <a:rPr lang="en-US" b="1" dirty="0"/>
              <a:t>Conclusion &amp; Recommendations:</a:t>
            </a:r>
            <a:endParaRPr lang="en-US" dirty="0"/>
          </a:p>
          <a:p>
            <a:pPr>
              <a:buFont typeface="Arial" panose="020B0604020202020204" pitchFamily="34" charset="0"/>
              <a:buChar char="•"/>
            </a:pPr>
            <a:r>
              <a:rPr lang="en-US" dirty="0"/>
              <a:t>Promoting credit card payment methods can result in higher customer satisfaction.</a:t>
            </a:r>
          </a:p>
          <a:p>
            <a:pPr>
              <a:buFont typeface="Arial" panose="020B0604020202020204" pitchFamily="34" charset="0"/>
              <a:buChar char="•"/>
            </a:pPr>
            <a:r>
              <a:rPr lang="en-US" dirty="0"/>
              <a:t>Consider optimizing the checkout process for non-credit card users to boost satisfaction.</a:t>
            </a:r>
          </a:p>
        </p:txBody>
      </p:sp>
    </p:spTree>
    <p:extLst>
      <p:ext uri="{BB962C8B-B14F-4D97-AF65-F5344CB8AC3E}">
        <p14:creationId xmlns:p14="http://schemas.microsoft.com/office/powerpoint/2010/main" val="14681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row: Pentagon 1">
            <a:extLst>
              <a:ext uri="{FF2B5EF4-FFF2-40B4-BE49-F238E27FC236}">
                <a16:creationId xmlns:a16="http://schemas.microsoft.com/office/drawing/2014/main" id="{1E52743E-F0EC-7703-16A6-019DA843A233}"/>
              </a:ext>
            </a:extLst>
          </p:cNvPr>
          <p:cNvSpPr/>
          <p:nvPr/>
        </p:nvSpPr>
        <p:spPr>
          <a:xfrm>
            <a:off x="3844636" y="449047"/>
            <a:ext cx="7692013" cy="1002016"/>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fontScale="92500" lnSpcReduction="20000"/>
          </a:bodyPr>
          <a:lstStyle/>
          <a:p>
            <a:pPr algn="ctr">
              <a:lnSpc>
                <a:spcPct val="110000"/>
              </a:lnSpc>
              <a:spcBef>
                <a:spcPct val="0"/>
              </a:spcBef>
              <a:spcAft>
                <a:spcPts val="600"/>
              </a:spcAft>
            </a:pPr>
            <a:r>
              <a:rPr lang="en-US" sz="3200" b="1" dirty="0">
                <a:solidFill>
                  <a:schemeClr val="tx2"/>
                </a:solidFill>
                <a:latin typeface="+mj-lt"/>
                <a:ea typeface="+mj-ea"/>
                <a:cs typeface="+mj-cs"/>
              </a:rPr>
              <a:t>KPI 3:</a:t>
            </a:r>
            <a:r>
              <a:rPr lang="en-US" sz="3200" dirty="0">
                <a:solidFill>
                  <a:schemeClr val="tx2"/>
                </a:solidFill>
                <a:latin typeface="+mj-lt"/>
                <a:ea typeface="+mj-ea"/>
                <a:cs typeface="+mj-cs"/>
              </a:rPr>
              <a:t> Average Delivery Time for Pet Shop Orders</a:t>
            </a:r>
            <a:endParaRPr lang="en-US" sz="3200" b="1" dirty="0">
              <a:solidFill>
                <a:schemeClr val="tx2"/>
              </a:solidFill>
              <a:latin typeface="+mj-lt"/>
              <a:ea typeface="+mj-ea"/>
              <a:cs typeface="+mj-cs"/>
            </a:endParaRPr>
          </a:p>
        </p:txBody>
      </p:sp>
      <p:sp>
        <p:nvSpPr>
          <p:cNvPr id="6" name="TextBox 5">
            <a:extLst>
              <a:ext uri="{FF2B5EF4-FFF2-40B4-BE49-F238E27FC236}">
                <a16:creationId xmlns:a16="http://schemas.microsoft.com/office/drawing/2014/main" id="{50F9B67C-939E-F6B2-2285-6637FDA2143B}"/>
              </a:ext>
            </a:extLst>
          </p:cNvPr>
          <p:cNvSpPr txBox="1"/>
          <p:nvPr/>
        </p:nvSpPr>
        <p:spPr>
          <a:xfrm>
            <a:off x="5343500" y="1655097"/>
            <a:ext cx="6135746" cy="4048812"/>
          </a:xfrm>
          <a:prstGeom prst="rect">
            <a:avLst/>
          </a:prstGeom>
        </p:spPr>
        <p:txBody>
          <a:bodyPr vert="horz" lIns="91440" tIns="45720" rIns="91440" bIns="45720" rtlCol="0" anchor="ctr">
            <a:noAutofit/>
          </a:bodyPr>
          <a:lstStyle/>
          <a:p>
            <a:pPr algn="ctr">
              <a:spcAft>
                <a:spcPts val="600"/>
              </a:spcAft>
            </a:pPr>
            <a:r>
              <a:rPr lang="en-US" sz="1600" b="1" dirty="0">
                <a:solidFill>
                  <a:schemeClr val="tx2"/>
                </a:solidFill>
              </a:rPr>
              <a:t>Objective:</a:t>
            </a:r>
            <a:br>
              <a:rPr lang="en-US" sz="1600" dirty="0">
                <a:solidFill>
                  <a:schemeClr val="tx2"/>
                </a:solidFill>
              </a:rPr>
            </a:br>
            <a:r>
              <a:rPr lang="en-US" sz="1600" dirty="0">
                <a:solidFill>
                  <a:schemeClr val="tx2"/>
                </a:solidFill>
              </a:rPr>
              <a:t>To understand how delivery times for pet shop orders impact customer satisfaction and business performance.</a:t>
            </a:r>
          </a:p>
          <a:p>
            <a:pPr algn="ctr">
              <a:spcAft>
                <a:spcPts val="600"/>
              </a:spcAft>
            </a:pPr>
            <a:r>
              <a:rPr lang="en-US" sz="1600" b="1" dirty="0">
                <a:solidFill>
                  <a:schemeClr val="tx2"/>
                </a:solidFill>
              </a:rPr>
              <a:t>Key Insights:</a:t>
            </a:r>
            <a:endParaRPr lang="en-US" sz="1600" dirty="0">
              <a:solidFill>
                <a:schemeClr val="tx2"/>
              </a:solidFill>
            </a:endParaRPr>
          </a:p>
          <a:p>
            <a:pPr algn="ctr">
              <a:spcAft>
                <a:spcPts val="600"/>
              </a:spcAft>
              <a:buFont typeface="Arial" panose="020B0604020202020204" pitchFamily="34" charset="0"/>
              <a:buChar char="•"/>
            </a:pPr>
            <a:r>
              <a:rPr lang="en-US" sz="1600" dirty="0">
                <a:solidFill>
                  <a:schemeClr val="tx2"/>
                </a:solidFill>
              </a:rPr>
              <a:t>Average delivery time for pet shop orders is 12 days.</a:t>
            </a:r>
          </a:p>
          <a:p>
            <a:pPr algn="ctr">
              <a:spcAft>
                <a:spcPts val="600"/>
              </a:spcAft>
              <a:buFont typeface="Arial" panose="020B0604020202020204" pitchFamily="34" charset="0"/>
              <a:buChar char="•"/>
            </a:pPr>
            <a:r>
              <a:rPr lang="en-US" sz="1600" dirty="0">
                <a:solidFill>
                  <a:schemeClr val="tx2"/>
                </a:solidFill>
              </a:rPr>
              <a:t>Pet shop orders generally take longer than other categories, affecting customer expectations.</a:t>
            </a:r>
          </a:p>
          <a:p>
            <a:pPr algn="ctr">
              <a:spcAft>
                <a:spcPts val="600"/>
              </a:spcAft>
            </a:pPr>
            <a:r>
              <a:rPr lang="en-US" sz="1600" b="1" dirty="0">
                <a:solidFill>
                  <a:schemeClr val="tx2"/>
                </a:solidFill>
              </a:rPr>
              <a:t>Key Questions Answered:</a:t>
            </a:r>
            <a:endParaRPr lang="en-US" sz="1600" dirty="0">
              <a:solidFill>
                <a:schemeClr val="tx2"/>
              </a:solidFill>
            </a:endParaRPr>
          </a:p>
          <a:p>
            <a:pPr algn="ctr">
              <a:spcAft>
                <a:spcPts val="600"/>
              </a:spcAft>
              <a:buFont typeface="Arial" panose="020B0604020202020204" pitchFamily="34" charset="0"/>
              <a:buChar char="•"/>
            </a:pPr>
            <a:r>
              <a:rPr lang="en-US" sz="1600" dirty="0">
                <a:solidFill>
                  <a:schemeClr val="tx2"/>
                </a:solidFill>
              </a:rPr>
              <a:t>How does the delivery speed for pet shop products compare to other product categories?</a:t>
            </a:r>
          </a:p>
          <a:p>
            <a:pPr algn="ctr">
              <a:spcAft>
                <a:spcPts val="600"/>
              </a:spcAft>
              <a:buFont typeface="Arial" panose="020B0604020202020204" pitchFamily="34" charset="0"/>
              <a:buChar char="•"/>
            </a:pPr>
            <a:r>
              <a:rPr lang="en-US" sz="1600" dirty="0">
                <a:solidFill>
                  <a:schemeClr val="tx2"/>
                </a:solidFill>
              </a:rPr>
              <a:t>What impact does delivery time have on customer satisfaction?</a:t>
            </a:r>
          </a:p>
          <a:p>
            <a:pPr algn="ctr">
              <a:spcAft>
                <a:spcPts val="600"/>
              </a:spcAft>
            </a:pPr>
            <a:r>
              <a:rPr lang="en-US" sz="1600" b="1" dirty="0">
                <a:solidFill>
                  <a:schemeClr val="tx2"/>
                </a:solidFill>
              </a:rPr>
              <a:t>Conclusion &amp; Recommendations:</a:t>
            </a:r>
            <a:endParaRPr lang="en-US" sz="1600" dirty="0">
              <a:solidFill>
                <a:schemeClr val="tx2"/>
              </a:solidFill>
            </a:endParaRPr>
          </a:p>
          <a:p>
            <a:pPr algn="ctr">
              <a:spcAft>
                <a:spcPts val="600"/>
              </a:spcAft>
              <a:buFont typeface="Arial" panose="020B0604020202020204" pitchFamily="34" charset="0"/>
              <a:buChar char="•"/>
            </a:pPr>
            <a:r>
              <a:rPr lang="en-US" sz="1600" dirty="0">
                <a:solidFill>
                  <a:schemeClr val="tx2"/>
                </a:solidFill>
              </a:rPr>
              <a:t>Reducing delivery times can improve overall satisfaction.</a:t>
            </a:r>
          </a:p>
          <a:p>
            <a:pPr algn="ctr">
              <a:spcAft>
                <a:spcPts val="600"/>
              </a:spcAft>
              <a:buFont typeface="Arial" panose="020B0604020202020204" pitchFamily="34" charset="0"/>
              <a:buChar char="•"/>
            </a:pPr>
            <a:r>
              <a:rPr lang="en-US" sz="1600" dirty="0">
                <a:solidFill>
                  <a:schemeClr val="tx2"/>
                </a:solidFill>
              </a:rPr>
              <a:t>Focus on enhancing logistics specifically for pet shop orders to increase customer loyalty.</a:t>
            </a:r>
          </a:p>
        </p:txBody>
      </p:sp>
      <p:pic>
        <p:nvPicPr>
          <p:cNvPr id="4" name="Picture 3">
            <a:extLst>
              <a:ext uri="{FF2B5EF4-FFF2-40B4-BE49-F238E27FC236}">
                <a16:creationId xmlns:a16="http://schemas.microsoft.com/office/drawing/2014/main" id="{21D96E5F-9584-2476-D235-CDAE6EE8ACD8}"/>
              </a:ext>
            </a:extLst>
          </p:cNvPr>
          <p:cNvPicPr>
            <a:picLocks noChangeAspect="1"/>
          </p:cNvPicPr>
          <p:nvPr/>
        </p:nvPicPr>
        <p:blipFill>
          <a:blip r:embed="rId2"/>
          <a:stretch>
            <a:fillRect/>
          </a:stretch>
        </p:blipFill>
        <p:spPr>
          <a:xfrm>
            <a:off x="712754" y="2234455"/>
            <a:ext cx="4395946" cy="2890095"/>
          </a:xfrm>
          <a:prstGeom prst="rect">
            <a:avLst/>
          </a:prstGeom>
        </p:spPr>
      </p:pic>
      <p:grpSp>
        <p:nvGrpSpPr>
          <p:cNvPr id="19" name="Group 1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20" name="Rectangle 1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042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316E4B-677E-C91C-6DF4-7BCC4B1C0C74}"/>
            </a:ext>
          </a:extLst>
        </p:cNvPr>
        <p:cNvGrpSpPr/>
        <p:nvPr/>
      </p:nvGrpSpPr>
      <p:grpSpPr>
        <a:xfrm>
          <a:off x="0" y="0"/>
          <a:ext cx="0" cy="0"/>
          <a:chOff x="0" y="0"/>
          <a:chExt cx="0" cy="0"/>
        </a:xfrm>
      </p:grpSpPr>
      <p:sp>
        <p:nvSpPr>
          <p:cNvPr id="11" name="Freeform: Shape 10">
            <a:extLst>
              <a:ext uri="{FF2B5EF4-FFF2-40B4-BE49-F238E27FC236}">
                <a16:creationId xmlns:a16="http://schemas.microsoft.com/office/drawing/2014/main" id="{9EB54D17-3792-403D-9127-495845021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B22176A-41DB-4D9A-9B6F-F2296F1ED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74A8DF5-445E-49C5-B10A-8DF5FEFBC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4E38D9-EFB8-40B5-B42B-514FBF180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920" y="157606"/>
            <a:ext cx="11870161" cy="654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Pentagon 3">
            <a:extLst>
              <a:ext uri="{FF2B5EF4-FFF2-40B4-BE49-F238E27FC236}">
                <a16:creationId xmlns:a16="http://schemas.microsoft.com/office/drawing/2014/main" id="{F96549B6-883B-3994-4A2E-FA03EB5EB2D8}"/>
              </a:ext>
            </a:extLst>
          </p:cNvPr>
          <p:cNvSpPr/>
          <p:nvPr/>
        </p:nvSpPr>
        <p:spPr>
          <a:xfrm>
            <a:off x="1309255" y="280742"/>
            <a:ext cx="9959326" cy="633140"/>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a:spcBef>
                <a:spcPct val="0"/>
              </a:spcBef>
              <a:spcAft>
                <a:spcPts val="600"/>
              </a:spcAft>
            </a:pPr>
            <a:r>
              <a:rPr lang="en-US" sz="2500" b="1" dirty="0">
                <a:solidFill>
                  <a:schemeClr val="tx2"/>
                </a:solidFill>
                <a:latin typeface="+mj-lt"/>
                <a:ea typeface="+mj-ea"/>
                <a:cs typeface="+mj-cs"/>
              </a:rPr>
              <a:t>KPI 4:</a:t>
            </a:r>
            <a:r>
              <a:rPr lang="en-US" sz="2500" dirty="0">
                <a:solidFill>
                  <a:schemeClr val="tx2"/>
                </a:solidFill>
                <a:latin typeface="+mj-lt"/>
                <a:ea typeface="+mj-ea"/>
                <a:cs typeface="+mj-cs"/>
              </a:rPr>
              <a:t> Average Price and Payment Values for Customers in São Paulo</a:t>
            </a:r>
            <a:endParaRPr lang="en-US" sz="2500" b="1" dirty="0">
              <a:solidFill>
                <a:schemeClr val="tx2"/>
              </a:solidFill>
              <a:latin typeface="+mj-lt"/>
              <a:ea typeface="+mj-ea"/>
              <a:cs typeface="+mj-cs"/>
            </a:endParaRPr>
          </a:p>
        </p:txBody>
      </p:sp>
      <p:sp>
        <p:nvSpPr>
          <p:cNvPr id="6" name="TextBox 5">
            <a:extLst>
              <a:ext uri="{FF2B5EF4-FFF2-40B4-BE49-F238E27FC236}">
                <a16:creationId xmlns:a16="http://schemas.microsoft.com/office/drawing/2014/main" id="{9EFAB594-B7E0-86B5-1542-D4FF79F32688}"/>
              </a:ext>
            </a:extLst>
          </p:cNvPr>
          <p:cNvSpPr txBox="1"/>
          <p:nvPr/>
        </p:nvSpPr>
        <p:spPr>
          <a:xfrm>
            <a:off x="3974472" y="2404005"/>
            <a:ext cx="7613307" cy="2095772"/>
          </a:xfrm>
          <a:prstGeom prst="rect">
            <a:avLst/>
          </a:prstGeom>
        </p:spPr>
        <p:txBody>
          <a:bodyPr vert="horz" lIns="91440" tIns="45720" rIns="91440" bIns="45720" rtlCol="0" anchor="ctr">
            <a:noAutofit/>
          </a:bodyPr>
          <a:lstStyle/>
          <a:p>
            <a:pPr algn="ctr">
              <a:spcAft>
                <a:spcPts val="600"/>
              </a:spcAft>
            </a:pPr>
            <a:r>
              <a:rPr lang="en-US" sz="1600" b="1" dirty="0">
                <a:solidFill>
                  <a:schemeClr val="tx2"/>
                </a:solidFill>
              </a:rPr>
              <a:t>Objective:</a:t>
            </a:r>
            <a:r>
              <a:rPr lang="en-US" sz="1600" dirty="0">
                <a:solidFill>
                  <a:schemeClr val="tx2"/>
                </a:solidFill>
              </a:rPr>
              <a:t> To analyze the average price of products and payment values in São Paulo and identify any notable trends in customer spending behavior.</a:t>
            </a:r>
          </a:p>
          <a:p>
            <a:pPr algn="ctr">
              <a:spcAft>
                <a:spcPts val="600"/>
              </a:spcAft>
            </a:pPr>
            <a:r>
              <a:rPr lang="en-US" sz="1600" b="1" dirty="0">
                <a:solidFill>
                  <a:schemeClr val="tx2"/>
                </a:solidFill>
              </a:rPr>
              <a:t>Key Insights:</a:t>
            </a:r>
            <a:endParaRPr lang="en-US" sz="1600" dirty="0">
              <a:solidFill>
                <a:schemeClr val="tx2"/>
              </a:solidFill>
            </a:endParaRPr>
          </a:p>
          <a:p>
            <a:pPr algn="ctr">
              <a:spcAft>
                <a:spcPts val="600"/>
              </a:spcAft>
              <a:buFont typeface="Arial" panose="020B0604020202020204" pitchFamily="34" charset="0"/>
              <a:buChar char="•"/>
            </a:pPr>
            <a:r>
              <a:rPr lang="en-US" sz="1600" b="1" dirty="0">
                <a:solidFill>
                  <a:schemeClr val="tx2"/>
                </a:solidFill>
              </a:rPr>
              <a:t>Average Price in São Paulo</a:t>
            </a:r>
            <a:r>
              <a:rPr lang="en-US" sz="1600" dirty="0">
                <a:solidFill>
                  <a:schemeClr val="tx2"/>
                </a:solidFill>
              </a:rPr>
              <a:t>: $108</a:t>
            </a:r>
          </a:p>
          <a:p>
            <a:pPr algn="ctr">
              <a:spcAft>
                <a:spcPts val="600"/>
              </a:spcAft>
              <a:buFont typeface="Arial" panose="020B0604020202020204" pitchFamily="34" charset="0"/>
              <a:buChar char="•"/>
            </a:pPr>
            <a:r>
              <a:rPr lang="en-US" sz="1600" b="1" dirty="0">
                <a:solidFill>
                  <a:schemeClr val="tx2"/>
                </a:solidFill>
              </a:rPr>
              <a:t>Average Payment</a:t>
            </a:r>
            <a:r>
              <a:rPr lang="en-US" sz="1600" dirty="0">
                <a:solidFill>
                  <a:schemeClr val="tx2"/>
                </a:solidFill>
              </a:rPr>
              <a:t>: $136</a:t>
            </a:r>
          </a:p>
          <a:p>
            <a:pPr algn="ctr">
              <a:spcAft>
                <a:spcPts val="600"/>
              </a:spcAft>
              <a:buFont typeface="Arial" panose="020B0604020202020204" pitchFamily="34" charset="0"/>
              <a:buChar char="•"/>
            </a:pPr>
            <a:r>
              <a:rPr lang="en-US" sz="1600" dirty="0">
                <a:solidFill>
                  <a:schemeClr val="tx2"/>
                </a:solidFill>
              </a:rPr>
              <a:t>This indicates that customers in São Paulo are willing to pay more for certain products.</a:t>
            </a:r>
          </a:p>
          <a:p>
            <a:pPr algn="ctr">
              <a:spcAft>
                <a:spcPts val="600"/>
              </a:spcAft>
            </a:pPr>
            <a:r>
              <a:rPr lang="en-US" sz="1600" b="1" dirty="0">
                <a:solidFill>
                  <a:schemeClr val="tx2"/>
                </a:solidFill>
              </a:rPr>
              <a:t>Key Questions Answered:</a:t>
            </a:r>
            <a:endParaRPr lang="en-US" sz="1600" dirty="0">
              <a:solidFill>
                <a:schemeClr val="tx2"/>
              </a:solidFill>
            </a:endParaRPr>
          </a:p>
          <a:p>
            <a:pPr algn="ctr">
              <a:spcAft>
                <a:spcPts val="600"/>
              </a:spcAft>
              <a:buFont typeface="Arial" panose="020B0604020202020204" pitchFamily="34" charset="0"/>
              <a:buChar char="•"/>
            </a:pPr>
            <a:r>
              <a:rPr lang="en-US" sz="1600" dirty="0">
                <a:solidFill>
                  <a:schemeClr val="tx2"/>
                </a:solidFill>
              </a:rPr>
              <a:t>What is the typical spending behavior of São Paulo customers?</a:t>
            </a:r>
          </a:p>
          <a:p>
            <a:pPr algn="ctr">
              <a:spcAft>
                <a:spcPts val="600"/>
              </a:spcAft>
              <a:buFont typeface="Arial" panose="020B0604020202020204" pitchFamily="34" charset="0"/>
              <a:buChar char="•"/>
            </a:pPr>
            <a:r>
              <a:rPr lang="en-US" sz="1600" dirty="0">
                <a:solidFill>
                  <a:schemeClr val="tx2"/>
                </a:solidFill>
              </a:rPr>
              <a:t>Are there opportunities to offer premium or higher-value products in this region?</a:t>
            </a:r>
          </a:p>
          <a:p>
            <a:pPr algn="ctr">
              <a:spcAft>
                <a:spcPts val="600"/>
              </a:spcAft>
            </a:pPr>
            <a:r>
              <a:rPr lang="en-US" sz="1600" b="1" dirty="0">
                <a:solidFill>
                  <a:schemeClr val="tx2"/>
                </a:solidFill>
              </a:rPr>
              <a:t>Conclusion &amp; Recommendations:</a:t>
            </a:r>
            <a:endParaRPr lang="en-US" sz="1600" dirty="0">
              <a:solidFill>
                <a:schemeClr val="tx2"/>
              </a:solidFill>
            </a:endParaRPr>
          </a:p>
          <a:p>
            <a:pPr algn="ctr">
              <a:spcAft>
                <a:spcPts val="600"/>
              </a:spcAft>
              <a:buFont typeface="Arial" panose="020B0604020202020204" pitchFamily="34" charset="0"/>
              <a:buChar char="•"/>
            </a:pPr>
            <a:r>
              <a:rPr lang="en-US" sz="1600" b="1" dirty="0">
                <a:solidFill>
                  <a:schemeClr val="tx2"/>
                </a:solidFill>
              </a:rPr>
              <a:t>Upselling Opportunity</a:t>
            </a:r>
            <a:r>
              <a:rPr lang="en-US" sz="1600" dirty="0">
                <a:solidFill>
                  <a:schemeClr val="tx2"/>
                </a:solidFill>
              </a:rPr>
              <a:t>: With customers spending significantly more than the average price, there's an opportunity to offer bundled products or premium options to increase transaction value.</a:t>
            </a:r>
          </a:p>
          <a:p>
            <a:pPr algn="ctr">
              <a:spcAft>
                <a:spcPts val="600"/>
              </a:spcAft>
              <a:buFont typeface="Arial" panose="020B0604020202020204" pitchFamily="34" charset="0"/>
              <a:buChar char="•"/>
            </a:pPr>
            <a:r>
              <a:rPr lang="en-US" sz="1600" b="1" dirty="0">
                <a:solidFill>
                  <a:schemeClr val="tx2"/>
                </a:solidFill>
              </a:rPr>
              <a:t>Targeted Marketing</a:t>
            </a:r>
            <a:r>
              <a:rPr lang="en-US" sz="1600" dirty="0">
                <a:solidFill>
                  <a:schemeClr val="tx2"/>
                </a:solidFill>
              </a:rPr>
              <a:t>: Focus marketing campaigns in São Paulo to capitalize on the region’s higher-than-average spending behavior.</a:t>
            </a:r>
          </a:p>
          <a:p>
            <a:pPr algn="ctr">
              <a:spcAft>
                <a:spcPts val="600"/>
              </a:spcAft>
              <a:buFont typeface="Arial" panose="020B0604020202020204" pitchFamily="34" charset="0"/>
              <a:buChar char="•"/>
            </a:pPr>
            <a:r>
              <a:rPr lang="en-US" sz="1600" b="1" dirty="0">
                <a:solidFill>
                  <a:schemeClr val="tx2"/>
                </a:solidFill>
              </a:rPr>
              <a:t>Product Strategy</a:t>
            </a:r>
            <a:r>
              <a:rPr lang="en-US" sz="1600" dirty="0">
                <a:solidFill>
                  <a:schemeClr val="tx2"/>
                </a:solidFill>
              </a:rPr>
              <a:t>: Consider introducing premium or high-margin products to maximize revenue from this region.</a:t>
            </a:r>
          </a:p>
        </p:txBody>
      </p:sp>
      <p:pic>
        <p:nvPicPr>
          <p:cNvPr id="3" name="Picture 2">
            <a:extLst>
              <a:ext uri="{FF2B5EF4-FFF2-40B4-BE49-F238E27FC236}">
                <a16:creationId xmlns:a16="http://schemas.microsoft.com/office/drawing/2014/main" id="{3C04EAE9-49E2-45B4-D30C-4AC3028F660F}"/>
              </a:ext>
            </a:extLst>
          </p:cNvPr>
          <p:cNvPicPr>
            <a:picLocks noChangeAspect="1"/>
          </p:cNvPicPr>
          <p:nvPr/>
        </p:nvPicPr>
        <p:blipFill>
          <a:blip r:embed="rId2"/>
          <a:stretch>
            <a:fillRect/>
          </a:stretch>
        </p:blipFill>
        <p:spPr>
          <a:xfrm>
            <a:off x="353291" y="1309254"/>
            <a:ext cx="3460261" cy="4598685"/>
          </a:xfrm>
          <a:prstGeom prst="rect">
            <a:avLst/>
          </a:prstGeom>
        </p:spPr>
      </p:pic>
      <p:grpSp>
        <p:nvGrpSpPr>
          <p:cNvPr id="19" name="Group 18">
            <a:extLst>
              <a:ext uri="{FF2B5EF4-FFF2-40B4-BE49-F238E27FC236}">
                <a16:creationId xmlns:a16="http://schemas.microsoft.com/office/drawing/2014/main" id="{D87FFE71-34DC-4C53-AE0F-6B141D081D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74239" y="5850225"/>
            <a:ext cx="867485" cy="115439"/>
            <a:chOff x="8910933" y="1861308"/>
            <a:chExt cx="867485" cy="115439"/>
          </a:xfrm>
        </p:grpSpPr>
        <p:sp>
          <p:nvSpPr>
            <p:cNvPr id="20" name="Rectangle 19">
              <a:extLst>
                <a:ext uri="{FF2B5EF4-FFF2-40B4-BE49-F238E27FC236}">
                  <a16:creationId xmlns:a16="http://schemas.microsoft.com/office/drawing/2014/main" id="{37DF92F1-0E20-46AC-BB8F-F66926B40C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21" name="Straight Connector 20">
              <a:extLst>
                <a:ext uri="{FF2B5EF4-FFF2-40B4-BE49-F238E27FC236}">
                  <a16:creationId xmlns:a16="http://schemas.microsoft.com/office/drawing/2014/main" id="{FFA14CB4-8459-4D23-B4FF-8F9868E3FC9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A0C763F-37C4-4E00-AEB2-8867F4AA25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8949120"/>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emplate>Gallery</Template>
  <TotalTime>658</TotalTime>
  <Words>1325</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Bembo</vt:lpstr>
      <vt:lpstr>Berlin Sans FB Demi</vt:lpstr>
      <vt:lpstr>Forte Forward</vt:lpstr>
      <vt:lpstr>AdornVTI</vt:lpstr>
      <vt:lpstr>Brazilian E-Commerce Olist Store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konni devi</dc:creator>
  <cp:lastModifiedBy>konni devi</cp:lastModifiedBy>
  <cp:revision>3</cp:revision>
  <dcterms:created xsi:type="dcterms:W3CDTF">2025-01-10T13:40:55Z</dcterms:created>
  <dcterms:modified xsi:type="dcterms:W3CDTF">2025-01-11T09:48:38Z</dcterms:modified>
</cp:coreProperties>
</file>