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30CE3-E594-4CB0-9CEA-B03F3CEA080B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13298-B11E-4F4A-9727-B8007CAB4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3298-B11E-4F4A-9727-B8007CAB4A1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A0A3-7AD2-ABE6-0DF4-633F955E3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239" y="2090176"/>
            <a:ext cx="8825658" cy="2677648"/>
          </a:xfrm>
        </p:spPr>
        <p:txBody>
          <a:bodyPr/>
          <a:lstStyle/>
          <a:p>
            <a:pPr algn="ctr"/>
            <a:r>
              <a:rPr lang="en-US" u="sng" dirty="0"/>
              <a:t> </a:t>
            </a:r>
            <a:r>
              <a:rPr lang="en-US" sz="8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br>
              <a:rPr lang="en-US" sz="8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80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17ED6-76B0-4778-B853-133A8B70E4CC}"/>
              </a:ext>
            </a:extLst>
          </p:cNvPr>
          <p:cNvSpPr txBox="1"/>
          <p:nvPr/>
        </p:nvSpPr>
        <p:spPr>
          <a:xfrm>
            <a:off x="4699819" y="1463510"/>
            <a:ext cx="2792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endParaRPr lang="en-IN" sz="40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5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C3D-0903-9B58-460C-F97ADB80F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OVERIVEW</a:t>
            </a:r>
            <a:endParaRPr lang="en-IN" sz="8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5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71ECBF-F0DD-D734-5534-6F9CBC7D9A64}"/>
              </a:ext>
            </a:extLst>
          </p:cNvPr>
          <p:cNvSpPr/>
          <p:nvPr/>
        </p:nvSpPr>
        <p:spPr>
          <a:xfrm>
            <a:off x="1187078" y="1130711"/>
            <a:ext cx="3716592" cy="281684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773401-FEC9-CC00-5BD8-9E10DA7E406D}"/>
              </a:ext>
            </a:extLst>
          </p:cNvPr>
          <p:cNvSpPr/>
          <p:nvPr/>
        </p:nvSpPr>
        <p:spPr>
          <a:xfrm>
            <a:off x="7622291" y="3190569"/>
            <a:ext cx="3716592" cy="281684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D772E-EC63-1170-607A-2BA00D7CC530}"/>
              </a:ext>
            </a:extLst>
          </p:cNvPr>
          <p:cNvSpPr txBox="1"/>
          <p:nvPr/>
        </p:nvSpPr>
        <p:spPr>
          <a:xfrm>
            <a:off x="1076296" y="1384969"/>
            <a:ext cx="393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OPPURTUNITY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algn="ctr"/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06B97-3A17-099B-7BB0-8FB489FE3394}"/>
              </a:ext>
            </a:extLst>
          </p:cNvPr>
          <p:cNvSpPr txBox="1"/>
          <p:nvPr/>
        </p:nvSpPr>
        <p:spPr>
          <a:xfrm>
            <a:off x="7853348" y="3406877"/>
            <a:ext cx="32544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ID COUNT</a:t>
            </a:r>
          </a:p>
          <a:p>
            <a:pPr algn="ctr"/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  <a:p>
            <a:pPr algn="ctr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6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A73370-D362-AE97-0F1C-7578EE1E3FA0}"/>
              </a:ext>
            </a:extLst>
          </p:cNvPr>
          <p:cNvSpPr/>
          <p:nvPr/>
        </p:nvSpPr>
        <p:spPr>
          <a:xfrm>
            <a:off x="6376218" y="4496161"/>
            <a:ext cx="3716592" cy="17182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2434D8-35A9-38DA-D3BE-6F26790082C5}"/>
              </a:ext>
            </a:extLst>
          </p:cNvPr>
          <p:cNvSpPr/>
          <p:nvPr/>
        </p:nvSpPr>
        <p:spPr>
          <a:xfrm>
            <a:off x="6376218" y="2618555"/>
            <a:ext cx="3716592" cy="17182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F55D13-1707-460A-B11E-0D89B79FECE0}"/>
              </a:ext>
            </a:extLst>
          </p:cNvPr>
          <p:cNvSpPr/>
          <p:nvPr/>
        </p:nvSpPr>
        <p:spPr>
          <a:xfrm>
            <a:off x="6376218" y="791539"/>
            <a:ext cx="3716592" cy="17182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8C23FA-5437-39AD-E81C-E939F7E68FAC}"/>
              </a:ext>
            </a:extLst>
          </p:cNvPr>
          <p:cNvSpPr/>
          <p:nvPr/>
        </p:nvSpPr>
        <p:spPr>
          <a:xfrm>
            <a:off x="1637069" y="4496161"/>
            <a:ext cx="3716592" cy="17182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64CBA-606C-2426-0942-78DEE2070674}"/>
              </a:ext>
            </a:extLst>
          </p:cNvPr>
          <p:cNvSpPr/>
          <p:nvPr/>
        </p:nvSpPr>
        <p:spPr>
          <a:xfrm>
            <a:off x="1622323" y="2643850"/>
            <a:ext cx="3716592" cy="17182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16EE62-8643-AB78-124C-67E118325B10}"/>
              </a:ext>
            </a:extLst>
          </p:cNvPr>
          <p:cNvSpPr/>
          <p:nvPr/>
        </p:nvSpPr>
        <p:spPr>
          <a:xfrm>
            <a:off x="1622323" y="791539"/>
            <a:ext cx="3716592" cy="17182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9C3E9-1159-2CD5-1D06-56009D3D9923}"/>
              </a:ext>
            </a:extLst>
          </p:cNvPr>
          <p:cNvSpPr txBox="1"/>
          <p:nvPr/>
        </p:nvSpPr>
        <p:spPr>
          <a:xfrm>
            <a:off x="1705896" y="2764607"/>
            <a:ext cx="35494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 % INVOICE ACHVMNT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2.90%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7DD23-5EA8-F039-0738-DEC546936840}"/>
              </a:ext>
            </a:extLst>
          </p:cNvPr>
          <p:cNvSpPr txBox="1"/>
          <p:nvPr/>
        </p:nvSpPr>
        <p:spPr>
          <a:xfrm>
            <a:off x="1664109" y="4662797"/>
            <a:ext cx="3716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% INOVICE ACHVMNT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66.92%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21727-B6AB-1654-019B-861B921245D2}"/>
              </a:ext>
            </a:extLst>
          </p:cNvPr>
          <p:cNvSpPr txBox="1"/>
          <p:nvPr/>
        </p:nvSpPr>
        <p:spPr>
          <a:xfrm>
            <a:off x="1720643" y="942150"/>
            <a:ext cx="3549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 % INOVICE ACHVMNT</a:t>
            </a:r>
          </a:p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14.21%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F9B56-43B8-60CB-192B-210551E8ADD9}"/>
              </a:ext>
            </a:extLst>
          </p:cNvPr>
          <p:cNvSpPr txBox="1"/>
          <p:nvPr/>
        </p:nvSpPr>
        <p:spPr>
          <a:xfrm>
            <a:off x="6270520" y="909486"/>
            <a:ext cx="39279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  PLACED ACHVMNT %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62.96%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6AB82-73BD-477B-7A2C-3E115016B91E}"/>
              </a:ext>
            </a:extLst>
          </p:cNvPr>
          <p:cNvSpPr txBox="1"/>
          <p:nvPr/>
        </p:nvSpPr>
        <p:spPr>
          <a:xfrm>
            <a:off x="6140242" y="2786141"/>
            <a:ext cx="41885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 PLACED ACHVMNT %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17.44%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769BB-44C7-0DFA-6403-BC986794319D}"/>
              </a:ext>
            </a:extLst>
          </p:cNvPr>
          <p:cNvSpPr txBox="1"/>
          <p:nvPr/>
        </p:nvSpPr>
        <p:spPr>
          <a:xfrm>
            <a:off x="6322139" y="4662797"/>
            <a:ext cx="38247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 % INOVICE ACHVMNT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150.08%</a:t>
            </a: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7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28FCAB-05EA-973E-5E22-0E74342EA809}"/>
              </a:ext>
            </a:extLst>
          </p:cNvPr>
          <p:cNvSpPr txBox="1"/>
          <p:nvPr/>
        </p:nvSpPr>
        <p:spPr>
          <a:xfrm>
            <a:off x="865238" y="619432"/>
            <a:ext cx="5496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 :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C9BBD-B29B-11A1-DB4D-A4C7830E1BD8}"/>
              </a:ext>
            </a:extLst>
          </p:cNvPr>
          <p:cNvSpPr txBox="1"/>
          <p:nvPr/>
        </p:nvSpPr>
        <p:spPr>
          <a:xfrm>
            <a:off x="865238" y="1327318"/>
            <a:ext cx="105598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The Excel-based dashboard provides a comprehensive view of the insurance company's performance across various metrics, enabling data-driven decision making. This dashboard helps to track the cross sell , new business and renewals.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EFB92-20D7-7811-4BEC-86387036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7" t="10150" r="28771"/>
          <a:stretch/>
        </p:blipFill>
        <p:spPr>
          <a:xfrm>
            <a:off x="733530" y="2035205"/>
            <a:ext cx="10771833" cy="42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5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34405-8D39-111C-78A6-58B7CCF7D01B}"/>
              </a:ext>
            </a:extLst>
          </p:cNvPr>
          <p:cNvSpPr txBox="1"/>
          <p:nvPr/>
        </p:nvSpPr>
        <p:spPr>
          <a:xfrm>
            <a:off x="712838" y="739566"/>
            <a:ext cx="7443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: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60ABE-B316-47F7-51A4-FAD3A5520711}"/>
              </a:ext>
            </a:extLst>
          </p:cNvPr>
          <p:cNvSpPr txBox="1"/>
          <p:nvPr/>
        </p:nvSpPr>
        <p:spPr>
          <a:xfrm>
            <a:off x="712838" y="1447452"/>
            <a:ext cx="10913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The Power BI dashboard integrates multiple data sources and provides a centralized view of the insurance company's performance, enabling efficient monitoring and reporting.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62876-0A1F-02EF-3C21-99585C1B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5" t="1451"/>
          <a:stretch/>
        </p:blipFill>
        <p:spPr>
          <a:xfrm>
            <a:off x="712838" y="2155338"/>
            <a:ext cx="10781072" cy="420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03D3C5-53EC-40B6-E781-7FDA2F6AB60A}"/>
              </a:ext>
            </a:extLst>
          </p:cNvPr>
          <p:cNvSpPr txBox="1"/>
          <p:nvPr/>
        </p:nvSpPr>
        <p:spPr>
          <a:xfrm>
            <a:off x="570270" y="835743"/>
            <a:ext cx="6469626" cy="51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8256B-3A40-1D5C-FCEF-3647C36EA4B3}"/>
              </a:ext>
            </a:extLst>
          </p:cNvPr>
          <p:cNvSpPr txBox="1"/>
          <p:nvPr/>
        </p:nvSpPr>
        <p:spPr>
          <a:xfrm>
            <a:off x="830825" y="1346460"/>
            <a:ext cx="10530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This dashboard highlighted on key </a:t>
            </a:r>
            <a:r>
              <a:rPr lang="en-US" sz="1600" dirty="0" err="1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kpi’s</a:t>
            </a:r>
            <a:r>
              <a:rPr lang="en-US" sz="1600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 such as cross sell achievement , new business, renewal performance &amp; invoicing. It served aa a critical tool for discussions between corporate teams and branch heads, driving strategic decision – making 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6CE763-926B-CC80-F231-2F8FD00B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38"/>
          <a:stretch/>
        </p:blipFill>
        <p:spPr>
          <a:xfrm>
            <a:off x="658759" y="2182761"/>
            <a:ext cx="10874481" cy="40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0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3304-9D01-2E32-0D46-4FC2781E5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372146"/>
            <a:ext cx="8825658" cy="2677648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8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3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102FDE-1645-34C0-18E3-A48C2722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25909"/>
            <a:ext cx="8825658" cy="5161935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The cross sell achievement rate is highest in the renewal category, indicating a strong focus on retaining existing customers. It refers the opportunity sheet 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rgbClr val="DAD1E6"/>
              </a:solidFill>
              <a:latin typeface="Times New Roman" panose="02020603050405020304" pitchFamily="18" charset="0"/>
              <a:ea typeface="Fira Sans" pitchFamily="34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Account executives with higher meeting counts generally show better performance in invoicing, suggesting the importance of client engagement.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rgbClr val="DAD1E6"/>
              </a:solidFill>
              <a:latin typeface="Times New Roman" panose="02020603050405020304" pitchFamily="18" charset="0"/>
              <a:ea typeface="Fira Sans" pitchFamily="34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The stage funnel shows a significant drop-off from qualification to proposal, indicating room for improvement in closing deals.</a:t>
            </a:r>
          </a:p>
          <a:p>
            <a:pPr>
              <a:buClr>
                <a:schemeClr val="bg1"/>
              </a:buClr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rgbClr val="DAD1E6"/>
                </a:solidFill>
                <a:latin typeface="Times New Roman" panose="02020603050405020304" pitchFamily="18" charset="0"/>
                <a:ea typeface="Fira Sans" pitchFamily="34" charset="-122"/>
                <a:cs typeface="Times New Roman" panose="02020603050405020304" pitchFamily="18" charset="0"/>
              </a:rPr>
              <a:t>Product distribution is dominated by employee benefits and fire categories, highlighting the need to diversify the insurance portfolio.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4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88A91A-8D72-ADAB-FEE3-78A3B415B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1179871"/>
            <a:ext cx="9222658" cy="506361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Divya Dhingra leads with the Renewal count of 58 and the Neel </a:t>
            </a:r>
            <a:r>
              <a:rPr lang="en-US" sz="20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having least  count of new with the value 1.</a:t>
            </a:r>
          </a:p>
          <a:p>
            <a:pPr>
              <a:buClr>
                <a:schemeClr val="bg1"/>
              </a:buClr>
            </a:pP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0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yearly meeting count , by this we can conclude a notable terms raise in the meeting count 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funnel by revenue  aims to the stage of qualify opportunity , there is a more revenue amount with the value of 59.19M.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no. of meeting by Acc executive , we can conclude  Abhinav Shivam has the highest meeting count with the value of 7 . Mark  &amp; Raj </a:t>
            </a:r>
            <a:r>
              <a:rPr lang="en-US" sz="20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meeting count with the value of 2.</a:t>
            </a:r>
            <a:endParaRPr lang="en-IN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C062CA-8E69-EF06-34B5-98296C172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84903"/>
            <a:ext cx="8825658" cy="530942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 --  </a:t>
            </a:r>
          </a:p>
          <a:p>
            <a:pPr>
              <a:buClr>
                <a:schemeClr val="bg1"/>
              </a:buClr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Cross sell target is 20.08 M , Cross sell Achieve is 13.04 M , Cross sell         	Invoice is 2.85 M.</a:t>
            </a:r>
          </a:p>
          <a:p>
            <a:pPr>
              <a:buClr>
                <a:schemeClr val="bg1"/>
              </a:buClr>
            </a:pP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BUSINESS --</a:t>
            </a:r>
          </a:p>
          <a:p>
            <a:pPr>
              <a:buClr>
                <a:schemeClr val="bg1"/>
              </a:buClr>
            </a:pP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New target is 19.67 M , New Achieve is 3.53 M , New Invoice is 0.57 M.</a:t>
            </a:r>
          </a:p>
          <a:p>
            <a:pPr>
              <a:buClr>
                <a:schemeClr val="bg1"/>
              </a:buClr>
            </a:pP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--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Renewal target is 12.32 M , Renewal Achieve is 18.51M , Renewal Invoice is 8.24 M.</a:t>
            </a:r>
          </a:p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4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E0B2DE-DE63-D2E1-3B11-2E8F97888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50373"/>
            <a:ext cx="9247574" cy="4827640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By:</a:t>
            </a:r>
          </a:p>
          <a:p>
            <a:r>
              <a:rPr lang="en-IN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3:-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Sravani Gudla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Kothari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Ankita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Laha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Himanshu Anant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Tembhurkar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 JADHALKAR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SAGRIKA</a:t>
            </a:r>
            <a:endParaRPr lang="en-IN" sz="1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4FA6F2-B18C-2D52-CE74-1FA02B092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27355"/>
            <a:ext cx="8825658" cy="43114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meeting count raises from 2019 to 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020 .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2019 the yearly meeting count is 3.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2020 the yearly meeting count is 31.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Hence , we can conclude that a much raise in productivity trends from 2019 to 2020.</a:t>
            </a:r>
            <a:endParaRPr lang="en-IN" sz="2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3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8932-2153-2D82-1B02-033826693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8981" y="579561"/>
            <a:ext cx="8825658" cy="165619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719185C-D241-A7FB-11E1-D555BA3F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32" y="-285678"/>
            <a:ext cx="5171768" cy="7757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1D1573-C109-A12C-2663-401B51E73E82}"/>
              </a:ext>
            </a:extLst>
          </p:cNvPr>
          <p:cNvSpPr txBox="1"/>
          <p:nvPr/>
        </p:nvSpPr>
        <p:spPr>
          <a:xfrm>
            <a:off x="1270821" y="2677805"/>
            <a:ext cx="4923502" cy="1642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 appreciate your time and look forward to discussing how these insights can drive continued growth and success for the insurance business.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610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2BEF-F344-2ABA-7379-70DC49BA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661653"/>
            <a:ext cx="9906335" cy="2428566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0C7C7A-D291-20C6-55B8-15D32F04D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17755"/>
            <a:ext cx="9227910" cy="5368413"/>
          </a:xfrm>
        </p:spPr>
        <p:txBody>
          <a:bodyPr>
            <a:normAutofit fontScale="92500" lnSpcReduction="20000"/>
          </a:bodyPr>
          <a:lstStyle/>
          <a:p>
            <a:r>
              <a:rPr lang="en-US" sz="4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dashboard is to discuss the performance of Business with Ahmedabad Branch by considering cross sell, New and Renewal.</a:t>
            </a:r>
          </a:p>
          <a:p>
            <a:r>
              <a:rPr lang="en-US" sz="2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Facilitated seamless communication &amp; decision-making between the  insurance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and branch heads through the implementation of an innovative Analytics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Dashboard. Collated &amp; Analyzed data from various sources, including invoice sheet,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Brokerage &amp; fees sheets, individual budget sheets , meeting and opportunity records.</a:t>
            </a:r>
          </a:p>
          <a:p>
            <a:endParaRPr lang="en-US" sz="26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8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BFF8-7EFC-73EC-99A0-92E89C873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0542"/>
            <a:ext cx="9021432" cy="2959509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9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7EB97D-673D-6850-BE16-607B00CD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904567"/>
            <a:ext cx="9188580" cy="5152103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analysis is to achieve the No. of invoice by Account executive , yearly meeting Count , Stage funnel by revenue , No. of meetings by Account executive , Top open Opportunity and calculate cross sell , new and renewal. By these KPI’s we  can conclude  the crucial insights  into the performance of account executives &amp; Showcases the no. of meetings , opportunities &amp; revenue targets.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FBD4-2EB0-5155-0FF5-E3918466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27355"/>
            <a:ext cx="8825658" cy="2753032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8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9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91E192-2E95-ACCF-65DF-D74821E93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934065"/>
            <a:ext cx="9208245" cy="522092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in voice by account executive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meeting count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 -- TARGET,ACHIVE,NEW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-- TARGET,ACHIVE,NEW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RENEWAL -- TARGET,ACHIVE,NEW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FUNNEL BY REVENUE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NO.OF MEETINGS BY ACCOUNT EXECUTIVE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OPEN OPPORITUNITY</a:t>
            </a:r>
          </a:p>
          <a:p>
            <a:endParaRPr lang="en-IN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8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DEEC4E-2866-8431-7B99-C69974F8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032387"/>
            <a:ext cx="9513045" cy="502428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SELL: 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selling refers to the practice of selling additional</a:t>
            </a:r>
            <a:r>
              <a:rPr lang="en-IN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insurance </a:t>
            </a:r>
            <a:r>
              <a:rPr lang="en-IN" sz="20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policilies</a:t>
            </a:r>
            <a:r>
              <a:rPr lang="en-IN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an existing customer.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RENEWAL: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Renewal refers to the process of extending an existing insurance policy.</a:t>
            </a:r>
          </a:p>
          <a:p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New: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business refers to the process of selling insurance policies to new customers.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40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199</TotalTime>
  <Words>788</Words>
  <Application>Microsoft Office PowerPoint</Application>
  <PresentationFormat>Widescreen</PresentationFormat>
  <Paragraphs>104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Copperplate Gothic Bold</vt:lpstr>
      <vt:lpstr>Fira Sans</vt:lpstr>
      <vt:lpstr>Times New Roman</vt:lpstr>
      <vt:lpstr>Wingdings</vt:lpstr>
      <vt:lpstr>Wingdings 3</vt:lpstr>
      <vt:lpstr>Ion Boardroom</vt:lpstr>
      <vt:lpstr> INSURANCE  ANALYSIS</vt:lpstr>
      <vt:lpstr>PowerPoint Presentation</vt:lpstr>
      <vt:lpstr>INTRODUCTION</vt:lpstr>
      <vt:lpstr>PowerPoint Presentation</vt:lpstr>
      <vt:lpstr>SCOPE</vt:lpstr>
      <vt:lpstr>PowerPoint Presentation</vt:lpstr>
      <vt:lpstr>OBJECTIVE</vt:lpstr>
      <vt:lpstr>PowerPoint Presentation</vt:lpstr>
      <vt:lpstr>PowerPoint Presentation</vt:lpstr>
      <vt:lpstr>GENERAL OVERIVEW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Sravani Gudla</dc:creator>
  <cp:lastModifiedBy>Ankita Laha</cp:lastModifiedBy>
  <cp:revision>25</cp:revision>
  <dcterms:created xsi:type="dcterms:W3CDTF">2024-10-10T05:22:42Z</dcterms:created>
  <dcterms:modified xsi:type="dcterms:W3CDTF">2024-10-11T05:08:24Z</dcterms:modified>
</cp:coreProperties>
</file>