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257" r:id="rId6"/>
    <p:sldId id="287" r:id="rId7"/>
    <p:sldId id="286" r:id="rId8"/>
    <p:sldId id="260" r:id="rId9"/>
    <p:sldId id="258" r:id="rId10"/>
    <p:sldId id="288" r:id="rId11"/>
    <p:sldId id="289" r:id="rId12"/>
    <p:sldId id="291" r:id="rId13"/>
    <p:sldId id="292" r:id="rId14"/>
    <p:sldId id="293" r:id="rId15"/>
    <p:sldId id="294" r:id="rId16"/>
    <p:sldId id="295" r:id="rId17"/>
    <p:sldId id="296" r:id="rId18"/>
    <p:sldId id="297" r:id="rId19"/>
    <p:sldId id="298" r:id="rId20"/>
    <p:sldId id="302" r:id="rId21"/>
    <p:sldId id="301" r:id="rId22"/>
    <p:sldId id="299" r:id="rId23"/>
    <p:sldId id="300" r:id="rId24"/>
    <p:sldId id="303" r:id="rId25"/>
    <p:sldId id="304" r:id="rId26"/>
    <p:sldId id="306" r:id="rId27"/>
    <p:sldId id="30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E498"/>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67" d="100"/>
          <a:sy n="67" d="100"/>
        </p:scale>
        <p:origin x="516" y="5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9DBF08-A723-45EF-879E-BD5EF2A8C99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C025EB52-C0EC-403C-A1C6-C4788E88BCDA}">
      <dgm:prSet custT="1"/>
      <dgm:spPr/>
      <dgm:t>
        <a:bodyPr/>
        <a:lstStyle/>
        <a:p>
          <a:r>
            <a:rPr lang="en-US" sz="1600" dirty="0"/>
            <a:t>Due to overwhelming amount of options available on the internet, it is necessary to filter, organize and effectively distribute relevant information in order to address the issue of excess information that many internet users have been experiencing.</a:t>
          </a:r>
          <a:endParaRPr lang="en-IN" sz="1600" dirty="0"/>
        </a:p>
      </dgm:t>
    </dgm:pt>
    <dgm:pt modelId="{3335D4EF-4D87-4624-A1D9-1C7F27FC2642}" type="parTrans" cxnId="{106E0FC6-39A4-4F30-9426-1D78B7D3EF1F}">
      <dgm:prSet/>
      <dgm:spPr/>
      <dgm:t>
        <a:bodyPr/>
        <a:lstStyle/>
        <a:p>
          <a:endParaRPr lang="en-IN"/>
        </a:p>
      </dgm:t>
    </dgm:pt>
    <dgm:pt modelId="{1EEB2884-DA3C-4464-A767-038005C0222E}" type="sibTrans" cxnId="{106E0FC6-39A4-4F30-9426-1D78B7D3EF1F}">
      <dgm:prSet/>
      <dgm:spPr/>
      <dgm:t>
        <a:bodyPr/>
        <a:lstStyle/>
        <a:p>
          <a:endParaRPr lang="en-IN"/>
        </a:p>
      </dgm:t>
    </dgm:pt>
    <dgm:pt modelId="{22C92B87-F151-4D45-938E-843F97B9EF51}">
      <dgm:prSet custT="1"/>
      <dgm:spPr/>
      <dgm:t>
        <a:bodyPr/>
        <a:lstStyle/>
        <a:p>
          <a:r>
            <a:rPr lang="en-US" sz="1600" dirty="0"/>
            <a:t>Recommender systems try to mitigate this problem of having huge options by filtering out the right content for them.</a:t>
          </a:r>
        </a:p>
      </dgm:t>
    </dgm:pt>
    <dgm:pt modelId="{BAF822E0-049B-4344-94F0-6889C6B01B33}" type="parTrans" cxnId="{6C580F29-DB1C-432E-93E7-50A3C335D762}">
      <dgm:prSet/>
      <dgm:spPr/>
      <dgm:t>
        <a:bodyPr/>
        <a:lstStyle/>
        <a:p>
          <a:endParaRPr lang="en-IN"/>
        </a:p>
      </dgm:t>
    </dgm:pt>
    <dgm:pt modelId="{61C16BF6-CF32-44BC-A1AB-CFC2A9E4403D}" type="sibTrans" cxnId="{6C580F29-DB1C-432E-93E7-50A3C335D762}">
      <dgm:prSet/>
      <dgm:spPr/>
      <dgm:t>
        <a:bodyPr/>
        <a:lstStyle/>
        <a:p>
          <a:endParaRPr lang="en-IN"/>
        </a:p>
      </dgm:t>
    </dgm:pt>
    <dgm:pt modelId="{0B762D4B-9C1F-4E76-A85B-03DBF1B902DD}">
      <dgm:prSet custT="1"/>
      <dgm:spPr/>
      <dgm:t>
        <a:bodyPr/>
        <a:lstStyle/>
        <a:p>
          <a:r>
            <a:rPr lang="en-US" sz="1600" dirty="0"/>
            <a:t>Similar to this, when we talk of entertainment, we think about movies. The internet has tens of thousands of films from various eras. Users sometimes struggle to decide what to watch, thus it is advantageous to develop a movie recommendation system based on user ratings, genres, preferences and other factors.</a:t>
          </a:r>
        </a:p>
      </dgm:t>
    </dgm:pt>
    <dgm:pt modelId="{7F54FD6E-AE09-4FB6-992A-E2A51D9C239F}" type="parTrans" cxnId="{59E594F1-0E97-43D2-9960-67E72F6A1866}">
      <dgm:prSet/>
      <dgm:spPr/>
      <dgm:t>
        <a:bodyPr/>
        <a:lstStyle/>
        <a:p>
          <a:endParaRPr lang="en-IN"/>
        </a:p>
      </dgm:t>
    </dgm:pt>
    <dgm:pt modelId="{76F439B9-A7AA-4105-AAB3-1B8E476AD3F8}" type="sibTrans" cxnId="{59E594F1-0E97-43D2-9960-67E72F6A1866}">
      <dgm:prSet/>
      <dgm:spPr/>
      <dgm:t>
        <a:bodyPr/>
        <a:lstStyle/>
        <a:p>
          <a:endParaRPr lang="en-IN"/>
        </a:p>
      </dgm:t>
    </dgm:pt>
    <dgm:pt modelId="{755D316C-958E-4A00-BE66-26A4740130FF}">
      <dgm:prSet custT="1"/>
      <dgm:spPr/>
      <dgm:t>
        <a:bodyPr/>
        <a:lstStyle/>
        <a:p>
          <a:r>
            <a:rPr lang="en-US" sz="1600" dirty="0"/>
            <a:t>In this project, I’ll explore several different algorithms on the </a:t>
          </a:r>
          <a:r>
            <a:rPr lang="en-US" sz="1600" dirty="0" err="1"/>
            <a:t>MovieLens</a:t>
          </a:r>
          <a:r>
            <a:rPr lang="en-US" sz="1600" dirty="0"/>
            <a:t> Dataset and analyze which one provides the most accurate recommendation.</a:t>
          </a:r>
        </a:p>
      </dgm:t>
    </dgm:pt>
    <dgm:pt modelId="{CFAFA47C-53C7-462A-8931-134E9D80400B}" type="parTrans" cxnId="{E1E24BE0-ED60-4AEF-AC13-47AF0859FA26}">
      <dgm:prSet/>
      <dgm:spPr/>
      <dgm:t>
        <a:bodyPr/>
        <a:lstStyle/>
        <a:p>
          <a:endParaRPr lang="en-IN"/>
        </a:p>
      </dgm:t>
    </dgm:pt>
    <dgm:pt modelId="{2E3E4A6A-86F9-44F7-8384-6DC0F4DB3613}" type="sibTrans" cxnId="{E1E24BE0-ED60-4AEF-AC13-47AF0859FA26}">
      <dgm:prSet/>
      <dgm:spPr/>
      <dgm:t>
        <a:bodyPr/>
        <a:lstStyle/>
        <a:p>
          <a:endParaRPr lang="en-IN"/>
        </a:p>
      </dgm:t>
    </dgm:pt>
    <dgm:pt modelId="{8F75CDBF-7CBF-4A01-8461-12E360D41109}" type="pres">
      <dgm:prSet presAssocID="{C29DBF08-A723-45EF-879E-BD5EF2A8C99A}" presName="linear" presStyleCnt="0">
        <dgm:presLayoutVars>
          <dgm:animLvl val="lvl"/>
          <dgm:resizeHandles val="exact"/>
        </dgm:presLayoutVars>
      </dgm:prSet>
      <dgm:spPr/>
    </dgm:pt>
    <dgm:pt modelId="{CB121932-7946-49B7-AD44-1D0B9FCDDA70}" type="pres">
      <dgm:prSet presAssocID="{C025EB52-C0EC-403C-A1C6-C4788E88BCDA}" presName="parentText" presStyleLbl="node1" presStyleIdx="0" presStyleCnt="4">
        <dgm:presLayoutVars>
          <dgm:chMax val="0"/>
          <dgm:bulletEnabled val="1"/>
        </dgm:presLayoutVars>
      </dgm:prSet>
      <dgm:spPr/>
    </dgm:pt>
    <dgm:pt modelId="{693EB064-D46C-4153-BD63-328E22DD5D87}" type="pres">
      <dgm:prSet presAssocID="{1EEB2884-DA3C-4464-A767-038005C0222E}" presName="spacer" presStyleCnt="0"/>
      <dgm:spPr/>
    </dgm:pt>
    <dgm:pt modelId="{01C4BDC2-7EC4-4055-9882-15DC4D1F4646}" type="pres">
      <dgm:prSet presAssocID="{22C92B87-F151-4D45-938E-843F97B9EF51}" presName="parentText" presStyleLbl="node1" presStyleIdx="1" presStyleCnt="4">
        <dgm:presLayoutVars>
          <dgm:chMax val="0"/>
          <dgm:bulletEnabled val="1"/>
        </dgm:presLayoutVars>
      </dgm:prSet>
      <dgm:spPr/>
    </dgm:pt>
    <dgm:pt modelId="{AFAC0AD0-0B59-4315-BF85-3C927B16D84C}" type="pres">
      <dgm:prSet presAssocID="{61C16BF6-CF32-44BC-A1AB-CFC2A9E4403D}" presName="spacer" presStyleCnt="0"/>
      <dgm:spPr/>
    </dgm:pt>
    <dgm:pt modelId="{F0CEA2CF-4917-4802-819A-4C4492E1AA9D}" type="pres">
      <dgm:prSet presAssocID="{0B762D4B-9C1F-4E76-A85B-03DBF1B902DD}" presName="parentText" presStyleLbl="node1" presStyleIdx="2" presStyleCnt="4">
        <dgm:presLayoutVars>
          <dgm:chMax val="0"/>
          <dgm:bulletEnabled val="1"/>
        </dgm:presLayoutVars>
      </dgm:prSet>
      <dgm:spPr/>
    </dgm:pt>
    <dgm:pt modelId="{8F2475E4-1AD1-45CA-8365-5CE05D0341CE}" type="pres">
      <dgm:prSet presAssocID="{76F439B9-A7AA-4105-AAB3-1B8E476AD3F8}" presName="spacer" presStyleCnt="0"/>
      <dgm:spPr/>
    </dgm:pt>
    <dgm:pt modelId="{1BBD4E67-E597-4A88-8D2D-CF9283BFB17E}" type="pres">
      <dgm:prSet presAssocID="{755D316C-958E-4A00-BE66-26A4740130FF}" presName="parentText" presStyleLbl="node1" presStyleIdx="3" presStyleCnt="4">
        <dgm:presLayoutVars>
          <dgm:chMax val="0"/>
          <dgm:bulletEnabled val="1"/>
        </dgm:presLayoutVars>
      </dgm:prSet>
      <dgm:spPr/>
    </dgm:pt>
  </dgm:ptLst>
  <dgm:cxnLst>
    <dgm:cxn modelId="{8E66E60A-EF39-4C9E-A734-8D1CB2126C0F}" type="presOf" srcId="{C29DBF08-A723-45EF-879E-BD5EF2A8C99A}" destId="{8F75CDBF-7CBF-4A01-8461-12E360D41109}" srcOrd="0" destOrd="0" presId="urn:microsoft.com/office/officeart/2005/8/layout/vList2"/>
    <dgm:cxn modelId="{6C580F29-DB1C-432E-93E7-50A3C335D762}" srcId="{C29DBF08-A723-45EF-879E-BD5EF2A8C99A}" destId="{22C92B87-F151-4D45-938E-843F97B9EF51}" srcOrd="1" destOrd="0" parTransId="{BAF822E0-049B-4344-94F0-6889C6B01B33}" sibTransId="{61C16BF6-CF32-44BC-A1AB-CFC2A9E4403D}"/>
    <dgm:cxn modelId="{FAD84B46-81CE-455E-B4F5-4B1190D9D48F}" type="presOf" srcId="{755D316C-958E-4A00-BE66-26A4740130FF}" destId="{1BBD4E67-E597-4A88-8D2D-CF9283BFB17E}" srcOrd="0" destOrd="0" presId="urn:microsoft.com/office/officeart/2005/8/layout/vList2"/>
    <dgm:cxn modelId="{A1274C67-EE5E-45EB-8C18-22439B5D6E2E}" type="presOf" srcId="{0B762D4B-9C1F-4E76-A85B-03DBF1B902DD}" destId="{F0CEA2CF-4917-4802-819A-4C4492E1AA9D}" srcOrd="0" destOrd="0" presId="urn:microsoft.com/office/officeart/2005/8/layout/vList2"/>
    <dgm:cxn modelId="{28A4717E-B63A-478B-A5B0-D535EAD83F32}" type="presOf" srcId="{22C92B87-F151-4D45-938E-843F97B9EF51}" destId="{01C4BDC2-7EC4-4055-9882-15DC4D1F4646}" srcOrd="0" destOrd="0" presId="urn:microsoft.com/office/officeart/2005/8/layout/vList2"/>
    <dgm:cxn modelId="{106E0FC6-39A4-4F30-9426-1D78B7D3EF1F}" srcId="{C29DBF08-A723-45EF-879E-BD5EF2A8C99A}" destId="{C025EB52-C0EC-403C-A1C6-C4788E88BCDA}" srcOrd="0" destOrd="0" parTransId="{3335D4EF-4D87-4624-A1D9-1C7F27FC2642}" sibTransId="{1EEB2884-DA3C-4464-A767-038005C0222E}"/>
    <dgm:cxn modelId="{E1E24BE0-ED60-4AEF-AC13-47AF0859FA26}" srcId="{C29DBF08-A723-45EF-879E-BD5EF2A8C99A}" destId="{755D316C-958E-4A00-BE66-26A4740130FF}" srcOrd="3" destOrd="0" parTransId="{CFAFA47C-53C7-462A-8931-134E9D80400B}" sibTransId="{2E3E4A6A-86F9-44F7-8384-6DC0F4DB3613}"/>
    <dgm:cxn modelId="{59E594F1-0E97-43D2-9960-67E72F6A1866}" srcId="{C29DBF08-A723-45EF-879E-BD5EF2A8C99A}" destId="{0B762D4B-9C1F-4E76-A85B-03DBF1B902DD}" srcOrd="2" destOrd="0" parTransId="{7F54FD6E-AE09-4FB6-992A-E2A51D9C239F}" sibTransId="{76F439B9-A7AA-4105-AAB3-1B8E476AD3F8}"/>
    <dgm:cxn modelId="{9FD3D8F9-4B25-4C37-B0FE-DC5600A56B93}" type="presOf" srcId="{C025EB52-C0EC-403C-A1C6-C4788E88BCDA}" destId="{CB121932-7946-49B7-AD44-1D0B9FCDDA70}" srcOrd="0" destOrd="0" presId="urn:microsoft.com/office/officeart/2005/8/layout/vList2"/>
    <dgm:cxn modelId="{CD4223E0-E30B-4B3A-ADD6-BF87383AA6E0}" type="presParOf" srcId="{8F75CDBF-7CBF-4A01-8461-12E360D41109}" destId="{CB121932-7946-49B7-AD44-1D0B9FCDDA70}" srcOrd="0" destOrd="0" presId="urn:microsoft.com/office/officeart/2005/8/layout/vList2"/>
    <dgm:cxn modelId="{BBE1A27E-AAA6-4CC6-92DE-622AEEECFA94}" type="presParOf" srcId="{8F75CDBF-7CBF-4A01-8461-12E360D41109}" destId="{693EB064-D46C-4153-BD63-328E22DD5D87}" srcOrd="1" destOrd="0" presId="urn:microsoft.com/office/officeart/2005/8/layout/vList2"/>
    <dgm:cxn modelId="{71CD8F0B-4C40-4F06-AC64-63AB1E515357}" type="presParOf" srcId="{8F75CDBF-7CBF-4A01-8461-12E360D41109}" destId="{01C4BDC2-7EC4-4055-9882-15DC4D1F4646}" srcOrd="2" destOrd="0" presId="urn:microsoft.com/office/officeart/2005/8/layout/vList2"/>
    <dgm:cxn modelId="{50A84EF0-C9DF-4776-9C13-9F3283AC5246}" type="presParOf" srcId="{8F75CDBF-7CBF-4A01-8461-12E360D41109}" destId="{AFAC0AD0-0B59-4315-BF85-3C927B16D84C}" srcOrd="3" destOrd="0" presId="urn:microsoft.com/office/officeart/2005/8/layout/vList2"/>
    <dgm:cxn modelId="{FADB7975-5FBE-4E00-9B07-490C9CFDF7B8}" type="presParOf" srcId="{8F75CDBF-7CBF-4A01-8461-12E360D41109}" destId="{F0CEA2CF-4917-4802-819A-4C4492E1AA9D}" srcOrd="4" destOrd="0" presId="urn:microsoft.com/office/officeart/2005/8/layout/vList2"/>
    <dgm:cxn modelId="{4DAEBE20-9E3C-46C3-A916-57152F1CB2FC}" type="presParOf" srcId="{8F75CDBF-7CBF-4A01-8461-12E360D41109}" destId="{8F2475E4-1AD1-45CA-8365-5CE05D0341CE}" srcOrd="5" destOrd="0" presId="urn:microsoft.com/office/officeart/2005/8/layout/vList2"/>
    <dgm:cxn modelId="{7CD938B1-5A1B-4BEC-8C4C-21BF61742555}" type="presParOf" srcId="{8F75CDBF-7CBF-4A01-8461-12E360D41109}" destId="{1BBD4E67-E597-4A88-8D2D-CF9283BFB17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3DFF02-2464-49D0-87DF-375AACE81E4D}" type="doc">
      <dgm:prSet loTypeId="urn:microsoft.com/office/officeart/2005/8/layout/chart3" loCatId="cycle" qsTypeId="urn:microsoft.com/office/officeart/2005/8/quickstyle/simple1" qsCatId="simple" csTypeId="urn:microsoft.com/office/officeart/2005/8/colors/accent1_2" csCatId="accent1" phldr="1"/>
      <dgm:spPr/>
    </dgm:pt>
    <dgm:pt modelId="{FDBCAD29-FE2B-42F8-899F-70F2969394AD}">
      <dgm:prSet phldrT="[Text]" custT="1"/>
      <dgm:spPr>
        <a:solidFill>
          <a:schemeClr val="accent6"/>
        </a:solidFill>
      </dgm:spPr>
      <dgm:t>
        <a:bodyPr/>
        <a:lstStyle/>
        <a:p>
          <a:r>
            <a:rPr lang="en-US" sz="2000" b="1" dirty="0"/>
            <a:t>Cold start</a:t>
          </a:r>
          <a:endParaRPr lang="en-IN" sz="2000" b="1" dirty="0"/>
        </a:p>
      </dgm:t>
    </dgm:pt>
    <dgm:pt modelId="{8D4E3118-E38D-4640-9DBF-A18118857044}" type="parTrans" cxnId="{8E64F609-776C-43D9-8579-DBA67A4B100F}">
      <dgm:prSet/>
      <dgm:spPr/>
      <dgm:t>
        <a:bodyPr/>
        <a:lstStyle/>
        <a:p>
          <a:endParaRPr lang="en-IN"/>
        </a:p>
      </dgm:t>
    </dgm:pt>
    <dgm:pt modelId="{E3FED677-1CE2-424C-B966-3484CCD066D6}" type="sibTrans" cxnId="{8E64F609-776C-43D9-8579-DBA67A4B100F}">
      <dgm:prSet/>
      <dgm:spPr/>
      <dgm:t>
        <a:bodyPr/>
        <a:lstStyle/>
        <a:p>
          <a:endParaRPr lang="en-IN"/>
        </a:p>
      </dgm:t>
    </dgm:pt>
    <dgm:pt modelId="{355A7591-0116-4D04-8919-8263F1FBA58C}">
      <dgm:prSet phldrT="[Text]" custT="1"/>
      <dgm:spPr>
        <a:solidFill>
          <a:srgbClr val="7030A0"/>
        </a:solidFill>
      </dgm:spPr>
      <dgm:t>
        <a:bodyPr/>
        <a:lstStyle/>
        <a:p>
          <a:r>
            <a:rPr lang="en-US" sz="2400" b="1" dirty="0"/>
            <a:t>Sparsity</a:t>
          </a:r>
          <a:endParaRPr lang="en-IN" sz="2400" b="1" dirty="0"/>
        </a:p>
      </dgm:t>
    </dgm:pt>
    <dgm:pt modelId="{2B5B8154-7616-4585-A807-FA06992483A4}" type="parTrans" cxnId="{CFF9326E-F870-4836-AA43-D7D6F609F56B}">
      <dgm:prSet/>
      <dgm:spPr/>
      <dgm:t>
        <a:bodyPr/>
        <a:lstStyle/>
        <a:p>
          <a:endParaRPr lang="en-IN"/>
        </a:p>
      </dgm:t>
    </dgm:pt>
    <dgm:pt modelId="{F9D091DA-9177-4294-B4D9-B110CF49DD31}" type="sibTrans" cxnId="{CFF9326E-F870-4836-AA43-D7D6F609F56B}">
      <dgm:prSet/>
      <dgm:spPr/>
      <dgm:t>
        <a:bodyPr/>
        <a:lstStyle/>
        <a:p>
          <a:endParaRPr lang="en-IN"/>
        </a:p>
      </dgm:t>
    </dgm:pt>
    <dgm:pt modelId="{A5D8BC78-FB0B-464A-AE91-F3CEBAE51591}">
      <dgm:prSet phldrT="[Text]" custT="1"/>
      <dgm:spPr>
        <a:solidFill>
          <a:schemeClr val="accent3"/>
        </a:solidFill>
      </dgm:spPr>
      <dgm:t>
        <a:bodyPr/>
        <a:lstStyle/>
        <a:p>
          <a:r>
            <a:rPr lang="en-US" sz="1600" b="1" dirty="0"/>
            <a:t>Scalability</a:t>
          </a:r>
          <a:endParaRPr lang="en-IN" sz="1600" b="1" dirty="0"/>
        </a:p>
      </dgm:t>
    </dgm:pt>
    <dgm:pt modelId="{8DDD76F8-E58A-4245-AC5B-56B61064DD38}" type="parTrans" cxnId="{AC1C191A-D5D7-4C22-956F-7555B3FCF4F8}">
      <dgm:prSet/>
      <dgm:spPr/>
      <dgm:t>
        <a:bodyPr/>
        <a:lstStyle/>
        <a:p>
          <a:endParaRPr lang="en-IN"/>
        </a:p>
      </dgm:t>
    </dgm:pt>
    <dgm:pt modelId="{8165658A-4B50-43D2-AE89-037DAB580CDE}" type="sibTrans" cxnId="{AC1C191A-D5D7-4C22-956F-7555B3FCF4F8}">
      <dgm:prSet/>
      <dgm:spPr/>
      <dgm:t>
        <a:bodyPr/>
        <a:lstStyle/>
        <a:p>
          <a:endParaRPr lang="en-IN"/>
        </a:p>
      </dgm:t>
    </dgm:pt>
    <dgm:pt modelId="{24CE17C7-CFD2-439E-B16A-68F81AF1FA19}" type="pres">
      <dgm:prSet presAssocID="{F63DFF02-2464-49D0-87DF-375AACE81E4D}" presName="compositeShape" presStyleCnt="0">
        <dgm:presLayoutVars>
          <dgm:chMax val="7"/>
          <dgm:dir/>
          <dgm:resizeHandles val="exact"/>
        </dgm:presLayoutVars>
      </dgm:prSet>
      <dgm:spPr/>
    </dgm:pt>
    <dgm:pt modelId="{2B10260F-33A1-4AF4-B75A-BC4806DEFEC3}" type="pres">
      <dgm:prSet presAssocID="{F63DFF02-2464-49D0-87DF-375AACE81E4D}" presName="wedge1" presStyleLbl="node1" presStyleIdx="0" presStyleCnt="3"/>
      <dgm:spPr/>
    </dgm:pt>
    <dgm:pt modelId="{B7A240AA-45DA-4F57-8464-FFD0D4AD4FE8}" type="pres">
      <dgm:prSet presAssocID="{F63DFF02-2464-49D0-87DF-375AACE81E4D}" presName="wedge1Tx" presStyleLbl="node1" presStyleIdx="0" presStyleCnt="3">
        <dgm:presLayoutVars>
          <dgm:chMax val="0"/>
          <dgm:chPref val="0"/>
          <dgm:bulletEnabled val="1"/>
        </dgm:presLayoutVars>
      </dgm:prSet>
      <dgm:spPr/>
    </dgm:pt>
    <dgm:pt modelId="{D3E1EAC7-B7DF-4B49-BDEC-260A347F08BD}" type="pres">
      <dgm:prSet presAssocID="{F63DFF02-2464-49D0-87DF-375AACE81E4D}" presName="wedge2" presStyleLbl="node1" presStyleIdx="1" presStyleCnt="3"/>
      <dgm:spPr/>
    </dgm:pt>
    <dgm:pt modelId="{72D1B8C5-F8DD-4049-93EA-967B7EDA2D29}" type="pres">
      <dgm:prSet presAssocID="{F63DFF02-2464-49D0-87DF-375AACE81E4D}" presName="wedge2Tx" presStyleLbl="node1" presStyleIdx="1" presStyleCnt="3">
        <dgm:presLayoutVars>
          <dgm:chMax val="0"/>
          <dgm:chPref val="0"/>
          <dgm:bulletEnabled val="1"/>
        </dgm:presLayoutVars>
      </dgm:prSet>
      <dgm:spPr/>
    </dgm:pt>
    <dgm:pt modelId="{8445193D-BBCD-49A1-A0F9-0B24A79A5C56}" type="pres">
      <dgm:prSet presAssocID="{F63DFF02-2464-49D0-87DF-375AACE81E4D}" presName="wedge3" presStyleLbl="node1" presStyleIdx="2" presStyleCnt="3"/>
      <dgm:spPr/>
    </dgm:pt>
    <dgm:pt modelId="{1D9F9EFA-26D6-4D1C-B2F6-0EB574208657}" type="pres">
      <dgm:prSet presAssocID="{F63DFF02-2464-49D0-87DF-375AACE81E4D}" presName="wedge3Tx" presStyleLbl="node1" presStyleIdx="2" presStyleCnt="3">
        <dgm:presLayoutVars>
          <dgm:chMax val="0"/>
          <dgm:chPref val="0"/>
          <dgm:bulletEnabled val="1"/>
        </dgm:presLayoutVars>
      </dgm:prSet>
      <dgm:spPr/>
    </dgm:pt>
  </dgm:ptLst>
  <dgm:cxnLst>
    <dgm:cxn modelId="{8EAA3B00-5767-48D4-A722-FC0ECF187942}" type="presOf" srcId="{F63DFF02-2464-49D0-87DF-375AACE81E4D}" destId="{24CE17C7-CFD2-439E-B16A-68F81AF1FA19}" srcOrd="0" destOrd="0" presId="urn:microsoft.com/office/officeart/2005/8/layout/chart3"/>
    <dgm:cxn modelId="{8E64F609-776C-43D9-8579-DBA67A4B100F}" srcId="{F63DFF02-2464-49D0-87DF-375AACE81E4D}" destId="{FDBCAD29-FE2B-42F8-899F-70F2969394AD}" srcOrd="0" destOrd="0" parTransId="{8D4E3118-E38D-4640-9DBF-A18118857044}" sibTransId="{E3FED677-1CE2-424C-B966-3484CCD066D6}"/>
    <dgm:cxn modelId="{AC1C191A-D5D7-4C22-956F-7555B3FCF4F8}" srcId="{F63DFF02-2464-49D0-87DF-375AACE81E4D}" destId="{A5D8BC78-FB0B-464A-AE91-F3CEBAE51591}" srcOrd="2" destOrd="0" parTransId="{8DDD76F8-E58A-4245-AC5B-56B61064DD38}" sibTransId="{8165658A-4B50-43D2-AE89-037DAB580CDE}"/>
    <dgm:cxn modelId="{26EC841F-271B-41E6-950F-76FFBDD4E4FC}" type="presOf" srcId="{A5D8BC78-FB0B-464A-AE91-F3CEBAE51591}" destId="{1D9F9EFA-26D6-4D1C-B2F6-0EB574208657}" srcOrd="1" destOrd="0" presId="urn:microsoft.com/office/officeart/2005/8/layout/chart3"/>
    <dgm:cxn modelId="{22AB0720-C571-4CBA-A1D8-FC054E0DF6FF}" type="presOf" srcId="{355A7591-0116-4D04-8919-8263F1FBA58C}" destId="{D3E1EAC7-B7DF-4B49-BDEC-260A347F08BD}" srcOrd="0" destOrd="0" presId="urn:microsoft.com/office/officeart/2005/8/layout/chart3"/>
    <dgm:cxn modelId="{6B4C7845-75BE-4C85-9DFA-31C58513B070}" type="presOf" srcId="{A5D8BC78-FB0B-464A-AE91-F3CEBAE51591}" destId="{8445193D-BBCD-49A1-A0F9-0B24A79A5C56}" srcOrd="0" destOrd="0" presId="urn:microsoft.com/office/officeart/2005/8/layout/chart3"/>
    <dgm:cxn modelId="{98F1B84D-FBD4-4718-B304-AA45DE889047}" type="presOf" srcId="{355A7591-0116-4D04-8919-8263F1FBA58C}" destId="{72D1B8C5-F8DD-4049-93EA-967B7EDA2D29}" srcOrd="1" destOrd="0" presId="urn:microsoft.com/office/officeart/2005/8/layout/chart3"/>
    <dgm:cxn modelId="{CFF9326E-F870-4836-AA43-D7D6F609F56B}" srcId="{F63DFF02-2464-49D0-87DF-375AACE81E4D}" destId="{355A7591-0116-4D04-8919-8263F1FBA58C}" srcOrd="1" destOrd="0" parTransId="{2B5B8154-7616-4585-A807-FA06992483A4}" sibTransId="{F9D091DA-9177-4294-B4D9-B110CF49DD31}"/>
    <dgm:cxn modelId="{B217FC71-DACC-4171-AFAA-CA171BB7CFC2}" type="presOf" srcId="{FDBCAD29-FE2B-42F8-899F-70F2969394AD}" destId="{2B10260F-33A1-4AF4-B75A-BC4806DEFEC3}" srcOrd="0" destOrd="0" presId="urn:microsoft.com/office/officeart/2005/8/layout/chart3"/>
    <dgm:cxn modelId="{1FA079CE-7574-4886-A25C-D74DBB97689F}" type="presOf" srcId="{FDBCAD29-FE2B-42F8-899F-70F2969394AD}" destId="{B7A240AA-45DA-4F57-8464-FFD0D4AD4FE8}" srcOrd="1" destOrd="0" presId="urn:microsoft.com/office/officeart/2005/8/layout/chart3"/>
    <dgm:cxn modelId="{908664A7-CE1A-46A5-B366-BDF7991C3776}" type="presParOf" srcId="{24CE17C7-CFD2-439E-B16A-68F81AF1FA19}" destId="{2B10260F-33A1-4AF4-B75A-BC4806DEFEC3}" srcOrd="0" destOrd="0" presId="urn:microsoft.com/office/officeart/2005/8/layout/chart3"/>
    <dgm:cxn modelId="{C61348B3-64FA-4D97-8B7F-07707FA2F758}" type="presParOf" srcId="{24CE17C7-CFD2-439E-B16A-68F81AF1FA19}" destId="{B7A240AA-45DA-4F57-8464-FFD0D4AD4FE8}" srcOrd="1" destOrd="0" presId="urn:microsoft.com/office/officeart/2005/8/layout/chart3"/>
    <dgm:cxn modelId="{6AC170A4-003E-4481-8D4B-7A2CC59D163A}" type="presParOf" srcId="{24CE17C7-CFD2-439E-B16A-68F81AF1FA19}" destId="{D3E1EAC7-B7DF-4B49-BDEC-260A347F08BD}" srcOrd="2" destOrd="0" presId="urn:microsoft.com/office/officeart/2005/8/layout/chart3"/>
    <dgm:cxn modelId="{65297EF5-BCB1-4D84-84F6-CEE6D3185760}" type="presParOf" srcId="{24CE17C7-CFD2-439E-B16A-68F81AF1FA19}" destId="{72D1B8C5-F8DD-4049-93EA-967B7EDA2D29}" srcOrd="3" destOrd="0" presId="urn:microsoft.com/office/officeart/2005/8/layout/chart3"/>
    <dgm:cxn modelId="{8601D644-6B3F-4F5E-9B66-B76D88A5D30E}" type="presParOf" srcId="{24CE17C7-CFD2-439E-B16A-68F81AF1FA19}" destId="{8445193D-BBCD-49A1-A0F9-0B24A79A5C56}" srcOrd="4" destOrd="0" presId="urn:microsoft.com/office/officeart/2005/8/layout/chart3"/>
    <dgm:cxn modelId="{84657B9E-5A70-4B23-9134-A785237DF812}" type="presParOf" srcId="{24CE17C7-CFD2-439E-B16A-68F81AF1FA19}" destId="{1D9F9EFA-26D6-4D1C-B2F6-0EB574208657}"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3C284D-3CE6-45F8-A635-44C55F7CC67B}" type="doc">
      <dgm:prSet loTypeId="urn:microsoft.com/office/officeart/2005/8/layout/process1" loCatId="process" qsTypeId="urn:microsoft.com/office/officeart/2005/8/quickstyle/simple1" qsCatId="simple" csTypeId="urn:microsoft.com/office/officeart/2005/8/colors/accent1_2" csCatId="accent1" phldr="1"/>
      <dgm:spPr/>
    </dgm:pt>
    <dgm:pt modelId="{204EA7F9-1BF3-4892-A686-61D976A98588}">
      <dgm:prSet phldrT="[Text]" custT="1"/>
      <dgm:spPr/>
      <dgm:t>
        <a:bodyPr/>
        <a:lstStyle/>
        <a:p>
          <a:pPr algn="ctr"/>
          <a:r>
            <a:rPr lang="en-US" sz="1800" dirty="0"/>
            <a:t>We frequently favor items that are comparable to other things we enjoy.</a:t>
          </a:r>
          <a:endParaRPr lang="en-IN" sz="1800" dirty="0"/>
        </a:p>
      </dgm:t>
    </dgm:pt>
    <dgm:pt modelId="{F2B646C6-B597-4D4E-8C8F-2A46F2D5402A}" type="parTrans" cxnId="{D1B8168B-A412-4CB3-9AD6-857EF3EAB293}">
      <dgm:prSet/>
      <dgm:spPr/>
      <dgm:t>
        <a:bodyPr/>
        <a:lstStyle/>
        <a:p>
          <a:endParaRPr lang="en-IN"/>
        </a:p>
      </dgm:t>
    </dgm:pt>
    <dgm:pt modelId="{5E794037-D8FA-441F-9A9E-F7FCF9D9B658}" type="sibTrans" cxnId="{D1B8168B-A412-4CB3-9AD6-857EF3EAB293}">
      <dgm:prSet/>
      <dgm:spPr/>
      <dgm:t>
        <a:bodyPr/>
        <a:lstStyle/>
        <a:p>
          <a:endParaRPr lang="en-IN"/>
        </a:p>
      </dgm:t>
    </dgm:pt>
    <dgm:pt modelId="{94403204-C141-4C6B-9D50-C297CB1886BE}">
      <dgm:prSet phldrT="[Text]"/>
      <dgm:spPr/>
      <dgm:t>
        <a:bodyPr/>
        <a:lstStyle/>
        <a:p>
          <a:r>
            <a:rPr lang="en-US" dirty="0"/>
            <a:t>We also prefer to like items that people who are similar to us like.</a:t>
          </a:r>
          <a:endParaRPr lang="en-IN" dirty="0"/>
        </a:p>
      </dgm:t>
    </dgm:pt>
    <dgm:pt modelId="{53F4E024-7255-4892-A69E-9AE3359585CE}" type="parTrans" cxnId="{CBE19DCC-CD37-4DE9-9CCB-296C600A977C}">
      <dgm:prSet/>
      <dgm:spPr/>
      <dgm:t>
        <a:bodyPr/>
        <a:lstStyle/>
        <a:p>
          <a:endParaRPr lang="en-IN"/>
        </a:p>
      </dgm:t>
    </dgm:pt>
    <dgm:pt modelId="{F4A44C49-0E74-4E5D-B49F-06C6FBBEE216}" type="sibTrans" cxnId="{CBE19DCC-CD37-4DE9-9CCB-296C600A977C}">
      <dgm:prSet/>
      <dgm:spPr/>
      <dgm:t>
        <a:bodyPr/>
        <a:lstStyle/>
        <a:p>
          <a:endParaRPr lang="en-IN"/>
        </a:p>
      </dgm:t>
    </dgm:pt>
    <dgm:pt modelId="{61DAAE69-5683-4994-BCA4-2CE502B131A7}">
      <dgm:prSet phldrT="[Text]"/>
      <dgm:spPr/>
      <dgm:t>
        <a:bodyPr/>
        <a:lstStyle/>
        <a:p>
          <a:r>
            <a:rPr lang="en-US" dirty="0"/>
            <a:t>These patterns can be utilized to create predictions about future developments.</a:t>
          </a:r>
          <a:endParaRPr lang="en-IN" dirty="0"/>
        </a:p>
      </dgm:t>
    </dgm:pt>
    <dgm:pt modelId="{1DEBD9FF-5A1D-4156-A8ED-55EDFD427A8F}" type="parTrans" cxnId="{7EDE2835-C42A-4E3F-8DF3-71F655BF7A12}">
      <dgm:prSet/>
      <dgm:spPr/>
      <dgm:t>
        <a:bodyPr/>
        <a:lstStyle/>
        <a:p>
          <a:endParaRPr lang="en-IN"/>
        </a:p>
      </dgm:t>
    </dgm:pt>
    <dgm:pt modelId="{E8EB9D8E-E9FB-483A-B52A-D62001377C31}" type="sibTrans" cxnId="{7EDE2835-C42A-4E3F-8DF3-71F655BF7A12}">
      <dgm:prSet/>
      <dgm:spPr/>
      <dgm:t>
        <a:bodyPr/>
        <a:lstStyle/>
        <a:p>
          <a:endParaRPr lang="en-IN"/>
        </a:p>
      </dgm:t>
    </dgm:pt>
    <dgm:pt modelId="{E1E0F147-A1C4-4870-ADF1-DF185366A3C7}">
      <dgm:prSet phldrT="[Text]"/>
      <dgm:spPr/>
      <dgm:t>
        <a:bodyPr/>
        <a:lstStyle/>
        <a:p>
          <a:pPr algn="ctr"/>
          <a:r>
            <a:rPr lang="en-US" dirty="0"/>
            <a:t>These advances can be managed with the use of </a:t>
          </a:r>
          <a:r>
            <a:rPr lang="en-US" b="1" dirty="0"/>
            <a:t>recommendation systems.</a:t>
          </a:r>
          <a:endParaRPr lang="en-IN" b="1" dirty="0"/>
        </a:p>
      </dgm:t>
    </dgm:pt>
    <dgm:pt modelId="{55DF7186-A266-4250-BE7D-325047F39E27}" type="parTrans" cxnId="{F3CCA9F0-FBAE-42F1-96D5-0B0B8CE62A55}">
      <dgm:prSet/>
      <dgm:spPr/>
      <dgm:t>
        <a:bodyPr/>
        <a:lstStyle/>
        <a:p>
          <a:endParaRPr lang="en-IN"/>
        </a:p>
      </dgm:t>
    </dgm:pt>
    <dgm:pt modelId="{CCC36246-0861-481C-B9B5-14BDA2A7AA7C}" type="sibTrans" cxnId="{F3CCA9F0-FBAE-42F1-96D5-0B0B8CE62A55}">
      <dgm:prSet/>
      <dgm:spPr/>
      <dgm:t>
        <a:bodyPr/>
        <a:lstStyle/>
        <a:p>
          <a:endParaRPr lang="en-IN"/>
        </a:p>
      </dgm:t>
    </dgm:pt>
    <dgm:pt modelId="{360074BF-E9BF-4442-BDE5-25B0EEE0C972}" type="pres">
      <dgm:prSet presAssocID="{E13C284D-3CE6-45F8-A635-44C55F7CC67B}" presName="Name0" presStyleCnt="0">
        <dgm:presLayoutVars>
          <dgm:dir/>
          <dgm:resizeHandles val="exact"/>
        </dgm:presLayoutVars>
      </dgm:prSet>
      <dgm:spPr/>
    </dgm:pt>
    <dgm:pt modelId="{6170CD26-A8D9-4DD8-9750-2A4F955E70CE}" type="pres">
      <dgm:prSet presAssocID="{204EA7F9-1BF3-4892-A686-61D976A98588}" presName="node" presStyleLbl="node1" presStyleIdx="0" presStyleCnt="4" custScaleX="131285" custLinFactNeighborX="23718" custLinFactNeighborY="-58079">
        <dgm:presLayoutVars>
          <dgm:bulletEnabled val="1"/>
        </dgm:presLayoutVars>
      </dgm:prSet>
      <dgm:spPr/>
    </dgm:pt>
    <dgm:pt modelId="{B2AA6045-0700-486F-8D7C-89AA050645EB}" type="pres">
      <dgm:prSet presAssocID="{5E794037-D8FA-441F-9A9E-F7FCF9D9B658}" presName="sibTrans" presStyleLbl="sibTrans2D1" presStyleIdx="0" presStyleCnt="3"/>
      <dgm:spPr/>
    </dgm:pt>
    <dgm:pt modelId="{41AD4557-5DA0-4642-B60E-F92E9410FFD3}" type="pres">
      <dgm:prSet presAssocID="{5E794037-D8FA-441F-9A9E-F7FCF9D9B658}" presName="connectorText" presStyleLbl="sibTrans2D1" presStyleIdx="0" presStyleCnt="3"/>
      <dgm:spPr/>
    </dgm:pt>
    <dgm:pt modelId="{3001A41E-87C1-48C6-84D0-CA3A35E261F9}" type="pres">
      <dgm:prSet presAssocID="{94403204-C141-4C6B-9D50-C297CB1886BE}" presName="node" presStyleLbl="node1" presStyleIdx="1" presStyleCnt="4" custScaleX="118061" custLinFactNeighborX="72431" custLinFactNeighborY="-55659">
        <dgm:presLayoutVars>
          <dgm:bulletEnabled val="1"/>
        </dgm:presLayoutVars>
      </dgm:prSet>
      <dgm:spPr/>
    </dgm:pt>
    <dgm:pt modelId="{8F4CC6DE-74A8-41D2-8DF0-4C1402F639A2}" type="pres">
      <dgm:prSet presAssocID="{F4A44C49-0E74-4E5D-B49F-06C6FBBEE216}" presName="sibTrans" presStyleLbl="sibTrans2D1" presStyleIdx="1" presStyleCnt="3"/>
      <dgm:spPr/>
    </dgm:pt>
    <dgm:pt modelId="{9A53C2EB-9C6B-4D25-9630-A2BAAEFB4BED}" type="pres">
      <dgm:prSet presAssocID="{F4A44C49-0E74-4E5D-B49F-06C6FBBEE216}" presName="connectorText" presStyleLbl="sibTrans2D1" presStyleIdx="1" presStyleCnt="3"/>
      <dgm:spPr/>
    </dgm:pt>
    <dgm:pt modelId="{26A21F66-CAAD-42B1-8E99-E75E0BA228B2}" type="pres">
      <dgm:prSet presAssocID="{61DAAE69-5683-4994-BCA4-2CE502B131A7}" presName="node" presStyleLbl="node1" presStyleIdx="2" presStyleCnt="4" custScaleX="137252" custLinFactX="18289" custLinFactNeighborX="100000" custLinFactNeighborY="-56640">
        <dgm:presLayoutVars>
          <dgm:bulletEnabled val="1"/>
        </dgm:presLayoutVars>
      </dgm:prSet>
      <dgm:spPr/>
    </dgm:pt>
    <dgm:pt modelId="{61732F79-5026-4914-802D-28CDC20CD6DE}" type="pres">
      <dgm:prSet presAssocID="{E8EB9D8E-E9FB-483A-B52A-D62001377C31}" presName="sibTrans" presStyleLbl="sibTrans2D1" presStyleIdx="2" presStyleCnt="3" custAng="117884"/>
      <dgm:spPr/>
    </dgm:pt>
    <dgm:pt modelId="{3C7E543C-ADD5-4F2A-AD62-1FA7CC0DEA9F}" type="pres">
      <dgm:prSet presAssocID="{E8EB9D8E-E9FB-483A-B52A-D62001377C31}" presName="connectorText" presStyleLbl="sibTrans2D1" presStyleIdx="2" presStyleCnt="3"/>
      <dgm:spPr/>
    </dgm:pt>
    <dgm:pt modelId="{E9F0A3B9-9AA6-442C-B56C-D8C5EA7ACE4E}" type="pres">
      <dgm:prSet presAssocID="{E1E0F147-A1C4-4870-ADF1-DF185366A3C7}" presName="node" presStyleLbl="node1" presStyleIdx="3" presStyleCnt="4" custAng="0" custScaleX="147120" custLinFactX="-76418" custLinFactY="5092" custLinFactNeighborX="-100000" custLinFactNeighborY="100000">
        <dgm:presLayoutVars>
          <dgm:bulletEnabled val="1"/>
        </dgm:presLayoutVars>
      </dgm:prSet>
      <dgm:spPr/>
    </dgm:pt>
  </dgm:ptLst>
  <dgm:cxnLst>
    <dgm:cxn modelId="{48CA6706-BA9D-4E2B-A5B6-48FF3E4D957F}" type="presOf" srcId="{E8EB9D8E-E9FB-483A-B52A-D62001377C31}" destId="{61732F79-5026-4914-802D-28CDC20CD6DE}" srcOrd="0" destOrd="0" presId="urn:microsoft.com/office/officeart/2005/8/layout/process1"/>
    <dgm:cxn modelId="{E9848B09-60AE-433E-972E-937823030540}" type="presOf" srcId="{E1E0F147-A1C4-4870-ADF1-DF185366A3C7}" destId="{E9F0A3B9-9AA6-442C-B56C-D8C5EA7ACE4E}" srcOrd="0" destOrd="0" presId="urn:microsoft.com/office/officeart/2005/8/layout/process1"/>
    <dgm:cxn modelId="{4B464E0F-B599-4A8F-9A9A-F6DB5254E697}" type="presOf" srcId="{F4A44C49-0E74-4E5D-B49F-06C6FBBEE216}" destId="{8F4CC6DE-74A8-41D2-8DF0-4C1402F639A2}" srcOrd="0" destOrd="0" presId="urn:microsoft.com/office/officeart/2005/8/layout/process1"/>
    <dgm:cxn modelId="{B30C0C13-1393-4B69-8C3C-56201BF75792}" type="presOf" srcId="{5E794037-D8FA-441F-9A9E-F7FCF9D9B658}" destId="{B2AA6045-0700-486F-8D7C-89AA050645EB}" srcOrd="0" destOrd="0" presId="urn:microsoft.com/office/officeart/2005/8/layout/process1"/>
    <dgm:cxn modelId="{AD24481C-CC68-4E46-9274-D29A47257456}" type="presOf" srcId="{94403204-C141-4C6B-9D50-C297CB1886BE}" destId="{3001A41E-87C1-48C6-84D0-CA3A35E261F9}" srcOrd="0" destOrd="0" presId="urn:microsoft.com/office/officeart/2005/8/layout/process1"/>
    <dgm:cxn modelId="{7EDE2835-C42A-4E3F-8DF3-71F655BF7A12}" srcId="{E13C284D-3CE6-45F8-A635-44C55F7CC67B}" destId="{61DAAE69-5683-4994-BCA4-2CE502B131A7}" srcOrd="2" destOrd="0" parTransId="{1DEBD9FF-5A1D-4156-A8ED-55EDFD427A8F}" sibTransId="{E8EB9D8E-E9FB-483A-B52A-D62001377C31}"/>
    <dgm:cxn modelId="{16658D5F-C0BF-4371-8EB1-2BFA2EE83E52}" type="presOf" srcId="{61DAAE69-5683-4994-BCA4-2CE502B131A7}" destId="{26A21F66-CAAD-42B1-8E99-E75E0BA228B2}" srcOrd="0" destOrd="0" presId="urn:microsoft.com/office/officeart/2005/8/layout/process1"/>
    <dgm:cxn modelId="{1C921F6F-48CF-4D9D-936E-8CDA37DBE9CA}" type="presOf" srcId="{F4A44C49-0E74-4E5D-B49F-06C6FBBEE216}" destId="{9A53C2EB-9C6B-4D25-9630-A2BAAEFB4BED}" srcOrd="1" destOrd="0" presId="urn:microsoft.com/office/officeart/2005/8/layout/process1"/>
    <dgm:cxn modelId="{A4ACDD79-FD6F-4E6E-BF93-6F2D81F360A3}" type="presOf" srcId="{E8EB9D8E-E9FB-483A-B52A-D62001377C31}" destId="{3C7E543C-ADD5-4F2A-AD62-1FA7CC0DEA9F}" srcOrd="1" destOrd="0" presId="urn:microsoft.com/office/officeart/2005/8/layout/process1"/>
    <dgm:cxn modelId="{D1B8168B-A412-4CB3-9AD6-857EF3EAB293}" srcId="{E13C284D-3CE6-45F8-A635-44C55F7CC67B}" destId="{204EA7F9-1BF3-4892-A686-61D976A98588}" srcOrd="0" destOrd="0" parTransId="{F2B646C6-B597-4D4E-8C8F-2A46F2D5402A}" sibTransId="{5E794037-D8FA-441F-9A9E-F7FCF9D9B658}"/>
    <dgm:cxn modelId="{E775D0A0-CD9A-44DC-8AAC-07A96D175742}" type="presOf" srcId="{204EA7F9-1BF3-4892-A686-61D976A98588}" destId="{6170CD26-A8D9-4DD8-9750-2A4F955E70CE}" srcOrd="0" destOrd="0" presId="urn:microsoft.com/office/officeart/2005/8/layout/process1"/>
    <dgm:cxn modelId="{DDF327C5-F718-4DFF-86FD-3E933B2A0BE8}" type="presOf" srcId="{E13C284D-3CE6-45F8-A635-44C55F7CC67B}" destId="{360074BF-E9BF-4442-BDE5-25B0EEE0C972}" srcOrd="0" destOrd="0" presId="urn:microsoft.com/office/officeart/2005/8/layout/process1"/>
    <dgm:cxn modelId="{CBE19DCC-CD37-4DE9-9CCB-296C600A977C}" srcId="{E13C284D-3CE6-45F8-A635-44C55F7CC67B}" destId="{94403204-C141-4C6B-9D50-C297CB1886BE}" srcOrd="1" destOrd="0" parTransId="{53F4E024-7255-4892-A69E-9AE3359585CE}" sibTransId="{F4A44C49-0E74-4E5D-B49F-06C6FBBEE216}"/>
    <dgm:cxn modelId="{78F204E4-2EBE-4E68-8A04-ED40A36697D4}" type="presOf" srcId="{5E794037-D8FA-441F-9A9E-F7FCF9D9B658}" destId="{41AD4557-5DA0-4642-B60E-F92E9410FFD3}" srcOrd="1" destOrd="0" presId="urn:microsoft.com/office/officeart/2005/8/layout/process1"/>
    <dgm:cxn modelId="{F3CCA9F0-FBAE-42F1-96D5-0B0B8CE62A55}" srcId="{E13C284D-3CE6-45F8-A635-44C55F7CC67B}" destId="{E1E0F147-A1C4-4870-ADF1-DF185366A3C7}" srcOrd="3" destOrd="0" parTransId="{55DF7186-A266-4250-BE7D-325047F39E27}" sibTransId="{CCC36246-0861-481C-B9B5-14BDA2A7AA7C}"/>
    <dgm:cxn modelId="{1D993328-7A4B-41B6-892B-E8F96175CCF6}" type="presParOf" srcId="{360074BF-E9BF-4442-BDE5-25B0EEE0C972}" destId="{6170CD26-A8D9-4DD8-9750-2A4F955E70CE}" srcOrd="0" destOrd="0" presId="urn:microsoft.com/office/officeart/2005/8/layout/process1"/>
    <dgm:cxn modelId="{83EF0CDE-AE80-4F6F-9DFB-F0745EB67D90}" type="presParOf" srcId="{360074BF-E9BF-4442-BDE5-25B0EEE0C972}" destId="{B2AA6045-0700-486F-8D7C-89AA050645EB}" srcOrd="1" destOrd="0" presId="urn:microsoft.com/office/officeart/2005/8/layout/process1"/>
    <dgm:cxn modelId="{75807A26-DB99-45FC-9A96-3149CA058569}" type="presParOf" srcId="{B2AA6045-0700-486F-8D7C-89AA050645EB}" destId="{41AD4557-5DA0-4642-B60E-F92E9410FFD3}" srcOrd="0" destOrd="0" presId="urn:microsoft.com/office/officeart/2005/8/layout/process1"/>
    <dgm:cxn modelId="{F67A385A-CF35-473C-90FB-46F3354F886B}" type="presParOf" srcId="{360074BF-E9BF-4442-BDE5-25B0EEE0C972}" destId="{3001A41E-87C1-48C6-84D0-CA3A35E261F9}" srcOrd="2" destOrd="0" presId="urn:microsoft.com/office/officeart/2005/8/layout/process1"/>
    <dgm:cxn modelId="{0238280F-B506-4E97-BC8C-122A2AC5060E}" type="presParOf" srcId="{360074BF-E9BF-4442-BDE5-25B0EEE0C972}" destId="{8F4CC6DE-74A8-41D2-8DF0-4C1402F639A2}" srcOrd="3" destOrd="0" presId="urn:microsoft.com/office/officeart/2005/8/layout/process1"/>
    <dgm:cxn modelId="{2186C88E-6210-48CC-A1CF-B4E36779AB9E}" type="presParOf" srcId="{8F4CC6DE-74A8-41D2-8DF0-4C1402F639A2}" destId="{9A53C2EB-9C6B-4D25-9630-A2BAAEFB4BED}" srcOrd="0" destOrd="0" presId="urn:microsoft.com/office/officeart/2005/8/layout/process1"/>
    <dgm:cxn modelId="{6948E25B-3CE2-49D1-B313-E1EB01D91C3D}" type="presParOf" srcId="{360074BF-E9BF-4442-BDE5-25B0EEE0C972}" destId="{26A21F66-CAAD-42B1-8E99-E75E0BA228B2}" srcOrd="4" destOrd="0" presId="urn:microsoft.com/office/officeart/2005/8/layout/process1"/>
    <dgm:cxn modelId="{4B79E17C-79D1-44EB-8E5F-13549D45EB89}" type="presParOf" srcId="{360074BF-E9BF-4442-BDE5-25B0EEE0C972}" destId="{61732F79-5026-4914-802D-28CDC20CD6DE}" srcOrd="5" destOrd="0" presId="urn:microsoft.com/office/officeart/2005/8/layout/process1"/>
    <dgm:cxn modelId="{760B4C3D-07F9-44ED-B83E-4A93BA31ADA0}" type="presParOf" srcId="{61732F79-5026-4914-802D-28CDC20CD6DE}" destId="{3C7E543C-ADD5-4F2A-AD62-1FA7CC0DEA9F}" srcOrd="0" destOrd="0" presId="urn:microsoft.com/office/officeart/2005/8/layout/process1"/>
    <dgm:cxn modelId="{2812E518-6E41-428D-8901-6CCD5476DDBE}" type="presParOf" srcId="{360074BF-E9BF-4442-BDE5-25B0EEE0C972}" destId="{E9F0A3B9-9AA6-442C-B56C-D8C5EA7ACE4E}"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0E0C97-E1A0-46A2-AC2A-539D64C1F230}"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D4A73A2F-E110-41B0-8718-0DAC43E6DE9F}">
      <dgm:prSet phldrT="[Text]"/>
      <dgm:spPr>
        <a:solidFill>
          <a:schemeClr val="accent3"/>
        </a:solidFill>
      </dgm:spPr>
      <dgm:t>
        <a:bodyPr/>
        <a:lstStyle/>
        <a:p>
          <a:r>
            <a:rPr lang="en-US" dirty="0"/>
            <a:t>Initially, we load the MovieLens Dataset using the pandas Library.</a:t>
          </a:r>
          <a:endParaRPr lang="en-IN" dirty="0"/>
        </a:p>
      </dgm:t>
    </dgm:pt>
    <dgm:pt modelId="{35D2B091-ACDC-470F-A081-7C74803B90FB}" type="parTrans" cxnId="{0197A978-E53A-44E2-9312-1AF65600907A}">
      <dgm:prSet/>
      <dgm:spPr/>
      <dgm:t>
        <a:bodyPr/>
        <a:lstStyle/>
        <a:p>
          <a:endParaRPr lang="en-IN"/>
        </a:p>
      </dgm:t>
    </dgm:pt>
    <dgm:pt modelId="{737721C7-2CAD-4968-86BF-07F38178591E}" type="sibTrans" cxnId="{0197A978-E53A-44E2-9312-1AF65600907A}">
      <dgm:prSet/>
      <dgm:spPr/>
      <dgm:t>
        <a:bodyPr/>
        <a:lstStyle/>
        <a:p>
          <a:endParaRPr lang="en-IN"/>
        </a:p>
      </dgm:t>
    </dgm:pt>
    <dgm:pt modelId="{63CE8254-57D4-4E60-9592-7B2E25B080B6}">
      <dgm:prSet phldrT="[Text]"/>
      <dgm:spPr/>
      <dgm:t>
        <a:bodyPr/>
        <a:lstStyle/>
        <a:p>
          <a:r>
            <a:rPr lang="en-US" dirty="0">
              <a:solidFill>
                <a:schemeClr val="bg1"/>
              </a:solidFill>
            </a:rPr>
            <a:t>The Dataset is divided into 2 parts, namely,  the movie Data and the user ratings.</a:t>
          </a:r>
          <a:endParaRPr lang="en-IN" dirty="0">
            <a:solidFill>
              <a:schemeClr val="bg1"/>
            </a:solidFill>
          </a:endParaRPr>
        </a:p>
      </dgm:t>
    </dgm:pt>
    <dgm:pt modelId="{B38AE2D3-1829-43BB-A7B7-2A5A2F41667A}" type="parTrans" cxnId="{3FE6E162-4920-4618-8EBA-093D45085203}">
      <dgm:prSet/>
      <dgm:spPr/>
      <dgm:t>
        <a:bodyPr/>
        <a:lstStyle/>
        <a:p>
          <a:endParaRPr lang="en-IN"/>
        </a:p>
      </dgm:t>
    </dgm:pt>
    <dgm:pt modelId="{6E48BD91-4AF2-441A-8612-306D95B77116}" type="sibTrans" cxnId="{3FE6E162-4920-4618-8EBA-093D45085203}">
      <dgm:prSet/>
      <dgm:spPr/>
      <dgm:t>
        <a:bodyPr/>
        <a:lstStyle/>
        <a:p>
          <a:endParaRPr lang="en-IN"/>
        </a:p>
      </dgm:t>
    </dgm:pt>
    <dgm:pt modelId="{73385C7F-8402-4E4F-9950-FB9CC57D23DD}">
      <dgm:prSet phldrT="[Text]"/>
      <dgm:spPr>
        <a:solidFill>
          <a:schemeClr val="accent3"/>
        </a:solidFill>
      </dgm:spPr>
      <dgm:t>
        <a:bodyPr/>
        <a:lstStyle/>
        <a:p>
          <a:r>
            <a:rPr lang="en-US" dirty="0"/>
            <a:t>The dataset is not separated initially, so we first separate the data so we can use it for further process.</a:t>
          </a:r>
          <a:endParaRPr lang="en-IN" dirty="0"/>
        </a:p>
      </dgm:t>
    </dgm:pt>
    <dgm:pt modelId="{42CB0881-83E0-49E4-8973-BD01218CE563}" type="parTrans" cxnId="{13F870E7-4AB9-4504-B326-00C369FD3C82}">
      <dgm:prSet/>
      <dgm:spPr/>
      <dgm:t>
        <a:bodyPr/>
        <a:lstStyle/>
        <a:p>
          <a:endParaRPr lang="en-IN"/>
        </a:p>
      </dgm:t>
    </dgm:pt>
    <dgm:pt modelId="{78C66A69-4801-41DD-9995-D4DE11727C03}" type="sibTrans" cxnId="{13F870E7-4AB9-4504-B326-00C369FD3C82}">
      <dgm:prSet/>
      <dgm:spPr/>
      <dgm:t>
        <a:bodyPr/>
        <a:lstStyle/>
        <a:p>
          <a:endParaRPr lang="en-IN"/>
        </a:p>
      </dgm:t>
    </dgm:pt>
    <dgm:pt modelId="{5938E601-FB4C-4F06-BD6C-801A21BC8CF3}">
      <dgm:prSet phldrT="[Text]"/>
      <dgm:spPr/>
      <dgm:t>
        <a:bodyPr/>
        <a:lstStyle/>
        <a:p>
          <a:r>
            <a:rPr lang="en-US" dirty="0">
              <a:solidFill>
                <a:schemeClr val="bg1"/>
              </a:solidFill>
            </a:rPr>
            <a:t>The dataset was not separated, hence for this part, I separated the files using pd.read function and encoding techniques.</a:t>
          </a:r>
          <a:endParaRPr lang="en-IN" dirty="0">
            <a:solidFill>
              <a:schemeClr val="bg1"/>
            </a:solidFill>
          </a:endParaRPr>
        </a:p>
      </dgm:t>
    </dgm:pt>
    <dgm:pt modelId="{4951A35F-E9D9-4DD6-B62C-BE1034ECDBEE}" type="parTrans" cxnId="{C53CC4F6-FA79-4DD1-9D2A-B66BB2D938D2}">
      <dgm:prSet/>
      <dgm:spPr/>
      <dgm:t>
        <a:bodyPr/>
        <a:lstStyle/>
        <a:p>
          <a:endParaRPr lang="en-IN"/>
        </a:p>
      </dgm:t>
    </dgm:pt>
    <dgm:pt modelId="{E425DBB3-3B98-4864-A656-BE9F69450E3B}" type="sibTrans" cxnId="{C53CC4F6-FA79-4DD1-9D2A-B66BB2D938D2}">
      <dgm:prSet/>
      <dgm:spPr/>
      <dgm:t>
        <a:bodyPr/>
        <a:lstStyle/>
        <a:p>
          <a:endParaRPr lang="en-IN"/>
        </a:p>
      </dgm:t>
    </dgm:pt>
    <dgm:pt modelId="{FBC9BDC5-D36F-467E-8486-59220EE9FDD5}">
      <dgm:prSet phldrT="[Text]"/>
      <dgm:spPr>
        <a:solidFill>
          <a:schemeClr val="accent3"/>
        </a:solidFill>
      </dgm:spPr>
      <dgm:t>
        <a:bodyPr/>
        <a:lstStyle/>
        <a:p>
          <a:r>
            <a:rPr lang="en-US" dirty="0"/>
            <a:t>Since the dataset is big, I did a lot of data visualization to view any discrepancies and ambiguities.</a:t>
          </a:r>
          <a:endParaRPr lang="en-IN" dirty="0"/>
        </a:p>
      </dgm:t>
    </dgm:pt>
    <dgm:pt modelId="{574CABF5-7500-4A8A-9CD2-46A927D5A69D}" type="parTrans" cxnId="{E88CD053-2085-4B8F-83F3-F93C0E59C6FB}">
      <dgm:prSet/>
      <dgm:spPr/>
      <dgm:t>
        <a:bodyPr/>
        <a:lstStyle/>
        <a:p>
          <a:endParaRPr lang="en-IN"/>
        </a:p>
      </dgm:t>
    </dgm:pt>
    <dgm:pt modelId="{140E540D-E465-40C5-891C-BEAD53945AA6}" type="sibTrans" cxnId="{E88CD053-2085-4B8F-83F3-F93C0E59C6FB}">
      <dgm:prSet/>
      <dgm:spPr/>
      <dgm:t>
        <a:bodyPr/>
        <a:lstStyle/>
        <a:p>
          <a:endParaRPr lang="en-IN"/>
        </a:p>
      </dgm:t>
    </dgm:pt>
    <dgm:pt modelId="{4FB06433-ADF7-4FD7-994D-894DD078A82A}">
      <dgm:prSet phldrT="[Text]" custT="1"/>
      <dgm:spPr/>
      <dgm:t>
        <a:bodyPr/>
        <a:lstStyle/>
        <a:p>
          <a:r>
            <a:rPr lang="en-US" sz="1200" dirty="0">
              <a:solidFill>
                <a:schemeClr val="bg1"/>
              </a:solidFill>
            </a:rPr>
            <a:t>Graphs using matplotlib were plotted for the visualization.</a:t>
          </a:r>
          <a:endParaRPr lang="en-IN" sz="1200" dirty="0">
            <a:solidFill>
              <a:schemeClr val="bg1"/>
            </a:solidFill>
          </a:endParaRPr>
        </a:p>
      </dgm:t>
    </dgm:pt>
    <dgm:pt modelId="{9C2AE716-E0DC-4202-BC50-D60AD050BB5A}" type="parTrans" cxnId="{97730AAB-89ED-48CD-B112-2A6928FFB603}">
      <dgm:prSet/>
      <dgm:spPr/>
      <dgm:t>
        <a:bodyPr/>
        <a:lstStyle/>
        <a:p>
          <a:endParaRPr lang="en-IN"/>
        </a:p>
      </dgm:t>
    </dgm:pt>
    <dgm:pt modelId="{8FD92C5C-9AFD-4694-92FE-450A9A90824B}" type="sibTrans" cxnId="{97730AAB-89ED-48CD-B112-2A6928FFB603}">
      <dgm:prSet/>
      <dgm:spPr/>
      <dgm:t>
        <a:bodyPr/>
        <a:lstStyle/>
        <a:p>
          <a:endParaRPr lang="en-IN"/>
        </a:p>
      </dgm:t>
    </dgm:pt>
    <dgm:pt modelId="{11ABF8C0-CF75-47EF-958B-A79356214EC2}" type="pres">
      <dgm:prSet presAssocID="{090E0C97-E1A0-46A2-AC2A-539D64C1F230}" presName="rootnode" presStyleCnt="0">
        <dgm:presLayoutVars>
          <dgm:chMax/>
          <dgm:chPref/>
          <dgm:dir/>
          <dgm:animLvl val="lvl"/>
        </dgm:presLayoutVars>
      </dgm:prSet>
      <dgm:spPr/>
    </dgm:pt>
    <dgm:pt modelId="{82012A9F-12AE-45FD-BD77-00CFFD0EA0D4}" type="pres">
      <dgm:prSet presAssocID="{D4A73A2F-E110-41B0-8718-0DAC43E6DE9F}" presName="composite" presStyleCnt="0"/>
      <dgm:spPr/>
    </dgm:pt>
    <dgm:pt modelId="{53C5CD60-97DD-430D-B5CF-6DF04681C684}" type="pres">
      <dgm:prSet presAssocID="{D4A73A2F-E110-41B0-8718-0DAC43E6DE9F}" presName="bentUpArrow1" presStyleLbl="alignImgPlace1" presStyleIdx="0" presStyleCnt="2"/>
      <dgm:spPr/>
    </dgm:pt>
    <dgm:pt modelId="{47C42746-29B6-4198-A748-11048D6257CD}" type="pres">
      <dgm:prSet presAssocID="{D4A73A2F-E110-41B0-8718-0DAC43E6DE9F}" presName="ParentText" presStyleLbl="node1" presStyleIdx="0" presStyleCnt="3">
        <dgm:presLayoutVars>
          <dgm:chMax val="1"/>
          <dgm:chPref val="1"/>
          <dgm:bulletEnabled val="1"/>
        </dgm:presLayoutVars>
      </dgm:prSet>
      <dgm:spPr/>
    </dgm:pt>
    <dgm:pt modelId="{6561878B-5D31-48BF-8F0D-EFCE8042BEF3}" type="pres">
      <dgm:prSet presAssocID="{D4A73A2F-E110-41B0-8718-0DAC43E6DE9F}" presName="ChildText" presStyleLbl="revTx" presStyleIdx="0" presStyleCnt="3">
        <dgm:presLayoutVars>
          <dgm:chMax val="0"/>
          <dgm:chPref val="0"/>
          <dgm:bulletEnabled val="1"/>
        </dgm:presLayoutVars>
      </dgm:prSet>
      <dgm:spPr/>
    </dgm:pt>
    <dgm:pt modelId="{47CD382C-EDBF-42DB-845E-57218371CCF1}" type="pres">
      <dgm:prSet presAssocID="{737721C7-2CAD-4968-86BF-07F38178591E}" presName="sibTrans" presStyleCnt="0"/>
      <dgm:spPr/>
    </dgm:pt>
    <dgm:pt modelId="{5F2C946C-49CE-46E7-8116-77C532ADBBA7}" type="pres">
      <dgm:prSet presAssocID="{73385C7F-8402-4E4F-9950-FB9CC57D23DD}" presName="composite" presStyleCnt="0"/>
      <dgm:spPr/>
    </dgm:pt>
    <dgm:pt modelId="{E56F0C33-D963-4A67-A745-D6D80FB7315B}" type="pres">
      <dgm:prSet presAssocID="{73385C7F-8402-4E4F-9950-FB9CC57D23DD}" presName="bentUpArrow1" presStyleLbl="alignImgPlace1" presStyleIdx="1" presStyleCnt="2"/>
      <dgm:spPr/>
    </dgm:pt>
    <dgm:pt modelId="{2036A5A0-91C2-454D-B10E-4DA340C968CB}" type="pres">
      <dgm:prSet presAssocID="{73385C7F-8402-4E4F-9950-FB9CC57D23DD}" presName="ParentText" presStyleLbl="node1" presStyleIdx="1" presStyleCnt="3">
        <dgm:presLayoutVars>
          <dgm:chMax val="1"/>
          <dgm:chPref val="1"/>
          <dgm:bulletEnabled val="1"/>
        </dgm:presLayoutVars>
      </dgm:prSet>
      <dgm:spPr/>
    </dgm:pt>
    <dgm:pt modelId="{9D1E0719-80A9-459B-AFF8-D5EE3E4C240F}" type="pres">
      <dgm:prSet presAssocID="{73385C7F-8402-4E4F-9950-FB9CC57D23DD}" presName="ChildText" presStyleLbl="revTx" presStyleIdx="1" presStyleCnt="3">
        <dgm:presLayoutVars>
          <dgm:chMax val="0"/>
          <dgm:chPref val="0"/>
          <dgm:bulletEnabled val="1"/>
        </dgm:presLayoutVars>
      </dgm:prSet>
      <dgm:spPr/>
    </dgm:pt>
    <dgm:pt modelId="{5E5A3B16-0ED8-408A-BBF2-22389B30575A}" type="pres">
      <dgm:prSet presAssocID="{78C66A69-4801-41DD-9995-D4DE11727C03}" presName="sibTrans" presStyleCnt="0"/>
      <dgm:spPr/>
    </dgm:pt>
    <dgm:pt modelId="{5E466128-A65A-4D1C-8D0B-03D984CA1A9B}" type="pres">
      <dgm:prSet presAssocID="{FBC9BDC5-D36F-467E-8486-59220EE9FDD5}" presName="composite" presStyleCnt="0"/>
      <dgm:spPr/>
    </dgm:pt>
    <dgm:pt modelId="{F164513C-D73E-4791-BEE2-D422A7D64FDE}" type="pres">
      <dgm:prSet presAssocID="{FBC9BDC5-D36F-467E-8486-59220EE9FDD5}" presName="ParentText" presStyleLbl="node1" presStyleIdx="2" presStyleCnt="3" custLinFactNeighborY="-2831">
        <dgm:presLayoutVars>
          <dgm:chMax val="1"/>
          <dgm:chPref val="1"/>
          <dgm:bulletEnabled val="1"/>
        </dgm:presLayoutVars>
      </dgm:prSet>
      <dgm:spPr/>
    </dgm:pt>
    <dgm:pt modelId="{7EE3BEB0-90BB-4DCB-8D66-1D08DBC35683}" type="pres">
      <dgm:prSet presAssocID="{FBC9BDC5-D36F-467E-8486-59220EE9FDD5}" presName="FinalChildText" presStyleLbl="revTx" presStyleIdx="2" presStyleCnt="3">
        <dgm:presLayoutVars>
          <dgm:chMax val="0"/>
          <dgm:chPref val="0"/>
          <dgm:bulletEnabled val="1"/>
        </dgm:presLayoutVars>
      </dgm:prSet>
      <dgm:spPr/>
    </dgm:pt>
  </dgm:ptLst>
  <dgm:cxnLst>
    <dgm:cxn modelId="{0C7EA606-FAC8-4A70-ABE9-EE0EAC653561}" type="presOf" srcId="{D4A73A2F-E110-41B0-8718-0DAC43E6DE9F}" destId="{47C42746-29B6-4198-A748-11048D6257CD}" srcOrd="0" destOrd="0" presId="urn:microsoft.com/office/officeart/2005/8/layout/StepDownProcess"/>
    <dgm:cxn modelId="{7099A520-2437-4434-87D1-211B5060BF0E}" type="presOf" srcId="{FBC9BDC5-D36F-467E-8486-59220EE9FDD5}" destId="{F164513C-D73E-4791-BEE2-D422A7D64FDE}" srcOrd="0" destOrd="0" presId="urn:microsoft.com/office/officeart/2005/8/layout/StepDownProcess"/>
    <dgm:cxn modelId="{9239A329-7935-4074-BBE9-96C4A4CDB08E}" type="presOf" srcId="{4FB06433-ADF7-4FD7-994D-894DD078A82A}" destId="{7EE3BEB0-90BB-4DCB-8D66-1D08DBC35683}" srcOrd="0" destOrd="0" presId="urn:microsoft.com/office/officeart/2005/8/layout/StepDownProcess"/>
    <dgm:cxn modelId="{3FE6E162-4920-4618-8EBA-093D45085203}" srcId="{D4A73A2F-E110-41B0-8718-0DAC43E6DE9F}" destId="{63CE8254-57D4-4E60-9592-7B2E25B080B6}" srcOrd="0" destOrd="0" parTransId="{B38AE2D3-1829-43BB-A7B7-2A5A2F41667A}" sibTransId="{6E48BD91-4AF2-441A-8612-306D95B77116}"/>
    <dgm:cxn modelId="{2C221F44-EEAE-4FC7-8CA5-D92F814BF546}" type="presOf" srcId="{73385C7F-8402-4E4F-9950-FB9CC57D23DD}" destId="{2036A5A0-91C2-454D-B10E-4DA340C968CB}" srcOrd="0" destOrd="0" presId="urn:microsoft.com/office/officeart/2005/8/layout/StepDownProcess"/>
    <dgm:cxn modelId="{D55EE44B-BAD4-4190-BFE5-15D05036A235}" type="presOf" srcId="{63CE8254-57D4-4E60-9592-7B2E25B080B6}" destId="{6561878B-5D31-48BF-8F0D-EFCE8042BEF3}" srcOrd="0" destOrd="0" presId="urn:microsoft.com/office/officeart/2005/8/layout/StepDownProcess"/>
    <dgm:cxn modelId="{E88CD053-2085-4B8F-83F3-F93C0E59C6FB}" srcId="{090E0C97-E1A0-46A2-AC2A-539D64C1F230}" destId="{FBC9BDC5-D36F-467E-8486-59220EE9FDD5}" srcOrd="2" destOrd="0" parTransId="{574CABF5-7500-4A8A-9CD2-46A927D5A69D}" sibTransId="{140E540D-E465-40C5-891C-BEAD53945AA6}"/>
    <dgm:cxn modelId="{0197A978-E53A-44E2-9312-1AF65600907A}" srcId="{090E0C97-E1A0-46A2-AC2A-539D64C1F230}" destId="{D4A73A2F-E110-41B0-8718-0DAC43E6DE9F}" srcOrd="0" destOrd="0" parTransId="{35D2B091-ACDC-470F-A081-7C74803B90FB}" sibTransId="{737721C7-2CAD-4968-86BF-07F38178591E}"/>
    <dgm:cxn modelId="{7959985A-7E68-4DA1-BC6A-516D0FCC9A8F}" type="presOf" srcId="{090E0C97-E1A0-46A2-AC2A-539D64C1F230}" destId="{11ABF8C0-CF75-47EF-958B-A79356214EC2}" srcOrd="0" destOrd="0" presId="urn:microsoft.com/office/officeart/2005/8/layout/StepDownProcess"/>
    <dgm:cxn modelId="{97730AAB-89ED-48CD-B112-2A6928FFB603}" srcId="{FBC9BDC5-D36F-467E-8486-59220EE9FDD5}" destId="{4FB06433-ADF7-4FD7-994D-894DD078A82A}" srcOrd="0" destOrd="0" parTransId="{9C2AE716-E0DC-4202-BC50-D60AD050BB5A}" sibTransId="{8FD92C5C-9AFD-4694-92FE-450A9A90824B}"/>
    <dgm:cxn modelId="{CCE341B3-80B4-4FCF-9664-8AECBEFDD870}" type="presOf" srcId="{5938E601-FB4C-4F06-BD6C-801A21BC8CF3}" destId="{9D1E0719-80A9-459B-AFF8-D5EE3E4C240F}" srcOrd="0" destOrd="0" presId="urn:microsoft.com/office/officeart/2005/8/layout/StepDownProcess"/>
    <dgm:cxn modelId="{13F870E7-4AB9-4504-B326-00C369FD3C82}" srcId="{090E0C97-E1A0-46A2-AC2A-539D64C1F230}" destId="{73385C7F-8402-4E4F-9950-FB9CC57D23DD}" srcOrd="1" destOrd="0" parTransId="{42CB0881-83E0-49E4-8973-BD01218CE563}" sibTransId="{78C66A69-4801-41DD-9995-D4DE11727C03}"/>
    <dgm:cxn modelId="{C53CC4F6-FA79-4DD1-9D2A-B66BB2D938D2}" srcId="{73385C7F-8402-4E4F-9950-FB9CC57D23DD}" destId="{5938E601-FB4C-4F06-BD6C-801A21BC8CF3}" srcOrd="0" destOrd="0" parTransId="{4951A35F-E9D9-4DD6-B62C-BE1034ECDBEE}" sibTransId="{E425DBB3-3B98-4864-A656-BE9F69450E3B}"/>
    <dgm:cxn modelId="{79FCD97F-9C2D-4530-AE83-5639A03A6FC2}" type="presParOf" srcId="{11ABF8C0-CF75-47EF-958B-A79356214EC2}" destId="{82012A9F-12AE-45FD-BD77-00CFFD0EA0D4}" srcOrd="0" destOrd="0" presId="urn:microsoft.com/office/officeart/2005/8/layout/StepDownProcess"/>
    <dgm:cxn modelId="{BCA1AEBE-81FF-4AA2-A8D2-03D60C13C768}" type="presParOf" srcId="{82012A9F-12AE-45FD-BD77-00CFFD0EA0D4}" destId="{53C5CD60-97DD-430D-B5CF-6DF04681C684}" srcOrd="0" destOrd="0" presId="urn:microsoft.com/office/officeart/2005/8/layout/StepDownProcess"/>
    <dgm:cxn modelId="{3495D9ED-7C00-42A8-8398-95676F3B6CB8}" type="presParOf" srcId="{82012A9F-12AE-45FD-BD77-00CFFD0EA0D4}" destId="{47C42746-29B6-4198-A748-11048D6257CD}" srcOrd="1" destOrd="0" presId="urn:microsoft.com/office/officeart/2005/8/layout/StepDownProcess"/>
    <dgm:cxn modelId="{4FC10B4A-F21E-46D6-8802-62E247057585}" type="presParOf" srcId="{82012A9F-12AE-45FD-BD77-00CFFD0EA0D4}" destId="{6561878B-5D31-48BF-8F0D-EFCE8042BEF3}" srcOrd="2" destOrd="0" presId="urn:microsoft.com/office/officeart/2005/8/layout/StepDownProcess"/>
    <dgm:cxn modelId="{C8B6BD19-8882-4DB5-BB94-407EFB5CA9E1}" type="presParOf" srcId="{11ABF8C0-CF75-47EF-958B-A79356214EC2}" destId="{47CD382C-EDBF-42DB-845E-57218371CCF1}" srcOrd="1" destOrd="0" presId="urn:microsoft.com/office/officeart/2005/8/layout/StepDownProcess"/>
    <dgm:cxn modelId="{EB212BF4-2FF1-416A-A9BF-4CFE2C77DCFC}" type="presParOf" srcId="{11ABF8C0-CF75-47EF-958B-A79356214EC2}" destId="{5F2C946C-49CE-46E7-8116-77C532ADBBA7}" srcOrd="2" destOrd="0" presId="urn:microsoft.com/office/officeart/2005/8/layout/StepDownProcess"/>
    <dgm:cxn modelId="{374A85BC-AE27-4AF4-BC38-D16629AFA145}" type="presParOf" srcId="{5F2C946C-49CE-46E7-8116-77C532ADBBA7}" destId="{E56F0C33-D963-4A67-A745-D6D80FB7315B}" srcOrd="0" destOrd="0" presId="urn:microsoft.com/office/officeart/2005/8/layout/StepDownProcess"/>
    <dgm:cxn modelId="{F50B17F1-2A56-4F7F-82E9-F4EEDD8C86EA}" type="presParOf" srcId="{5F2C946C-49CE-46E7-8116-77C532ADBBA7}" destId="{2036A5A0-91C2-454D-B10E-4DA340C968CB}" srcOrd="1" destOrd="0" presId="urn:microsoft.com/office/officeart/2005/8/layout/StepDownProcess"/>
    <dgm:cxn modelId="{DD81F64C-C714-48C9-910E-07051BE25756}" type="presParOf" srcId="{5F2C946C-49CE-46E7-8116-77C532ADBBA7}" destId="{9D1E0719-80A9-459B-AFF8-D5EE3E4C240F}" srcOrd="2" destOrd="0" presId="urn:microsoft.com/office/officeart/2005/8/layout/StepDownProcess"/>
    <dgm:cxn modelId="{95DC434A-A0B8-4675-87A1-DB9050E53929}" type="presParOf" srcId="{11ABF8C0-CF75-47EF-958B-A79356214EC2}" destId="{5E5A3B16-0ED8-408A-BBF2-22389B30575A}" srcOrd="3" destOrd="0" presId="urn:microsoft.com/office/officeart/2005/8/layout/StepDownProcess"/>
    <dgm:cxn modelId="{CCECB7AA-731A-4C38-961A-68D7BB1E3BC4}" type="presParOf" srcId="{11ABF8C0-CF75-47EF-958B-A79356214EC2}" destId="{5E466128-A65A-4D1C-8D0B-03D984CA1A9B}" srcOrd="4" destOrd="0" presId="urn:microsoft.com/office/officeart/2005/8/layout/StepDownProcess"/>
    <dgm:cxn modelId="{08B5507B-ABDA-4004-A65C-15C0E84C7E74}" type="presParOf" srcId="{5E466128-A65A-4D1C-8D0B-03D984CA1A9B}" destId="{F164513C-D73E-4791-BEE2-D422A7D64FDE}" srcOrd="0" destOrd="0" presId="urn:microsoft.com/office/officeart/2005/8/layout/StepDownProcess"/>
    <dgm:cxn modelId="{9F4E30D6-22FB-4AB3-A62D-92E97634E5E9}" type="presParOf" srcId="{5E466128-A65A-4D1C-8D0B-03D984CA1A9B}" destId="{7EE3BEB0-90BB-4DCB-8D66-1D08DBC35683}"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121932-7946-49B7-AD44-1D0B9FCDDA70}">
      <dsp:nvSpPr>
        <dsp:cNvPr id="0" name=""/>
        <dsp:cNvSpPr/>
      </dsp:nvSpPr>
      <dsp:spPr>
        <a:xfrm>
          <a:off x="0" y="20196"/>
          <a:ext cx="8905875" cy="107033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Due to overwhelming amount of options available on the internet, it is necessary to filter, organize and effectively distribute relevant information in order to address the issue of excess information that many internet users have been experiencing.</a:t>
          </a:r>
          <a:endParaRPr lang="en-IN" sz="1600" kern="1200" dirty="0"/>
        </a:p>
      </dsp:txBody>
      <dsp:txXfrm>
        <a:off x="52249" y="72445"/>
        <a:ext cx="8801377" cy="965832"/>
      </dsp:txXfrm>
    </dsp:sp>
    <dsp:sp modelId="{01C4BDC2-7EC4-4055-9882-15DC4D1F4646}">
      <dsp:nvSpPr>
        <dsp:cNvPr id="0" name=""/>
        <dsp:cNvSpPr/>
      </dsp:nvSpPr>
      <dsp:spPr>
        <a:xfrm>
          <a:off x="0" y="1139487"/>
          <a:ext cx="8905875" cy="107033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Recommender systems try to mitigate this problem of having huge options by filtering out the right content for them.</a:t>
          </a:r>
        </a:p>
      </dsp:txBody>
      <dsp:txXfrm>
        <a:off x="52249" y="1191736"/>
        <a:ext cx="8801377" cy="965832"/>
      </dsp:txXfrm>
    </dsp:sp>
    <dsp:sp modelId="{F0CEA2CF-4917-4802-819A-4C4492E1AA9D}">
      <dsp:nvSpPr>
        <dsp:cNvPr id="0" name=""/>
        <dsp:cNvSpPr/>
      </dsp:nvSpPr>
      <dsp:spPr>
        <a:xfrm>
          <a:off x="0" y="2258778"/>
          <a:ext cx="8905875" cy="107033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Similar to this, when we talk of entertainment, we think about movies. The internet has tens of thousands of films from various eras. Users sometimes struggle to decide what to watch, thus it is advantageous to develop a movie recommendation system based on user ratings, genres, preferences and other factors.</a:t>
          </a:r>
        </a:p>
      </dsp:txBody>
      <dsp:txXfrm>
        <a:off x="52249" y="2311027"/>
        <a:ext cx="8801377" cy="965832"/>
      </dsp:txXfrm>
    </dsp:sp>
    <dsp:sp modelId="{1BBD4E67-E597-4A88-8D2D-CF9283BFB17E}">
      <dsp:nvSpPr>
        <dsp:cNvPr id="0" name=""/>
        <dsp:cNvSpPr/>
      </dsp:nvSpPr>
      <dsp:spPr>
        <a:xfrm>
          <a:off x="0" y="3378068"/>
          <a:ext cx="8905875" cy="107033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In this project, I’ll explore several different algorithms on the </a:t>
          </a:r>
          <a:r>
            <a:rPr lang="en-US" sz="1600" kern="1200" dirty="0" err="1"/>
            <a:t>MovieLens</a:t>
          </a:r>
          <a:r>
            <a:rPr lang="en-US" sz="1600" kern="1200" dirty="0"/>
            <a:t> Dataset and analyze which one provides the most accurate recommendation.</a:t>
          </a:r>
        </a:p>
      </dsp:txBody>
      <dsp:txXfrm>
        <a:off x="52249" y="3430317"/>
        <a:ext cx="8801377" cy="9658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10260F-33A1-4AF4-B75A-BC4806DEFEC3}">
      <dsp:nvSpPr>
        <dsp:cNvPr id="0" name=""/>
        <dsp:cNvSpPr/>
      </dsp:nvSpPr>
      <dsp:spPr>
        <a:xfrm>
          <a:off x="376313" y="286930"/>
          <a:ext cx="3109721" cy="3109721"/>
        </a:xfrm>
        <a:prstGeom prst="pie">
          <a:avLst>
            <a:gd name="adj1" fmla="val 16200000"/>
            <a:gd name="adj2" fmla="val 180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t>Cold start</a:t>
          </a:r>
          <a:endParaRPr lang="en-IN" sz="2000" b="1" kern="1200" dirty="0"/>
        </a:p>
      </dsp:txBody>
      <dsp:txXfrm>
        <a:off x="2067039" y="860747"/>
        <a:ext cx="1055083" cy="1036573"/>
      </dsp:txXfrm>
    </dsp:sp>
    <dsp:sp modelId="{D3E1EAC7-B7DF-4B49-BDEC-260A347F08BD}">
      <dsp:nvSpPr>
        <dsp:cNvPr id="0" name=""/>
        <dsp:cNvSpPr/>
      </dsp:nvSpPr>
      <dsp:spPr>
        <a:xfrm>
          <a:off x="216014" y="379481"/>
          <a:ext cx="3109721" cy="3109721"/>
        </a:xfrm>
        <a:prstGeom prst="pie">
          <a:avLst>
            <a:gd name="adj1" fmla="val 1800000"/>
            <a:gd name="adj2" fmla="val 900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Sparsity</a:t>
          </a:r>
          <a:endParaRPr lang="en-IN" sz="2400" b="1" kern="1200" dirty="0"/>
        </a:p>
      </dsp:txBody>
      <dsp:txXfrm>
        <a:off x="1067485" y="2341567"/>
        <a:ext cx="1406778" cy="962532"/>
      </dsp:txXfrm>
    </dsp:sp>
    <dsp:sp modelId="{8445193D-BBCD-49A1-A0F9-0B24A79A5C56}">
      <dsp:nvSpPr>
        <dsp:cNvPr id="0" name=""/>
        <dsp:cNvSpPr/>
      </dsp:nvSpPr>
      <dsp:spPr>
        <a:xfrm>
          <a:off x="216014" y="379481"/>
          <a:ext cx="3109721" cy="3109721"/>
        </a:xfrm>
        <a:prstGeom prst="pie">
          <a:avLst>
            <a:gd name="adj1" fmla="val 9000000"/>
            <a:gd name="adj2" fmla="val 162000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Scalability</a:t>
          </a:r>
          <a:endParaRPr lang="en-IN" sz="1600" b="1" kern="1200" dirty="0"/>
        </a:p>
      </dsp:txBody>
      <dsp:txXfrm>
        <a:off x="549198" y="990319"/>
        <a:ext cx="1055083" cy="10365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0CD26-A8D9-4DD8-9750-2A4F955E70CE}">
      <dsp:nvSpPr>
        <dsp:cNvPr id="0" name=""/>
        <dsp:cNvSpPr/>
      </dsp:nvSpPr>
      <dsp:spPr>
        <a:xfrm>
          <a:off x="148714" y="926128"/>
          <a:ext cx="1932193" cy="14578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We frequently favor items that are comparable to other things we enjoy.</a:t>
          </a:r>
          <a:endParaRPr lang="en-IN" sz="1800" kern="1200" dirty="0"/>
        </a:p>
      </dsp:txBody>
      <dsp:txXfrm>
        <a:off x="191414" y="968828"/>
        <a:ext cx="1846793" cy="1372480"/>
      </dsp:txXfrm>
    </dsp:sp>
    <dsp:sp modelId="{B2AA6045-0700-486F-8D7C-89AA050645EB}">
      <dsp:nvSpPr>
        <dsp:cNvPr id="0" name=""/>
        <dsp:cNvSpPr/>
      </dsp:nvSpPr>
      <dsp:spPr>
        <a:xfrm rot="44747">
          <a:off x="2299757" y="1491015"/>
          <a:ext cx="464041" cy="3649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2299762" y="1563301"/>
        <a:ext cx="354543" cy="218997"/>
      </dsp:txXfrm>
    </dsp:sp>
    <dsp:sp modelId="{3001A41E-87C1-48C6-84D0-CA3A35E261F9}">
      <dsp:nvSpPr>
        <dsp:cNvPr id="0" name=""/>
        <dsp:cNvSpPr/>
      </dsp:nvSpPr>
      <dsp:spPr>
        <a:xfrm>
          <a:off x="2956384" y="961408"/>
          <a:ext cx="1737568" cy="14578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We also prefer to like items that people who are similar to us like.</a:t>
          </a:r>
          <a:endParaRPr lang="en-IN" sz="1600" kern="1200" dirty="0"/>
        </a:p>
      </dsp:txBody>
      <dsp:txXfrm>
        <a:off x="2999084" y="1004108"/>
        <a:ext cx="1652168" cy="1372480"/>
      </dsp:txXfrm>
    </dsp:sp>
    <dsp:sp modelId="{8F4CC6DE-74A8-41D2-8DF0-4C1402F639A2}">
      <dsp:nvSpPr>
        <dsp:cNvPr id="0" name=""/>
        <dsp:cNvSpPr/>
      </dsp:nvSpPr>
      <dsp:spPr>
        <a:xfrm rot="21583040">
          <a:off x="4948992" y="1500973"/>
          <a:ext cx="540696" cy="3649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4948993" y="1574242"/>
        <a:ext cx="431198" cy="218997"/>
      </dsp:txXfrm>
    </dsp:sp>
    <dsp:sp modelId="{26A21F66-CAAD-42B1-8E99-E75E0BA228B2}">
      <dsp:nvSpPr>
        <dsp:cNvPr id="0" name=""/>
        <dsp:cNvSpPr/>
      </dsp:nvSpPr>
      <dsp:spPr>
        <a:xfrm>
          <a:off x="5714123" y="947106"/>
          <a:ext cx="2020013" cy="14578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These patterns can be utilized to create predictions about future developments.</a:t>
          </a:r>
          <a:endParaRPr lang="en-IN" sz="1600" kern="1200" dirty="0"/>
        </a:p>
      </dsp:txBody>
      <dsp:txXfrm>
        <a:off x="5756823" y="989806"/>
        <a:ext cx="1934613" cy="1372480"/>
      </dsp:txXfrm>
    </dsp:sp>
    <dsp:sp modelId="{61732F79-5026-4914-802D-28CDC20CD6DE}">
      <dsp:nvSpPr>
        <dsp:cNvPr id="0" name=""/>
        <dsp:cNvSpPr/>
      </dsp:nvSpPr>
      <dsp:spPr>
        <a:xfrm rot="5357515">
          <a:off x="6541042" y="2685979"/>
          <a:ext cx="477508" cy="3649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6595114" y="2704233"/>
        <a:ext cx="368010" cy="218997"/>
      </dsp:txXfrm>
    </dsp:sp>
    <dsp:sp modelId="{E9F0A3B9-9AA6-442C-B56C-D8C5EA7ACE4E}">
      <dsp:nvSpPr>
        <dsp:cNvPr id="0" name=""/>
        <dsp:cNvSpPr/>
      </dsp:nvSpPr>
      <dsp:spPr>
        <a:xfrm>
          <a:off x="5751579" y="3304966"/>
          <a:ext cx="2165245" cy="14578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These advances can be managed with the use of </a:t>
          </a:r>
          <a:r>
            <a:rPr lang="en-US" sz="1600" b="1" kern="1200" dirty="0"/>
            <a:t>recommendation systems.</a:t>
          </a:r>
          <a:endParaRPr lang="en-IN" sz="1600" b="1" kern="1200" dirty="0"/>
        </a:p>
      </dsp:txBody>
      <dsp:txXfrm>
        <a:off x="5794279" y="3347666"/>
        <a:ext cx="2079845" cy="13724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C5CD60-97DD-430D-B5CF-6DF04681C684}">
      <dsp:nvSpPr>
        <dsp:cNvPr id="0" name=""/>
        <dsp:cNvSpPr/>
      </dsp:nvSpPr>
      <dsp:spPr>
        <a:xfrm rot="5400000">
          <a:off x="1635634" y="1583167"/>
          <a:ext cx="1400175" cy="1594049"/>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C42746-29B6-4198-A748-11048D6257CD}">
      <dsp:nvSpPr>
        <dsp:cNvPr id="0" name=""/>
        <dsp:cNvSpPr/>
      </dsp:nvSpPr>
      <dsp:spPr>
        <a:xfrm>
          <a:off x="1264673" y="31045"/>
          <a:ext cx="2357070" cy="1649872"/>
        </a:xfrm>
        <a:prstGeom prst="roundRect">
          <a:avLst>
            <a:gd name="adj" fmla="val 1667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Initially, we load the MovieLens Dataset using the pandas Library.</a:t>
          </a:r>
          <a:endParaRPr lang="en-IN" sz="1700" kern="1200" dirty="0"/>
        </a:p>
      </dsp:txBody>
      <dsp:txXfrm>
        <a:off x="1345228" y="111600"/>
        <a:ext cx="2195960" cy="1488762"/>
      </dsp:txXfrm>
    </dsp:sp>
    <dsp:sp modelId="{6561878B-5D31-48BF-8F0D-EFCE8042BEF3}">
      <dsp:nvSpPr>
        <dsp:cNvPr id="0" name=""/>
        <dsp:cNvSpPr/>
      </dsp:nvSpPr>
      <dsp:spPr>
        <a:xfrm>
          <a:off x="3621744" y="188398"/>
          <a:ext cx="1714308" cy="133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solidFill>
                <a:schemeClr val="bg1"/>
              </a:solidFill>
            </a:rPr>
            <a:t>The Dataset is divided into 2 parts, namely,  the movie Data and the user ratings.</a:t>
          </a:r>
          <a:endParaRPr lang="en-IN" sz="1200" kern="1200" dirty="0">
            <a:solidFill>
              <a:schemeClr val="bg1"/>
            </a:solidFill>
          </a:endParaRPr>
        </a:p>
      </dsp:txBody>
      <dsp:txXfrm>
        <a:off x="3621744" y="188398"/>
        <a:ext cx="1714308" cy="1333500"/>
      </dsp:txXfrm>
    </dsp:sp>
    <dsp:sp modelId="{E56F0C33-D963-4A67-A745-D6D80FB7315B}">
      <dsp:nvSpPr>
        <dsp:cNvPr id="0" name=""/>
        <dsp:cNvSpPr/>
      </dsp:nvSpPr>
      <dsp:spPr>
        <a:xfrm rot="5400000">
          <a:off x="3589896" y="3436519"/>
          <a:ext cx="1400175" cy="1594049"/>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36A5A0-91C2-454D-B10E-4DA340C968CB}">
      <dsp:nvSpPr>
        <dsp:cNvPr id="0" name=""/>
        <dsp:cNvSpPr/>
      </dsp:nvSpPr>
      <dsp:spPr>
        <a:xfrm>
          <a:off x="3218935" y="1884397"/>
          <a:ext cx="2357070" cy="1649872"/>
        </a:xfrm>
        <a:prstGeom prst="roundRect">
          <a:avLst>
            <a:gd name="adj" fmla="val 1667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The dataset is not separated initially, so we first separate the data so we can use it for further process.</a:t>
          </a:r>
          <a:endParaRPr lang="en-IN" sz="1700" kern="1200" dirty="0"/>
        </a:p>
      </dsp:txBody>
      <dsp:txXfrm>
        <a:off x="3299490" y="1964952"/>
        <a:ext cx="2195960" cy="1488762"/>
      </dsp:txXfrm>
    </dsp:sp>
    <dsp:sp modelId="{9D1E0719-80A9-459B-AFF8-D5EE3E4C240F}">
      <dsp:nvSpPr>
        <dsp:cNvPr id="0" name=""/>
        <dsp:cNvSpPr/>
      </dsp:nvSpPr>
      <dsp:spPr>
        <a:xfrm>
          <a:off x="5576006" y="2041750"/>
          <a:ext cx="1714308" cy="133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solidFill>
                <a:schemeClr val="bg1"/>
              </a:solidFill>
            </a:rPr>
            <a:t>The dataset was not separated, hence for this part, I separated the files using pd.read function and encoding techniques.</a:t>
          </a:r>
          <a:endParaRPr lang="en-IN" sz="1200" kern="1200" dirty="0">
            <a:solidFill>
              <a:schemeClr val="bg1"/>
            </a:solidFill>
          </a:endParaRPr>
        </a:p>
      </dsp:txBody>
      <dsp:txXfrm>
        <a:off x="5576006" y="2041750"/>
        <a:ext cx="1714308" cy="1333500"/>
      </dsp:txXfrm>
    </dsp:sp>
    <dsp:sp modelId="{F164513C-D73E-4791-BEE2-D422A7D64FDE}">
      <dsp:nvSpPr>
        <dsp:cNvPr id="0" name=""/>
        <dsp:cNvSpPr/>
      </dsp:nvSpPr>
      <dsp:spPr>
        <a:xfrm>
          <a:off x="5173197" y="3691040"/>
          <a:ext cx="2357070" cy="1649872"/>
        </a:xfrm>
        <a:prstGeom prst="roundRect">
          <a:avLst>
            <a:gd name="adj" fmla="val 1667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Since the dataset is big, I did a lot of data visualization to view any discrepancies and ambiguities.</a:t>
          </a:r>
          <a:endParaRPr lang="en-IN" sz="1700" kern="1200" dirty="0"/>
        </a:p>
      </dsp:txBody>
      <dsp:txXfrm>
        <a:off x="5253752" y="3771595"/>
        <a:ext cx="2195960" cy="1488762"/>
      </dsp:txXfrm>
    </dsp:sp>
    <dsp:sp modelId="{7EE3BEB0-90BB-4DCB-8D66-1D08DBC35683}">
      <dsp:nvSpPr>
        <dsp:cNvPr id="0" name=""/>
        <dsp:cNvSpPr/>
      </dsp:nvSpPr>
      <dsp:spPr>
        <a:xfrm>
          <a:off x="7530268" y="3895101"/>
          <a:ext cx="1714308" cy="133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solidFill>
                <a:schemeClr val="bg1"/>
              </a:solidFill>
            </a:rPr>
            <a:t>Graphs using matplotlib were plotted for the visualization.</a:t>
          </a:r>
          <a:endParaRPr lang="en-IN" sz="1200" kern="1200" dirty="0">
            <a:solidFill>
              <a:schemeClr val="bg1"/>
            </a:solidFill>
          </a:endParaRPr>
        </a:p>
      </dsp:txBody>
      <dsp:txXfrm>
        <a:off x="7530268" y="3895101"/>
        <a:ext cx="1714308" cy="13335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10/3/2022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10/3/2022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hyperlink" Target="https://grouplens.org/datasets/movielens/100k/"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8D523B7-C318-02FC-4F9D-EB36FCBECF2C}"/>
              </a:ext>
            </a:extLst>
          </p:cNvPr>
          <p:cNvPicPr>
            <a:picLocks noChangeAspect="1"/>
          </p:cNvPicPr>
          <p:nvPr/>
        </p:nvPicPr>
        <p:blipFill>
          <a:blip r:embed="rId2"/>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5D08FE10-B362-686B-3A23-5569186A42EF}"/>
              </a:ext>
            </a:extLst>
          </p:cNvPr>
          <p:cNvSpPr/>
          <p:nvPr/>
        </p:nvSpPr>
        <p:spPr>
          <a:xfrm>
            <a:off x="1862138" y="1419225"/>
            <a:ext cx="8396287" cy="2305050"/>
          </a:xfrm>
          <a:prstGeom prst="rect">
            <a:avLst/>
          </a:prstGeom>
          <a:solidFill>
            <a:srgbClr val="FBE49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13" name="Title 1">
            <a:extLst>
              <a:ext uri="{FF2B5EF4-FFF2-40B4-BE49-F238E27FC236}">
                <a16:creationId xmlns:a16="http://schemas.microsoft.com/office/drawing/2014/main" id="{4532B90F-4281-6940-CF0F-C452B0936895}"/>
              </a:ext>
            </a:extLst>
          </p:cNvPr>
          <p:cNvSpPr>
            <a:spLocks noGrp="1"/>
          </p:cNvSpPr>
          <p:nvPr>
            <p:ph type="ctrTitle"/>
          </p:nvPr>
        </p:nvSpPr>
        <p:spPr>
          <a:xfrm>
            <a:off x="1814511" y="1413986"/>
            <a:ext cx="8562975" cy="838200"/>
          </a:xfrm>
        </p:spPr>
        <p:txBody>
          <a:bodyPr/>
          <a:lstStyle/>
          <a:p>
            <a:pPr algn="ctr"/>
            <a:r>
              <a:rPr lang="en-US" sz="4800" i="1" dirty="0">
                <a:solidFill>
                  <a:schemeClr val="tx1"/>
                </a:solidFill>
              </a:rPr>
              <a:t>Movie Recommender System</a:t>
            </a:r>
          </a:p>
        </p:txBody>
      </p:sp>
      <p:sp>
        <p:nvSpPr>
          <p:cNvPr id="14" name="TextBox 13">
            <a:extLst>
              <a:ext uri="{FF2B5EF4-FFF2-40B4-BE49-F238E27FC236}">
                <a16:creationId xmlns:a16="http://schemas.microsoft.com/office/drawing/2014/main" id="{DA88EA37-B26B-176F-4F06-EA94916246C9}"/>
              </a:ext>
            </a:extLst>
          </p:cNvPr>
          <p:cNvSpPr txBox="1"/>
          <p:nvPr/>
        </p:nvSpPr>
        <p:spPr>
          <a:xfrm>
            <a:off x="4407693" y="2257425"/>
            <a:ext cx="3305175" cy="1477328"/>
          </a:xfrm>
          <a:prstGeom prst="rect">
            <a:avLst/>
          </a:prstGeom>
          <a:noFill/>
        </p:spPr>
        <p:txBody>
          <a:bodyPr wrap="square" rtlCol="0">
            <a:spAutoFit/>
          </a:bodyPr>
          <a:lstStyle/>
          <a:p>
            <a:pPr algn="ctr"/>
            <a:r>
              <a:rPr lang="en-US" b="1" dirty="0">
                <a:solidFill>
                  <a:schemeClr val="tx1"/>
                </a:solidFill>
              </a:rPr>
              <a:t>Presented By: </a:t>
            </a:r>
          </a:p>
          <a:p>
            <a:pPr algn="ctr"/>
            <a:r>
              <a:rPr lang="en-US" b="1" dirty="0">
                <a:solidFill>
                  <a:schemeClr val="tx1"/>
                </a:solidFill>
              </a:rPr>
              <a:t>Vedant Narendra Joshi</a:t>
            </a:r>
          </a:p>
          <a:p>
            <a:pPr algn="ctr"/>
            <a:endParaRPr lang="en-IN" b="1" dirty="0">
              <a:solidFill>
                <a:schemeClr val="tx1"/>
              </a:solidFill>
            </a:endParaRPr>
          </a:p>
          <a:p>
            <a:pPr algn="ctr"/>
            <a:r>
              <a:rPr lang="en-IN" b="1" dirty="0">
                <a:solidFill>
                  <a:schemeClr val="tx1"/>
                </a:solidFill>
              </a:rPr>
              <a:t>University ID:</a:t>
            </a:r>
          </a:p>
          <a:p>
            <a:pPr algn="ctr"/>
            <a:r>
              <a:rPr lang="en-IN" b="1" dirty="0">
                <a:solidFill>
                  <a:schemeClr val="tx1"/>
                </a:solidFill>
              </a:rPr>
              <a:t>801305907</a:t>
            </a:r>
            <a:endParaRPr lang="en-US" b="1" dirty="0">
              <a:solidFill>
                <a:schemeClr val="tx1"/>
              </a:solidFill>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43A5-9EFD-F54E-C9B9-E1435631D321}"/>
              </a:ext>
            </a:extLst>
          </p:cNvPr>
          <p:cNvSpPr>
            <a:spLocks noGrp="1"/>
          </p:cNvSpPr>
          <p:nvPr>
            <p:ph type="title"/>
          </p:nvPr>
        </p:nvSpPr>
        <p:spPr/>
        <p:txBody>
          <a:bodyPr/>
          <a:lstStyle/>
          <a:p>
            <a:r>
              <a:rPr lang="en-US" dirty="0"/>
              <a:t>Continued Approach[2]</a:t>
            </a:r>
            <a:endParaRPr lang="en-IN" dirty="0"/>
          </a:p>
        </p:txBody>
      </p:sp>
      <p:sp>
        <p:nvSpPr>
          <p:cNvPr id="3" name="Slide Number Placeholder 2">
            <a:extLst>
              <a:ext uri="{FF2B5EF4-FFF2-40B4-BE49-F238E27FC236}">
                <a16:creationId xmlns:a16="http://schemas.microsoft.com/office/drawing/2014/main" id="{21E1245F-CA8D-2DCE-426C-279D73FF58D0}"/>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 Placeholder 3">
            <a:extLst>
              <a:ext uri="{FF2B5EF4-FFF2-40B4-BE49-F238E27FC236}">
                <a16:creationId xmlns:a16="http://schemas.microsoft.com/office/drawing/2014/main" id="{53E4E77C-85C9-19BE-0072-7C55C62E2A0C}"/>
              </a:ext>
            </a:extLst>
          </p:cNvPr>
          <p:cNvSpPr>
            <a:spLocks noGrp="1"/>
          </p:cNvSpPr>
          <p:nvPr>
            <p:ph type="body" sz="quarter" idx="13"/>
          </p:nvPr>
        </p:nvSpPr>
        <p:spPr>
          <a:xfrm>
            <a:off x="0" y="1400175"/>
            <a:ext cx="5981700" cy="4075446"/>
          </a:xfrm>
        </p:spPr>
        <p:txBody>
          <a:bodyPr/>
          <a:lstStyle/>
          <a:p>
            <a:r>
              <a:rPr lang="en-US" dirty="0"/>
              <a:t>The Similarity of the movies was calculated using the Pearson Correlation Coefficient.</a:t>
            </a:r>
          </a:p>
          <a:p>
            <a:pPr marL="0" indent="0">
              <a:buNone/>
            </a:pPr>
            <a:endParaRPr lang="en-IN" dirty="0"/>
          </a:p>
        </p:txBody>
      </p:sp>
      <p:pic>
        <p:nvPicPr>
          <p:cNvPr id="6" name="Picture 5">
            <a:extLst>
              <a:ext uri="{FF2B5EF4-FFF2-40B4-BE49-F238E27FC236}">
                <a16:creationId xmlns:a16="http://schemas.microsoft.com/office/drawing/2014/main" id="{CCF39101-C176-D12E-3DE0-A7350B25A6D0}"/>
              </a:ext>
            </a:extLst>
          </p:cNvPr>
          <p:cNvPicPr>
            <a:picLocks noChangeAspect="1"/>
          </p:cNvPicPr>
          <p:nvPr/>
        </p:nvPicPr>
        <p:blipFill>
          <a:blip r:embed="rId2"/>
          <a:stretch>
            <a:fillRect/>
          </a:stretch>
        </p:blipFill>
        <p:spPr>
          <a:xfrm>
            <a:off x="97284" y="2015330"/>
            <a:ext cx="5558532" cy="2521286"/>
          </a:xfrm>
          <a:prstGeom prst="rect">
            <a:avLst/>
          </a:prstGeom>
        </p:spPr>
      </p:pic>
      <p:sp>
        <p:nvSpPr>
          <p:cNvPr id="7" name="TextBox 6">
            <a:extLst>
              <a:ext uri="{FF2B5EF4-FFF2-40B4-BE49-F238E27FC236}">
                <a16:creationId xmlns:a16="http://schemas.microsoft.com/office/drawing/2014/main" id="{D906BE49-68BD-0F9D-6F5C-5FAE6A8A2974}"/>
              </a:ext>
            </a:extLst>
          </p:cNvPr>
          <p:cNvSpPr txBox="1"/>
          <p:nvPr/>
        </p:nvSpPr>
        <p:spPr>
          <a:xfrm>
            <a:off x="6442075" y="810690"/>
            <a:ext cx="5305425" cy="923330"/>
          </a:xfrm>
          <a:prstGeom prst="rect">
            <a:avLst/>
          </a:prstGeom>
          <a:noFill/>
        </p:spPr>
        <p:txBody>
          <a:bodyPr wrap="square" rtlCol="0">
            <a:spAutoFit/>
          </a:bodyPr>
          <a:lstStyle/>
          <a:p>
            <a:r>
              <a:rPr lang="en-US" dirty="0">
                <a:solidFill>
                  <a:schemeClr val="bg1"/>
                </a:solidFill>
              </a:rPr>
              <a:t>With the Apache Mahout framework, the MapReduce helps match recommendations to similar Movies.</a:t>
            </a:r>
          </a:p>
        </p:txBody>
      </p:sp>
      <p:pic>
        <p:nvPicPr>
          <p:cNvPr id="9" name="Picture 8">
            <a:extLst>
              <a:ext uri="{FF2B5EF4-FFF2-40B4-BE49-F238E27FC236}">
                <a16:creationId xmlns:a16="http://schemas.microsoft.com/office/drawing/2014/main" id="{44466EAE-9521-8817-608C-663C847AD5A0}"/>
              </a:ext>
            </a:extLst>
          </p:cNvPr>
          <p:cNvPicPr>
            <a:picLocks noChangeAspect="1"/>
          </p:cNvPicPr>
          <p:nvPr/>
        </p:nvPicPr>
        <p:blipFill>
          <a:blip r:embed="rId3"/>
          <a:stretch>
            <a:fillRect/>
          </a:stretch>
        </p:blipFill>
        <p:spPr>
          <a:xfrm>
            <a:off x="6442075" y="2001785"/>
            <a:ext cx="5305425" cy="4586353"/>
          </a:xfrm>
          <a:prstGeom prst="rect">
            <a:avLst/>
          </a:prstGeom>
        </p:spPr>
      </p:pic>
    </p:spTree>
    <p:extLst>
      <p:ext uri="{BB962C8B-B14F-4D97-AF65-F5344CB8AC3E}">
        <p14:creationId xmlns:p14="http://schemas.microsoft.com/office/powerpoint/2010/main" val="70398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A94D-1157-D62C-638F-079CD86071D3}"/>
              </a:ext>
            </a:extLst>
          </p:cNvPr>
          <p:cNvSpPr>
            <a:spLocks noGrp="1"/>
          </p:cNvSpPr>
          <p:nvPr>
            <p:ph type="title"/>
          </p:nvPr>
        </p:nvSpPr>
        <p:spPr>
          <a:xfrm>
            <a:off x="977900" y="177800"/>
            <a:ext cx="11214100" cy="535531"/>
          </a:xfrm>
        </p:spPr>
        <p:txBody>
          <a:bodyPr/>
          <a:lstStyle/>
          <a:p>
            <a:r>
              <a:rPr lang="en-US" dirty="0"/>
              <a:t>Methodology – Part 1</a:t>
            </a:r>
            <a:endParaRPr lang="en-IN" dirty="0"/>
          </a:p>
        </p:txBody>
      </p:sp>
      <p:sp>
        <p:nvSpPr>
          <p:cNvPr id="3" name="Slide Number Placeholder 2">
            <a:extLst>
              <a:ext uri="{FF2B5EF4-FFF2-40B4-BE49-F238E27FC236}">
                <a16:creationId xmlns:a16="http://schemas.microsoft.com/office/drawing/2014/main" id="{43530B0F-5AFD-909C-C192-172CB53CB77E}"/>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graphicFrame>
        <p:nvGraphicFramePr>
          <p:cNvPr id="8" name="Diagram 7">
            <a:extLst>
              <a:ext uri="{FF2B5EF4-FFF2-40B4-BE49-F238E27FC236}">
                <a16:creationId xmlns:a16="http://schemas.microsoft.com/office/drawing/2014/main" id="{078A768C-484B-86DF-D892-C1DF1D45ADB9}"/>
              </a:ext>
            </a:extLst>
          </p:cNvPr>
          <p:cNvGraphicFramePr/>
          <p:nvPr>
            <p:extLst>
              <p:ext uri="{D42A27DB-BD31-4B8C-83A1-F6EECF244321}">
                <p14:modId xmlns:p14="http://schemas.microsoft.com/office/powerpoint/2010/main" val="504497819"/>
              </p:ext>
            </p:extLst>
          </p:nvPr>
        </p:nvGraphicFramePr>
        <p:xfrm>
          <a:off x="841375" y="1078970"/>
          <a:ext cx="1050925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377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A94D-1157-D62C-638F-079CD86071D3}"/>
              </a:ext>
            </a:extLst>
          </p:cNvPr>
          <p:cNvSpPr>
            <a:spLocks noGrp="1"/>
          </p:cNvSpPr>
          <p:nvPr>
            <p:ph type="title"/>
          </p:nvPr>
        </p:nvSpPr>
        <p:spPr>
          <a:xfrm>
            <a:off x="977900" y="177800"/>
            <a:ext cx="11214100" cy="535531"/>
          </a:xfrm>
        </p:spPr>
        <p:txBody>
          <a:bodyPr/>
          <a:lstStyle/>
          <a:p>
            <a:r>
              <a:rPr lang="en-US" dirty="0"/>
              <a:t>Methodology – Part 2</a:t>
            </a:r>
            <a:endParaRPr lang="en-IN" dirty="0"/>
          </a:p>
        </p:txBody>
      </p:sp>
      <p:sp>
        <p:nvSpPr>
          <p:cNvPr id="3" name="Slide Number Placeholder 2">
            <a:extLst>
              <a:ext uri="{FF2B5EF4-FFF2-40B4-BE49-F238E27FC236}">
                <a16:creationId xmlns:a16="http://schemas.microsoft.com/office/drawing/2014/main" id="{43530B0F-5AFD-909C-C192-172CB53CB77E}"/>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Box 3">
            <a:extLst>
              <a:ext uri="{FF2B5EF4-FFF2-40B4-BE49-F238E27FC236}">
                <a16:creationId xmlns:a16="http://schemas.microsoft.com/office/drawing/2014/main" id="{37B0CD6F-18B8-4997-6F7D-CEF1ECA84386}"/>
              </a:ext>
            </a:extLst>
          </p:cNvPr>
          <p:cNvSpPr txBox="1"/>
          <p:nvPr/>
        </p:nvSpPr>
        <p:spPr>
          <a:xfrm>
            <a:off x="504825" y="1400175"/>
            <a:ext cx="11214100" cy="129266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The project was run without clearing the multiple entries in the dataset.</a:t>
            </a:r>
          </a:p>
          <a:p>
            <a:pPr marL="285750" indent="-285750">
              <a:buFont typeface="Arial" panose="020B0604020202020204" pitchFamily="34" charset="0"/>
              <a:buChar char="•"/>
            </a:pPr>
            <a:r>
              <a:rPr lang="en-US" sz="2000" dirty="0">
                <a:solidFill>
                  <a:schemeClr val="bg1"/>
                </a:solidFill>
              </a:rPr>
              <a:t>I cleaned the data by removing the multiple entries and created a refined Dataset. </a:t>
            </a:r>
            <a:endParaRPr lang="en-IN" sz="2000" dirty="0">
              <a:solidFill>
                <a:schemeClr val="bg1"/>
              </a:solidFill>
            </a:endParaRPr>
          </a:p>
          <a:p>
            <a:pPr marL="285750" indent="-285750">
              <a:buFont typeface="Arial" panose="020B0604020202020204" pitchFamily="34" charset="0"/>
              <a:buChar char="•"/>
            </a:pPr>
            <a:r>
              <a:rPr lang="en-IN" sz="2000" dirty="0">
                <a:solidFill>
                  <a:schemeClr val="bg1"/>
                </a:solidFill>
              </a:rPr>
              <a:t>This gave a clearer picture in the analysis of the data.</a:t>
            </a:r>
          </a:p>
          <a:p>
            <a:endParaRPr lang="en-US" dirty="0">
              <a:solidFill>
                <a:schemeClr val="bg1"/>
              </a:solidFill>
            </a:endParaRPr>
          </a:p>
        </p:txBody>
      </p:sp>
      <p:pic>
        <p:nvPicPr>
          <p:cNvPr id="6" name="Picture 5">
            <a:extLst>
              <a:ext uri="{FF2B5EF4-FFF2-40B4-BE49-F238E27FC236}">
                <a16:creationId xmlns:a16="http://schemas.microsoft.com/office/drawing/2014/main" id="{A3FBE825-E4EC-1F29-349A-A6DD97944880}"/>
              </a:ext>
            </a:extLst>
          </p:cNvPr>
          <p:cNvPicPr>
            <a:picLocks noChangeAspect="1"/>
          </p:cNvPicPr>
          <p:nvPr/>
        </p:nvPicPr>
        <p:blipFill>
          <a:blip r:embed="rId2"/>
          <a:stretch>
            <a:fillRect/>
          </a:stretch>
        </p:blipFill>
        <p:spPr>
          <a:xfrm>
            <a:off x="15875" y="3029981"/>
            <a:ext cx="12192000" cy="2427844"/>
          </a:xfrm>
          <a:prstGeom prst="rect">
            <a:avLst/>
          </a:prstGeom>
        </p:spPr>
      </p:pic>
    </p:spTree>
    <p:extLst>
      <p:ext uri="{BB962C8B-B14F-4D97-AF65-F5344CB8AC3E}">
        <p14:creationId xmlns:p14="http://schemas.microsoft.com/office/powerpoint/2010/main" val="2091526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A94D-1157-D62C-638F-079CD86071D3}"/>
              </a:ext>
            </a:extLst>
          </p:cNvPr>
          <p:cNvSpPr>
            <a:spLocks noGrp="1"/>
          </p:cNvSpPr>
          <p:nvPr>
            <p:ph type="title"/>
          </p:nvPr>
        </p:nvSpPr>
        <p:spPr>
          <a:xfrm>
            <a:off x="977900" y="177800"/>
            <a:ext cx="11214100" cy="535531"/>
          </a:xfrm>
        </p:spPr>
        <p:txBody>
          <a:bodyPr/>
          <a:lstStyle/>
          <a:p>
            <a:r>
              <a:rPr lang="en-US" dirty="0"/>
              <a:t>Methodology – Part 2, continued…</a:t>
            </a:r>
            <a:endParaRPr lang="en-IN" dirty="0"/>
          </a:p>
        </p:txBody>
      </p:sp>
      <p:sp>
        <p:nvSpPr>
          <p:cNvPr id="3" name="Slide Number Placeholder 2">
            <a:extLst>
              <a:ext uri="{FF2B5EF4-FFF2-40B4-BE49-F238E27FC236}">
                <a16:creationId xmlns:a16="http://schemas.microsoft.com/office/drawing/2014/main" id="{43530B0F-5AFD-909C-C192-172CB53CB77E}"/>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TextBox 3">
            <a:extLst>
              <a:ext uri="{FF2B5EF4-FFF2-40B4-BE49-F238E27FC236}">
                <a16:creationId xmlns:a16="http://schemas.microsoft.com/office/drawing/2014/main" id="{37B0CD6F-18B8-4997-6F7D-CEF1ECA84386}"/>
              </a:ext>
            </a:extLst>
          </p:cNvPr>
          <p:cNvSpPr txBox="1"/>
          <p:nvPr/>
        </p:nvSpPr>
        <p:spPr>
          <a:xfrm>
            <a:off x="504825" y="1400175"/>
            <a:ext cx="11214100" cy="677108"/>
          </a:xfrm>
          <a:prstGeom prst="rect">
            <a:avLst/>
          </a:prstGeom>
          <a:noFill/>
        </p:spPr>
        <p:txBody>
          <a:bodyPr wrap="square" rtlCol="0">
            <a:spAutoFit/>
          </a:bodyPr>
          <a:lstStyle/>
          <a:p>
            <a:r>
              <a:rPr lang="en-US" sz="2000" dirty="0">
                <a:solidFill>
                  <a:schemeClr val="bg1"/>
                </a:solidFill>
              </a:rPr>
              <a:t>Example of newly created Dataset by merging.</a:t>
            </a:r>
            <a:endParaRPr lang="en-IN" sz="2000" dirty="0">
              <a:solidFill>
                <a:schemeClr val="bg1"/>
              </a:solidFill>
            </a:endParaRPr>
          </a:p>
          <a:p>
            <a:endParaRPr lang="en-US" dirty="0">
              <a:solidFill>
                <a:schemeClr val="bg1"/>
              </a:solidFill>
            </a:endParaRPr>
          </a:p>
        </p:txBody>
      </p:sp>
      <p:pic>
        <p:nvPicPr>
          <p:cNvPr id="7" name="Picture 6">
            <a:extLst>
              <a:ext uri="{FF2B5EF4-FFF2-40B4-BE49-F238E27FC236}">
                <a16:creationId xmlns:a16="http://schemas.microsoft.com/office/drawing/2014/main" id="{62083395-6C60-3148-AA87-16E829A14CFD}"/>
              </a:ext>
            </a:extLst>
          </p:cNvPr>
          <p:cNvPicPr>
            <a:picLocks noChangeAspect="1"/>
          </p:cNvPicPr>
          <p:nvPr/>
        </p:nvPicPr>
        <p:blipFill>
          <a:blip r:embed="rId2"/>
          <a:stretch>
            <a:fillRect/>
          </a:stretch>
        </p:blipFill>
        <p:spPr>
          <a:xfrm>
            <a:off x="0" y="2077283"/>
            <a:ext cx="12192000" cy="3540039"/>
          </a:xfrm>
          <a:prstGeom prst="rect">
            <a:avLst/>
          </a:prstGeom>
        </p:spPr>
      </p:pic>
    </p:spTree>
    <p:extLst>
      <p:ext uri="{BB962C8B-B14F-4D97-AF65-F5344CB8AC3E}">
        <p14:creationId xmlns:p14="http://schemas.microsoft.com/office/powerpoint/2010/main" val="2424372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A94D-1157-D62C-638F-079CD86071D3}"/>
              </a:ext>
            </a:extLst>
          </p:cNvPr>
          <p:cNvSpPr>
            <a:spLocks noGrp="1"/>
          </p:cNvSpPr>
          <p:nvPr>
            <p:ph type="title"/>
          </p:nvPr>
        </p:nvSpPr>
        <p:spPr>
          <a:xfrm>
            <a:off x="977900" y="177800"/>
            <a:ext cx="11214100" cy="535531"/>
          </a:xfrm>
        </p:spPr>
        <p:txBody>
          <a:bodyPr/>
          <a:lstStyle/>
          <a:p>
            <a:r>
              <a:rPr lang="en-US" dirty="0"/>
              <a:t>Methodology – Part 3, Exploratory Data Analysis</a:t>
            </a:r>
            <a:endParaRPr lang="en-IN" dirty="0"/>
          </a:p>
        </p:txBody>
      </p:sp>
      <p:sp>
        <p:nvSpPr>
          <p:cNvPr id="3" name="Slide Number Placeholder 2">
            <a:extLst>
              <a:ext uri="{FF2B5EF4-FFF2-40B4-BE49-F238E27FC236}">
                <a16:creationId xmlns:a16="http://schemas.microsoft.com/office/drawing/2014/main" id="{43530B0F-5AFD-909C-C192-172CB53CB77E}"/>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5" name="TextBox 4">
            <a:extLst>
              <a:ext uri="{FF2B5EF4-FFF2-40B4-BE49-F238E27FC236}">
                <a16:creationId xmlns:a16="http://schemas.microsoft.com/office/drawing/2014/main" id="{4F9B5518-B2CA-219E-0D8F-40E2F8A5326E}"/>
              </a:ext>
            </a:extLst>
          </p:cNvPr>
          <p:cNvSpPr txBox="1"/>
          <p:nvPr/>
        </p:nvSpPr>
        <p:spPr>
          <a:xfrm>
            <a:off x="685800" y="885825"/>
            <a:ext cx="10858500" cy="400110"/>
          </a:xfrm>
          <a:prstGeom prst="rect">
            <a:avLst/>
          </a:prstGeom>
          <a:noFill/>
        </p:spPr>
        <p:txBody>
          <a:bodyPr wrap="square" rtlCol="0">
            <a:spAutoFit/>
          </a:bodyPr>
          <a:lstStyle/>
          <a:p>
            <a:pPr algn="ctr"/>
            <a:r>
              <a:rPr lang="en-US" sz="2000" dirty="0">
                <a:solidFill>
                  <a:schemeClr val="bg1"/>
                </a:solidFill>
              </a:rPr>
              <a:t>After Data Cleaning, we have plotted the user ratings against the number of ratings.</a:t>
            </a:r>
            <a:endParaRPr lang="en-IN" sz="2000" dirty="0">
              <a:solidFill>
                <a:schemeClr val="bg1"/>
              </a:solidFill>
            </a:endParaRPr>
          </a:p>
        </p:txBody>
      </p:sp>
      <p:pic>
        <p:nvPicPr>
          <p:cNvPr id="8" name="Picture 7">
            <a:extLst>
              <a:ext uri="{FF2B5EF4-FFF2-40B4-BE49-F238E27FC236}">
                <a16:creationId xmlns:a16="http://schemas.microsoft.com/office/drawing/2014/main" id="{741DC7FF-9131-FFED-9F5F-3B157A6D277A}"/>
              </a:ext>
            </a:extLst>
          </p:cNvPr>
          <p:cNvPicPr>
            <a:picLocks noChangeAspect="1"/>
          </p:cNvPicPr>
          <p:nvPr/>
        </p:nvPicPr>
        <p:blipFill rotWithShape="1">
          <a:blip r:embed="rId2"/>
          <a:srcRect r="8611" b="8611"/>
          <a:stretch/>
        </p:blipFill>
        <p:spPr>
          <a:xfrm>
            <a:off x="381000" y="1285935"/>
            <a:ext cx="6267450" cy="5435982"/>
          </a:xfrm>
          <a:prstGeom prst="rect">
            <a:avLst/>
          </a:prstGeom>
        </p:spPr>
      </p:pic>
      <p:sp>
        <p:nvSpPr>
          <p:cNvPr id="9" name="TextBox 8">
            <a:extLst>
              <a:ext uri="{FF2B5EF4-FFF2-40B4-BE49-F238E27FC236}">
                <a16:creationId xmlns:a16="http://schemas.microsoft.com/office/drawing/2014/main" id="{42672AA7-6A36-E143-A47D-ADFAAE73D560}"/>
              </a:ext>
            </a:extLst>
          </p:cNvPr>
          <p:cNvSpPr txBox="1"/>
          <p:nvPr/>
        </p:nvSpPr>
        <p:spPr>
          <a:xfrm>
            <a:off x="6867525" y="2844403"/>
            <a:ext cx="4676775" cy="1015663"/>
          </a:xfrm>
          <a:prstGeom prst="rect">
            <a:avLst/>
          </a:prstGeom>
          <a:noFill/>
        </p:spPr>
        <p:txBody>
          <a:bodyPr wrap="square" rtlCol="0">
            <a:spAutoFit/>
          </a:bodyPr>
          <a:lstStyle/>
          <a:p>
            <a:pPr marL="285750" indent="-285750">
              <a:buFont typeface="Arial" panose="020B0604020202020204" pitchFamily="34" charset="0"/>
              <a:buChar char="•"/>
            </a:pPr>
            <a:r>
              <a:rPr lang="en-US" sz="2000" b="1" i="0" dirty="0">
                <a:solidFill>
                  <a:schemeClr val="bg1"/>
                </a:solidFill>
                <a:effectLst/>
                <a:latin typeface="Roboto" panose="02000000000000000000" pitchFamily="2" charset="0"/>
              </a:rPr>
              <a:t>We can see that number of 1.5, 2.5, 3.5, 4.5 ratings by the users are comparatively negligible.</a:t>
            </a:r>
            <a:endParaRPr lang="en-IN" sz="2000" b="1" dirty="0">
              <a:solidFill>
                <a:schemeClr val="bg1"/>
              </a:solidFill>
            </a:endParaRPr>
          </a:p>
        </p:txBody>
      </p:sp>
    </p:spTree>
    <p:extLst>
      <p:ext uri="{BB962C8B-B14F-4D97-AF65-F5344CB8AC3E}">
        <p14:creationId xmlns:p14="http://schemas.microsoft.com/office/powerpoint/2010/main" val="28843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A94D-1157-D62C-638F-079CD86071D3}"/>
              </a:ext>
            </a:extLst>
          </p:cNvPr>
          <p:cNvSpPr>
            <a:spLocks noGrp="1"/>
          </p:cNvSpPr>
          <p:nvPr>
            <p:ph type="title"/>
          </p:nvPr>
        </p:nvSpPr>
        <p:spPr>
          <a:xfrm>
            <a:off x="977900" y="177800"/>
            <a:ext cx="11214100" cy="535531"/>
          </a:xfrm>
        </p:spPr>
        <p:txBody>
          <a:bodyPr/>
          <a:lstStyle/>
          <a:p>
            <a:r>
              <a:rPr lang="en-US" dirty="0"/>
              <a:t>Methodology – Part 3, Exploratory Data Analysis, continued…</a:t>
            </a:r>
            <a:endParaRPr lang="en-IN" dirty="0"/>
          </a:p>
        </p:txBody>
      </p:sp>
      <p:sp>
        <p:nvSpPr>
          <p:cNvPr id="3" name="Slide Number Placeholder 2">
            <a:extLst>
              <a:ext uri="{FF2B5EF4-FFF2-40B4-BE49-F238E27FC236}">
                <a16:creationId xmlns:a16="http://schemas.microsoft.com/office/drawing/2014/main" id="{43530B0F-5AFD-909C-C192-172CB53CB77E}"/>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Box 3">
            <a:extLst>
              <a:ext uri="{FF2B5EF4-FFF2-40B4-BE49-F238E27FC236}">
                <a16:creationId xmlns:a16="http://schemas.microsoft.com/office/drawing/2014/main" id="{520975AC-21AF-D29E-27A9-F7D069E43BEA}"/>
              </a:ext>
            </a:extLst>
          </p:cNvPr>
          <p:cNvSpPr txBox="1"/>
          <p:nvPr/>
        </p:nvSpPr>
        <p:spPr>
          <a:xfrm>
            <a:off x="276225" y="793146"/>
            <a:ext cx="4039624" cy="1200329"/>
          </a:xfrm>
          <a:prstGeom prst="rect">
            <a:avLst/>
          </a:prstGeom>
          <a:noFill/>
        </p:spPr>
        <p:txBody>
          <a:bodyPr wrap="square" rtlCol="0">
            <a:spAutoFit/>
          </a:bodyPr>
          <a:lstStyle/>
          <a:p>
            <a:r>
              <a:rPr lang="en-US" b="0" i="0" dirty="0">
                <a:solidFill>
                  <a:srgbClr val="D5D5D5"/>
                </a:solidFill>
                <a:effectLst/>
                <a:latin typeface="Roboto" panose="02000000000000000000" pitchFamily="2" charset="0"/>
              </a:rPr>
              <a:t>Ratings for the movies not seen by a user is by default considered as 0. </a:t>
            </a:r>
          </a:p>
          <a:p>
            <a:r>
              <a:rPr lang="en-US" dirty="0">
                <a:solidFill>
                  <a:srgbClr val="D5D5D5"/>
                </a:solidFill>
                <a:latin typeface="Roboto" panose="02000000000000000000" pitchFamily="2" charset="0"/>
              </a:rPr>
              <a:t>We added that to the existing dataset and observed the following graphs.</a:t>
            </a:r>
            <a:endParaRPr lang="en-IN" dirty="0"/>
          </a:p>
        </p:txBody>
      </p:sp>
      <p:pic>
        <p:nvPicPr>
          <p:cNvPr id="7" name="Picture 6">
            <a:extLst>
              <a:ext uri="{FF2B5EF4-FFF2-40B4-BE49-F238E27FC236}">
                <a16:creationId xmlns:a16="http://schemas.microsoft.com/office/drawing/2014/main" id="{D8CBEA84-1FE2-277F-5375-2FA83084DF8C}"/>
              </a:ext>
            </a:extLst>
          </p:cNvPr>
          <p:cNvPicPr>
            <a:picLocks noChangeAspect="1"/>
          </p:cNvPicPr>
          <p:nvPr/>
        </p:nvPicPr>
        <p:blipFill>
          <a:blip r:embed="rId2"/>
          <a:stretch>
            <a:fillRect/>
          </a:stretch>
        </p:blipFill>
        <p:spPr>
          <a:xfrm>
            <a:off x="276225" y="1993475"/>
            <a:ext cx="4039624" cy="4797850"/>
          </a:xfrm>
          <a:prstGeom prst="rect">
            <a:avLst/>
          </a:prstGeom>
        </p:spPr>
      </p:pic>
      <p:sp>
        <p:nvSpPr>
          <p:cNvPr id="10" name="TextBox 9">
            <a:extLst>
              <a:ext uri="{FF2B5EF4-FFF2-40B4-BE49-F238E27FC236}">
                <a16:creationId xmlns:a16="http://schemas.microsoft.com/office/drawing/2014/main" id="{99361396-66EE-7E91-AED9-87C97AD12AF7}"/>
              </a:ext>
            </a:extLst>
          </p:cNvPr>
          <p:cNvSpPr txBox="1"/>
          <p:nvPr/>
        </p:nvSpPr>
        <p:spPr>
          <a:xfrm>
            <a:off x="5019675" y="744477"/>
            <a:ext cx="7038975" cy="1477328"/>
          </a:xfrm>
          <a:prstGeom prst="rect">
            <a:avLst/>
          </a:prstGeom>
          <a:noFill/>
        </p:spPr>
        <p:txBody>
          <a:bodyPr wrap="square" rtlCol="0">
            <a:spAutoFit/>
          </a:bodyPr>
          <a:lstStyle/>
          <a:p>
            <a:r>
              <a:rPr lang="en-US" dirty="0">
                <a:solidFill>
                  <a:srgbClr val="D5D5D5"/>
                </a:solidFill>
                <a:latin typeface="Roboto" panose="02000000000000000000" pitchFamily="2" charset="0"/>
              </a:rPr>
              <a:t>As the number of 0 ratings is tremendously huge. It creates a sparsity in our dataset and hence a lot of computation power is required. </a:t>
            </a:r>
          </a:p>
          <a:p>
            <a:r>
              <a:rPr lang="en-US" dirty="0">
                <a:solidFill>
                  <a:srgbClr val="D5D5D5"/>
                </a:solidFill>
                <a:latin typeface="Roboto" panose="02000000000000000000" pitchFamily="2" charset="0"/>
              </a:rPr>
              <a:t>To mitigate this problem, we log transform the dataset and plot the graph.</a:t>
            </a:r>
            <a:endParaRPr lang="en-IN" dirty="0"/>
          </a:p>
        </p:txBody>
      </p:sp>
      <p:pic>
        <p:nvPicPr>
          <p:cNvPr id="12" name="Picture 11">
            <a:extLst>
              <a:ext uri="{FF2B5EF4-FFF2-40B4-BE49-F238E27FC236}">
                <a16:creationId xmlns:a16="http://schemas.microsoft.com/office/drawing/2014/main" id="{E808DA7C-F904-3881-54BA-895A0CA44511}"/>
              </a:ext>
            </a:extLst>
          </p:cNvPr>
          <p:cNvPicPr>
            <a:picLocks noChangeAspect="1"/>
          </p:cNvPicPr>
          <p:nvPr/>
        </p:nvPicPr>
        <p:blipFill>
          <a:blip r:embed="rId3"/>
          <a:stretch>
            <a:fillRect/>
          </a:stretch>
        </p:blipFill>
        <p:spPr>
          <a:xfrm>
            <a:off x="6170053" y="2114639"/>
            <a:ext cx="5285347" cy="4555522"/>
          </a:xfrm>
          <a:prstGeom prst="rect">
            <a:avLst/>
          </a:prstGeom>
        </p:spPr>
      </p:pic>
    </p:spTree>
    <p:extLst>
      <p:ext uri="{BB962C8B-B14F-4D97-AF65-F5344CB8AC3E}">
        <p14:creationId xmlns:p14="http://schemas.microsoft.com/office/powerpoint/2010/main" val="418700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A94D-1157-D62C-638F-079CD86071D3}"/>
              </a:ext>
            </a:extLst>
          </p:cNvPr>
          <p:cNvSpPr>
            <a:spLocks noGrp="1"/>
          </p:cNvSpPr>
          <p:nvPr>
            <p:ph type="title"/>
          </p:nvPr>
        </p:nvSpPr>
        <p:spPr>
          <a:xfrm>
            <a:off x="1946275" y="130175"/>
            <a:ext cx="8299450" cy="535531"/>
          </a:xfrm>
        </p:spPr>
        <p:txBody>
          <a:bodyPr/>
          <a:lstStyle/>
          <a:p>
            <a:r>
              <a:rPr lang="en-US" dirty="0"/>
              <a:t>Methodology – Part 4, Creating a KNN Model.</a:t>
            </a:r>
            <a:endParaRPr lang="en-IN" dirty="0"/>
          </a:p>
        </p:txBody>
      </p:sp>
      <p:sp>
        <p:nvSpPr>
          <p:cNvPr id="3" name="Slide Number Placeholder 2">
            <a:extLst>
              <a:ext uri="{FF2B5EF4-FFF2-40B4-BE49-F238E27FC236}">
                <a16:creationId xmlns:a16="http://schemas.microsoft.com/office/drawing/2014/main" id="{43530B0F-5AFD-909C-C192-172CB53CB77E}"/>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5" name="TextBox 4">
            <a:extLst>
              <a:ext uri="{FF2B5EF4-FFF2-40B4-BE49-F238E27FC236}">
                <a16:creationId xmlns:a16="http://schemas.microsoft.com/office/drawing/2014/main" id="{FCF3995A-4E71-D5BE-2DC8-D39FFAB2A421}"/>
              </a:ext>
            </a:extLst>
          </p:cNvPr>
          <p:cNvSpPr txBox="1"/>
          <p:nvPr/>
        </p:nvSpPr>
        <p:spPr>
          <a:xfrm>
            <a:off x="765175" y="665706"/>
            <a:ext cx="10690225" cy="923330"/>
          </a:xfrm>
          <a:prstGeom prst="rect">
            <a:avLst/>
          </a:prstGeom>
          <a:noFill/>
        </p:spPr>
        <p:txBody>
          <a:bodyPr wrap="square" rtlCol="0">
            <a:spAutoFit/>
          </a:bodyPr>
          <a:lstStyle/>
          <a:p>
            <a:r>
              <a:rPr lang="en-US" dirty="0">
                <a:solidFill>
                  <a:schemeClr val="bg1"/>
                </a:solidFill>
              </a:rPr>
              <a:t>After the Data Cleaning &amp; Exploratory Data Analysis, Its time to create a KNN model using a Cosine similarity metric for making recommendations. We convert the dataset into a SciPy sparse matrix to reduce the computation effort. </a:t>
            </a:r>
            <a:endParaRPr lang="en-IN" dirty="0">
              <a:solidFill>
                <a:schemeClr val="bg1"/>
              </a:solidFill>
            </a:endParaRPr>
          </a:p>
        </p:txBody>
      </p:sp>
      <p:pic>
        <p:nvPicPr>
          <p:cNvPr id="8" name="Picture 7">
            <a:extLst>
              <a:ext uri="{FF2B5EF4-FFF2-40B4-BE49-F238E27FC236}">
                <a16:creationId xmlns:a16="http://schemas.microsoft.com/office/drawing/2014/main" id="{0B554EF3-F829-214C-200B-95101DB4448B}"/>
              </a:ext>
            </a:extLst>
          </p:cNvPr>
          <p:cNvPicPr>
            <a:picLocks noChangeAspect="1"/>
          </p:cNvPicPr>
          <p:nvPr/>
        </p:nvPicPr>
        <p:blipFill>
          <a:blip r:embed="rId2"/>
          <a:stretch>
            <a:fillRect/>
          </a:stretch>
        </p:blipFill>
        <p:spPr>
          <a:xfrm>
            <a:off x="2978407" y="1606447"/>
            <a:ext cx="6263760" cy="5176511"/>
          </a:xfrm>
          <a:prstGeom prst="rect">
            <a:avLst/>
          </a:prstGeom>
        </p:spPr>
      </p:pic>
    </p:spTree>
    <p:extLst>
      <p:ext uri="{BB962C8B-B14F-4D97-AF65-F5344CB8AC3E}">
        <p14:creationId xmlns:p14="http://schemas.microsoft.com/office/powerpoint/2010/main" val="3928596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135CC-BC4C-F5C8-6DDC-F9965B94EE0C}"/>
              </a:ext>
            </a:extLst>
          </p:cNvPr>
          <p:cNvSpPr>
            <a:spLocks noGrp="1"/>
          </p:cNvSpPr>
          <p:nvPr>
            <p:ph type="title"/>
          </p:nvPr>
        </p:nvSpPr>
        <p:spPr/>
        <p:txBody>
          <a:bodyPr/>
          <a:lstStyle/>
          <a:p>
            <a:r>
              <a:rPr lang="en-US" dirty="0"/>
              <a:t>The Algorithm. -&gt; KNN (K Nearest Neighbors)</a:t>
            </a:r>
            <a:endParaRPr lang="en-IN" dirty="0"/>
          </a:p>
        </p:txBody>
      </p:sp>
      <p:sp>
        <p:nvSpPr>
          <p:cNvPr id="3" name="Slide Number Placeholder 2">
            <a:extLst>
              <a:ext uri="{FF2B5EF4-FFF2-40B4-BE49-F238E27FC236}">
                <a16:creationId xmlns:a16="http://schemas.microsoft.com/office/drawing/2014/main" id="{21570EBE-44BD-9259-0119-D656591171E5}"/>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pic>
        <p:nvPicPr>
          <p:cNvPr id="11" name="Picture 10">
            <a:extLst>
              <a:ext uri="{FF2B5EF4-FFF2-40B4-BE49-F238E27FC236}">
                <a16:creationId xmlns:a16="http://schemas.microsoft.com/office/drawing/2014/main" id="{334858B4-562F-43EE-79E0-98ACEE397316}"/>
              </a:ext>
            </a:extLst>
          </p:cNvPr>
          <p:cNvPicPr>
            <a:picLocks noChangeAspect="1"/>
          </p:cNvPicPr>
          <p:nvPr/>
        </p:nvPicPr>
        <p:blipFill>
          <a:blip r:embed="rId2"/>
          <a:stretch>
            <a:fillRect/>
          </a:stretch>
        </p:blipFill>
        <p:spPr>
          <a:xfrm>
            <a:off x="2260600" y="2705696"/>
            <a:ext cx="7429500" cy="3714750"/>
          </a:xfrm>
          <a:prstGeom prst="rect">
            <a:avLst/>
          </a:prstGeom>
        </p:spPr>
      </p:pic>
      <p:sp>
        <p:nvSpPr>
          <p:cNvPr id="12" name="TextBox 11">
            <a:extLst>
              <a:ext uri="{FF2B5EF4-FFF2-40B4-BE49-F238E27FC236}">
                <a16:creationId xmlns:a16="http://schemas.microsoft.com/office/drawing/2014/main" id="{EF0B4309-66A1-DEB3-1F12-8F541BC0F273}"/>
              </a:ext>
            </a:extLst>
          </p:cNvPr>
          <p:cNvSpPr txBox="1"/>
          <p:nvPr/>
        </p:nvSpPr>
        <p:spPr>
          <a:xfrm>
            <a:off x="906462" y="1371600"/>
            <a:ext cx="10290175" cy="923330"/>
          </a:xfrm>
          <a:prstGeom prst="rect">
            <a:avLst/>
          </a:prstGeom>
          <a:noFill/>
        </p:spPr>
        <p:txBody>
          <a:bodyPr wrap="square" rtlCol="0">
            <a:spAutoFit/>
          </a:bodyPr>
          <a:lstStyle/>
          <a:p>
            <a:r>
              <a:rPr lang="en-US" dirty="0">
                <a:solidFill>
                  <a:schemeClr val="bg1"/>
                </a:solidFill>
              </a:rPr>
              <a:t>K Nearest Neighbor is a simple algorithm that maintains all available examples and classifies fresh data or cases based on a similarity metric. It is usually used to classify a data point based on how its neighbors are categorized.</a:t>
            </a:r>
            <a:endParaRPr lang="en-IN" dirty="0">
              <a:solidFill>
                <a:schemeClr val="bg1"/>
              </a:solidFill>
            </a:endParaRPr>
          </a:p>
        </p:txBody>
      </p:sp>
    </p:spTree>
    <p:extLst>
      <p:ext uri="{BB962C8B-B14F-4D97-AF65-F5344CB8AC3E}">
        <p14:creationId xmlns:p14="http://schemas.microsoft.com/office/powerpoint/2010/main" val="276335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135CC-BC4C-F5C8-6DDC-F9965B94EE0C}"/>
              </a:ext>
            </a:extLst>
          </p:cNvPr>
          <p:cNvSpPr>
            <a:spLocks noGrp="1"/>
          </p:cNvSpPr>
          <p:nvPr>
            <p:ph type="title"/>
          </p:nvPr>
        </p:nvSpPr>
        <p:spPr/>
        <p:txBody>
          <a:bodyPr/>
          <a:lstStyle/>
          <a:p>
            <a:r>
              <a:rPr lang="en-US" dirty="0"/>
              <a:t>The Mathematics Used. -&gt; Cosine Similarity</a:t>
            </a:r>
            <a:endParaRPr lang="en-IN" dirty="0"/>
          </a:p>
        </p:txBody>
      </p:sp>
      <p:sp>
        <p:nvSpPr>
          <p:cNvPr id="3" name="Slide Number Placeholder 2">
            <a:extLst>
              <a:ext uri="{FF2B5EF4-FFF2-40B4-BE49-F238E27FC236}">
                <a16:creationId xmlns:a16="http://schemas.microsoft.com/office/drawing/2014/main" id="{21570EBE-44BD-9259-0119-D656591171E5}"/>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pic>
        <p:nvPicPr>
          <p:cNvPr id="6" name="Picture 5">
            <a:extLst>
              <a:ext uri="{FF2B5EF4-FFF2-40B4-BE49-F238E27FC236}">
                <a16:creationId xmlns:a16="http://schemas.microsoft.com/office/drawing/2014/main" id="{29A53A2D-F1EA-7A63-2248-25C05F46A4AF}"/>
              </a:ext>
            </a:extLst>
          </p:cNvPr>
          <p:cNvPicPr>
            <a:picLocks noChangeAspect="1"/>
          </p:cNvPicPr>
          <p:nvPr/>
        </p:nvPicPr>
        <p:blipFill>
          <a:blip r:embed="rId2"/>
          <a:stretch>
            <a:fillRect/>
          </a:stretch>
        </p:blipFill>
        <p:spPr>
          <a:xfrm>
            <a:off x="726045" y="3231088"/>
            <a:ext cx="4239565" cy="3266549"/>
          </a:xfrm>
          <a:prstGeom prst="rect">
            <a:avLst/>
          </a:prstGeom>
        </p:spPr>
      </p:pic>
      <p:sp>
        <p:nvSpPr>
          <p:cNvPr id="7" name="TextBox 6">
            <a:extLst>
              <a:ext uri="{FF2B5EF4-FFF2-40B4-BE49-F238E27FC236}">
                <a16:creationId xmlns:a16="http://schemas.microsoft.com/office/drawing/2014/main" id="{A96D32D3-5C0E-2343-5E7F-28B6DDFB9388}"/>
              </a:ext>
            </a:extLst>
          </p:cNvPr>
          <p:cNvSpPr txBox="1"/>
          <p:nvPr/>
        </p:nvSpPr>
        <p:spPr>
          <a:xfrm>
            <a:off x="348131" y="1330214"/>
            <a:ext cx="4995394" cy="1754326"/>
          </a:xfrm>
          <a:prstGeom prst="rect">
            <a:avLst/>
          </a:prstGeom>
          <a:noFill/>
        </p:spPr>
        <p:txBody>
          <a:bodyPr wrap="square" rtlCol="0">
            <a:spAutoFit/>
          </a:bodyPr>
          <a:lstStyle/>
          <a:p>
            <a:pPr marL="285750" indent="-285750">
              <a:buFont typeface="Arial" panose="020B0604020202020204" pitchFamily="34" charset="0"/>
              <a:buChar char="•"/>
            </a:pPr>
            <a:r>
              <a:rPr lang="en-US" i="0" dirty="0">
                <a:solidFill>
                  <a:schemeClr val="bg1"/>
                </a:solidFill>
                <a:effectLst/>
              </a:rPr>
              <a:t>Cosine similarity is a metric used to determine how similar the documents are irrespective of their size.</a:t>
            </a:r>
          </a:p>
          <a:p>
            <a:pPr marL="285750" indent="-285750">
              <a:buFont typeface="Arial" panose="020B0604020202020204" pitchFamily="34" charset="0"/>
              <a:buChar char="•"/>
            </a:pPr>
            <a:r>
              <a:rPr lang="en-US" i="0" dirty="0">
                <a:solidFill>
                  <a:schemeClr val="bg1"/>
                </a:solidFill>
                <a:effectLst/>
              </a:rPr>
              <a:t>Mathematically, Cosine similarity measures the cosine of the angle between two vectors projected in a multi-dimensional space.</a:t>
            </a:r>
            <a:endParaRPr lang="en-IN" dirty="0">
              <a:solidFill>
                <a:schemeClr val="bg1"/>
              </a:solidFill>
            </a:endParaRPr>
          </a:p>
        </p:txBody>
      </p:sp>
      <p:pic>
        <p:nvPicPr>
          <p:cNvPr id="9" name="Picture 8">
            <a:extLst>
              <a:ext uri="{FF2B5EF4-FFF2-40B4-BE49-F238E27FC236}">
                <a16:creationId xmlns:a16="http://schemas.microsoft.com/office/drawing/2014/main" id="{D65CBA9E-AF97-481A-EE5C-12DF2ECC2E6B}"/>
              </a:ext>
            </a:extLst>
          </p:cNvPr>
          <p:cNvPicPr>
            <a:picLocks noChangeAspect="1"/>
          </p:cNvPicPr>
          <p:nvPr/>
        </p:nvPicPr>
        <p:blipFill>
          <a:blip r:embed="rId3"/>
          <a:stretch>
            <a:fillRect/>
          </a:stretch>
        </p:blipFill>
        <p:spPr>
          <a:xfrm>
            <a:off x="5540860" y="3678767"/>
            <a:ext cx="6651139" cy="2371190"/>
          </a:xfrm>
          <a:prstGeom prst="rect">
            <a:avLst/>
          </a:prstGeom>
        </p:spPr>
      </p:pic>
      <p:sp>
        <p:nvSpPr>
          <p:cNvPr id="10" name="TextBox 9">
            <a:extLst>
              <a:ext uri="{FF2B5EF4-FFF2-40B4-BE49-F238E27FC236}">
                <a16:creationId xmlns:a16="http://schemas.microsoft.com/office/drawing/2014/main" id="{F7B76564-F938-4A81-2F8F-FFFB4256FBEF}"/>
              </a:ext>
            </a:extLst>
          </p:cNvPr>
          <p:cNvSpPr txBox="1"/>
          <p:nvPr/>
        </p:nvSpPr>
        <p:spPr>
          <a:xfrm>
            <a:off x="5829299" y="1745712"/>
            <a:ext cx="5900269" cy="923330"/>
          </a:xfrm>
          <a:prstGeom prst="rect">
            <a:avLst/>
          </a:prstGeom>
          <a:noFill/>
        </p:spPr>
        <p:txBody>
          <a:bodyPr wrap="square" rtlCol="0">
            <a:spAutoFit/>
          </a:bodyPr>
          <a:lstStyle/>
          <a:p>
            <a:pPr algn="l" fontAlgn="base">
              <a:buFont typeface="Arial" panose="020B0604020202020204" pitchFamily="34" charset="0"/>
              <a:buChar char="•"/>
            </a:pPr>
            <a:r>
              <a:rPr lang="en-US" b="1" dirty="0">
                <a:solidFill>
                  <a:srgbClr val="FFFFFF"/>
                </a:solidFill>
                <a:latin typeface="urw-din"/>
              </a:rPr>
              <a:t>A</a:t>
            </a:r>
            <a:r>
              <a:rPr lang="en-US" b="1" i="0" dirty="0">
                <a:solidFill>
                  <a:srgbClr val="FFFFFF"/>
                </a:solidFill>
                <a:effectLst/>
                <a:latin typeface="urw-din"/>
              </a:rPr>
              <a:t> . B</a:t>
            </a:r>
            <a:r>
              <a:rPr lang="en-US" b="0" i="0" dirty="0">
                <a:solidFill>
                  <a:srgbClr val="FFFFFF"/>
                </a:solidFill>
                <a:effectLst/>
                <a:latin typeface="urw-din"/>
              </a:rPr>
              <a:t> = product (dot) of the vectors ‘A’ and ‘B’.</a:t>
            </a:r>
          </a:p>
          <a:p>
            <a:pPr fontAlgn="base">
              <a:buFont typeface="Arial" panose="020B0604020202020204" pitchFamily="34" charset="0"/>
              <a:buChar char="•"/>
            </a:pPr>
            <a:r>
              <a:rPr lang="en-US" b="1" i="0" dirty="0">
                <a:solidFill>
                  <a:srgbClr val="FFFFFF"/>
                </a:solidFill>
                <a:effectLst/>
                <a:latin typeface="urw-din"/>
              </a:rPr>
              <a:t>||A|| </a:t>
            </a:r>
            <a:r>
              <a:rPr lang="en-US" b="0" i="0" dirty="0">
                <a:solidFill>
                  <a:srgbClr val="FFFFFF"/>
                </a:solidFill>
                <a:effectLst/>
                <a:latin typeface="urw-din"/>
              </a:rPr>
              <a:t>and</a:t>
            </a:r>
            <a:r>
              <a:rPr lang="en-US" b="1" i="0" dirty="0">
                <a:solidFill>
                  <a:srgbClr val="FFFFFF"/>
                </a:solidFill>
                <a:effectLst/>
                <a:latin typeface="urw-din"/>
              </a:rPr>
              <a:t> ||B||</a:t>
            </a:r>
            <a:r>
              <a:rPr lang="en-US" b="0" i="0" dirty="0">
                <a:solidFill>
                  <a:srgbClr val="FFFFFF"/>
                </a:solidFill>
                <a:effectLst/>
                <a:latin typeface="urw-din"/>
              </a:rPr>
              <a:t> = length of the two vectors ‘A’ and ‘B’.</a:t>
            </a:r>
          </a:p>
          <a:p>
            <a:pPr fontAlgn="base">
              <a:buFont typeface="Arial" panose="020B0604020202020204" pitchFamily="34" charset="0"/>
              <a:buChar char="•"/>
            </a:pPr>
            <a:r>
              <a:rPr lang="en-US" b="1" i="0" dirty="0">
                <a:solidFill>
                  <a:srgbClr val="FFFFFF"/>
                </a:solidFill>
                <a:effectLst/>
                <a:latin typeface="urw-din"/>
              </a:rPr>
              <a:t>||A|| * ||B||</a:t>
            </a:r>
            <a:r>
              <a:rPr lang="en-US" b="0" i="0" dirty="0">
                <a:solidFill>
                  <a:srgbClr val="FFFFFF"/>
                </a:solidFill>
                <a:effectLst/>
                <a:latin typeface="urw-din"/>
              </a:rPr>
              <a:t> = cross product of the two vectors ‘A’ and ‘B’.</a:t>
            </a:r>
          </a:p>
        </p:txBody>
      </p:sp>
    </p:spTree>
    <p:extLst>
      <p:ext uri="{BB962C8B-B14F-4D97-AF65-F5344CB8AC3E}">
        <p14:creationId xmlns:p14="http://schemas.microsoft.com/office/powerpoint/2010/main" val="519029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A94D-1157-D62C-638F-079CD86071D3}"/>
              </a:ext>
            </a:extLst>
          </p:cNvPr>
          <p:cNvSpPr>
            <a:spLocks noGrp="1"/>
          </p:cNvSpPr>
          <p:nvPr>
            <p:ph type="title"/>
          </p:nvPr>
        </p:nvSpPr>
        <p:spPr>
          <a:xfrm>
            <a:off x="1724025" y="130175"/>
            <a:ext cx="8521700" cy="535531"/>
          </a:xfrm>
        </p:spPr>
        <p:txBody>
          <a:bodyPr/>
          <a:lstStyle/>
          <a:p>
            <a:r>
              <a:rPr lang="en-US" dirty="0"/>
              <a:t>Methodology – Part 5, Fine tuning the Model.</a:t>
            </a:r>
            <a:endParaRPr lang="en-IN" dirty="0"/>
          </a:p>
        </p:txBody>
      </p:sp>
      <p:sp>
        <p:nvSpPr>
          <p:cNvPr id="3" name="Slide Number Placeholder 2">
            <a:extLst>
              <a:ext uri="{FF2B5EF4-FFF2-40B4-BE49-F238E27FC236}">
                <a16:creationId xmlns:a16="http://schemas.microsoft.com/office/drawing/2014/main" id="{43530B0F-5AFD-909C-C192-172CB53CB77E}"/>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sp>
        <p:nvSpPr>
          <p:cNvPr id="5" name="TextBox 4">
            <a:extLst>
              <a:ext uri="{FF2B5EF4-FFF2-40B4-BE49-F238E27FC236}">
                <a16:creationId xmlns:a16="http://schemas.microsoft.com/office/drawing/2014/main" id="{FCF3995A-4E71-D5BE-2DC8-D39FFAB2A421}"/>
              </a:ext>
            </a:extLst>
          </p:cNvPr>
          <p:cNvSpPr txBox="1"/>
          <p:nvPr/>
        </p:nvSpPr>
        <p:spPr>
          <a:xfrm>
            <a:off x="561975" y="981399"/>
            <a:ext cx="10690225" cy="646331"/>
          </a:xfrm>
          <a:prstGeom prst="rect">
            <a:avLst/>
          </a:prstGeom>
          <a:noFill/>
        </p:spPr>
        <p:txBody>
          <a:bodyPr wrap="square" rtlCol="0">
            <a:spAutoFit/>
          </a:bodyPr>
          <a:lstStyle/>
          <a:p>
            <a:r>
              <a:rPr lang="en-US" dirty="0">
                <a:solidFill>
                  <a:schemeClr val="bg1"/>
                </a:solidFill>
              </a:rPr>
              <a:t>The model had a drawback that it recommends movies which are already seen by the given input user.</a:t>
            </a:r>
          </a:p>
          <a:p>
            <a:r>
              <a:rPr lang="en-US" dirty="0">
                <a:solidFill>
                  <a:schemeClr val="bg1"/>
                </a:solidFill>
              </a:rPr>
              <a:t>To mitigate this problem, a function was built to clear out movies which were already rated.</a:t>
            </a:r>
            <a:endParaRPr lang="en-IN" dirty="0">
              <a:solidFill>
                <a:schemeClr val="bg1"/>
              </a:solidFill>
            </a:endParaRPr>
          </a:p>
        </p:txBody>
      </p:sp>
      <p:pic>
        <p:nvPicPr>
          <p:cNvPr id="6" name="Picture 5">
            <a:extLst>
              <a:ext uri="{FF2B5EF4-FFF2-40B4-BE49-F238E27FC236}">
                <a16:creationId xmlns:a16="http://schemas.microsoft.com/office/drawing/2014/main" id="{F5CBD092-BBEF-E9EE-C354-04A941D4CAD7}"/>
              </a:ext>
            </a:extLst>
          </p:cNvPr>
          <p:cNvPicPr>
            <a:picLocks noChangeAspect="1"/>
          </p:cNvPicPr>
          <p:nvPr/>
        </p:nvPicPr>
        <p:blipFill>
          <a:blip r:embed="rId2"/>
          <a:stretch>
            <a:fillRect/>
          </a:stretch>
        </p:blipFill>
        <p:spPr>
          <a:xfrm>
            <a:off x="0" y="2096394"/>
            <a:ext cx="12192000" cy="3770111"/>
          </a:xfrm>
          <a:prstGeom prst="rect">
            <a:avLst/>
          </a:prstGeom>
        </p:spPr>
      </p:pic>
    </p:spTree>
    <p:extLst>
      <p:ext uri="{BB962C8B-B14F-4D97-AF65-F5344CB8AC3E}">
        <p14:creationId xmlns:p14="http://schemas.microsoft.com/office/powerpoint/2010/main" val="3935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0" y="1095375"/>
            <a:ext cx="5143119" cy="836830"/>
          </a:xfrm>
        </p:spPr>
        <p:txBody>
          <a:bodyPr>
            <a:normAutofit/>
          </a:bodyPr>
          <a:lstStyle/>
          <a:p>
            <a:pPr algn="ctr"/>
            <a:r>
              <a:rPr lang="en-US" sz="4400" dirty="0"/>
              <a:t>Why this topic?</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7" name="Title 3">
            <a:extLst>
              <a:ext uri="{FF2B5EF4-FFF2-40B4-BE49-F238E27FC236}">
                <a16:creationId xmlns:a16="http://schemas.microsoft.com/office/drawing/2014/main" id="{90C83BB9-E60D-5F89-96BF-EB0C17FF8C20}"/>
              </a:ext>
            </a:extLst>
          </p:cNvPr>
          <p:cNvSpPr txBox="1">
            <a:spLocks/>
          </p:cNvSpPr>
          <p:nvPr/>
        </p:nvSpPr>
        <p:spPr>
          <a:xfrm>
            <a:off x="5210176" y="9525"/>
            <a:ext cx="6619494" cy="8368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pPr algn="ctr"/>
            <a:r>
              <a:rPr lang="en-US" sz="4000" dirty="0"/>
              <a:t>The Problem Statement</a:t>
            </a:r>
          </a:p>
        </p:txBody>
      </p:sp>
      <p:graphicFrame>
        <p:nvGraphicFramePr>
          <p:cNvPr id="9" name="Diagram 8">
            <a:extLst>
              <a:ext uri="{FF2B5EF4-FFF2-40B4-BE49-F238E27FC236}">
                <a16:creationId xmlns:a16="http://schemas.microsoft.com/office/drawing/2014/main" id="{C5122F8E-B3F7-FB52-1F2B-C96013711BF2}"/>
              </a:ext>
            </a:extLst>
          </p:cNvPr>
          <p:cNvGraphicFramePr/>
          <p:nvPr>
            <p:extLst>
              <p:ext uri="{D42A27DB-BD31-4B8C-83A1-F6EECF244321}">
                <p14:modId xmlns:p14="http://schemas.microsoft.com/office/powerpoint/2010/main" val="1222812108"/>
              </p:ext>
            </p:extLst>
          </p:nvPr>
        </p:nvGraphicFramePr>
        <p:xfrm>
          <a:off x="123825" y="1932204"/>
          <a:ext cx="8905875" cy="44685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A94D-1157-D62C-638F-079CD86071D3}"/>
              </a:ext>
            </a:extLst>
          </p:cNvPr>
          <p:cNvSpPr>
            <a:spLocks noGrp="1"/>
          </p:cNvSpPr>
          <p:nvPr>
            <p:ph type="title"/>
          </p:nvPr>
        </p:nvSpPr>
        <p:spPr>
          <a:xfrm>
            <a:off x="4935537" y="156355"/>
            <a:ext cx="2098675" cy="1089529"/>
          </a:xfrm>
        </p:spPr>
        <p:txBody>
          <a:bodyPr/>
          <a:lstStyle/>
          <a:p>
            <a:r>
              <a:rPr lang="en-US" sz="3600" dirty="0"/>
              <a:t>Results.</a:t>
            </a:r>
            <a:endParaRPr lang="en-IN" sz="3600" dirty="0"/>
          </a:p>
        </p:txBody>
      </p:sp>
      <p:sp>
        <p:nvSpPr>
          <p:cNvPr id="3" name="Slide Number Placeholder 2">
            <a:extLst>
              <a:ext uri="{FF2B5EF4-FFF2-40B4-BE49-F238E27FC236}">
                <a16:creationId xmlns:a16="http://schemas.microsoft.com/office/drawing/2014/main" id="{43530B0F-5AFD-909C-C192-172CB53CB77E}"/>
              </a:ext>
            </a:extLst>
          </p:cNvPr>
          <p:cNvSpPr>
            <a:spLocks noGrp="1"/>
          </p:cNvSpPr>
          <p:nvPr>
            <p:ph type="sldNum" sz="quarter" idx="12"/>
          </p:nvPr>
        </p:nvSpPr>
        <p:spPr/>
        <p:txBody>
          <a:bodyPr/>
          <a:lstStyle/>
          <a:p>
            <a:fld id="{C263D6C4-4840-40CC-AC84-17E24B3B7BDE}" type="slidenum">
              <a:rPr lang="en-US" noProof="0" smtClean="0"/>
              <a:pPr/>
              <a:t>20</a:t>
            </a:fld>
            <a:endParaRPr lang="en-US" noProof="0" dirty="0"/>
          </a:p>
        </p:txBody>
      </p:sp>
      <p:sp>
        <p:nvSpPr>
          <p:cNvPr id="4" name="TextBox 3">
            <a:extLst>
              <a:ext uri="{FF2B5EF4-FFF2-40B4-BE49-F238E27FC236}">
                <a16:creationId xmlns:a16="http://schemas.microsoft.com/office/drawing/2014/main" id="{5E338F9B-4780-9D86-917F-81F841018824}"/>
              </a:ext>
            </a:extLst>
          </p:cNvPr>
          <p:cNvSpPr txBox="1"/>
          <p:nvPr/>
        </p:nvSpPr>
        <p:spPr>
          <a:xfrm>
            <a:off x="431800" y="1094331"/>
            <a:ext cx="11106150"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After all the required changes have been made, we create a function which contains all the other function and call it to make the recommendations.</a:t>
            </a:r>
            <a:endParaRPr lang="en-IN" dirty="0">
              <a:solidFill>
                <a:schemeClr val="bg1"/>
              </a:solidFill>
            </a:endParaRPr>
          </a:p>
          <a:p>
            <a:pPr marL="285750" indent="-285750">
              <a:buFont typeface="Arial" panose="020B0604020202020204" pitchFamily="34" charset="0"/>
              <a:buChar char="•"/>
            </a:pPr>
            <a:r>
              <a:rPr lang="en-IN" dirty="0">
                <a:solidFill>
                  <a:schemeClr val="bg1"/>
                </a:solidFill>
              </a:rPr>
              <a:t>Following is the final output of our project.</a:t>
            </a:r>
            <a:endParaRPr lang="en-US" dirty="0">
              <a:solidFill>
                <a:schemeClr val="bg1"/>
              </a:solidFill>
            </a:endParaRPr>
          </a:p>
        </p:txBody>
      </p:sp>
      <p:pic>
        <p:nvPicPr>
          <p:cNvPr id="8" name="Picture 7">
            <a:extLst>
              <a:ext uri="{FF2B5EF4-FFF2-40B4-BE49-F238E27FC236}">
                <a16:creationId xmlns:a16="http://schemas.microsoft.com/office/drawing/2014/main" id="{2C3FC4F2-DB8D-FDD8-E26C-4CDBBA318800}"/>
              </a:ext>
            </a:extLst>
          </p:cNvPr>
          <p:cNvPicPr>
            <a:picLocks noChangeAspect="1"/>
          </p:cNvPicPr>
          <p:nvPr/>
        </p:nvPicPr>
        <p:blipFill>
          <a:blip r:embed="rId2"/>
          <a:stretch>
            <a:fillRect/>
          </a:stretch>
        </p:blipFill>
        <p:spPr>
          <a:xfrm>
            <a:off x="0" y="2202960"/>
            <a:ext cx="12192000" cy="3652229"/>
          </a:xfrm>
          <a:prstGeom prst="rect">
            <a:avLst/>
          </a:prstGeom>
        </p:spPr>
      </p:pic>
    </p:spTree>
    <p:extLst>
      <p:ext uri="{BB962C8B-B14F-4D97-AF65-F5344CB8AC3E}">
        <p14:creationId xmlns:p14="http://schemas.microsoft.com/office/powerpoint/2010/main" val="394570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135CC-BC4C-F5C8-6DDC-F9965B94EE0C}"/>
              </a:ext>
            </a:extLst>
          </p:cNvPr>
          <p:cNvSpPr>
            <a:spLocks noGrp="1"/>
          </p:cNvSpPr>
          <p:nvPr>
            <p:ph type="title"/>
          </p:nvPr>
        </p:nvSpPr>
        <p:spPr>
          <a:xfrm>
            <a:off x="1014413" y="482561"/>
            <a:ext cx="3036888" cy="1200329"/>
          </a:xfrm>
        </p:spPr>
        <p:txBody>
          <a:bodyPr/>
          <a:lstStyle/>
          <a:p>
            <a:r>
              <a:rPr lang="en-US" sz="4000" dirty="0"/>
              <a:t>Conclusion.</a:t>
            </a:r>
            <a:endParaRPr lang="en-IN" sz="4000" dirty="0"/>
          </a:p>
        </p:txBody>
      </p:sp>
      <p:sp>
        <p:nvSpPr>
          <p:cNvPr id="3" name="Slide Number Placeholder 2">
            <a:extLst>
              <a:ext uri="{FF2B5EF4-FFF2-40B4-BE49-F238E27FC236}">
                <a16:creationId xmlns:a16="http://schemas.microsoft.com/office/drawing/2014/main" id="{21570EBE-44BD-9259-0119-D656591171E5}"/>
              </a:ext>
            </a:extLst>
          </p:cNvPr>
          <p:cNvSpPr>
            <a:spLocks noGrp="1"/>
          </p:cNvSpPr>
          <p:nvPr>
            <p:ph type="sldNum" sz="quarter" idx="12"/>
          </p:nvPr>
        </p:nvSpPr>
        <p:spPr/>
        <p:txBody>
          <a:bodyPr/>
          <a:lstStyle/>
          <a:p>
            <a:fld id="{C263D6C4-4840-40CC-AC84-17E24B3B7BDE}" type="slidenum">
              <a:rPr lang="en-US" noProof="0" smtClean="0"/>
              <a:pPr/>
              <a:t>21</a:t>
            </a:fld>
            <a:endParaRPr lang="en-US" noProof="0" dirty="0"/>
          </a:p>
        </p:txBody>
      </p:sp>
      <p:sp>
        <p:nvSpPr>
          <p:cNvPr id="4" name="TextBox 3">
            <a:extLst>
              <a:ext uri="{FF2B5EF4-FFF2-40B4-BE49-F238E27FC236}">
                <a16:creationId xmlns:a16="http://schemas.microsoft.com/office/drawing/2014/main" id="{FF0F6823-80B5-C7B5-0CCB-9B5B8B7F3E8D}"/>
              </a:ext>
            </a:extLst>
          </p:cNvPr>
          <p:cNvSpPr txBox="1"/>
          <p:nvPr/>
        </p:nvSpPr>
        <p:spPr>
          <a:xfrm>
            <a:off x="476250" y="1536174"/>
            <a:ext cx="1123950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The Movie Recommender system was successfully implemented.</a:t>
            </a:r>
          </a:p>
          <a:p>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The KNN Algorithm worked very well with the Cosine Similarity Metric.</a:t>
            </a:r>
          </a:p>
          <a:p>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For more accurate Recommendations, we will need more ratings and less sparse data.</a:t>
            </a:r>
          </a:p>
          <a:p>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Huge amount of sparse data can hamper the model generalization.</a:t>
            </a:r>
          </a:p>
          <a:p>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To mitigate this problem, a log transform worked the best on the given dataset.</a:t>
            </a:r>
            <a:endParaRPr lang="en-IN" sz="2400" dirty="0">
              <a:solidFill>
                <a:schemeClr val="bg1"/>
              </a:solidFill>
            </a:endParaRPr>
          </a:p>
        </p:txBody>
      </p:sp>
    </p:spTree>
    <p:extLst>
      <p:ext uri="{BB962C8B-B14F-4D97-AF65-F5344CB8AC3E}">
        <p14:creationId xmlns:p14="http://schemas.microsoft.com/office/powerpoint/2010/main" val="5757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135CC-BC4C-F5C8-6DDC-F9965B94EE0C}"/>
              </a:ext>
            </a:extLst>
          </p:cNvPr>
          <p:cNvSpPr>
            <a:spLocks noGrp="1"/>
          </p:cNvSpPr>
          <p:nvPr>
            <p:ph type="title"/>
          </p:nvPr>
        </p:nvSpPr>
        <p:spPr>
          <a:xfrm>
            <a:off x="890587" y="542925"/>
            <a:ext cx="5310187" cy="646331"/>
          </a:xfrm>
        </p:spPr>
        <p:txBody>
          <a:bodyPr/>
          <a:lstStyle/>
          <a:p>
            <a:r>
              <a:rPr lang="en-US" sz="4000" dirty="0"/>
              <a:t>Future of the System.</a:t>
            </a:r>
            <a:endParaRPr lang="en-IN" sz="4000" dirty="0"/>
          </a:p>
        </p:txBody>
      </p:sp>
      <p:sp>
        <p:nvSpPr>
          <p:cNvPr id="3" name="Slide Number Placeholder 2">
            <a:extLst>
              <a:ext uri="{FF2B5EF4-FFF2-40B4-BE49-F238E27FC236}">
                <a16:creationId xmlns:a16="http://schemas.microsoft.com/office/drawing/2014/main" id="{21570EBE-44BD-9259-0119-D656591171E5}"/>
              </a:ext>
            </a:extLst>
          </p:cNvPr>
          <p:cNvSpPr>
            <a:spLocks noGrp="1"/>
          </p:cNvSpPr>
          <p:nvPr>
            <p:ph type="sldNum" sz="quarter" idx="12"/>
          </p:nvPr>
        </p:nvSpPr>
        <p:spPr/>
        <p:txBody>
          <a:bodyPr/>
          <a:lstStyle/>
          <a:p>
            <a:fld id="{C263D6C4-4840-40CC-AC84-17E24B3B7BDE}" type="slidenum">
              <a:rPr lang="en-US" noProof="0" smtClean="0"/>
              <a:pPr/>
              <a:t>22</a:t>
            </a:fld>
            <a:endParaRPr lang="en-US" noProof="0" dirty="0"/>
          </a:p>
        </p:txBody>
      </p:sp>
      <p:sp>
        <p:nvSpPr>
          <p:cNvPr id="4" name="TextBox 3">
            <a:extLst>
              <a:ext uri="{FF2B5EF4-FFF2-40B4-BE49-F238E27FC236}">
                <a16:creationId xmlns:a16="http://schemas.microsoft.com/office/drawing/2014/main" id="{FF0F6823-80B5-C7B5-0CCB-9B5B8B7F3E8D}"/>
              </a:ext>
            </a:extLst>
          </p:cNvPr>
          <p:cNvSpPr txBox="1"/>
          <p:nvPr/>
        </p:nvSpPr>
        <p:spPr>
          <a:xfrm>
            <a:off x="476250" y="1536174"/>
            <a:ext cx="11239500"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When we don't have enough ratings for a movie or when a user's rating for a movie is very high or low, the cosine similarity computation fails. Other approaches, such as modified cosine similarity, can be used to compute similarity as an upgrade on this project.</a:t>
            </a:r>
          </a:p>
          <a:p>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Neural Networks and Deep Learning have been popular in a variety of disciplines in recent years, and it appears that they can also be used to solve recommendation system challenges.</a:t>
            </a:r>
          </a:p>
          <a:p>
            <a:pPr marL="285750" indent="-285750">
              <a:buFont typeface="Arial" panose="020B0604020202020204" pitchFamily="34" charset="0"/>
              <a:buChar char="•"/>
            </a:pPr>
            <a:endParaRPr lang="en-IN" sz="2400" dirty="0">
              <a:solidFill>
                <a:schemeClr val="bg1"/>
              </a:solidFill>
            </a:endParaRPr>
          </a:p>
        </p:txBody>
      </p:sp>
    </p:spTree>
    <p:extLst>
      <p:ext uri="{BB962C8B-B14F-4D97-AF65-F5344CB8AC3E}">
        <p14:creationId xmlns:p14="http://schemas.microsoft.com/office/powerpoint/2010/main" val="234922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135CC-BC4C-F5C8-6DDC-F9965B94EE0C}"/>
              </a:ext>
            </a:extLst>
          </p:cNvPr>
          <p:cNvSpPr>
            <a:spLocks noGrp="1"/>
          </p:cNvSpPr>
          <p:nvPr>
            <p:ph type="title"/>
          </p:nvPr>
        </p:nvSpPr>
        <p:spPr>
          <a:xfrm>
            <a:off x="900112" y="304800"/>
            <a:ext cx="5310187" cy="646331"/>
          </a:xfrm>
        </p:spPr>
        <p:txBody>
          <a:bodyPr/>
          <a:lstStyle/>
          <a:p>
            <a:r>
              <a:rPr lang="en-US" sz="4000" dirty="0"/>
              <a:t>References.</a:t>
            </a:r>
            <a:endParaRPr lang="en-IN" sz="4000" dirty="0"/>
          </a:p>
        </p:txBody>
      </p:sp>
      <p:sp>
        <p:nvSpPr>
          <p:cNvPr id="3" name="Slide Number Placeholder 2">
            <a:extLst>
              <a:ext uri="{FF2B5EF4-FFF2-40B4-BE49-F238E27FC236}">
                <a16:creationId xmlns:a16="http://schemas.microsoft.com/office/drawing/2014/main" id="{21570EBE-44BD-9259-0119-D656591171E5}"/>
              </a:ext>
            </a:extLst>
          </p:cNvPr>
          <p:cNvSpPr>
            <a:spLocks noGrp="1"/>
          </p:cNvSpPr>
          <p:nvPr>
            <p:ph type="sldNum" sz="quarter" idx="12"/>
          </p:nvPr>
        </p:nvSpPr>
        <p:spPr/>
        <p:txBody>
          <a:bodyPr/>
          <a:lstStyle/>
          <a:p>
            <a:fld id="{C263D6C4-4840-40CC-AC84-17E24B3B7BDE}" type="slidenum">
              <a:rPr lang="en-US" noProof="0" smtClean="0"/>
              <a:pPr/>
              <a:t>23</a:t>
            </a:fld>
            <a:endParaRPr lang="en-US" noProof="0" dirty="0"/>
          </a:p>
        </p:txBody>
      </p:sp>
      <p:sp>
        <p:nvSpPr>
          <p:cNvPr id="4" name="TextBox 3">
            <a:extLst>
              <a:ext uri="{FF2B5EF4-FFF2-40B4-BE49-F238E27FC236}">
                <a16:creationId xmlns:a16="http://schemas.microsoft.com/office/drawing/2014/main" id="{FF0F6823-80B5-C7B5-0CCB-9B5B8B7F3E8D}"/>
              </a:ext>
            </a:extLst>
          </p:cNvPr>
          <p:cNvSpPr txBox="1"/>
          <p:nvPr/>
        </p:nvSpPr>
        <p:spPr>
          <a:xfrm>
            <a:off x="419100" y="1412349"/>
            <a:ext cx="11239500" cy="3416320"/>
          </a:xfrm>
          <a:prstGeom prst="rect">
            <a:avLst/>
          </a:prstGeom>
          <a:noFill/>
        </p:spPr>
        <p:txBody>
          <a:bodyPr wrap="square" rtlCol="0">
            <a:spAutoFit/>
          </a:bodyPr>
          <a:lstStyle/>
          <a:p>
            <a:pPr algn="just"/>
            <a:r>
              <a:rPr lang="da-DK" sz="2400" dirty="0">
                <a:solidFill>
                  <a:schemeClr val="bg1"/>
                </a:solidFill>
              </a:rPr>
              <a:t>[1] Mayur Rahul et al 2021 IOP Conf. Ser.: Mater. Sci. Eng. 1022 012100,”</a:t>
            </a:r>
            <a:r>
              <a:rPr lang="en-US" sz="2400" dirty="0">
                <a:solidFill>
                  <a:schemeClr val="bg1"/>
                </a:solidFill>
              </a:rPr>
              <a:t> Movie Recommender System using Single Value Decomposition and K means Clustering”</a:t>
            </a:r>
          </a:p>
          <a:p>
            <a:pPr algn="just"/>
            <a:endParaRPr lang="en-US" sz="2400" dirty="0">
              <a:solidFill>
                <a:schemeClr val="bg1"/>
              </a:solidFill>
            </a:endParaRPr>
          </a:p>
          <a:p>
            <a:pPr algn="just"/>
            <a:r>
              <a:rPr lang="en-US" sz="2400" dirty="0">
                <a:solidFill>
                  <a:schemeClr val="bg1"/>
                </a:solidFill>
              </a:rPr>
              <a:t>[2] Wu, Ching-</a:t>
            </a:r>
            <a:r>
              <a:rPr lang="en-US" sz="2400" dirty="0" err="1">
                <a:solidFill>
                  <a:schemeClr val="bg1"/>
                </a:solidFill>
              </a:rPr>
              <a:t>Seh</a:t>
            </a:r>
            <a:r>
              <a:rPr lang="en-US" sz="2400" dirty="0">
                <a:solidFill>
                  <a:schemeClr val="bg1"/>
                </a:solidFill>
              </a:rPr>
              <a:t> &amp; Garg, Deepti &amp; </a:t>
            </a:r>
            <a:r>
              <a:rPr lang="en-US" sz="2400" dirty="0" err="1">
                <a:solidFill>
                  <a:schemeClr val="bg1"/>
                </a:solidFill>
              </a:rPr>
              <a:t>Bhandary</a:t>
            </a:r>
            <a:r>
              <a:rPr lang="en-US" sz="2400" dirty="0">
                <a:solidFill>
                  <a:schemeClr val="bg1"/>
                </a:solidFill>
              </a:rPr>
              <a:t>, </a:t>
            </a:r>
            <a:r>
              <a:rPr lang="en-US" sz="2400" dirty="0" err="1">
                <a:solidFill>
                  <a:schemeClr val="bg1"/>
                </a:solidFill>
              </a:rPr>
              <a:t>Unnathi</a:t>
            </a:r>
            <a:r>
              <a:rPr lang="en-US" sz="2400" dirty="0">
                <a:solidFill>
                  <a:schemeClr val="bg1"/>
                </a:solidFill>
              </a:rPr>
              <a:t>. (2018). Movie Recommendation System Using Collaborative Filtering. 11-15. 10.1109/ICSESS.2018.8663822. </a:t>
            </a:r>
          </a:p>
          <a:p>
            <a:pPr algn="just"/>
            <a:endParaRPr lang="en-US" sz="2400" dirty="0">
              <a:solidFill>
                <a:schemeClr val="bg1"/>
              </a:solidFill>
            </a:endParaRPr>
          </a:p>
          <a:p>
            <a:pPr algn="just"/>
            <a:r>
              <a:rPr lang="en-US" sz="2400" dirty="0">
                <a:solidFill>
                  <a:schemeClr val="bg1"/>
                </a:solidFill>
              </a:rPr>
              <a:t>[3] https://grouplens.org/datasets/movielens/100k/</a:t>
            </a:r>
            <a:endParaRPr lang="en-IN" sz="2400" dirty="0">
              <a:solidFill>
                <a:schemeClr val="bg1"/>
              </a:solidFill>
            </a:endParaRPr>
          </a:p>
        </p:txBody>
      </p:sp>
    </p:spTree>
    <p:extLst>
      <p:ext uri="{BB962C8B-B14F-4D97-AF65-F5344CB8AC3E}">
        <p14:creationId xmlns:p14="http://schemas.microsoft.com/office/powerpoint/2010/main" val="26491557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0A185-D8C7-1249-BE01-BA62EB67AD24}"/>
              </a:ext>
            </a:extLst>
          </p:cNvPr>
          <p:cNvSpPr>
            <a:spLocks noGrp="1"/>
          </p:cNvSpPr>
          <p:nvPr>
            <p:ph type="title"/>
          </p:nvPr>
        </p:nvSpPr>
        <p:spPr>
          <a:xfrm>
            <a:off x="463550" y="1819275"/>
            <a:ext cx="3832225" cy="757130"/>
          </a:xfrm>
        </p:spPr>
        <p:txBody>
          <a:bodyPr/>
          <a:lstStyle/>
          <a:p>
            <a:r>
              <a:rPr lang="en-US" sz="4800" dirty="0"/>
              <a:t>THANK YOU!</a:t>
            </a:r>
            <a:endParaRPr lang="en-IN" sz="4800" dirty="0"/>
          </a:p>
        </p:txBody>
      </p:sp>
      <p:sp>
        <p:nvSpPr>
          <p:cNvPr id="3" name="Slide Number Placeholder 2">
            <a:extLst>
              <a:ext uri="{FF2B5EF4-FFF2-40B4-BE49-F238E27FC236}">
                <a16:creationId xmlns:a16="http://schemas.microsoft.com/office/drawing/2014/main" id="{ADBB0E4D-2D84-454C-1ADA-9F5C983B2C07}"/>
              </a:ext>
            </a:extLst>
          </p:cNvPr>
          <p:cNvSpPr>
            <a:spLocks noGrp="1"/>
          </p:cNvSpPr>
          <p:nvPr>
            <p:ph type="sldNum" sz="quarter" idx="12"/>
          </p:nvPr>
        </p:nvSpPr>
        <p:spPr/>
        <p:txBody>
          <a:bodyPr/>
          <a:lstStyle/>
          <a:p>
            <a:fld id="{C263D6C4-4840-40CC-AC84-17E24B3B7BDE}" type="slidenum">
              <a:rPr lang="en-US" noProof="0" smtClean="0"/>
              <a:pPr/>
              <a:t>24</a:t>
            </a:fld>
            <a:endParaRPr lang="en-US" noProof="0" dirty="0"/>
          </a:p>
        </p:txBody>
      </p:sp>
    </p:spTree>
    <p:extLst>
      <p:ext uri="{BB962C8B-B14F-4D97-AF65-F5344CB8AC3E}">
        <p14:creationId xmlns:p14="http://schemas.microsoft.com/office/powerpoint/2010/main" val="22561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48E051B-672F-7550-D221-920E203FAD05}"/>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itle 3">
            <a:extLst>
              <a:ext uri="{FF2B5EF4-FFF2-40B4-BE49-F238E27FC236}">
                <a16:creationId xmlns:a16="http://schemas.microsoft.com/office/drawing/2014/main" id="{71F1EB02-301D-BBC8-724E-66F4DF583DD3}"/>
              </a:ext>
            </a:extLst>
          </p:cNvPr>
          <p:cNvSpPr>
            <a:spLocks noGrp="1"/>
          </p:cNvSpPr>
          <p:nvPr>
            <p:ph type="title"/>
          </p:nvPr>
        </p:nvSpPr>
        <p:spPr>
          <a:xfrm>
            <a:off x="4410456" y="0"/>
            <a:ext cx="7781544" cy="859055"/>
          </a:xfrm>
        </p:spPr>
        <p:txBody>
          <a:bodyPr>
            <a:noAutofit/>
          </a:bodyPr>
          <a:lstStyle/>
          <a:p>
            <a:r>
              <a:rPr lang="en-US" sz="4000" dirty="0"/>
              <a:t>The Problems and Challenges</a:t>
            </a:r>
            <a:endParaRPr lang="en-IN" sz="4000" dirty="0"/>
          </a:p>
        </p:txBody>
      </p:sp>
      <p:graphicFrame>
        <p:nvGraphicFramePr>
          <p:cNvPr id="12" name="Diagram 11">
            <a:extLst>
              <a:ext uri="{FF2B5EF4-FFF2-40B4-BE49-F238E27FC236}">
                <a16:creationId xmlns:a16="http://schemas.microsoft.com/office/drawing/2014/main" id="{DC54DB5F-1EA2-9910-A964-C44B06FF53EB}"/>
              </a:ext>
            </a:extLst>
          </p:cNvPr>
          <p:cNvGraphicFramePr/>
          <p:nvPr>
            <p:extLst>
              <p:ext uri="{D42A27DB-BD31-4B8C-83A1-F6EECF244321}">
                <p14:modId xmlns:p14="http://schemas.microsoft.com/office/powerpoint/2010/main" val="507506837"/>
              </p:ext>
            </p:extLst>
          </p:nvPr>
        </p:nvGraphicFramePr>
        <p:xfrm>
          <a:off x="5765801" y="1698998"/>
          <a:ext cx="3702049" cy="3776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id="{F9CFD0CB-8ED0-0185-6372-7B126C99AAB2}"/>
              </a:ext>
            </a:extLst>
          </p:cNvPr>
          <p:cNvSpPr txBox="1"/>
          <p:nvPr/>
        </p:nvSpPr>
        <p:spPr>
          <a:xfrm>
            <a:off x="142874" y="1257300"/>
            <a:ext cx="5076825" cy="4862870"/>
          </a:xfrm>
          <a:prstGeom prst="rect">
            <a:avLst/>
          </a:prstGeom>
          <a:noFill/>
        </p:spPr>
        <p:txBody>
          <a:bodyPr wrap="square" rtlCol="0">
            <a:spAutoFit/>
          </a:bodyPr>
          <a:lstStyle/>
          <a:p>
            <a:pPr marL="285750" indent="-285750" algn="just">
              <a:buFont typeface="Arial" panose="020B0604020202020204" pitchFamily="34" charset="0"/>
              <a:buChar char="•"/>
            </a:pPr>
            <a:r>
              <a:rPr lang="en-US" b="1" u="sng" dirty="0">
                <a:solidFill>
                  <a:schemeClr val="bg1"/>
                </a:solidFill>
              </a:rPr>
              <a:t>Scalability</a:t>
            </a:r>
            <a:r>
              <a:rPr lang="en-US" dirty="0">
                <a:solidFill>
                  <a:schemeClr val="bg1"/>
                </a:solidFill>
              </a:rPr>
              <a:t>: </a:t>
            </a:r>
            <a:r>
              <a:rPr lang="en-US" b="0" i="0" u="none" strike="noStrike" dirty="0">
                <a:solidFill>
                  <a:schemeClr val="bg1"/>
                </a:solidFill>
                <a:effectLst/>
                <a:latin typeface="Arial" panose="020B0604020202020204" pitchFamily="34" charset="0"/>
              </a:rPr>
              <a:t>In many of the environments in which these systems make recommendations, there are millions of users and products. Thus, large number of computation power is often necessary to calculate the recommendations.</a:t>
            </a:r>
            <a:r>
              <a:rPr lang="en-US" sz="2000" dirty="0">
                <a:solidFill>
                  <a:schemeClr val="bg1"/>
                </a:solidFill>
              </a:rPr>
              <a:t> </a:t>
            </a:r>
          </a:p>
          <a:p>
            <a:pPr algn="just"/>
            <a:endParaRPr lang="en-US" sz="2000" dirty="0">
              <a:solidFill>
                <a:schemeClr val="bg1"/>
              </a:solidFill>
            </a:endParaRPr>
          </a:p>
          <a:p>
            <a:pPr marL="285750" indent="-285750" algn="just">
              <a:buFont typeface="Arial" panose="020B0604020202020204" pitchFamily="34" charset="0"/>
              <a:buChar char="•"/>
            </a:pPr>
            <a:r>
              <a:rPr lang="en-US" b="1" u="sng" dirty="0">
                <a:solidFill>
                  <a:schemeClr val="bg1"/>
                </a:solidFill>
              </a:rPr>
              <a:t>Sparsity: </a:t>
            </a:r>
            <a:r>
              <a:rPr lang="en-US" b="0" i="0" u="none" strike="noStrike" dirty="0">
                <a:solidFill>
                  <a:schemeClr val="bg1"/>
                </a:solidFill>
                <a:effectLst/>
                <a:latin typeface="Arial" panose="020B0604020202020204" pitchFamily="34" charset="0"/>
              </a:rPr>
              <a:t>The number of movies watched on major OTT platforms is extremely large. The most active users will have rated a small subset of the overall database. Thus, even the most popular movies may have very few ratings.</a:t>
            </a:r>
          </a:p>
          <a:p>
            <a:pPr algn="just"/>
            <a:endParaRPr lang="en-US" b="0" i="0" u="none" strike="noStrike" dirty="0">
              <a:solidFill>
                <a:schemeClr val="bg1"/>
              </a:solidFill>
              <a:effectLst/>
              <a:latin typeface="Arial" panose="020B0604020202020204" pitchFamily="34" charset="0"/>
            </a:endParaRPr>
          </a:p>
          <a:p>
            <a:pPr marL="285750" indent="-285750" algn="just">
              <a:buFont typeface="Arial" panose="020B0604020202020204" pitchFamily="34" charset="0"/>
              <a:buChar char="•"/>
            </a:pPr>
            <a:r>
              <a:rPr lang="en-US" b="1" u="sng" dirty="0">
                <a:solidFill>
                  <a:schemeClr val="bg1"/>
                </a:solidFill>
                <a:latin typeface="Arial" panose="020B0604020202020204" pitchFamily="34" charset="0"/>
              </a:rPr>
              <a:t>Cold Start</a:t>
            </a:r>
            <a:r>
              <a:rPr lang="en-US" b="1" dirty="0">
                <a:solidFill>
                  <a:schemeClr val="bg1"/>
                </a:solidFill>
                <a:latin typeface="Arial" panose="020B0604020202020204" pitchFamily="34" charset="0"/>
              </a:rPr>
              <a:t>: </a:t>
            </a:r>
            <a:r>
              <a:rPr lang="en-US" sz="1800" b="0" i="0" u="none" strike="noStrike" dirty="0">
                <a:solidFill>
                  <a:schemeClr val="bg1"/>
                </a:solidFill>
                <a:effectLst/>
                <a:latin typeface="Arial" panose="020B0604020202020204" pitchFamily="34" charset="0"/>
              </a:rPr>
              <a:t>These systems often require a large amount of existing data on a user in order to make accurate recommendations</a:t>
            </a:r>
            <a:endParaRPr lang="en-IN" b="1" u="sng" dirty="0">
              <a:solidFill>
                <a:schemeClr val="bg1"/>
              </a:solidFill>
            </a:endParaRPr>
          </a:p>
        </p:txBody>
      </p:sp>
    </p:spTree>
    <p:extLst>
      <p:ext uri="{BB962C8B-B14F-4D97-AF65-F5344CB8AC3E}">
        <p14:creationId xmlns:p14="http://schemas.microsoft.com/office/powerpoint/2010/main" val="160058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FD78E2-F516-8B41-D6F9-6D6AD6DFEC31}"/>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5" name="Title 3">
            <a:extLst>
              <a:ext uri="{FF2B5EF4-FFF2-40B4-BE49-F238E27FC236}">
                <a16:creationId xmlns:a16="http://schemas.microsoft.com/office/drawing/2014/main" id="{4A1332A3-8B3B-1EB3-8A1E-DDF5BEE282BD}"/>
              </a:ext>
            </a:extLst>
          </p:cNvPr>
          <p:cNvSpPr txBox="1">
            <a:spLocks/>
          </p:cNvSpPr>
          <p:nvPr/>
        </p:nvSpPr>
        <p:spPr>
          <a:xfrm>
            <a:off x="5210176" y="9525"/>
            <a:ext cx="6619494" cy="8368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pPr algn="ctr"/>
            <a:r>
              <a:rPr lang="en-US" sz="4000" dirty="0"/>
              <a:t>The Motivation</a:t>
            </a:r>
          </a:p>
        </p:txBody>
      </p:sp>
      <p:graphicFrame>
        <p:nvGraphicFramePr>
          <p:cNvPr id="7" name="Diagram 6">
            <a:extLst>
              <a:ext uri="{FF2B5EF4-FFF2-40B4-BE49-F238E27FC236}">
                <a16:creationId xmlns:a16="http://schemas.microsoft.com/office/drawing/2014/main" id="{F180461C-B600-AD75-AFC4-A9830BF5B1F7}"/>
              </a:ext>
            </a:extLst>
          </p:cNvPr>
          <p:cNvGraphicFramePr/>
          <p:nvPr>
            <p:extLst>
              <p:ext uri="{D42A27DB-BD31-4B8C-83A1-F6EECF244321}">
                <p14:modId xmlns:p14="http://schemas.microsoft.com/office/powerpoint/2010/main" val="1767383965"/>
              </p:ext>
            </p:extLst>
          </p:nvPr>
        </p:nvGraphicFramePr>
        <p:xfrm>
          <a:off x="600076" y="846355"/>
          <a:ext cx="9639299" cy="50035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507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7943850" y="177800"/>
            <a:ext cx="3891661" cy="859055"/>
          </a:xfrm>
        </p:spPr>
        <p:txBody>
          <a:bodyPr>
            <a:normAutofit fontScale="90000"/>
          </a:bodyPr>
          <a:lstStyle/>
          <a:p>
            <a:r>
              <a:rPr lang="en-US" dirty="0"/>
              <a:t>The Data [3]</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Content Placeholder 2">
            <a:extLst>
              <a:ext uri="{FF2B5EF4-FFF2-40B4-BE49-F238E27FC236}">
                <a16:creationId xmlns:a16="http://schemas.microsoft.com/office/drawing/2014/main" id="{30913829-2681-6ACE-AEF4-7FA7B1816C8E}"/>
              </a:ext>
            </a:extLst>
          </p:cNvPr>
          <p:cNvSpPr txBox="1">
            <a:spLocks/>
          </p:cNvSpPr>
          <p:nvPr/>
        </p:nvSpPr>
        <p:spPr>
          <a:xfrm>
            <a:off x="285750" y="1242060"/>
            <a:ext cx="9601200" cy="40241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t>Dataset Name: </a:t>
            </a:r>
            <a:r>
              <a:rPr lang="en-IN" sz="2000" dirty="0"/>
              <a:t>MovieLens 100K Dataset</a:t>
            </a:r>
          </a:p>
          <a:p>
            <a:endParaRPr lang="en-IN" sz="2000" dirty="0"/>
          </a:p>
          <a:p>
            <a:r>
              <a:rPr lang="en-IN" sz="2000" b="1" dirty="0"/>
              <a:t>Dataset Description: </a:t>
            </a:r>
            <a:r>
              <a:rPr lang="en-IN" sz="2000" dirty="0"/>
              <a:t>The dataset Consists of following features:-</a:t>
            </a:r>
          </a:p>
          <a:p>
            <a:r>
              <a:rPr lang="en-IN" sz="2000" b="1" dirty="0"/>
              <a:t>	</a:t>
            </a:r>
            <a:r>
              <a:rPr lang="en-IN" sz="2000" dirty="0"/>
              <a:t>1) 100,000 ratings (1-5) from 943 users on 1682 movies.</a:t>
            </a:r>
          </a:p>
          <a:p>
            <a:r>
              <a:rPr lang="en-IN" sz="2000" dirty="0"/>
              <a:t>	2) Each user has rated at least 20 movies. </a:t>
            </a:r>
          </a:p>
          <a:p>
            <a:r>
              <a:rPr lang="en-IN" sz="2000" dirty="0"/>
              <a:t>	3) Simple demographic info for the users (age, gender, occupation, zip)</a:t>
            </a:r>
          </a:p>
          <a:p>
            <a:endParaRPr lang="en-IN" sz="2000" dirty="0"/>
          </a:p>
          <a:p>
            <a:r>
              <a:rPr lang="en-IN" sz="2000" b="1" dirty="0"/>
              <a:t>Dataset Link: </a:t>
            </a:r>
            <a:r>
              <a:rPr lang="en-IN" sz="2000" b="1" u="sng" dirty="0">
                <a:solidFill>
                  <a:schemeClr val="bg1"/>
                </a:solidFill>
                <a:hlinkClick r:id="rId2">
                  <a:extLst>
                    <a:ext uri="{A12FA001-AC4F-418D-AE19-62706E023703}">
                      <ahyp:hlinkClr xmlns:ahyp="http://schemas.microsoft.com/office/drawing/2018/hyperlinkcolor" val="tx"/>
                    </a:ext>
                  </a:extLst>
                </a:hlinkClick>
              </a:rPr>
              <a:t>https://grouplens.org/datasets/movielens/100k/</a:t>
            </a:r>
            <a:endParaRPr lang="en-IN" sz="2000" b="1" u="sng" dirty="0">
              <a:solidFill>
                <a:schemeClr val="bg1"/>
              </a:solidFill>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The Existing Approach [1]</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358684"/>
            <a:ext cx="9461500" cy="5321515"/>
          </a:xfrm>
        </p:spPr>
        <p:txBody>
          <a:bodyPr/>
          <a:lstStyle/>
          <a:p>
            <a:r>
              <a:rPr lang="en-US" sz="2000" dirty="0"/>
              <a:t>Data pre-processing becomes challenging due to the enormous amount of data that is available to us in the data.</a:t>
            </a:r>
          </a:p>
          <a:p>
            <a:pPr marL="0" indent="0">
              <a:buNone/>
            </a:pPr>
            <a:endParaRPr lang="en-US" sz="2000" dirty="0"/>
          </a:p>
          <a:p>
            <a:r>
              <a:rPr kumimoji="0" lang="en-US" sz="2000" b="0" i="0" u="none" strike="noStrike" kern="1200" cap="none" spc="0" normalizeH="0" baseline="0" noProof="0" dirty="0">
                <a:ln>
                  <a:noFill/>
                </a:ln>
                <a:solidFill>
                  <a:prstClr val="white"/>
                </a:solidFill>
                <a:effectLst/>
                <a:uLnTx/>
                <a:uFillTx/>
                <a:latin typeface="Arial" panose="020B0604020202020204" pitchFamily="34" charset="0"/>
              </a:rPr>
              <a:t>To mitigate this problem, The Singular Value decomposition approach for dimension reduction is introduced in approach that follows.</a:t>
            </a:r>
          </a:p>
          <a:p>
            <a:pPr marL="0" indent="0">
              <a:buNone/>
            </a:pPr>
            <a:endParaRPr kumimoji="0" lang="en-US" sz="2000" b="0" i="0" u="none" strike="noStrike" kern="1200" cap="none" spc="0" normalizeH="0" baseline="0" noProof="0" dirty="0">
              <a:ln>
                <a:noFill/>
              </a:ln>
              <a:solidFill>
                <a:prstClr val="white"/>
              </a:solidFill>
              <a:effectLst/>
              <a:uLnTx/>
              <a:uFillTx/>
              <a:latin typeface="Arial" panose="020B0604020202020204" pitchFamily="34" charset="0"/>
            </a:endParaRPr>
          </a:p>
          <a:p>
            <a:r>
              <a:rPr lang="en-US" sz="2000" dirty="0"/>
              <a:t>For the classification of the movies into classes and for its further distribution after Recommendations, KMeans Clustering Method was used.</a:t>
            </a:r>
          </a:p>
          <a:p>
            <a:pPr marL="0" indent="0">
              <a:buNone/>
            </a:pPr>
            <a:endParaRPr lang="en-US" sz="2000"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ea typeface="+mn-ea"/>
                <a:cs typeface="+mn-cs"/>
              </a:rPr>
              <a:t>Metrics like the standard deviation (SD), root mean square error (RMSE), mean absolute error (MAE), t-value, Dunn index, average similarity, and calculation time were used to evaluate the model.</a:t>
            </a:r>
          </a:p>
          <a:p>
            <a:pPr marL="0" indent="0">
              <a:buNone/>
            </a:pPr>
            <a:endParaRPr lang="en-US" sz="2000" dirty="0"/>
          </a:p>
          <a:p>
            <a:pPr marL="0" indent="0">
              <a:buNone/>
            </a:pPr>
            <a:r>
              <a:rPr lang="en-US" sz="2000" u="sng" dirty="0"/>
              <a:t>The findings achieved using the above method are shown on the next slide.-&gt;</a:t>
            </a:r>
          </a:p>
          <a:p>
            <a:endParaRPr lang="en-US" sz="14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B20CD-38F1-35DA-BF39-184EB1B504FE}"/>
              </a:ext>
            </a:extLst>
          </p:cNvPr>
          <p:cNvSpPr>
            <a:spLocks noGrp="1"/>
          </p:cNvSpPr>
          <p:nvPr>
            <p:ph type="title"/>
          </p:nvPr>
        </p:nvSpPr>
        <p:spPr>
          <a:xfrm>
            <a:off x="977900" y="177800"/>
            <a:ext cx="11214100" cy="535531"/>
          </a:xfrm>
        </p:spPr>
        <p:txBody>
          <a:bodyPr/>
          <a:lstStyle/>
          <a:p>
            <a:r>
              <a:rPr lang="en-US" dirty="0"/>
              <a:t>Continued Approach [1]</a:t>
            </a:r>
            <a:endParaRPr lang="en-IN" dirty="0"/>
          </a:p>
        </p:txBody>
      </p:sp>
      <p:sp>
        <p:nvSpPr>
          <p:cNvPr id="3" name="Slide Number Placeholder 2">
            <a:extLst>
              <a:ext uri="{FF2B5EF4-FFF2-40B4-BE49-F238E27FC236}">
                <a16:creationId xmlns:a16="http://schemas.microsoft.com/office/drawing/2014/main" id="{83F3F504-7533-DEE9-71FA-69F863E1CDF6}"/>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a:extLst>
              <a:ext uri="{FF2B5EF4-FFF2-40B4-BE49-F238E27FC236}">
                <a16:creationId xmlns:a16="http://schemas.microsoft.com/office/drawing/2014/main" id="{A662F7B1-A479-123F-635F-060D3124AD54}"/>
              </a:ext>
            </a:extLst>
          </p:cNvPr>
          <p:cNvSpPr>
            <a:spLocks noGrp="1"/>
          </p:cNvSpPr>
          <p:nvPr>
            <p:ph type="body" sz="quarter" idx="13"/>
          </p:nvPr>
        </p:nvSpPr>
        <p:spPr>
          <a:xfrm>
            <a:off x="444500" y="806235"/>
            <a:ext cx="8353424" cy="4093243"/>
          </a:xfrm>
        </p:spPr>
        <p:txBody>
          <a:bodyPr/>
          <a:lstStyle/>
          <a:p>
            <a:r>
              <a:rPr lang="en-US" sz="2000" dirty="0"/>
              <a:t>Two Datasets, Flexiter and MovieLens were compared on the following Metrics and computation time was calculated.</a:t>
            </a:r>
          </a:p>
          <a:p>
            <a:pPr marL="0" indent="0">
              <a:buNone/>
            </a:pPr>
            <a:endParaRPr lang="en-IN" dirty="0"/>
          </a:p>
        </p:txBody>
      </p:sp>
      <p:pic>
        <p:nvPicPr>
          <p:cNvPr id="6" name="Picture 5">
            <a:extLst>
              <a:ext uri="{FF2B5EF4-FFF2-40B4-BE49-F238E27FC236}">
                <a16:creationId xmlns:a16="http://schemas.microsoft.com/office/drawing/2014/main" id="{FB989221-F967-3CE5-2B8E-28C4A6B66413}"/>
              </a:ext>
            </a:extLst>
          </p:cNvPr>
          <p:cNvPicPr>
            <a:picLocks noChangeAspect="1"/>
          </p:cNvPicPr>
          <p:nvPr/>
        </p:nvPicPr>
        <p:blipFill>
          <a:blip r:embed="rId2"/>
          <a:stretch>
            <a:fillRect/>
          </a:stretch>
        </p:blipFill>
        <p:spPr>
          <a:xfrm>
            <a:off x="444500" y="1621041"/>
            <a:ext cx="8353425" cy="3971721"/>
          </a:xfrm>
          <a:prstGeom prst="rect">
            <a:avLst/>
          </a:prstGeom>
        </p:spPr>
      </p:pic>
      <p:sp>
        <p:nvSpPr>
          <p:cNvPr id="7" name="TextBox 6">
            <a:extLst>
              <a:ext uri="{FF2B5EF4-FFF2-40B4-BE49-F238E27FC236}">
                <a16:creationId xmlns:a16="http://schemas.microsoft.com/office/drawing/2014/main" id="{BAA9C690-354A-6A06-5A60-84CF740B08AF}"/>
              </a:ext>
            </a:extLst>
          </p:cNvPr>
          <p:cNvSpPr txBox="1"/>
          <p:nvPr/>
        </p:nvSpPr>
        <p:spPr>
          <a:xfrm>
            <a:off x="444500" y="5807188"/>
            <a:ext cx="10429875" cy="646331"/>
          </a:xfrm>
          <a:prstGeom prst="rect">
            <a:avLst/>
          </a:prstGeom>
          <a:noFill/>
        </p:spPr>
        <p:txBody>
          <a:bodyPr wrap="square" rtlCol="0">
            <a:spAutoFit/>
          </a:bodyPr>
          <a:lstStyle/>
          <a:p>
            <a:r>
              <a:rPr lang="en-US" dirty="0">
                <a:solidFill>
                  <a:schemeClr val="bg1"/>
                </a:solidFill>
              </a:rPr>
              <a:t>Through Average Similarity the highest accuracy was obtained.</a:t>
            </a:r>
          </a:p>
          <a:p>
            <a:r>
              <a:rPr lang="en-US" dirty="0">
                <a:solidFill>
                  <a:schemeClr val="bg1"/>
                </a:solidFill>
              </a:rPr>
              <a:t>Following is the Graph plotted comparing the 2 Datasets.</a:t>
            </a:r>
            <a:endParaRPr lang="en-IN" dirty="0">
              <a:solidFill>
                <a:schemeClr val="bg1"/>
              </a:solidFill>
            </a:endParaRPr>
          </a:p>
        </p:txBody>
      </p:sp>
    </p:spTree>
    <p:extLst>
      <p:ext uri="{BB962C8B-B14F-4D97-AF65-F5344CB8AC3E}">
        <p14:creationId xmlns:p14="http://schemas.microsoft.com/office/powerpoint/2010/main" val="1557767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9974-8EB5-9017-379F-6D658BD9AB23}"/>
              </a:ext>
            </a:extLst>
          </p:cNvPr>
          <p:cNvSpPr>
            <a:spLocks noGrp="1"/>
          </p:cNvSpPr>
          <p:nvPr>
            <p:ph type="title"/>
          </p:nvPr>
        </p:nvSpPr>
        <p:spPr>
          <a:xfrm>
            <a:off x="596900" y="367176"/>
            <a:ext cx="11214100" cy="535531"/>
          </a:xfrm>
        </p:spPr>
        <p:txBody>
          <a:bodyPr/>
          <a:lstStyle/>
          <a:p>
            <a:r>
              <a:rPr lang="en-US" dirty="0"/>
              <a:t>Continued…</a:t>
            </a:r>
            <a:endParaRPr lang="en-IN" dirty="0"/>
          </a:p>
        </p:txBody>
      </p:sp>
      <p:sp>
        <p:nvSpPr>
          <p:cNvPr id="3" name="Slide Number Placeholder 2">
            <a:extLst>
              <a:ext uri="{FF2B5EF4-FFF2-40B4-BE49-F238E27FC236}">
                <a16:creationId xmlns:a16="http://schemas.microsoft.com/office/drawing/2014/main" id="{C317A419-CB6E-4805-9FAB-53245FE1977B}"/>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a:extLst>
              <a:ext uri="{FF2B5EF4-FFF2-40B4-BE49-F238E27FC236}">
                <a16:creationId xmlns:a16="http://schemas.microsoft.com/office/drawing/2014/main" id="{2F275947-DCC6-2E65-5049-3EA00E5E7AC6}"/>
              </a:ext>
            </a:extLst>
          </p:cNvPr>
          <p:cNvSpPr>
            <a:spLocks noGrp="1"/>
          </p:cNvSpPr>
          <p:nvPr>
            <p:ph type="body" sz="quarter" idx="13"/>
          </p:nvPr>
        </p:nvSpPr>
        <p:spPr>
          <a:xfrm>
            <a:off x="666750" y="5440796"/>
            <a:ext cx="6718300" cy="535531"/>
          </a:xfrm>
        </p:spPr>
        <p:txBody>
          <a:bodyPr/>
          <a:lstStyle/>
          <a:p>
            <a:r>
              <a:rPr lang="en-US" dirty="0"/>
              <a:t>The approach involving SVD and KMeans perform’s well on the MovieLens Dataset than the Flexiter Movie Dataset. </a:t>
            </a:r>
            <a:endParaRPr lang="en-IN" dirty="0"/>
          </a:p>
        </p:txBody>
      </p:sp>
      <p:pic>
        <p:nvPicPr>
          <p:cNvPr id="6" name="Picture 5">
            <a:extLst>
              <a:ext uri="{FF2B5EF4-FFF2-40B4-BE49-F238E27FC236}">
                <a16:creationId xmlns:a16="http://schemas.microsoft.com/office/drawing/2014/main" id="{3B5E2D50-4700-C8EE-9D3F-35F7F219172E}"/>
              </a:ext>
            </a:extLst>
          </p:cNvPr>
          <p:cNvPicPr>
            <a:picLocks noChangeAspect="1"/>
          </p:cNvPicPr>
          <p:nvPr/>
        </p:nvPicPr>
        <p:blipFill>
          <a:blip r:embed="rId2"/>
          <a:stretch>
            <a:fillRect/>
          </a:stretch>
        </p:blipFill>
        <p:spPr>
          <a:xfrm>
            <a:off x="666750" y="999454"/>
            <a:ext cx="10858500" cy="4344595"/>
          </a:xfrm>
          <a:prstGeom prst="rect">
            <a:avLst/>
          </a:prstGeom>
        </p:spPr>
      </p:pic>
    </p:spTree>
    <p:extLst>
      <p:ext uri="{BB962C8B-B14F-4D97-AF65-F5344CB8AC3E}">
        <p14:creationId xmlns:p14="http://schemas.microsoft.com/office/powerpoint/2010/main" val="2665535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The Existing Approach [2]</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358684"/>
            <a:ext cx="9461500" cy="5321515"/>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white"/>
                </a:solidFill>
                <a:effectLst/>
                <a:uLnTx/>
                <a:uFillTx/>
                <a:ea typeface="+mn-ea"/>
                <a:cs typeface="+mn-cs"/>
              </a:rPr>
              <a:t>Recommendation system is of 2 types namely, Collaborative Filtering and Content Based Filtering.</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200" b="0" i="0" u="none" strike="noStrike" kern="1200" cap="none" spc="0" normalizeH="0" baseline="0" noProof="0" dirty="0">
              <a:ln>
                <a:noFill/>
              </a:ln>
              <a:solidFill>
                <a:prstClr val="white"/>
              </a:solidFill>
              <a:effectLst/>
              <a:uLnTx/>
              <a:uFillTx/>
              <a:latin typeface="Arial"/>
              <a:ea typeface="+mn-ea"/>
              <a:cs typeface="Arial" panose="020B0604020202020204"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white"/>
                </a:solidFill>
                <a:effectLst/>
                <a:uLnTx/>
                <a:uFillTx/>
                <a:latin typeface="Arial"/>
                <a:ea typeface="+mn-ea"/>
                <a:cs typeface="Arial" panose="020B0604020202020204" pitchFamily="34" charset="0"/>
              </a:rPr>
              <a:t>In this research paper, the authors have used a Collaborative filtering Technique for their Recommendation system.</a:t>
            </a:r>
          </a:p>
          <a:p>
            <a:pPr marL="0" marR="0" lvl="0" indent="0" algn="l" defTabSz="914400" rtl="0" eaLnBrk="1" fontAlgn="auto" latinLnBrk="0" hangingPunct="1">
              <a:lnSpc>
                <a:spcPct val="90000"/>
              </a:lnSpc>
              <a:spcBef>
                <a:spcPts val="1000"/>
              </a:spcBef>
              <a:spcAft>
                <a:spcPts val="0"/>
              </a:spcAft>
              <a:buClrTx/>
              <a:buSzTx/>
              <a:buNone/>
              <a:tabLst/>
              <a:defRPr/>
            </a:pPr>
            <a:endParaRPr lang="en-US" sz="2000"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200" b="0" i="0" u="none" strike="noStrike" kern="1200" cap="none" spc="0" normalizeH="0" baseline="0" noProof="0" dirty="0">
                <a:ln>
                  <a:noFill/>
                </a:ln>
                <a:solidFill>
                  <a:prstClr val="white"/>
                </a:solidFill>
                <a:effectLst/>
                <a:uLnTx/>
                <a:uFillTx/>
                <a:ea typeface="+mn-ea"/>
                <a:cs typeface="+mn-cs"/>
              </a:rPr>
              <a:t>Similar to everything, Data pre-processing and classification needs to be performed by any system.</a:t>
            </a:r>
          </a:p>
          <a:p>
            <a:pPr marL="0" indent="0">
              <a:buNone/>
            </a:pPr>
            <a:endParaRPr kumimoji="0" lang="en-US" sz="2000" b="0" i="0" u="none" strike="noStrike" kern="1200" cap="none" spc="0" normalizeH="0" baseline="0" noProof="0" dirty="0">
              <a:ln>
                <a:noFill/>
              </a:ln>
              <a:solidFill>
                <a:prstClr val="white"/>
              </a:solidFill>
              <a:effectLst/>
              <a:uLnTx/>
              <a:uFillTx/>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200" b="0" i="0" u="none" strike="noStrike" kern="1200" cap="none" spc="0" normalizeH="0" baseline="0" noProof="0" dirty="0">
                <a:ln>
                  <a:noFill/>
                </a:ln>
                <a:solidFill>
                  <a:prstClr val="white"/>
                </a:solidFill>
                <a:effectLst/>
                <a:uLnTx/>
                <a:uFillTx/>
                <a:ea typeface="+mn-ea"/>
                <a:cs typeface="+mn-cs"/>
              </a:rPr>
              <a:t>For this purpose, the authors have designed their data preparation and data analysis using Apache Mahout.</a:t>
            </a:r>
          </a:p>
          <a:p>
            <a:pPr marL="0" indent="0">
              <a:buNone/>
            </a:pPr>
            <a:endParaRPr lang="en-US" sz="2000" dirty="0"/>
          </a:p>
          <a:p>
            <a:pPr marL="0" indent="0">
              <a:buNone/>
            </a:pPr>
            <a:r>
              <a:rPr lang="en-US" sz="2000" u="sng" dirty="0"/>
              <a:t>The findings achieved using the above method are shown on the next slide.-&gt;</a:t>
            </a:r>
          </a:p>
          <a:p>
            <a:endParaRPr lang="en-US" sz="14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63D6C4-4840-40CC-AC84-17E24B3B7BDE}" type="slidenum">
              <a:rPr kumimoji="0" lang="en-US" sz="1000" b="0" i="0" u="none" strike="noStrike" kern="1200" cap="none" spc="0" normalizeH="0" baseline="0" noProof="0" smtClean="0">
                <a:ln>
                  <a:noFill/>
                </a:ln>
                <a:solidFill>
                  <a:srgbClr val="FFFFFF"/>
                </a:solidFill>
                <a:effectLst/>
                <a:uLnTx/>
                <a:uFillTx/>
                <a:latin typeface="Trade Gothic LT Pro" panose="020B05030403030200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00" b="0" i="0" u="none" strike="noStrike" kern="1200" cap="none" spc="0" normalizeH="0" baseline="0" noProof="0" dirty="0">
              <a:ln>
                <a:noFill/>
              </a:ln>
              <a:solidFill>
                <a:srgbClr val="FFFFFF"/>
              </a:solidFill>
              <a:effectLst/>
              <a:uLnTx/>
              <a:uFillTx/>
              <a:latin typeface="Trade Gothic LT Pro" panose="020B0503040303020004" pitchFamily="34" charset="0"/>
              <a:ea typeface="+mn-ea"/>
              <a:cs typeface="+mn-cs"/>
            </a:endParaRPr>
          </a:p>
        </p:txBody>
      </p:sp>
    </p:spTree>
    <p:extLst>
      <p:ext uri="{BB962C8B-B14F-4D97-AF65-F5344CB8AC3E}">
        <p14:creationId xmlns:p14="http://schemas.microsoft.com/office/powerpoint/2010/main" val="129573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324</TotalTime>
  <Words>1555</Words>
  <Application>Microsoft Office PowerPoint</Application>
  <PresentationFormat>Widescreen</PresentationFormat>
  <Paragraphs>145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Roboto</vt:lpstr>
      <vt:lpstr>Trade Gothic LT Pro</vt:lpstr>
      <vt:lpstr>Trebuchet MS</vt:lpstr>
      <vt:lpstr>urw-din</vt:lpstr>
      <vt:lpstr>Office Theme</vt:lpstr>
      <vt:lpstr>Movie Recommender System</vt:lpstr>
      <vt:lpstr>Why this topic?</vt:lpstr>
      <vt:lpstr>The Problems and Challenges</vt:lpstr>
      <vt:lpstr>PowerPoint Presentation</vt:lpstr>
      <vt:lpstr>The Data [3]</vt:lpstr>
      <vt:lpstr>The Existing Approach [1]</vt:lpstr>
      <vt:lpstr>Continued Approach [1]</vt:lpstr>
      <vt:lpstr>Continued…</vt:lpstr>
      <vt:lpstr>The Existing Approach [2]</vt:lpstr>
      <vt:lpstr>Continued Approach[2]</vt:lpstr>
      <vt:lpstr>Methodology – Part 1</vt:lpstr>
      <vt:lpstr>Methodology – Part 2</vt:lpstr>
      <vt:lpstr>Methodology – Part 2, continued…</vt:lpstr>
      <vt:lpstr>Methodology – Part 3, Exploratory Data Analysis</vt:lpstr>
      <vt:lpstr>Methodology – Part 3, Exploratory Data Analysis, continued…</vt:lpstr>
      <vt:lpstr>Methodology – Part 4, Creating a KNN Model.</vt:lpstr>
      <vt:lpstr>The Algorithm. -&gt; KNN (K Nearest Neighbors)</vt:lpstr>
      <vt:lpstr>The Mathematics Used. -&gt; Cosine Similarity</vt:lpstr>
      <vt:lpstr>Methodology – Part 5, Fine tuning the Model.</vt:lpstr>
      <vt:lpstr>Results.</vt:lpstr>
      <vt:lpstr>Conclusion.</vt:lpstr>
      <vt:lpstr>Future of the System.</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Recommender System</dc:title>
  <dc:creator>Vedant Joshi</dc:creator>
  <cp:lastModifiedBy>Vedant Joshi</cp:lastModifiedBy>
  <cp:revision>12</cp:revision>
  <dcterms:created xsi:type="dcterms:W3CDTF">2022-10-02T18:49:19Z</dcterms:created>
  <dcterms:modified xsi:type="dcterms:W3CDTF">2022-10-03T19:12:20Z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