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6"/>
  </p:notesMasterIdLst>
  <p:sldIdLst>
    <p:sldId id="256" r:id="rId2"/>
    <p:sldId id="260" r:id="rId3"/>
    <p:sldId id="303" r:id="rId4"/>
    <p:sldId id="262" r:id="rId5"/>
    <p:sldId id="294" r:id="rId6"/>
    <p:sldId id="304" r:id="rId7"/>
    <p:sldId id="295" r:id="rId8"/>
    <p:sldId id="300" r:id="rId9"/>
    <p:sldId id="301" r:id="rId10"/>
    <p:sldId id="302" r:id="rId11"/>
    <p:sldId id="296" r:id="rId12"/>
    <p:sldId id="298" r:id="rId13"/>
    <p:sldId id="299" r:id="rId14"/>
    <p:sldId id="297" r:id="rId15"/>
  </p:sldIdLst>
  <p:sldSz cx="9144000" cy="5143500" type="screen16x9"/>
  <p:notesSz cx="6858000" cy="9144000"/>
  <p:embeddedFontLst>
    <p:embeddedFont>
      <p:font typeface="Georgia" panose="02040502050405020303" pitchFamily="18" charset="0"/>
      <p:regular r:id="rId17"/>
      <p:bold r:id="rId18"/>
      <p:italic r:id="rId19"/>
      <p:boldItalic r:id="rId20"/>
    </p:embeddedFont>
    <p:embeddedFont>
      <p:font typeface="Roboto Black" panose="02000000000000000000" pitchFamily="2" charset="0"/>
      <p:bold r:id="rId21"/>
      <p:boldItalic r:id="rId22"/>
    </p:embeddedFont>
    <p:embeddedFont>
      <p:font typeface="Roboto Light" panose="02000000000000000000" pitchFamily="2" charset="0"/>
      <p:regular r:id="rId23"/>
      <p:bold r:id="rId24"/>
      <p:italic r:id="rId25"/>
      <p:boldItalic r:id="rId26"/>
    </p:embeddedFont>
    <p:embeddedFont>
      <p:font typeface="Roboto Mono Thin" panose="00000009000000000000"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86B90A-A607-4923-AA06-2A88B4CC9B11}">
  <a:tblStyle styleId="{BA86B90A-A607-4923-AA06-2A88B4CC9B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5234F128-42E2-0266-3166-47495A68619D}"/>
            </a:ext>
          </a:extLst>
        </p:cNvPr>
        <p:cNvGrpSpPr/>
        <p:nvPr/>
      </p:nvGrpSpPr>
      <p:grpSpPr>
        <a:xfrm>
          <a:off x="0" y="0"/>
          <a:ext cx="0" cy="0"/>
          <a:chOff x="0" y="0"/>
          <a:chExt cx="0" cy="0"/>
        </a:xfrm>
      </p:grpSpPr>
      <p:sp>
        <p:nvSpPr>
          <p:cNvPr id="397" name="Google Shape;397;g5d564c3ce1_0_27:notes">
            <a:extLst>
              <a:ext uri="{FF2B5EF4-FFF2-40B4-BE49-F238E27FC236}">
                <a16:creationId xmlns:a16="http://schemas.microsoft.com/office/drawing/2014/main" id="{4497E53C-05E4-25CC-F87C-362052D358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a:extLst>
              <a:ext uri="{FF2B5EF4-FFF2-40B4-BE49-F238E27FC236}">
                <a16:creationId xmlns:a16="http://schemas.microsoft.com/office/drawing/2014/main" id="{C03318EB-A8AB-7435-4AE5-37B06EED43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16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B93F84DB-32F6-2C55-FB4D-2256DBDDD912}"/>
            </a:ext>
          </a:extLst>
        </p:cNvPr>
        <p:cNvGrpSpPr/>
        <p:nvPr/>
      </p:nvGrpSpPr>
      <p:grpSpPr>
        <a:xfrm>
          <a:off x="0" y="0"/>
          <a:ext cx="0" cy="0"/>
          <a:chOff x="0" y="0"/>
          <a:chExt cx="0" cy="0"/>
        </a:xfrm>
      </p:grpSpPr>
      <p:sp>
        <p:nvSpPr>
          <p:cNvPr id="397" name="Google Shape;397;g5d564c3ce1_0_27:notes">
            <a:extLst>
              <a:ext uri="{FF2B5EF4-FFF2-40B4-BE49-F238E27FC236}">
                <a16:creationId xmlns:a16="http://schemas.microsoft.com/office/drawing/2014/main" id="{6010C252-DA11-0BE4-E853-6601832E41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a:extLst>
              <a:ext uri="{FF2B5EF4-FFF2-40B4-BE49-F238E27FC236}">
                <a16:creationId xmlns:a16="http://schemas.microsoft.com/office/drawing/2014/main" id="{DA8272DC-A8C3-8097-AFDC-C643CF5BAE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61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1B83F8C3-E90D-81CC-2B63-D6F82499563F}"/>
            </a:ext>
          </a:extLst>
        </p:cNvPr>
        <p:cNvGrpSpPr/>
        <p:nvPr/>
      </p:nvGrpSpPr>
      <p:grpSpPr>
        <a:xfrm>
          <a:off x="0" y="0"/>
          <a:ext cx="0" cy="0"/>
          <a:chOff x="0" y="0"/>
          <a:chExt cx="0" cy="0"/>
        </a:xfrm>
      </p:grpSpPr>
      <p:sp>
        <p:nvSpPr>
          <p:cNvPr id="397" name="Google Shape;397;g5d564c3ce1_0_27:notes">
            <a:extLst>
              <a:ext uri="{FF2B5EF4-FFF2-40B4-BE49-F238E27FC236}">
                <a16:creationId xmlns:a16="http://schemas.microsoft.com/office/drawing/2014/main" id="{F0ACAC5C-E2B6-36F6-A9DF-D78E9D2E86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a:extLst>
              <a:ext uri="{FF2B5EF4-FFF2-40B4-BE49-F238E27FC236}">
                <a16:creationId xmlns:a16="http://schemas.microsoft.com/office/drawing/2014/main" id="{5ADBE24F-63C3-BE5D-354F-A4226FC1E7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370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EB1DE851-590D-7DEF-D91C-62CFB10DD743}"/>
            </a:ext>
          </a:extLst>
        </p:cNvPr>
        <p:cNvGrpSpPr/>
        <p:nvPr/>
      </p:nvGrpSpPr>
      <p:grpSpPr>
        <a:xfrm>
          <a:off x="0" y="0"/>
          <a:ext cx="0" cy="0"/>
          <a:chOff x="0" y="0"/>
          <a:chExt cx="0" cy="0"/>
        </a:xfrm>
      </p:grpSpPr>
      <p:sp>
        <p:nvSpPr>
          <p:cNvPr id="397" name="Google Shape;397;g5d564c3ce1_0_27:notes">
            <a:extLst>
              <a:ext uri="{FF2B5EF4-FFF2-40B4-BE49-F238E27FC236}">
                <a16:creationId xmlns:a16="http://schemas.microsoft.com/office/drawing/2014/main" id="{A9B925F3-26A7-9C3A-9321-EFC62A9A71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a:extLst>
              <a:ext uri="{FF2B5EF4-FFF2-40B4-BE49-F238E27FC236}">
                <a16:creationId xmlns:a16="http://schemas.microsoft.com/office/drawing/2014/main" id="{FBDC1610-0793-A479-E31B-D091D3FB9C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965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C4F8E49E-1ABB-05D1-20A7-2ED2F56DDE77}"/>
            </a:ext>
          </a:extLst>
        </p:cNvPr>
        <p:cNvGrpSpPr/>
        <p:nvPr/>
      </p:nvGrpSpPr>
      <p:grpSpPr>
        <a:xfrm>
          <a:off x="0" y="0"/>
          <a:ext cx="0" cy="0"/>
          <a:chOff x="0" y="0"/>
          <a:chExt cx="0" cy="0"/>
        </a:xfrm>
      </p:grpSpPr>
      <p:sp>
        <p:nvSpPr>
          <p:cNvPr id="106" name="Google Shape;106;g5dc4e38d75_0_89:notes">
            <a:extLst>
              <a:ext uri="{FF2B5EF4-FFF2-40B4-BE49-F238E27FC236}">
                <a16:creationId xmlns:a16="http://schemas.microsoft.com/office/drawing/2014/main" id="{39939F29-04DC-ABD0-CA32-5E18525AE2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a:extLst>
              <a:ext uri="{FF2B5EF4-FFF2-40B4-BE49-F238E27FC236}">
                <a16:creationId xmlns:a16="http://schemas.microsoft.com/office/drawing/2014/main" id="{12B6A21C-65DB-976C-BDAC-716019C0C4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19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a:extLst>
            <a:ext uri="{FF2B5EF4-FFF2-40B4-BE49-F238E27FC236}">
              <a16:creationId xmlns:a16="http://schemas.microsoft.com/office/drawing/2014/main" id="{3AD39060-5323-C93C-50C1-ADE844462ABE}"/>
            </a:ext>
          </a:extLst>
        </p:cNvPr>
        <p:cNvGrpSpPr/>
        <p:nvPr/>
      </p:nvGrpSpPr>
      <p:grpSpPr>
        <a:xfrm>
          <a:off x="0" y="0"/>
          <a:ext cx="0" cy="0"/>
          <a:chOff x="0" y="0"/>
          <a:chExt cx="0" cy="0"/>
        </a:xfrm>
      </p:grpSpPr>
      <p:sp>
        <p:nvSpPr>
          <p:cNvPr id="293" name="Google Shape;293;g5dc4e38d75_0_0:notes">
            <a:extLst>
              <a:ext uri="{FF2B5EF4-FFF2-40B4-BE49-F238E27FC236}">
                <a16:creationId xmlns:a16="http://schemas.microsoft.com/office/drawing/2014/main" id="{E92079FA-E137-A7B3-A416-003E51FCBE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a:extLst>
              <a:ext uri="{FF2B5EF4-FFF2-40B4-BE49-F238E27FC236}">
                <a16:creationId xmlns:a16="http://schemas.microsoft.com/office/drawing/2014/main" id="{0EFD8736-811F-B57C-AE69-5264484456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70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7D70AB13-5B58-DAA7-47FF-8AFD1D9F8FCC}"/>
            </a:ext>
          </a:extLst>
        </p:cNvPr>
        <p:cNvGrpSpPr/>
        <p:nvPr/>
      </p:nvGrpSpPr>
      <p:grpSpPr>
        <a:xfrm>
          <a:off x="0" y="0"/>
          <a:ext cx="0" cy="0"/>
          <a:chOff x="0" y="0"/>
          <a:chExt cx="0" cy="0"/>
        </a:xfrm>
      </p:grpSpPr>
      <p:sp>
        <p:nvSpPr>
          <p:cNvPr id="397" name="Google Shape;397;g5d564c3ce1_0_27:notes">
            <a:extLst>
              <a:ext uri="{FF2B5EF4-FFF2-40B4-BE49-F238E27FC236}">
                <a16:creationId xmlns:a16="http://schemas.microsoft.com/office/drawing/2014/main" id="{34737DBD-422A-7341-9539-91384C2EE6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a:extLst>
              <a:ext uri="{FF2B5EF4-FFF2-40B4-BE49-F238E27FC236}">
                <a16:creationId xmlns:a16="http://schemas.microsoft.com/office/drawing/2014/main" id="{DE872001-3C4A-03D9-ECA6-2C879040A5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904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EADAAB72-60EF-ED73-ACEF-B26BFF98FA1D}"/>
            </a:ext>
          </a:extLst>
        </p:cNvPr>
        <p:cNvGrpSpPr/>
        <p:nvPr/>
      </p:nvGrpSpPr>
      <p:grpSpPr>
        <a:xfrm>
          <a:off x="0" y="0"/>
          <a:ext cx="0" cy="0"/>
          <a:chOff x="0" y="0"/>
          <a:chExt cx="0" cy="0"/>
        </a:xfrm>
      </p:grpSpPr>
      <p:sp>
        <p:nvSpPr>
          <p:cNvPr id="397" name="Google Shape;397;g5d564c3ce1_0_27:notes">
            <a:extLst>
              <a:ext uri="{FF2B5EF4-FFF2-40B4-BE49-F238E27FC236}">
                <a16:creationId xmlns:a16="http://schemas.microsoft.com/office/drawing/2014/main" id="{FF578428-CD21-906F-C201-E9F32385C5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a:extLst>
              <a:ext uri="{FF2B5EF4-FFF2-40B4-BE49-F238E27FC236}">
                <a16:creationId xmlns:a16="http://schemas.microsoft.com/office/drawing/2014/main" id="{AABF06AD-49D0-3C30-BE2A-F18086DBF7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569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B0EED2DE-6187-A1F8-A6D1-AAFB3D56A2A2}"/>
            </a:ext>
          </a:extLst>
        </p:cNvPr>
        <p:cNvGrpSpPr/>
        <p:nvPr/>
      </p:nvGrpSpPr>
      <p:grpSpPr>
        <a:xfrm>
          <a:off x="0" y="0"/>
          <a:ext cx="0" cy="0"/>
          <a:chOff x="0" y="0"/>
          <a:chExt cx="0" cy="0"/>
        </a:xfrm>
      </p:grpSpPr>
      <p:sp>
        <p:nvSpPr>
          <p:cNvPr id="397" name="Google Shape;397;g5d564c3ce1_0_27:notes">
            <a:extLst>
              <a:ext uri="{FF2B5EF4-FFF2-40B4-BE49-F238E27FC236}">
                <a16:creationId xmlns:a16="http://schemas.microsoft.com/office/drawing/2014/main" id="{145E69AB-C095-8FAB-ED98-4EF673DDB3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a:extLst>
              <a:ext uri="{FF2B5EF4-FFF2-40B4-BE49-F238E27FC236}">
                <a16:creationId xmlns:a16="http://schemas.microsoft.com/office/drawing/2014/main" id="{34A9B823-B065-15AB-69CA-43B9E24198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1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29674D5B-D2A3-3BA6-7C8E-06021CCDCDAE}"/>
            </a:ext>
          </a:extLst>
        </p:cNvPr>
        <p:cNvGrpSpPr/>
        <p:nvPr/>
      </p:nvGrpSpPr>
      <p:grpSpPr>
        <a:xfrm>
          <a:off x="0" y="0"/>
          <a:ext cx="0" cy="0"/>
          <a:chOff x="0" y="0"/>
          <a:chExt cx="0" cy="0"/>
        </a:xfrm>
      </p:grpSpPr>
      <p:sp>
        <p:nvSpPr>
          <p:cNvPr id="397" name="Google Shape;397;g5d564c3ce1_0_27:notes">
            <a:extLst>
              <a:ext uri="{FF2B5EF4-FFF2-40B4-BE49-F238E27FC236}">
                <a16:creationId xmlns:a16="http://schemas.microsoft.com/office/drawing/2014/main" id="{6A25F26F-0396-E143-A27D-3BE8891F6B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a:extLst>
              <a:ext uri="{FF2B5EF4-FFF2-40B4-BE49-F238E27FC236}">
                <a16:creationId xmlns:a16="http://schemas.microsoft.com/office/drawing/2014/main" id="{7ECB4ABC-CBCD-2D86-1DB9-A3B8F8343A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06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7751FBAE-56B7-B3BA-C718-C44E4D2A905A}"/>
            </a:ext>
          </a:extLst>
        </p:cNvPr>
        <p:cNvGrpSpPr/>
        <p:nvPr/>
      </p:nvGrpSpPr>
      <p:grpSpPr>
        <a:xfrm>
          <a:off x="0" y="0"/>
          <a:ext cx="0" cy="0"/>
          <a:chOff x="0" y="0"/>
          <a:chExt cx="0" cy="0"/>
        </a:xfrm>
      </p:grpSpPr>
      <p:sp>
        <p:nvSpPr>
          <p:cNvPr id="397" name="Google Shape;397;g5d564c3ce1_0_27:notes">
            <a:extLst>
              <a:ext uri="{FF2B5EF4-FFF2-40B4-BE49-F238E27FC236}">
                <a16:creationId xmlns:a16="http://schemas.microsoft.com/office/drawing/2014/main" id="{4CF29849-DD1D-CF7B-AC2D-F2C00C1999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a:extLst>
              <a:ext uri="{FF2B5EF4-FFF2-40B4-BE49-F238E27FC236}">
                <a16:creationId xmlns:a16="http://schemas.microsoft.com/office/drawing/2014/main" id="{58137FF2-17AB-E0C5-B0A8-9591D3643D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719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6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046977" y="766482"/>
            <a:ext cx="3843061" cy="12265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solidFill>
                  <a:schemeClr val="accent1"/>
                </a:solidFill>
              </a:rPr>
              <a:t>Design &amp; Development of Web application for Turf Playground Booking</a:t>
            </a:r>
          </a:p>
        </p:txBody>
      </p:sp>
      <p:grpSp>
        <p:nvGrpSpPr>
          <p:cNvPr id="2" name="Group 1">
            <a:extLst>
              <a:ext uri="{FF2B5EF4-FFF2-40B4-BE49-F238E27FC236}">
                <a16:creationId xmlns:a16="http://schemas.microsoft.com/office/drawing/2014/main" id="{B28CC4C6-17D2-7E83-B085-70069A466BB9}"/>
              </a:ext>
            </a:extLst>
          </p:cNvPr>
          <p:cNvGrpSpPr/>
          <p:nvPr/>
        </p:nvGrpSpPr>
        <p:grpSpPr>
          <a:xfrm>
            <a:off x="103735" y="260195"/>
            <a:ext cx="3524127" cy="4684142"/>
            <a:chOff x="-1914609" y="99575"/>
            <a:chExt cx="6272845" cy="4944337"/>
          </a:xfrm>
        </p:grpSpPr>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33B62C03-06C5-7D91-3CD4-05FCE733EFF0}"/>
              </a:ext>
            </a:extLst>
          </p:cNvPr>
          <p:cNvSpPr txBox="1"/>
          <p:nvPr/>
        </p:nvSpPr>
        <p:spPr>
          <a:xfrm>
            <a:off x="6073155" y="2910611"/>
            <a:ext cx="2513911" cy="646331"/>
          </a:xfrm>
          <a:prstGeom prst="rect">
            <a:avLst/>
          </a:prstGeom>
          <a:noFill/>
        </p:spPr>
        <p:txBody>
          <a:bodyPr wrap="square" rtlCol="0">
            <a:spAutoFit/>
          </a:bodyPr>
          <a:lstStyle/>
          <a:p>
            <a:pPr algn="l"/>
            <a:r>
              <a:rPr lang="en-IN" dirty="0">
                <a:solidFill>
                  <a:schemeClr val="accent2"/>
                </a:solidFill>
                <a:latin typeface="Georgia" panose="02040502050405020303" pitchFamily="18" charset="0"/>
              </a:rPr>
              <a:t>Project By:  </a:t>
            </a:r>
            <a:r>
              <a:rPr lang="en-IN" sz="1800" b="0" i="0" u="none" strike="noStrike" baseline="0" dirty="0">
                <a:solidFill>
                  <a:schemeClr val="accent2"/>
                </a:solidFill>
                <a:latin typeface="Georgia" panose="02040502050405020303" pitchFamily="18" charset="0"/>
              </a:rPr>
              <a:t>Prince Singh </a:t>
            </a:r>
          </a:p>
          <a:p>
            <a:r>
              <a:rPr lang="en-IN" sz="1800" b="0" i="0" u="none" strike="noStrike" baseline="0" dirty="0">
                <a:solidFill>
                  <a:schemeClr val="accent2"/>
                </a:solidFill>
                <a:latin typeface="Times New Roman" panose="02020603050405020304" pitchFamily="18" charset="0"/>
              </a:rPr>
              <a:t>PRN - 123M1H058</a:t>
            </a:r>
            <a:endParaRPr lang="en-IN" dirty="0">
              <a:solidFill>
                <a:schemeClr val="accent2"/>
              </a:solidFill>
            </a:endParaRPr>
          </a:p>
        </p:txBody>
      </p:sp>
      <p:pic>
        <p:nvPicPr>
          <p:cNvPr id="7" name="Picture 6">
            <a:extLst>
              <a:ext uri="{FF2B5EF4-FFF2-40B4-BE49-F238E27FC236}">
                <a16:creationId xmlns:a16="http://schemas.microsoft.com/office/drawing/2014/main" id="{A1D1AB7E-0617-A01B-4DB7-3296E00D7C20}"/>
              </a:ext>
            </a:extLst>
          </p:cNvPr>
          <p:cNvPicPr>
            <a:picLocks noChangeAspect="1"/>
          </p:cNvPicPr>
          <p:nvPr/>
        </p:nvPicPr>
        <p:blipFill>
          <a:blip r:embed="rId3"/>
          <a:stretch>
            <a:fillRect/>
          </a:stretch>
        </p:blipFill>
        <p:spPr>
          <a:xfrm>
            <a:off x="3863583" y="657418"/>
            <a:ext cx="1235257" cy="16474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a:extLst>
            <a:ext uri="{FF2B5EF4-FFF2-40B4-BE49-F238E27FC236}">
              <a16:creationId xmlns:a16="http://schemas.microsoft.com/office/drawing/2014/main" id="{6CD624F9-AC2E-DEDB-E506-D66E60DE027E}"/>
            </a:ext>
          </a:extLst>
        </p:cNvPr>
        <p:cNvGrpSpPr/>
        <p:nvPr/>
      </p:nvGrpSpPr>
      <p:grpSpPr>
        <a:xfrm>
          <a:off x="0" y="0"/>
          <a:ext cx="0" cy="0"/>
          <a:chOff x="0" y="0"/>
          <a:chExt cx="0" cy="0"/>
        </a:xfrm>
      </p:grpSpPr>
      <p:sp>
        <p:nvSpPr>
          <p:cNvPr id="403" name="Google Shape;403;p28">
            <a:extLst>
              <a:ext uri="{FF2B5EF4-FFF2-40B4-BE49-F238E27FC236}">
                <a16:creationId xmlns:a16="http://schemas.microsoft.com/office/drawing/2014/main" id="{E47EDD20-100A-7574-AA2F-BC5B3B187023}"/>
              </a:ext>
            </a:extLst>
          </p:cNvPr>
          <p:cNvSpPr txBox="1">
            <a:spLocks noGrp="1"/>
          </p:cNvSpPr>
          <p:nvPr>
            <p:ph type="ctrTitle" idx="4"/>
          </p:nvPr>
        </p:nvSpPr>
        <p:spPr>
          <a:xfrm>
            <a:off x="542553" y="1115125"/>
            <a:ext cx="8058893" cy="3354198"/>
          </a:xfrm>
          <a:prstGeom prst="rect">
            <a:avLst/>
          </a:prstGeom>
        </p:spPr>
        <p:txBody>
          <a:bodyPr spcFirstLastPara="1" wrap="square" lIns="91425" tIns="91425" rIns="91425" bIns="91425" anchor="b" anchorCtr="0">
            <a:noAutofit/>
          </a:bodyPr>
          <a:lstStyle/>
          <a:p>
            <a:r>
              <a:rPr lang="en-IN" sz="1600" b="0" i="0" u="none" strike="noStrike" baseline="0" dirty="0">
                <a:solidFill>
                  <a:schemeClr val="tx2"/>
                </a:solidFill>
                <a:latin typeface="Georgia" panose="02040502050405020303" pitchFamily="18" charset="0"/>
              </a:rPr>
              <a:t>Online Turf Playground Booking System this project Sends message reminders to managers and users whenever slots are booked, cancelled or rescheduled. And your users can easily and securely authenticate themselves by linking their existing service by using a password. </a:t>
            </a:r>
            <a:br>
              <a:rPr lang="en-IN" sz="1600" b="0" i="0" u="none" strike="noStrike" baseline="0" dirty="0">
                <a:solidFill>
                  <a:schemeClr val="tx2"/>
                </a:solidFill>
                <a:latin typeface="Georgia" panose="02040502050405020303" pitchFamily="18" charset="0"/>
              </a:rPr>
            </a:br>
            <a:br>
              <a:rPr lang="en-IN" sz="1600" b="0" i="0" u="none" strike="noStrike" baseline="0" dirty="0">
                <a:solidFill>
                  <a:schemeClr val="tx2"/>
                </a:solidFill>
                <a:latin typeface="Georgia" panose="02040502050405020303" pitchFamily="18" charset="0"/>
              </a:rPr>
            </a:br>
            <a:r>
              <a:rPr lang="en-IN" sz="1600" b="0" i="0" u="none" strike="noStrike" baseline="0" dirty="0">
                <a:solidFill>
                  <a:schemeClr val="tx2"/>
                </a:solidFill>
                <a:latin typeface="Georgia" panose="02040502050405020303" pitchFamily="18" charset="0"/>
              </a:rPr>
              <a:t>Turf Near You, The web based application mainly focuses into the location based service providing such as nearby turfs recommending system and its online booking and registrations. The system also provides its users to view upcoming tournaments hosted on particular locations and its registrations. </a:t>
            </a:r>
            <a:br>
              <a:rPr lang="en-IN" sz="1600" b="0" i="0" u="none" strike="noStrike" baseline="0" dirty="0">
                <a:solidFill>
                  <a:schemeClr val="tx2"/>
                </a:solidFill>
                <a:latin typeface="Georgia" panose="02040502050405020303" pitchFamily="18" charset="0"/>
              </a:rPr>
            </a:br>
            <a:r>
              <a:rPr lang="en-IN" sz="1600" b="0" i="0" u="none" strike="noStrike" baseline="0" dirty="0">
                <a:solidFill>
                  <a:schemeClr val="tx2"/>
                </a:solidFill>
                <a:latin typeface="Georgia" panose="02040502050405020303" pitchFamily="18" charset="0"/>
              </a:rPr>
              <a:t>The system helps out the users to search and find the nearby turfs or the turfs available in the particular location. So, the system studied the existing online turf booking systems and added on the above stated features into the proposed system to provide better user experiences.</a:t>
            </a:r>
            <a:endParaRPr lang="en-IN" sz="1200" b="0" i="0" u="none" strike="noStrike" baseline="0" dirty="0">
              <a:solidFill>
                <a:schemeClr val="tx2"/>
              </a:solidFill>
              <a:latin typeface="Georgia" panose="02040502050405020303" pitchFamily="18" charset="0"/>
            </a:endParaRPr>
          </a:p>
        </p:txBody>
      </p:sp>
      <p:cxnSp>
        <p:nvCxnSpPr>
          <p:cNvPr id="407" name="Google Shape;407;p28">
            <a:extLst>
              <a:ext uri="{FF2B5EF4-FFF2-40B4-BE49-F238E27FC236}">
                <a16:creationId xmlns:a16="http://schemas.microsoft.com/office/drawing/2014/main" id="{36C4DF87-96EB-09A9-7957-94C54BE7903B}"/>
              </a:ext>
            </a:extLst>
          </p:cNvPr>
          <p:cNvCxnSpPr>
            <a:cxnSpLocks/>
          </p:cNvCxnSpPr>
          <p:nvPr/>
        </p:nvCxnSpPr>
        <p:spPr>
          <a:xfrm>
            <a:off x="0" y="880101"/>
            <a:ext cx="3355369"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56B3D541-4A38-92CF-B107-5B8387468681}"/>
              </a:ext>
            </a:extLst>
          </p:cNvPr>
          <p:cNvSpPr txBox="1"/>
          <p:nvPr/>
        </p:nvSpPr>
        <p:spPr>
          <a:xfrm>
            <a:off x="625583" y="441085"/>
            <a:ext cx="3455763" cy="369332"/>
          </a:xfrm>
          <a:prstGeom prst="rect">
            <a:avLst/>
          </a:prstGeom>
          <a:noFill/>
        </p:spPr>
        <p:txBody>
          <a:bodyPr wrap="square" rtlCol="0">
            <a:spAutoFit/>
          </a:bodyPr>
          <a:lstStyle/>
          <a:p>
            <a:r>
              <a:rPr lang="en-IN" sz="1800" b="1" dirty="0">
                <a:solidFill>
                  <a:schemeClr val="accent2"/>
                </a:solidFill>
                <a:latin typeface="Georgia" panose="02040502050405020303" pitchFamily="18" charset="0"/>
              </a:rPr>
              <a:t>Conclusion</a:t>
            </a:r>
            <a:r>
              <a:rPr lang="en-IN" sz="1800" b="1" i="0" u="none" strike="noStrike" baseline="0" dirty="0">
                <a:solidFill>
                  <a:schemeClr val="accent2"/>
                </a:solidFill>
                <a:latin typeface="Georgia" panose="02040502050405020303" pitchFamily="18" charset="0"/>
              </a:rPr>
              <a:t> :</a:t>
            </a:r>
            <a:endParaRPr lang="en-IN" sz="2400" dirty="0">
              <a:solidFill>
                <a:schemeClr val="accent2"/>
              </a:solidFill>
              <a:latin typeface="Georgia" panose="02040502050405020303" pitchFamily="18" charset="0"/>
            </a:endParaRPr>
          </a:p>
        </p:txBody>
      </p:sp>
    </p:spTree>
    <p:extLst>
      <p:ext uri="{BB962C8B-B14F-4D97-AF65-F5344CB8AC3E}">
        <p14:creationId xmlns:p14="http://schemas.microsoft.com/office/powerpoint/2010/main" val="2130966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a:extLst>
            <a:ext uri="{FF2B5EF4-FFF2-40B4-BE49-F238E27FC236}">
              <a16:creationId xmlns:a16="http://schemas.microsoft.com/office/drawing/2014/main" id="{9B696A91-CD41-F994-FAEC-4B90A169129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0BFF3B4-FAC8-34C7-BB3B-8EAD92319C02}"/>
              </a:ext>
            </a:extLst>
          </p:cNvPr>
          <p:cNvPicPr>
            <a:picLocks noChangeAspect="1"/>
          </p:cNvPicPr>
          <p:nvPr/>
        </p:nvPicPr>
        <p:blipFill>
          <a:blip r:embed="rId3"/>
          <a:stretch>
            <a:fillRect/>
          </a:stretch>
        </p:blipFill>
        <p:spPr>
          <a:xfrm>
            <a:off x="2381" y="0"/>
            <a:ext cx="9139238" cy="5143500"/>
          </a:xfrm>
          <a:prstGeom prst="rect">
            <a:avLst/>
          </a:prstGeom>
        </p:spPr>
      </p:pic>
    </p:spTree>
    <p:extLst>
      <p:ext uri="{BB962C8B-B14F-4D97-AF65-F5344CB8AC3E}">
        <p14:creationId xmlns:p14="http://schemas.microsoft.com/office/powerpoint/2010/main" val="200118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a:extLst>
            <a:ext uri="{FF2B5EF4-FFF2-40B4-BE49-F238E27FC236}">
              <a16:creationId xmlns:a16="http://schemas.microsoft.com/office/drawing/2014/main" id="{3E151375-69D4-6EB3-A1D8-82420EE41C2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31AB7EB-0FC8-D90C-94D7-8CD1571C670D}"/>
              </a:ext>
            </a:extLst>
          </p:cNvPr>
          <p:cNvPicPr>
            <a:picLocks noChangeAspect="1"/>
          </p:cNvPicPr>
          <p:nvPr/>
        </p:nvPicPr>
        <p:blipFill>
          <a:blip r:embed="rId3"/>
          <a:stretch>
            <a:fillRect/>
          </a:stretch>
        </p:blipFill>
        <p:spPr>
          <a:xfrm>
            <a:off x="4265" y="0"/>
            <a:ext cx="9139735" cy="5143500"/>
          </a:xfrm>
          <a:prstGeom prst="rect">
            <a:avLst/>
          </a:prstGeom>
        </p:spPr>
      </p:pic>
    </p:spTree>
    <p:extLst>
      <p:ext uri="{BB962C8B-B14F-4D97-AF65-F5344CB8AC3E}">
        <p14:creationId xmlns:p14="http://schemas.microsoft.com/office/powerpoint/2010/main" val="1073426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a:extLst>
            <a:ext uri="{FF2B5EF4-FFF2-40B4-BE49-F238E27FC236}">
              <a16:creationId xmlns:a16="http://schemas.microsoft.com/office/drawing/2014/main" id="{44B20423-7D4F-1A68-C6AE-2284791EF36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D36FB3B-1250-D34D-DB1D-8135F51D3837}"/>
              </a:ext>
            </a:extLst>
          </p:cNvPr>
          <p:cNvPicPr>
            <a:picLocks noChangeAspect="1"/>
          </p:cNvPicPr>
          <p:nvPr/>
        </p:nvPicPr>
        <p:blipFill>
          <a:blip r:embed="rId3"/>
          <a:stretch>
            <a:fillRect/>
          </a:stretch>
        </p:blipFill>
        <p:spPr>
          <a:xfrm>
            <a:off x="1592" y="0"/>
            <a:ext cx="9140816" cy="5143500"/>
          </a:xfrm>
          <a:prstGeom prst="rect">
            <a:avLst/>
          </a:prstGeom>
        </p:spPr>
      </p:pic>
    </p:spTree>
    <p:extLst>
      <p:ext uri="{BB962C8B-B14F-4D97-AF65-F5344CB8AC3E}">
        <p14:creationId xmlns:p14="http://schemas.microsoft.com/office/powerpoint/2010/main" val="3521246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18F38435-2D58-98C6-0244-E6B115171452}"/>
            </a:ext>
          </a:extLst>
        </p:cNvPr>
        <p:cNvGrpSpPr/>
        <p:nvPr/>
      </p:nvGrpSpPr>
      <p:grpSpPr>
        <a:xfrm>
          <a:off x="0" y="0"/>
          <a:ext cx="0" cy="0"/>
          <a:chOff x="0" y="0"/>
          <a:chExt cx="0" cy="0"/>
        </a:xfrm>
      </p:grpSpPr>
      <p:sp>
        <p:nvSpPr>
          <p:cNvPr id="109" name="Google Shape;109;p22">
            <a:extLst>
              <a:ext uri="{FF2B5EF4-FFF2-40B4-BE49-F238E27FC236}">
                <a16:creationId xmlns:a16="http://schemas.microsoft.com/office/drawing/2014/main" id="{A593A15E-9A3B-7964-B066-853B025A8E65}"/>
              </a:ext>
            </a:extLst>
          </p:cNvPr>
          <p:cNvSpPr txBox="1">
            <a:spLocks noGrp="1"/>
          </p:cNvSpPr>
          <p:nvPr>
            <p:ph type="ctrTitle"/>
          </p:nvPr>
        </p:nvSpPr>
        <p:spPr>
          <a:xfrm>
            <a:off x="410285" y="1593562"/>
            <a:ext cx="2436180" cy="5741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THANKS!!!</a:t>
            </a:r>
            <a:endParaRPr dirty="0">
              <a:solidFill>
                <a:schemeClr val="accent1"/>
              </a:solidFill>
            </a:endParaRPr>
          </a:p>
        </p:txBody>
      </p:sp>
      <p:grpSp>
        <p:nvGrpSpPr>
          <p:cNvPr id="2" name="Group 1">
            <a:extLst>
              <a:ext uri="{FF2B5EF4-FFF2-40B4-BE49-F238E27FC236}">
                <a16:creationId xmlns:a16="http://schemas.microsoft.com/office/drawing/2014/main" id="{7330011B-A0D5-A5CD-6436-E5B7226D5BEB}"/>
              </a:ext>
            </a:extLst>
          </p:cNvPr>
          <p:cNvGrpSpPr/>
          <p:nvPr/>
        </p:nvGrpSpPr>
        <p:grpSpPr>
          <a:xfrm>
            <a:off x="3700375" y="159054"/>
            <a:ext cx="5278587" cy="4825391"/>
            <a:chOff x="-1914609" y="99575"/>
            <a:chExt cx="6272845" cy="4944337"/>
          </a:xfrm>
        </p:grpSpPr>
        <p:sp>
          <p:nvSpPr>
            <p:cNvPr id="111" name="Google Shape;111;p22">
              <a:extLst>
                <a:ext uri="{FF2B5EF4-FFF2-40B4-BE49-F238E27FC236}">
                  <a16:creationId xmlns:a16="http://schemas.microsoft.com/office/drawing/2014/main" id="{428D1386-4ACE-D2C2-94A9-CD565647266E}"/>
                </a:ext>
              </a:extLst>
            </p:cNvPr>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a:extLst>
                <a:ext uri="{FF2B5EF4-FFF2-40B4-BE49-F238E27FC236}">
                  <a16:creationId xmlns:a16="http://schemas.microsoft.com/office/drawing/2014/main" id="{FB0FFD08-11E3-87B2-D462-71422EB9A123}"/>
                </a:ext>
              </a:extLst>
            </p:cNvPr>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a:extLst>
                <a:ext uri="{FF2B5EF4-FFF2-40B4-BE49-F238E27FC236}">
                  <a16:creationId xmlns:a16="http://schemas.microsoft.com/office/drawing/2014/main" id="{3898A82F-98D5-5526-EE94-7A05AAD9730D}"/>
                </a:ext>
              </a:extLst>
            </p:cNvPr>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a:extLst>
                <a:ext uri="{FF2B5EF4-FFF2-40B4-BE49-F238E27FC236}">
                  <a16:creationId xmlns:a16="http://schemas.microsoft.com/office/drawing/2014/main" id="{BD54E73E-16E5-EE6B-CCB1-A4DD5D39852C}"/>
                </a:ext>
              </a:extLst>
            </p:cNvPr>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a:extLst>
                <a:ext uri="{FF2B5EF4-FFF2-40B4-BE49-F238E27FC236}">
                  <a16:creationId xmlns:a16="http://schemas.microsoft.com/office/drawing/2014/main" id="{C854C0DE-F029-D27A-8355-D7BACCE85DA9}"/>
                </a:ext>
              </a:extLst>
            </p:cNvPr>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a:extLst>
                <a:ext uri="{FF2B5EF4-FFF2-40B4-BE49-F238E27FC236}">
                  <a16:creationId xmlns:a16="http://schemas.microsoft.com/office/drawing/2014/main" id="{49C4FA8F-3405-F0DD-9498-ACBF470F5F8A}"/>
                </a:ext>
              </a:extLst>
            </p:cNvPr>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a:extLst>
                <a:ext uri="{FF2B5EF4-FFF2-40B4-BE49-F238E27FC236}">
                  <a16:creationId xmlns:a16="http://schemas.microsoft.com/office/drawing/2014/main" id="{FA937C19-8DD9-0990-4BA4-025C008B460F}"/>
                </a:ext>
              </a:extLst>
            </p:cNvPr>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a:extLst>
                <a:ext uri="{FF2B5EF4-FFF2-40B4-BE49-F238E27FC236}">
                  <a16:creationId xmlns:a16="http://schemas.microsoft.com/office/drawing/2014/main" id="{55D24C9C-0D26-A681-DBC6-B67C2F9A7A76}"/>
                </a:ext>
              </a:extLst>
            </p:cNvPr>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a:extLst>
                <a:ext uri="{FF2B5EF4-FFF2-40B4-BE49-F238E27FC236}">
                  <a16:creationId xmlns:a16="http://schemas.microsoft.com/office/drawing/2014/main" id="{EC9A8603-2DF5-03FF-A4F7-1DACFF2A4AF2}"/>
                </a:ext>
              </a:extLst>
            </p:cNvPr>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a:extLst>
                <a:ext uri="{FF2B5EF4-FFF2-40B4-BE49-F238E27FC236}">
                  <a16:creationId xmlns:a16="http://schemas.microsoft.com/office/drawing/2014/main" id="{EEA50F55-BB32-D3B0-321B-D70C1EC3240F}"/>
                </a:ext>
              </a:extLst>
            </p:cNvPr>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a:extLst>
                <a:ext uri="{FF2B5EF4-FFF2-40B4-BE49-F238E27FC236}">
                  <a16:creationId xmlns:a16="http://schemas.microsoft.com/office/drawing/2014/main" id="{BFA17DBE-3D41-A3D2-ED36-170EFAEFA78E}"/>
                </a:ext>
              </a:extLst>
            </p:cNvPr>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a:extLst>
                <a:ext uri="{FF2B5EF4-FFF2-40B4-BE49-F238E27FC236}">
                  <a16:creationId xmlns:a16="http://schemas.microsoft.com/office/drawing/2014/main" id="{2915A653-9CF8-08B3-310C-85D3000A7B4D}"/>
                </a:ext>
              </a:extLst>
            </p:cNvPr>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a:extLst>
                <a:ext uri="{FF2B5EF4-FFF2-40B4-BE49-F238E27FC236}">
                  <a16:creationId xmlns:a16="http://schemas.microsoft.com/office/drawing/2014/main" id="{79C96F99-EAE5-2C0F-FE0B-2468DE07B082}"/>
                </a:ext>
              </a:extLst>
            </p:cNvPr>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a:extLst>
                <a:ext uri="{FF2B5EF4-FFF2-40B4-BE49-F238E27FC236}">
                  <a16:creationId xmlns:a16="http://schemas.microsoft.com/office/drawing/2014/main" id="{4D82C462-6D9E-5A6D-5962-4EA9BFA79531}"/>
                </a:ext>
              </a:extLst>
            </p:cNvPr>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a:extLst>
                <a:ext uri="{FF2B5EF4-FFF2-40B4-BE49-F238E27FC236}">
                  <a16:creationId xmlns:a16="http://schemas.microsoft.com/office/drawing/2014/main" id="{3FE523CA-2622-0185-245B-93EF9FF766C8}"/>
                </a:ext>
              </a:extLst>
            </p:cNvPr>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a:extLst>
                <a:ext uri="{FF2B5EF4-FFF2-40B4-BE49-F238E27FC236}">
                  <a16:creationId xmlns:a16="http://schemas.microsoft.com/office/drawing/2014/main" id="{E8A0780A-65E6-C45B-2C71-DEB2A852CD1A}"/>
                </a:ext>
              </a:extLst>
            </p:cNvPr>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a:extLst>
                <a:ext uri="{FF2B5EF4-FFF2-40B4-BE49-F238E27FC236}">
                  <a16:creationId xmlns:a16="http://schemas.microsoft.com/office/drawing/2014/main" id="{4A7B3233-BC0F-5A9E-6C42-0FA3B379C692}"/>
                </a:ext>
              </a:extLst>
            </p:cNvPr>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a:extLst>
                <a:ext uri="{FF2B5EF4-FFF2-40B4-BE49-F238E27FC236}">
                  <a16:creationId xmlns:a16="http://schemas.microsoft.com/office/drawing/2014/main" id="{FB2AE870-917E-2C81-E977-723B003F552D}"/>
                </a:ext>
              </a:extLst>
            </p:cNvPr>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a:extLst>
                <a:ext uri="{FF2B5EF4-FFF2-40B4-BE49-F238E27FC236}">
                  <a16:creationId xmlns:a16="http://schemas.microsoft.com/office/drawing/2014/main" id="{531431EB-E7AA-CC50-49C9-F8F03E0826EC}"/>
                </a:ext>
              </a:extLst>
            </p:cNvPr>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a:extLst>
                <a:ext uri="{FF2B5EF4-FFF2-40B4-BE49-F238E27FC236}">
                  <a16:creationId xmlns:a16="http://schemas.microsoft.com/office/drawing/2014/main" id="{4BA4FA47-1848-28EC-6857-2AC974E0CCD2}"/>
                </a:ext>
              </a:extLst>
            </p:cNvPr>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a:extLst>
                <a:ext uri="{FF2B5EF4-FFF2-40B4-BE49-F238E27FC236}">
                  <a16:creationId xmlns:a16="http://schemas.microsoft.com/office/drawing/2014/main" id="{0EE50E5C-3995-9EE3-17A0-EAA4F7307A60}"/>
                </a:ext>
              </a:extLst>
            </p:cNvPr>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a:extLst>
                <a:ext uri="{FF2B5EF4-FFF2-40B4-BE49-F238E27FC236}">
                  <a16:creationId xmlns:a16="http://schemas.microsoft.com/office/drawing/2014/main" id="{5BF921CD-FC18-0521-3CD3-61B83E95CA7A}"/>
                </a:ext>
              </a:extLst>
            </p:cNvPr>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a:extLst>
                <a:ext uri="{FF2B5EF4-FFF2-40B4-BE49-F238E27FC236}">
                  <a16:creationId xmlns:a16="http://schemas.microsoft.com/office/drawing/2014/main" id="{818A0B33-B322-1FCB-222E-BCF13BE3054D}"/>
                </a:ext>
              </a:extLst>
            </p:cNvPr>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a:extLst>
                <a:ext uri="{FF2B5EF4-FFF2-40B4-BE49-F238E27FC236}">
                  <a16:creationId xmlns:a16="http://schemas.microsoft.com/office/drawing/2014/main" id="{856173BF-125B-B4CF-4691-3CF84E540CFC}"/>
                </a:ext>
              </a:extLst>
            </p:cNvPr>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a:extLst>
                <a:ext uri="{FF2B5EF4-FFF2-40B4-BE49-F238E27FC236}">
                  <a16:creationId xmlns:a16="http://schemas.microsoft.com/office/drawing/2014/main" id="{7BCAED67-E05D-9DB6-6B81-087F86F3BE36}"/>
                </a:ext>
              </a:extLst>
            </p:cNvPr>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a:extLst>
                <a:ext uri="{FF2B5EF4-FFF2-40B4-BE49-F238E27FC236}">
                  <a16:creationId xmlns:a16="http://schemas.microsoft.com/office/drawing/2014/main" id="{A13B4947-5349-6E9B-83C7-6168CBC76A88}"/>
                </a:ext>
              </a:extLst>
            </p:cNvPr>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a:extLst>
                <a:ext uri="{FF2B5EF4-FFF2-40B4-BE49-F238E27FC236}">
                  <a16:creationId xmlns:a16="http://schemas.microsoft.com/office/drawing/2014/main" id="{251D5553-10F5-FEFE-3854-13AD802EECB4}"/>
                </a:ext>
              </a:extLst>
            </p:cNvPr>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a:extLst>
                <a:ext uri="{FF2B5EF4-FFF2-40B4-BE49-F238E27FC236}">
                  <a16:creationId xmlns:a16="http://schemas.microsoft.com/office/drawing/2014/main" id="{D55E18B6-5EA2-6122-CE50-33116B41238A}"/>
                </a:ext>
              </a:extLst>
            </p:cNvPr>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a:extLst>
                <a:ext uri="{FF2B5EF4-FFF2-40B4-BE49-F238E27FC236}">
                  <a16:creationId xmlns:a16="http://schemas.microsoft.com/office/drawing/2014/main" id="{684A3BA1-B40F-ACF6-3BEB-B888D1D39E56}"/>
                </a:ext>
              </a:extLst>
            </p:cNvPr>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a:extLst>
                <a:ext uri="{FF2B5EF4-FFF2-40B4-BE49-F238E27FC236}">
                  <a16:creationId xmlns:a16="http://schemas.microsoft.com/office/drawing/2014/main" id="{475163BB-6A96-9E5A-34A0-A4EA692C40E2}"/>
                </a:ext>
              </a:extLst>
            </p:cNvPr>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a:extLst>
                <a:ext uri="{FF2B5EF4-FFF2-40B4-BE49-F238E27FC236}">
                  <a16:creationId xmlns:a16="http://schemas.microsoft.com/office/drawing/2014/main" id="{4AED91EA-631D-B7DF-FD27-977E3A13277E}"/>
                </a:ext>
              </a:extLst>
            </p:cNvPr>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a:extLst>
                <a:ext uri="{FF2B5EF4-FFF2-40B4-BE49-F238E27FC236}">
                  <a16:creationId xmlns:a16="http://schemas.microsoft.com/office/drawing/2014/main" id="{8899EF75-7559-071A-60AD-470191FFA9B1}"/>
                </a:ext>
              </a:extLst>
            </p:cNvPr>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a:extLst>
                <a:ext uri="{FF2B5EF4-FFF2-40B4-BE49-F238E27FC236}">
                  <a16:creationId xmlns:a16="http://schemas.microsoft.com/office/drawing/2014/main" id="{896EEF6D-A551-6136-16D3-C9F2CCFDE543}"/>
                </a:ext>
              </a:extLst>
            </p:cNvPr>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a:extLst>
                <a:ext uri="{FF2B5EF4-FFF2-40B4-BE49-F238E27FC236}">
                  <a16:creationId xmlns:a16="http://schemas.microsoft.com/office/drawing/2014/main" id="{A81128AF-B030-A5BF-BA86-4AA26CCA6749}"/>
                </a:ext>
              </a:extLst>
            </p:cNvPr>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a:extLst>
                <a:ext uri="{FF2B5EF4-FFF2-40B4-BE49-F238E27FC236}">
                  <a16:creationId xmlns:a16="http://schemas.microsoft.com/office/drawing/2014/main" id="{0C94C558-B4F0-5E99-50D4-B82DA6B690B9}"/>
                </a:ext>
              </a:extLst>
            </p:cNvPr>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a:extLst>
                <a:ext uri="{FF2B5EF4-FFF2-40B4-BE49-F238E27FC236}">
                  <a16:creationId xmlns:a16="http://schemas.microsoft.com/office/drawing/2014/main" id="{240F580F-6777-1A9B-22AE-33198734581F}"/>
                </a:ext>
              </a:extLst>
            </p:cNvPr>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a:extLst>
                <a:ext uri="{FF2B5EF4-FFF2-40B4-BE49-F238E27FC236}">
                  <a16:creationId xmlns:a16="http://schemas.microsoft.com/office/drawing/2014/main" id="{B006A7EF-59F8-A66E-0235-AAC171A10EC7}"/>
                </a:ext>
              </a:extLst>
            </p:cNvPr>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a:extLst>
                <a:ext uri="{FF2B5EF4-FFF2-40B4-BE49-F238E27FC236}">
                  <a16:creationId xmlns:a16="http://schemas.microsoft.com/office/drawing/2014/main" id="{EA05042B-832D-8ED3-77CB-DC45028159AE}"/>
                </a:ext>
              </a:extLst>
            </p:cNvPr>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a:extLst>
                <a:ext uri="{FF2B5EF4-FFF2-40B4-BE49-F238E27FC236}">
                  <a16:creationId xmlns:a16="http://schemas.microsoft.com/office/drawing/2014/main" id="{4ADA5942-D909-0EB8-DF82-F1473EA13224}"/>
                </a:ext>
              </a:extLst>
            </p:cNvPr>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a:extLst>
                <a:ext uri="{FF2B5EF4-FFF2-40B4-BE49-F238E27FC236}">
                  <a16:creationId xmlns:a16="http://schemas.microsoft.com/office/drawing/2014/main" id="{BB0C0524-3760-7C38-0696-60A358D1D8F5}"/>
                </a:ext>
              </a:extLst>
            </p:cNvPr>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a:extLst>
                <a:ext uri="{FF2B5EF4-FFF2-40B4-BE49-F238E27FC236}">
                  <a16:creationId xmlns:a16="http://schemas.microsoft.com/office/drawing/2014/main" id="{3F35C64E-CF45-6FCF-B8B8-CBF438D1F0E7}"/>
                </a:ext>
              </a:extLst>
            </p:cNvPr>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a:extLst>
                <a:ext uri="{FF2B5EF4-FFF2-40B4-BE49-F238E27FC236}">
                  <a16:creationId xmlns:a16="http://schemas.microsoft.com/office/drawing/2014/main" id="{998CF887-220C-B32C-1E9D-8A9BAACC6597}"/>
                </a:ext>
              </a:extLst>
            </p:cNvPr>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a:extLst>
                <a:ext uri="{FF2B5EF4-FFF2-40B4-BE49-F238E27FC236}">
                  <a16:creationId xmlns:a16="http://schemas.microsoft.com/office/drawing/2014/main" id="{2D586E38-701C-8E71-0E60-54FC5A08F424}"/>
                </a:ext>
              </a:extLst>
            </p:cNvPr>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a:extLst>
                <a:ext uri="{FF2B5EF4-FFF2-40B4-BE49-F238E27FC236}">
                  <a16:creationId xmlns:a16="http://schemas.microsoft.com/office/drawing/2014/main" id="{423C3DB4-B167-CF9B-A9D5-8FD333A058D5}"/>
                </a:ext>
              </a:extLst>
            </p:cNvPr>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a:extLst>
                <a:ext uri="{FF2B5EF4-FFF2-40B4-BE49-F238E27FC236}">
                  <a16:creationId xmlns:a16="http://schemas.microsoft.com/office/drawing/2014/main" id="{0FAA79C7-53CC-2FB8-A654-7B026628694E}"/>
                </a:ext>
              </a:extLst>
            </p:cNvPr>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a:extLst>
                <a:ext uri="{FF2B5EF4-FFF2-40B4-BE49-F238E27FC236}">
                  <a16:creationId xmlns:a16="http://schemas.microsoft.com/office/drawing/2014/main" id="{27F45885-8900-D440-175D-4F34A1B7CD95}"/>
                </a:ext>
              </a:extLst>
            </p:cNvPr>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a:extLst>
                <a:ext uri="{FF2B5EF4-FFF2-40B4-BE49-F238E27FC236}">
                  <a16:creationId xmlns:a16="http://schemas.microsoft.com/office/drawing/2014/main" id="{10C24DC7-876A-5D48-832E-C1E8B22DD98F}"/>
                </a:ext>
              </a:extLst>
            </p:cNvPr>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a:extLst>
                <a:ext uri="{FF2B5EF4-FFF2-40B4-BE49-F238E27FC236}">
                  <a16:creationId xmlns:a16="http://schemas.microsoft.com/office/drawing/2014/main" id="{0ABC16DC-4819-DD3F-3A97-FE88E48D2BEC}"/>
                </a:ext>
              </a:extLst>
            </p:cNvPr>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a:extLst>
                <a:ext uri="{FF2B5EF4-FFF2-40B4-BE49-F238E27FC236}">
                  <a16:creationId xmlns:a16="http://schemas.microsoft.com/office/drawing/2014/main" id="{C6863E65-0EE6-67C7-C768-FF768EA193B4}"/>
                </a:ext>
              </a:extLst>
            </p:cNvPr>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a:extLst>
                <a:ext uri="{FF2B5EF4-FFF2-40B4-BE49-F238E27FC236}">
                  <a16:creationId xmlns:a16="http://schemas.microsoft.com/office/drawing/2014/main" id="{7595C05F-F434-DFC7-92B5-2FAEBF94DD94}"/>
                </a:ext>
              </a:extLst>
            </p:cNvPr>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a:extLst>
                <a:ext uri="{FF2B5EF4-FFF2-40B4-BE49-F238E27FC236}">
                  <a16:creationId xmlns:a16="http://schemas.microsoft.com/office/drawing/2014/main" id="{601E3F51-C746-BB70-1AB4-B061DB599BD4}"/>
                </a:ext>
              </a:extLst>
            </p:cNvPr>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a:extLst>
                <a:ext uri="{FF2B5EF4-FFF2-40B4-BE49-F238E27FC236}">
                  <a16:creationId xmlns:a16="http://schemas.microsoft.com/office/drawing/2014/main" id="{2F1DFB25-0300-422F-E0D0-3B754A51E8F0}"/>
                </a:ext>
              </a:extLst>
            </p:cNvPr>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a:extLst>
                <a:ext uri="{FF2B5EF4-FFF2-40B4-BE49-F238E27FC236}">
                  <a16:creationId xmlns:a16="http://schemas.microsoft.com/office/drawing/2014/main" id="{C19B9300-5AC8-A358-879E-544E9AE03177}"/>
                </a:ext>
              </a:extLst>
            </p:cNvPr>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a:extLst>
                <a:ext uri="{FF2B5EF4-FFF2-40B4-BE49-F238E27FC236}">
                  <a16:creationId xmlns:a16="http://schemas.microsoft.com/office/drawing/2014/main" id="{09E4CA12-650C-6131-2E2F-32F3110BDF35}"/>
                </a:ext>
              </a:extLst>
            </p:cNvPr>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a:extLst>
                <a:ext uri="{FF2B5EF4-FFF2-40B4-BE49-F238E27FC236}">
                  <a16:creationId xmlns:a16="http://schemas.microsoft.com/office/drawing/2014/main" id="{B12CBE23-E309-DA84-7791-0DA794A6A81F}"/>
                </a:ext>
              </a:extLst>
            </p:cNvPr>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a:extLst>
                <a:ext uri="{FF2B5EF4-FFF2-40B4-BE49-F238E27FC236}">
                  <a16:creationId xmlns:a16="http://schemas.microsoft.com/office/drawing/2014/main" id="{D87DFF15-F1D3-E154-ABE1-4E9F2F4AD1DA}"/>
                </a:ext>
              </a:extLst>
            </p:cNvPr>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a:extLst>
                <a:ext uri="{FF2B5EF4-FFF2-40B4-BE49-F238E27FC236}">
                  <a16:creationId xmlns:a16="http://schemas.microsoft.com/office/drawing/2014/main" id="{1C9E6DAF-ECF3-2362-848A-25C0AA3396FE}"/>
                </a:ext>
              </a:extLst>
            </p:cNvPr>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a:extLst>
                <a:ext uri="{FF2B5EF4-FFF2-40B4-BE49-F238E27FC236}">
                  <a16:creationId xmlns:a16="http://schemas.microsoft.com/office/drawing/2014/main" id="{1B04AA87-C9D2-9207-C893-AA4611048192}"/>
                </a:ext>
              </a:extLst>
            </p:cNvPr>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a:extLst>
                <a:ext uri="{FF2B5EF4-FFF2-40B4-BE49-F238E27FC236}">
                  <a16:creationId xmlns:a16="http://schemas.microsoft.com/office/drawing/2014/main" id="{5F03940C-6C4F-9CF9-FB2B-1B9F2D58EA5A}"/>
                </a:ext>
              </a:extLst>
            </p:cNvPr>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a:extLst>
                <a:ext uri="{FF2B5EF4-FFF2-40B4-BE49-F238E27FC236}">
                  <a16:creationId xmlns:a16="http://schemas.microsoft.com/office/drawing/2014/main" id="{848F0ED5-C923-9F34-3E1F-D6E64CBFE6CE}"/>
                </a:ext>
              </a:extLst>
            </p:cNvPr>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a:extLst>
                <a:ext uri="{FF2B5EF4-FFF2-40B4-BE49-F238E27FC236}">
                  <a16:creationId xmlns:a16="http://schemas.microsoft.com/office/drawing/2014/main" id="{4BA0BD26-00AF-B3D4-88A2-8AC4B921AA7B}"/>
                </a:ext>
              </a:extLst>
            </p:cNvPr>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a:extLst>
                <a:ext uri="{FF2B5EF4-FFF2-40B4-BE49-F238E27FC236}">
                  <a16:creationId xmlns:a16="http://schemas.microsoft.com/office/drawing/2014/main" id="{6A101C36-4699-43B0-556D-427EBD811307}"/>
                </a:ext>
              </a:extLst>
            </p:cNvPr>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a:extLst>
                <a:ext uri="{FF2B5EF4-FFF2-40B4-BE49-F238E27FC236}">
                  <a16:creationId xmlns:a16="http://schemas.microsoft.com/office/drawing/2014/main" id="{5C4C844D-988F-6E10-19EE-4700E177DB9C}"/>
                </a:ext>
              </a:extLst>
            </p:cNvPr>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a:extLst>
                <a:ext uri="{FF2B5EF4-FFF2-40B4-BE49-F238E27FC236}">
                  <a16:creationId xmlns:a16="http://schemas.microsoft.com/office/drawing/2014/main" id="{625A75B1-5532-A43A-2832-C66636A0F529}"/>
                </a:ext>
              </a:extLst>
            </p:cNvPr>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a:extLst>
                <a:ext uri="{FF2B5EF4-FFF2-40B4-BE49-F238E27FC236}">
                  <a16:creationId xmlns:a16="http://schemas.microsoft.com/office/drawing/2014/main" id="{408A1A71-7B2C-2437-685B-1A66FF15B039}"/>
                </a:ext>
              </a:extLst>
            </p:cNvPr>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a:extLst>
                <a:ext uri="{FF2B5EF4-FFF2-40B4-BE49-F238E27FC236}">
                  <a16:creationId xmlns:a16="http://schemas.microsoft.com/office/drawing/2014/main" id="{3D02F52B-B0EE-F8EC-51A4-5889F21DFA8A}"/>
                </a:ext>
              </a:extLst>
            </p:cNvPr>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a:extLst>
                <a:ext uri="{FF2B5EF4-FFF2-40B4-BE49-F238E27FC236}">
                  <a16:creationId xmlns:a16="http://schemas.microsoft.com/office/drawing/2014/main" id="{DF3573CC-2246-DC89-B7E1-B3A0D34953B8}"/>
                </a:ext>
              </a:extLst>
            </p:cNvPr>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a:extLst>
                <a:ext uri="{FF2B5EF4-FFF2-40B4-BE49-F238E27FC236}">
                  <a16:creationId xmlns:a16="http://schemas.microsoft.com/office/drawing/2014/main" id="{57E7B278-9FCD-59CB-44E4-E53E03C530FC}"/>
                </a:ext>
              </a:extLst>
            </p:cNvPr>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a:extLst>
                <a:ext uri="{FF2B5EF4-FFF2-40B4-BE49-F238E27FC236}">
                  <a16:creationId xmlns:a16="http://schemas.microsoft.com/office/drawing/2014/main" id="{2C853F20-F965-4F83-C385-2CDBCA417F68}"/>
                </a:ext>
              </a:extLst>
            </p:cNvPr>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a:extLst>
                <a:ext uri="{FF2B5EF4-FFF2-40B4-BE49-F238E27FC236}">
                  <a16:creationId xmlns:a16="http://schemas.microsoft.com/office/drawing/2014/main" id="{642EE939-27DC-5658-52EB-721B12416730}"/>
                </a:ext>
              </a:extLst>
            </p:cNvPr>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a:extLst>
                <a:ext uri="{FF2B5EF4-FFF2-40B4-BE49-F238E27FC236}">
                  <a16:creationId xmlns:a16="http://schemas.microsoft.com/office/drawing/2014/main" id="{4B5B8A67-C224-5286-E3E1-408E361CB90F}"/>
                </a:ext>
              </a:extLst>
            </p:cNvPr>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a:extLst>
                <a:ext uri="{FF2B5EF4-FFF2-40B4-BE49-F238E27FC236}">
                  <a16:creationId xmlns:a16="http://schemas.microsoft.com/office/drawing/2014/main" id="{86A6059E-2F87-7C64-22C7-59202BED6FDD}"/>
                </a:ext>
              </a:extLst>
            </p:cNvPr>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a:extLst>
                <a:ext uri="{FF2B5EF4-FFF2-40B4-BE49-F238E27FC236}">
                  <a16:creationId xmlns:a16="http://schemas.microsoft.com/office/drawing/2014/main" id="{209BD6AE-59EC-CE74-BEDE-08E945E4E4CA}"/>
                </a:ext>
              </a:extLst>
            </p:cNvPr>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a:extLst>
                <a:ext uri="{FF2B5EF4-FFF2-40B4-BE49-F238E27FC236}">
                  <a16:creationId xmlns:a16="http://schemas.microsoft.com/office/drawing/2014/main" id="{D7F72CE1-4A1F-FE57-8400-C2E75E6C3CB9}"/>
                </a:ext>
              </a:extLst>
            </p:cNvPr>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a:extLst>
                <a:ext uri="{FF2B5EF4-FFF2-40B4-BE49-F238E27FC236}">
                  <a16:creationId xmlns:a16="http://schemas.microsoft.com/office/drawing/2014/main" id="{A5026AD5-531E-BF7D-EE5E-212CB1BF4072}"/>
                </a:ext>
              </a:extLst>
            </p:cNvPr>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a:extLst>
                <a:ext uri="{FF2B5EF4-FFF2-40B4-BE49-F238E27FC236}">
                  <a16:creationId xmlns:a16="http://schemas.microsoft.com/office/drawing/2014/main" id="{7EF5038C-7EE6-B5CC-B2C0-4D988853CB6A}"/>
                </a:ext>
              </a:extLst>
            </p:cNvPr>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a:extLst>
                <a:ext uri="{FF2B5EF4-FFF2-40B4-BE49-F238E27FC236}">
                  <a16:creationId xmlns:a16="http://schemas.microsoft.com/office/drawing/2014/main" id="{A34079DA-D5FF-8E4F-81C3-23222C065F81}"/>
                </a:ext>
              </a:extLst>
            </p:cNvPr>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a:extLst>
                <a:ext uri="{FF2B5EF4-FFF2-40B4-BE49-F238E27FC236}">
                  <a16:creationId xmlns:a16="http://schemas.microsoft.com/office/drawing/2014/main" id="{D398B054-4A4E-BF40-C479-49BDBC8A69C1}"/>
                </a:ext>
              </a:extLst>
            </p:cNvPr>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a:extLst>
                <a:ext uri="{FF2B5EF4-FFF2-40B4-BE49-F238E27FC236}">
                  <a16:creationId xmlns:a16="http://schemas.microsoft.com/office/drawing/2014/main" id="{AB28B169-496E-31E8-DF96-B248D08CF05F}"/>
                </a:ext>
              </a:extLst>
            </p:cNvPr>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a:extLst>
                <a:ext uri="{FF2B5EF4-FFF2-40B4-BE49-F238E27FC236}">
                  <a16:creationId xmlns:a16="http://schemas.microsoft.com/office/drawing/2014/main" id="{3543E879-3000-CCCE-0F5B-A2BB6729BC00}"/>
                </a:ext>
              </a:extLst>
            </p:cNvPr>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a:extLst>
                <a:ext uri="{FF2B5EF4-FFF2-40B4-BE49-F238E27FC236}">
                  <a16:creationId xmlns:a16="http://schemas.microsoft.com/office/drawing/2014/main" id="{40941E94-0BE7-974E-2475-CFDE84DF91DD}"/>
                </a:ext>
              </a:extLst>
            </p:cNvPr>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a:extLst>
                <a:ext uri="{FF2B5EF4-FFF2-40B4-BE49-F238E27FC236}">
                  <a16:creationId xmlns:a16="http://schemas.microsoft.com/office/drawing/2014/main" id="{15BECA97-1230-DC2F-430E-AEAB618B0B52}"/>
                </a:ext>
              </a:extLst>
            </p:cNvPr>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a:extLst>
                <a:ext uri="{FF2B5EF4-FFF2-40B4-BE49-F238E27FC236}">
                  <a16:creationId xmlns:a16="http://schemas.microsoft.com/office/drawing/2014/main" id="{73E4FA39-5403-5D6C-7868-2C9D96DDE0CD}"/>
                </a:ext>
              </a:extLst>
            </p:cNvPr>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a:extLst>
                <a:ext uri="{FF2B5EF4-FFF2-40B4-BE49-F238E27FC236}">
                  <a16:creationId xmlns:a16="http://schemas.microsoft.com/office/drawing/2014/main" id="{4D9A4A73-0BA1-C7A3-46F6-86641477EB67}"/>
                </a:ext>
              </a:extLst>
            </p:cNvPr>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a:extLst>
                <a:ext uri="{FF2B5EF4-FFF2-40B4-BE49-F238E27FC236}">
                  <a16:creationId xmlns:a16="http://schemas.microsoft.com/office/drawing/2014/main" id="{88CABBB7-541D-989E-F9ED-E0EED04F8291}"/>
                </a:ext>
              </a:extLst>
            </p:cNvPr>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a:extLst>
                <a:ext uri="{FF2B5EF4-FFF2-40B4-BE49-F238E27FC236}">
                  <a16:creationId xmlns:a16="http://schemas.microsoft.com/office/drawing/2014/main" id="{5B7C5797-5969-7FBA-AB78-E7E5A2B4FBFE}"/>
                </a:ext>
              </a:extLst>
            </p:cNvPr>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a:extLst>
                <a:ext uri="{FF2B5EF4-FFF2-40B4-BE49-F238E27FC236}">
                  <a16:creationId xmlns:a16="http://schemas.microsoft.com/office/drawing/2014/main" id="{F4ED3896-DB85-7434-3154-A26A94BA61CA}"/>
                </a:ext>
              </a:extLst>
            </p:cNvPr>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a:extLst>
                <a:ext uri="{FF2B5EF4-FFF2-40B4-BE49-F238E27FC236}">
                  <a16:creationId xmlns:a16="http://schemas.microsoft.com/office/drawing/2014/main" id="{E10EE5AE-44D3-64A9-F3B8-DCED3C01D2E2}"/>
                </a:ext>
              </a:extLst>
            </p:cNvPr>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a:extLst>
                <a:ext uri="{FF2B5EF4-FFF2-40B4-BE49-F238E27FC236}">
                  <a16:creationId xmlns:a16="http://schemas.microsoft.com/office/drawing/2014/main" id="{9FCE19B6-BD67-CCD9-FDF2-0BB112FF2727}"/>
                </a:ext>
              </a:extLst>
            </p:cNvPr>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a:extLst>
                <a:ext uri="{FF2B5EF4-FFF2-40B4-BE49-F238E27FC236}">
                  <a16:creationId xmlns:a16="http://schemas.microsoft.com/office/drawing/2014/main" id="{85871D61-7EC6-C6EE-D764-70F56F311C29}"/>
                </a:ext>
              </a:extLst>
            </p:cNvPr>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a:extLst>
                <a:ext uri="{FF2B5EF4-FFF2-40B4-BE49-F238E27FC236}">
                  <a16:creationId xmlns:a16="http://schemas.microsoft.com/office/drawing/2014/main" id="{D38AA17D-9D07-DD12-BB52-73525FB7C0F5}"/>
                </a:ext>
              </a:extLst>
            </p:cNvPr>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a:extLst>
                <a:ext uri="{FF2B5EF4-FFF2-40B4-BE49-F238E27FC236}">
                  <a16:creationId xmlns:a16="http://schemas.microsoft.com/office/drawing/2014/main" id="{9EB00E9B-6FEA-9683-7014-47D5F03AF1A0}"/>
                </a:ext>
              </a:extLst>
            </p:cNvPr>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a:extLst>
                <a:ext uri="{FF2B5EF4-FFF2-40B4-BE49-F238E27FC236}">
                  <a16:creationId xmlns:a16="http://schemas.microsoft.com/office/drawing/2014/main" id="{81A91AEA-B346-45AE-2D4A-EC0AF89A858C}"/>
                </a:ext>
              </a:extLst>
            </p:cNvPr>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a:extLst>
                <a:ext uri="{FF2B5EF4-FFF2-40B4-BE49-F238E27FC236}">
                  <a16:creationId xmlns:a16="http://schemas.microsoft.com/office/drawing/2014/main" id="{2421428E-3A9F-E1FE-215A-8E412C146623}"/>
                </a:ext>
              </a:extLst>
            </p:cNvPr>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a:extLst>
                <a:ext uri="{FF2B5EF4-FFF2-40B4-BE49-F238E27FC236}">
                  <a16:creationId xmlns:a16="http://schemas.microsoft.com/office/drawing/2014/main" id="{94E2432F-EAA7-720B-42A5-5198755E1A3F}"/>
                </a:ext>
              </a:extLst>
            </p:cNvPr>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a:extLst>
                <a:ext uri="{FF2B5EF4-FFF2-40B4-BE49-F238E27FC236}">
                  <a16:creationId xmlns:a16="http://schemas.microsoft.com/office/drawing/2014/main" id="{E5041152-7474-2A97-6AF4-2D6B3A952E11}"/>
                </a:ext>
              </a:extLst>
            </p:cNvPr>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a:extLst>
                <a:ext uri="{FF2B5EF4-FFF2-40B4-BE49-F238E27FC236}">
                  <a16:creationId xmlns:a16="http://schemas.microsoft.com/office/drawing/2014/main" id="{637BE788-DAD3-D7BE-D597-4BCF8F9A2D6A}"/>
                </a:ext>
              </a:extLst>
            </p:cNvPr>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a:extLst>
                <a:ext uri="{FF2B5EF4-FFF2-40B4-BE49-F238E27FC236}">
                  <a16:creationId xmlns:a16="http://schemas.microsoft.com/office/drawing/2014/main" id="{16DD291A-7A18-37A1-28A0-FA60C3F1D66A}"/>
                </a:ext>
              </a:extLst>
            </p:cNvPr>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a:extLst>
                <a:ext uri="{FF2B5EF4-FFF2-40B4-BE49-F238E27FC236}">
                  <a16:creationId xmlns:a16="http://schemas.microsoft.com/office/drawing/2014/main" id="{96D120A8-5F06-368E-C5CC-60EB210E1D52}"/>
                </a:ext>
              </a:extLst>
            </p:cNvPr>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a:extLst>
                <a:ext uri="{FF2B5EF4-FFF2-40B4-BE49-F238E27FC236}">
                  <a16:creationId xmlns:a16="http://schemas.microsoft.com/office/drawing/2014/main" id="{5AA6EEC7-C170-88F6-7ADC-5D573B78BB43}"/>
                </a:ext>
              </a:extLst>
            </p:cNvPr>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a:extLst>
                <a:ext uri="{FF2B5EF4-FFF2-40B4-BE49-F238E27FC236}">
                  <a16:creationId xmlns:a16="http://schemas.microsoft.com/office/drawing/2014/main" id="{12913BBA-2144-D1E4-836A-9863BF6229CD}"/>
                </a:ext>
              </a:extLst>
            </p:cNvPr>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a:extLst>
                <a:ext uri="{FF2B5EF4-FFF2-40B4-BE49-F238E27FC236}">
                  <a16:creationId xmlns:a16="http://schemas.microsoft.com/office/drawing/2014/main" id="{8493A2F6-9195-8644-390C-74B7721DD735}"/>
                </a:ext>
              </a:extLst>
            </p:cNvPr>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a:extLst>
                <a:ext uri="{FF2B5EF4-FFF2-40B4-BE49-F238E27FC236}">
                  <a16:creationId xmlns:a16="http://schemas.microsoft.com/office/drawing/2014/main" id="{9A7CBD2F-B7A5-C15C-4DCD-E75E24245E08}"/>
                </a:ext>
              </a:extLst>
            </p:cNvPr>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87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5593077" y="111872"/>
            <a:ext cx="3182987" cy="606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 sz="2400" dirty="0">
                <a:solidFill>
                  <a:schemeClr val="accent1"/>
                </a:solidFill>
              </a:rPr>
              <a:t>What is Turf ?</a:t>
            </a:r>
            <a:endParaRPr sz="2400" dirty="0">
              <a:solidFill>
                <a:schemeClr val="accent1"/>
              </a:solidFill>
            </a:endParaRPr>
          </a:p>
        </p:txBody>
      </p:sp>
      <p:cxnSp>
        <p:nvCxnSpPr>
          <p:cNvPr id="298" name="Google Shape;298;p26"/>
          <p:cNvCxnSpPr>
            <a:cxnSpLocks/>
          </p:cNvCxnSpPr>
          <p:nvPr/>
        </p:nvCxnSpPr>
        <p:spPr>
          <a:xfrm>
            <a:off x="5010615" y="811039"/>
            <a:ext cx="4021255" cy="0"/>
          </a:xfrm>
          <a:prstGeom prst="straightConnector1">
            <a:avLst/>
          </a:prstGeom>
          <a:noFill/>
          <a:ln w="9525" cap="flat" cmpd="sng">
            <a:solidFill>
              <a:schemeClr val="accent1"/>
            </a:solidFill>
            <a:prstDash val="solid"/>
            <a:round/>
            <a:headEnd type="none" w="med" len="med"/>
            <a:tailEnd type="none" w="med" len="med"/>
          </a:ln>
        </p:spPr>
      </p:cxnSp>
      <p:sp>
        <p:nvSpPr>
          <p:cNvPr id="5" name="TextBox 4">
            <a:extLst>
              <a:ext uri="{FF2B5EF4-FFF2-40B4-BE49-F238E27FC236}">
                <a16:creationId xmlns:a16="http://schemas.microsoft.com/office/drawing/2014/main" id="{F0DC5344-2583-FB87-ED42-AE743232C196}"/>
              </a:ext>
            </a:extLst>
          </p:cNvPr>
          <p:cNvSpPr txBox="1"/>
          <p:nvPr/>
        </p:nvSpPr>
        <p:spPr>
          <a:xfrm>
            <a:off x="5036688" y="1204332"/>
            <a:ext cx="3739376" cy="2462213"/>
          </a:xfrm>
          <a:prstGeom prst="rect">
            <a:avLst/>
          </a:prstGeom>
          <a:noFill/>
        </p:spPr>
        <p:txBody>
          <a:bodyPr wrap="square" rtlCol="0">
            <a:spAutoFit/>
          </a:bodyPr>
          <a:lstStyle/>
          <a:p>
            <a:r>
              <a:rPr lang="en-IN" sz="1400" b="0" i="0" u="none" strike="noStrike" baseline="0" dirty="0">
                <a:solidFill>
                  <a:schemeClr val="bg2">
                    <a:lumMod val="20000"/>
                    <a:lumOff val="80000"/>
                  </a:schemeClr>
                </a:solidFill>
                <a:latin typeface="Georgia" panose="02040502050405020303" pitchFamily="18" charset="0"/>
              </a:rPr>
              <a:t>Turf playgrounds are used to play various sports like football, tennis, cricket, etc.</a:t>
            </a:r>
          </a:p>
          <a:p>
            <a:endParaRPr lang="en-IN" dirty="0">
              <a:solidFill>
                <a:schemeClr val="bg2">
                  <a:lumMod val="20000"/>
                  <a:lumOff val="80000"/>
                </a:schemeClr>
              </a:solidFill>
              <a:latin typeface="Georgia" panose="02040502050405020303" pitchFamily="18" charset="0"/>
            </a:endParaRPr>
          </a:p>
          <a:p>
            <a:endParaRPr lang="en-IN" sz="1400" b="0" i="0" u="none" strike="noStrike" baseline="0" dirty="0">
              <a:solidFill>
                <a:schemeClr val="bg2">
                  <a:lumMod val="20000"/>
                  <a:lumOff val="80000"/>
                </a:schemeClr>
              </a:solidFill>
              <a:latin typeface="Georgia" panose="02040502050405020303" pitchFamily="18" charset="0"/>
            </a:endParaRPr>
          </a:p>
          <a:p>
            <a:r>
              <a:rPr lang="en-IN" sz="1400" b="0" i="0" u="none" strike="noStrike" baseline="0" dirty="0">
                <a:solidFill>
                  <a:schemeClr val="bg2">
                    <a:lumMod val="20000"/>
                    <a:lumOff val="80000"/>
                  </a:schemeClr>
                </a:solidFill>
                <a:latin typeface="Georgia" panose="02040502050405020303" pitchFamily="18" charset="0"/>
              </a:rPr>
              <a:t>People enjoy playing on the turf, it has vibrant environment and very safe to play.</a:t>
            </a:r>
          </a:p>
          <a:p>
            <a:endParaRPr lang="en-IN" dirty="0">
              <a:solidFill>
                <a:schemeClr val="bg2">
                  <a:lumMod val="20000"/>
                  <a:lumOff val="80000"/>
                </a:schemeClr>
              </a:solidFill>
              <a:latin typeface="Georgia" panose="02040502050405020303" pitchFamily="18" charset="0"/>
            </a:endParaRPr>
          </a:p>
          <a:p>
            <a:r>
              <a:rPr lang="en-IN" sz="1400" b="0" i="0" u="none" strike="noStrike" baseline="0" dirty="0">
                <a:solidFill>
                  <a:schemeClr val="bg2">
                    <a:lumMod val="20000"/>
                    <a:lumOff val="80000"/>
                  </a:schemeClr>
                </a:solidFill>
                <a:latin typeface="Georgia" panose="02040502050405020303" pitchFamily="18" charset="0"/>
              </a:rPr>
              <a:t>Many school teams and clubs prefer turf playground for practice and training purpose. </a:t>
            </a:r>
          </a:p>
          <a:p>
            <a:endParaRPr lang="en-IN" dirty="0"/>
          </a:p>
        </p:txBody>
      </p:sp>
      <p:pic>
        <p:nvPicPr>
          <p:cNvPr id="7" name="Picture 6">
            <a:extLst>
              <a:ext uri="{FF2B5EF4-FFF2-40B4-BE49-F238E27FC236}">
                <a16:creationId xmlns:a16="http://schemas.microsoft.com/office/drawing/2014/main" id="{124A4403-FEA2-89CB-1333-60EF770E1BCB}"/>
              </a:ext>
            </a:extLst>
          </p:cNvPr>
          <p:cNvPicPr>
            <a:picLocks noChangeAspect="1"/>
          </p:cNvPicPr>
          <p:nvPr/>
        </p:nvPicPr>
        <p:blipFill>
          <a:blip r:embed="rId3"/>
          <a:stretch>
            <a:fillRect/>
          </a:stretch>
        </p:blipFill>
        <p:spPr>
          <a:xfrm>
            <a:off x="225814" y="661645"/>
            <a:ext cx="4572396" cy="36599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a:extLst>
            <a:ext uri="{FF2B5EF4-FFF2-40B4-BE49-F238E27FC236}">
              <a16:creationId xmlns:a16="http://schemas.microsoft.com/office/drawing/2014/main" id="{BD655DDB-953D-758E-EBDF-58A86CE8E99F}"/>
            </a:ext>
          </a:extLst>
        </p:cNvPr>
        <p:cNvGrpSpPr/>
        <p:nvPr/>
      </p:nvGrpSpPr>
      <p:grpSpPr>
        <a:xfrm>
          <a:off x="0" y="0"/>
          <a:ext cx="0" cy="0"/>
          <a:chOff x="0" y="0"/>
          <a:chExt cx="0" cy="0"/>
        </a:xfrm>
      </p:grpSpPr>
      <p:sp>
        <p:nvSpPr>
          <p:cNvPr id="296" name="Google Shape;296;p26">
            <a:extLst>
              <a:ext uri="{FF2B5EF4-FFF2-40B4-BE49-F238E27FC236}">
                <a16:creationId xmlns:a16="http://schemas.microsoft.com/office/drawing/2014/main" id="{362DF91F-17CA-E0DB-5AF9-1C687C03BD0E}"/>
              </a:ext>
            </a:extLst>
          </p:cNvPr>
          <p:cNvSpPr txBox="1">
            <a:spLocks noGrp="1"/>
          </p:cNvSpPr>
          <p:nvPr>
            <p:ph type="ctrTitle"/>
          </p:nvPr>
        </p:nvSpPr>
        <p:spPr>
          <a:xfrm>
            <a:off x="3214150" y="182137"/>
            <a:ext cx="5000568" cy="606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 dirty="0">
                <a:solidFill>
                  <a:schemeClr val="accent1"/>
                </a:solidFill>
              </a:rPr>
              <a:t>ABOUT THE PROJECT</a:t>
            </a:r>
            <a:endParaRPr dirty="0">
              <a:solidFill>
                <a:schemeClr val="accent1"/>
              </a:solidFill>
            </a:endParaRPr>
          </a:p>
        </p:txBody>
      </p:sp>
      <p:cxnSp>
        <p:nvCxnSpPr>
          <p:cNvPr id="298" name="Google Shape;298;p26">
            <a:extLst>
              <a:ext uri="{FF2B5EF4-FFF2-40B4-BE49-F238E27FC236}">
                <a16:creationId xmlns:a16="http://schemas.microsoft.com/office/drawing/2014/main" id="{4F839181-CB8D-77EF-ED59-DAF260661552}"/>
              </a:ext>
            </a:extLst>
          </p:cNvPr>
          <p:cNvCxnSpPr>
            <a:cxnSpLocks/>
          </p:cNvCxnSpPr>
          <p:nvPr/>
        </p:nvCxnSpPr>
        <p:spPr>
          <a:xfrm>
            <a:off x="3039433" y="680746"/>
            <a:ext cx="5427442" cy="0"/>
          </a:xfrm>
          <a:prstGeom prst="straightConnector1">
            <a:avLst/>
          </a:prstGeom>
          <a:noFill/>
          <a:ln w="9525" cap="flat" cmpd="sng">
            <a:solidFill>
              <a:schemeClr val="accent1"/>
            </a:solidFill>
            <a:prstDash val="solid"/>
            <a:round/>
            <a:headEnd type="none" w="med" len="med"/>
            <a:tailEnd type="none" w="med" len="med"/>
          </a:ln>
        </p:spPr>
      </p:cxnSp>
      <p:sp>
        <p:nvSpPr>
          <p:cNvPr id="3" name="TextBox 2">
            <a:extLst>
              <a:ext uri="{FF2B5EF4-FFF2-40B4-BE49-F238E27FC236}">
                <a16:creationId xmlns:a16="http://schemas.microsoft.com/office/drawing/2014/main" id="{FE206381-A5AA-29AB-5DAD-CA3077277E53}"/>
              </a:ext>
            </a:extLst>
          </p:cNvPr>
          <p:cNvSpPr txBox="1"/>
          <p:nvPr/>
        </p:nvSpPr>
        <p:spPr>
          <a:xfrm>
            <a:off x="399155" y="1032980"/>
            <a:ext cx="7815563" cy="3277820"/>
          </a:xfrm>
          <a:prstGeom prst="rect">
            <a:avLst/>
          </a:prstGeom>
          <a:noFill/>
        </p:spPr>
        <p:txBody>
          <a:bodyPr wrap="square" rtlCol="0">
            <a:spAutoFit/>
          </a:bodyPr>
          <a:lstStyle/>
          <a:p>
            <a:r>
              <a:rPr lang="en-IN" sz="1400" b="0" i="0" u="none" strike="noStrike" baseline="0" dirty="0">
                <a:solidFill>
                  <a:schemeClr val="bg2">
                    <a:lumMod val="20000"/>
                    <a:lumOff val="80000"/>
                  </a:schemeClr>
                </a:solidFill>
                <a:latin typeface="Georgia" panose="02040502050405020303" pitchFamily="18" charset="0"/>
              </a:rPr>
              <a:t>Sometimes it becomes difficult to book turf playground because of timing issue or the slot getting booked previously. This sports ground booking website is proposed for booking the turf in an easy and efficient way. </a:t>
            </a:r>
          </a:p>
          <a:p>
            <a:endParaRPr lang="en-IN" dirty="0">
              <a:solidFill>
                <a:schemeClr val="bg2">
                  <a:lumMod val="20000"/>
                  <a:lumOff val="80000"/>
                </a:schemeClr>
              </a:solidFill>
              <a:latin typeface="Georgia" panose="02040502050405020303" pitchFamily="18" charset="0"/>
            </a:endParaRPr>
          </a:p>
          <a:p>
            <a:endParaRPr lang="en-IN" sz="900" b="0" i="0" u="none" strike="noStrike" baseline="0" dirty="0">
              <a:solidFill>
                <a:schemeClr val="bg2">
                  <a:lumMod val="20000"/>
                  <a:lumOff val="80000"/>
                </a:schemeClr>
              </a:solidFill>
              <a:latin typeface="Georgia" panose="02040502050405020303" pitchFamily="18" charset="0"/>
            </a:endParaRPr>
          </a:p>
          <a:p>
            <a:r>
              <a:rPr lang="en-IN" sz="1400" b="0" i="0" u="none" strike="noStrike" baseline="0" dirty="0">
                <a:solidFill>
                  <a:schemeClr val="bg2">
                    <a:lumMod val="20000"/>
                    <a:lumOff val="80000"/>
                  </a:schemeClr>
                </a:solidFill>
                <a:latin typeface="Georgia" panose="02040502050405020303" pitchFamily="18" charset="0"/>
              </a:rPr>
              <a:t>Admin can login and can add turf locations, assign manager by creating login credentials for manager, add price details for the particular turf, manages turf and view the details of sports venues booking for all locations. </a:t>
            </a:r>
          </a:p>
          <a:p>
            <a:endParaRPr lang="en-IN" sz="600" b="0" i="0" u="none" strike="noStrike" baseline="0" dirty="0">
              <a:solidFill>
                <a:schemeClr val="bg2">
                  <a:lumMod val="20000"/>
                  <a:lumOff val="80000"/>
                </a:schemeClr>
              </a:solidFill>
              <a:latin typeface="Georgia" panose="02040502050405020303" pitchFamily="18" charset="0"/>
            </a:endParaRPr>
          </a:p>
          <a:p>
            <a:r>
              <a:rPr lang="en-IN" sz="1400" b="0" i="0" u="none" strike="noStrike" baseline="0" dirty="0">
                <a:solidFill>
                  <a:schemeClr val="bg2">
                    <a:lumMod val="20000"/>
                    <a:lumOff val="80000"/>
                  </a:schemeClr>
                </a:solidFill>
                <a:latin typeface="Georgia" panose="02040502050405020303" pitchFamily="18" charset="0"/>
              </a:rPr>
              <a:t>Owners are different for different Turf playground locations. Owners will get login credentials from admin, he/she can login using credentials, he/she can check the rates, view the request for turf booking for the respective location, can accept booking, generate bill and can view the booking history. </a:t>
            </a:r>
          </a:p>
          <a:p>
            <a:endParaRPr lang="en-IN" sz="1000" b="0" i="0" u="none" strike="noStrike" baseline="0" dirty="0">
              <a:solidFill>
                <a:schemeClr val="bg2">
                  <a:lumMod val="20000"/>
                  <a:lumOff val="80000"/>
                </a:schemeClr>
              </a:solidFill>
              <a:latin typeface="Georgia" panose="02040502050405020303" pitchFamily="18" charset="0"/>
            </a:endParaRPr>
          </a:p>
          <a:p>
            <a:r>
              <a:rPr lang="en-IN" sz="1400" b="0" i="0" u="none" strike="noStrike" baseline="0" dirty="0">
                <a:solidFill>
                  <a:schemeClr val="bg2">
                    <a:lumMod val="20000"/>
                    <a:lumOff val="80000"/>
                  </a:schemeClr>
                </a:solidFill>
                <a:latin typeface="Georgia" panose="02040502050405020303" pitchFamily="18" charset="0"/>
              </a:rPr>
              <a:t>Users can check the availability of the turf, select timings, fill personal details, can pay by providing bank details or card details and he/she can also see view previous turf booking history</a:t>
            </a:r>
            <a:r>
              <a:rPr lang="en-IN" dirty="0">
                <a:solidFill>
                  <a:schemeClr val="bg2">
                    <a:lumMod val="20000"/>
                    <a:lumOff val="80000"/>
                  </a:schemeClr>
                </a:solidFill>
                <a:latin typeface="Georgia" panose="02040502050405020303" pitchFamily="18" charset="0"/>
              </a:rPr>
              <a:t>.</a:t>
            </a:r>
            <a:endParaRPr lang="en-IN" dirty="0"/>
          </a:p>
        </p:txBody>
      </p:sp>
    </p:spTree>
    <p:extLst>
      <p:ext uri="{BB962C8B-B14F-4D97-AF65-F5344CB8AC3E}">
        <p14:creationId xmlns:p14="http://schemas.microsoft.com/office/powerpoint/2010/main" val="193520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559711" y="587299"/>
            <a:ext cx="7833900" cy="3271020"/>
          </a:xfrm>
          <a:prstGeom prst="rect">
            <a:avLst/>
          </a:prstGeom>
        </p:spPr>
        <p:txBody>
          <a:bodyPr spcFirstLastPara="1" wrap="square" lIns="91425" tIns="91425" rIns="91425" bIns="91425" anchor="b" anchorCtr="0">
            <a:noAutofit/>
          </a:bodyPr>
          <a:lstStyle/>
          <a:p>
            <a:r>
              <a:rPr lang="en-IN" sz="1600" b="1" i="0" u="none" strike="noStrike" baseline="0" dirty="0">
                <a:solidFill>
                  <a:schemeClr val="accent2"/>
                </a:solidFill>
                <a:latin typeface="Georgia" panose="02040502050405020303" pitchFamily="18" charset="0"/>
              </a:rPr>
              <a:t>Objectives of proposed system : </a:t>
            </a:r>
            <a:br>
              <a:rPr lang="en-IN" sz="1600" b="1" i="0" u="none" strike="noStrike" baseline="0" dirty="0">
                <a:solidFill>
                  <a:schemeClr val="bg2">
                    <a:lumMod val="20000"/>
                    <a:lumOff val="80000"/>
                  </a:schemeClr>
                </a:solidFill>
                <a:latin typeface="Georgia" panose="02040502050405020303" pitchFamily="18" charset="0"/>
              </a:rPr>
            </a:br>
            <a:br>
              <a:rPr lang="en-IN" sz="1600" b="1" i="0" u="none" strike="noStrike" baseline="0" dirty="0">
                <a:solidFill>
                  <a:schemeClr val="bg2">
                    <a:lumMod val="20000"/>
                    <a:lumOff val="80000"/>
                  </a:schemeClr>
                </a:solidFill>
                <a:latin typeface="Georgia" panose="02040502050405020303" pitchFamily="18" charset="0"/>
              </a:rPr>
            </a:br>
            <a:r>
              <a:rPr lang="en-IN" sz="1600" b="0" i="0" u="none" strike="noStrike" baseline="0" dirty="0">
                <a:solidFill>
                  <a:schemeClr val="bg2">
                    <a:lumMod val="20000"/>
                    <a:lumOff val="80000"/>
                  </a:schemeClr>
                </a:solidFill>
                <a:latin typeface="Georgia" panose="02040502050405020303" pitchFamily="18" charset="0"/>
              </a:rPr>
              <a:t>1) </a:t>
            </a:r>
            <a:r>
              <a:rPr lang="en-US" sz="1600" dirty="0">
                <a:effectLst/>
                <a:latin typeface="Georgia" panose="02040502050405020303" pitchFamily="18" charset="0"/>
                <a:ea typeface="Times New Roman" panose="02020603050405020304" pitchFamily="18" charset="0"/>
              </a:rPr>
              <a:t>To Design and Develop online web application for Turf Booking.</a:t>
            </a:r>
            <a:br>
              <a:rPr lang="en-US" sz="1600" dirty="0">
                <a:effectLst/>
                <a:latin typeface="Georgia" panose="02040502050405020303" pitchFamily="18" charset="0"/>
                <a:ea typeface="Times New Roman" panose="02020603050405020304" pitchFamily="18" charset="0"/>
              </a:rPr>
            </a:br>
            <a:br>
              <a:rPr lang="en-IN" sz="1600" b="0" i="0" u="none" strike="noStrike" baseline="0" dirty="0">
                <a:solidFill>
                  <a:schemeClr val="bg2">
                    <a:lumMod val="20000"/>
                    <a:lumOff val="80000"/>
                  </a:schemeClr>
                </a:solidFill>
                <a:latin typeface="Georgia" panose="02040502050405020303" pitchFamily="18" charset="0"/>
              </a:rPr>
            </a:br>
            <a:r>
              <a:rPr lang="en-IN" sz="1600" b="0" i="0" u="none" strike="noStrike" baseline="0" dirty="0">
                <a:solidFill>
                  <a:schemeClr val="bg2">
                    <a:lumMod val="20000"/>
                    <a:lumOff val="80000"/>
                  </a:schemeClr>
                </a:solidFill>
                <a:latin typeface="Georgia" panose="02040502050405020303" pitchFamily="18" charset="0"/>
              </a:rPr>
              <a:t>2) </a:t>
            </a:r>
            <a:r>
              <a:rPr lang="en-US" sz="1600" dirty="0">
                <a:effectLst/>
                <a:latin typeface="Georgia" panose="02040502050405020303" pitchFamily="18" charset="0"/>
                <a:ea typeface="Times New Roman" panose="02020603050405020304" pitchFamily="18" charset="0"/>
              </a:rPr>
              <a:t>To obtain a simple interface for webpage which helps Turf owners to expand their business through online.</a:t>
            </a:r>
            <a:br>
              <a:rPr lang="en-IN" sz="1600" dirty="0">
                <a:effectLst/>
                <a:latin typeface="Georgia" panose="02040502050405020303" pitchFamily="18" charset="0"/>
                <a:ea typeface="Times New Roman" panose="02020603050405020304" pitchFamily="18" charset="0"/>
              </a:rPr>
            </a:br>
            <a:br>
              <a:rPr lang="en-IN" sz="1600" b="0" i="0" u="none" strike="noStrike" baseline="0" dirty="0">
                <a:solidFill>
                  <a:schemeClr val="bg2">
                    <a:lumMod val="20000"/>
                    <a:lumOff val="80000"/>
                  </a:schemeClr>
                </a:solidFill>
                <a:latin typeface="Georgia" panose="02040502050405020303" pitchFamily="18" charset="0"/>
              </a:rPr>
            </a:br>
            <a:r>
              <a:rPr lang="en-IN" sz="1600" b="0" i="0" u="none" strike="noStrike" baseline="0" dirty="0">
                <a:solidFill>
                  <a:schemeClr val="bg2">
                    <a:lumMod val="20000"/>
                    <a:lumOff val="80000"/>
                  </a:schemeClr>
                </a:solidFill>
                <a:latin typeface="Georgia" panose="02040502050405020303" pitchFamily="18" charset="0"/>
              </a:rPr>
              <a:t>3) </a:t>
            </a:r>
            <a:r>
              <a:rPr lang="en-US" sz="1600" dirty="0">
                <a:effectLst/>
                <a:latin typeface="Georgia" panose="02040502050405020303" pitchFamily="18" charset="0"/>
                <a:ea typeface="Times New Roman" panose="02020603050405020304" pitchFamily="18" charset="0"/>
              </a:rPr>
              <a:t>To obtain a bug-free Booking System for users which allow them to search and view the information of Turf.</a:t>
            </a:r>
            <a:br>
              <a:rPr lang="en-IN" sz="1600" dirty="0">
                <a:effectLst/>
                <a:latin typeface="Georgia" panose="02040502050405020303" pitchFamily="18" charset="0"/>
                <a:ea typeface="Times New Roman" panose="02020603050405020304" pitchFamily="18" charset="0"/>
              </a:rPr>
            </a:br>
            <a:br>
              <a:rPr lang="en-IN" sz="1600" b="0" i="0" u="none" strike="noStrike" baseline="0" dirty="0">
                <a:solidFill>
                  <a:schemeClr val="bg2">
                    <a:lumMod val="20000"/>
                    <a:lumOff val="80000"/>
                  </a:schemeClr>
                </a:solidFill>
                <a:latin typeface="Georgia" panose="02040502050405020303" pitchFamily="18" charset="0"/>
              </a:rPr>
            </a:br>
            <a:r>
              <a:rPr lang="en-IN" sz="1600" b="0" i="0" u="none" strike="noStrike" baseline="0" dirty="0">
                <a:solidFill>
                  <a:schemeClr val="bg2">
                    <a:lumMod val="20000"/>
                    <a:lumOff val="80000"/>
                  </a:schemeClr>
                </a:solidFill>
                <a:latin typeface="Georgia" panose="02040502050405020303" pitchFamily="18" charset="0"/>
              </a:rPr>
              <a:t>4) </a:t>
            </a:r>
            <a:r>
              <a:rPr lang="en-US" sz="1600" dirty="0">
                <a:effectLst/>
                <a:latin typeface="Georgia" panose="02040502050405020303" pitchFamily="18" charset="0"/>
                <a:ea typeface="Times New Roman" panose="02020603050405020304" pitchFamily="18" charset="0"/>
              </a:rPr>
              <a:t>To obtain the system that maintains the List of Turf and their Booking History so it will be easy to access 24 * 7.</a:t>
            </a:r>
            <a:endParaRPr lang="en-IN" sz="1600" b="0" i="0" u="none" strike="noStrike" baseline="0" dirty="0">
              <a:solidFill>
                <a:schemeClr val="bg2">
                  <a:lumMod val="20000"/>
                  <a:lumOff val="80000"/>
                </a:schemeClr>
              </a:solidFill>
              <a:latin typeface="Georgia" panose="02040502050405020303" pitchFamily="18" charset="0"/>
            </a:endParaRPr>
          </a:p>
        </p:txBody>
      </p:sp>
      <p:cxnSp>
        <p:nvCxnSpPr>
          <p:cNvPr id="407" name="Google Shape;407;p28"/>
          <p:cNvCxnSpPr>
            <a:cxnSpLocks/>
          </p:cNvCxnSpPr>
          <p:nvPr/>
        </p:nvCxnSpPr>
        <p:spPr>
          <a:xfrm>
            <a:off x="193288" y="1145535"/>
            <a:ext cx="4180558"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a:extLst>
            <a:ext uri="{FF2B5EF4-FFF2-40B4-BE49-F238E27FC236}">
              <a16:creationId xmlns:a16="http://schemas.microsoft.com/office/drawing/2014/main" id="{CD9D3C03-07F3-2AEB-3340-E8AB44AF3475}"/>
            </a:ext>
          </a:extLst>
        </p:cNvPr>
        <p:cNvGrpSpPr/>
        <p:nvPr/>
      </p:nvGrpSpPr>
      <p:grpSpPr>
        <a:xfrm>
          <a:off x="0" y="0"/>
          <a:ext cx="0" cy="0"/>
          <a:chOff x="0" y="0"/>
          <a:chExt cx="0" cy="0"/>
        </a:xfrm>
      </p:grpSpPr>
      <p:sp>
        <p:nvSpPr>
          <p:cNvPr id="403" name="Google Shape;403;p28">
            <a:extLst>
              <a:ext uri="{FF2B5EF4-FFF2-40B4-BE49-F238E27FC236}">
                <a16:creationId xmlns:a16="http://schemas.microsoft.com/office/drawing/2014/main" id="{0D844BDA-5A5B-D63C-ECB1-63AA0154D9C2}"/>
              </a:ext>
            </a:extLst>
          </p:cNvPr>
          <p:cNvSpPr txBox="1">
            <a:spLocks noGrp="1"/>
          </p:cNvSpPr>
          <p:nvPr>
            <p:ph type="ctrTitle" idx="4"/>
          </p:nvPr>
        </p:nvSpPr>
        <p:spPr>
          <a:xfrm>
            <a:off x="455633" y="483898"/>
            <a:ext cx="7833900" cy="3813036"/>
          </a:xfrm>
          <a:prstGeom prst="rect">
            <a:avLst/>
          </a:prstGeom>
        </p:spPr>
        <p:txBody>
          <a:bodyPr spcFirstLastPara="1" wrap="square" lIns="91425" tIns="91425" rIns="91425" bIns="91425" anchor="b" anchorCtr="0">
            <a:noAutofit/>
          </a:bodyPr>
          <a:lstStyle/>
          <a:p>
            <a:r>
              <a:rPr lang="en-IN" sz="1800" b="1" i="0" u="none" strike="noStrike" baseline="0" dirty="0">
                <a:solidFill>
                  <a:schemeClr val="accent3"/>
                </a:solidFill>
                <a:latin typeface="Times New Roman" panose="02020603050405020304" pitchFamily="18" charset="0"/>
              </a:rPr>
              <a:t>Scope of proposed system : </a:t>
            </a:r>
            <a:br>
              <a:rPr lang="en-IN" sz="1800" b="0" i="0" u="none" strike="noStrike" baseline="0" dirty="0">
                <a:solidFill>
                  <a:schemeClr val="bg1"/>
                </a:solidFill>
                <a:latin typeface="Times New Roman" panose="02020603050405020304" pitchFamily="18" charset="0"/>
              </a:rPr>
            </a:br>
            <a:br>
              <a:rPr lang="en-IN" sz="1800" b="0" i="0" u="none" strike="noStrike" baseline="0" dirty="0">
                <a:solidFill>
                  <a:schemeClr val="bg1"/>
                </a:solidFill>
                <a:latin typeface="Times New Roman" panose="02020603050405020304" pitchFamily="18" charset="0"/>
              </a:rPr>
            </a:br>
            <a:r>
              <a:rPr lang="en-IN" sz="1600" b="1" i="0" u="none" strike="noStrike" baseline="0" dirty="0">
                <a:solidFill>
                  <a:schemeClr val="bg1"/>
                </a:solidFill>
                <a:latin typeface="Georgia" panose="02040502050405020303" pitchFamily="18" charset="0"/>
              </a:rPr>
              <a:t>Booking Facility: </a:t>
            </a:r>
            <a:r>
              <a:rPr lang="en-IN" sz="1600" b="0" i="0" u="none" strike="noStrike" baseline="0" dirty="0">
                <a:solidFill>
                  <a:schemeClr val="bg1"/>
                </a:solidFill>
                <a:latin typeface="Georgia" panose="02040502050405020303" pitchFamily="18" charset="0"/>
              </a:rPr>
              <a:t>Users can search the Turf based on location and see the previous booking details and available slots and timing and Discounted Offers. Users can book the Turf and pay the amount at the time of visit by meeting the owner. </a:t>
            </a:r>
            <a:br>
              <a:rPr lang="en-IN" sz="1600" b="0" i="0" u="none" strike="noStrike" baseline="0" dirty="0">
                <a:solidFill>
                  <a:schemeClr val="bg1"/>
                </a:solidFill>
                <a:latin typeface="Georgia" panose="02040502050405020303" pitchFamily="18" charset="0"/>
              </a:rPr>
            </a:br>
            <a:br>
              <a:rPr lang="en-IN" sz="1600" b="0" i="0" u="none" strike="noStrike" baseline="0" dirty="0">
                <a:solidFill>
                  <a:schemeClr val="bg1"/>
                </a:solidFill>
                <a:latin typeface="Georgia" panose="02040502050405020303" pitchFamily="18" charset="0"/>
              </a:rPr>
            </a:br>
            <a:r>
              <a:rPr lang="en-IN" sz="1600" b="1" i="0" u="none" strike="noStrike" baseline="0" dirty="0">
                <a:solidFill>
                  <a:schemeClr val="bg1"/>
                </a:solidFill>
                <a:latin typeface="Georgia" panose="02040502050405020303" pitchFamily="18" charset="0"/>
              </a:rPr>
              <a:t>Cancellation Facility: </a:t>
            </a:r>
            <a:r>
              <a:rPr lang="en-IN" sz="1600" b="0" i="0" u="none" strike="noStrike" baseline="0" dirty="0">
                <a:solidFill>
                  <a:schemeClr val="bg1"/>
                </a:solidFill>
                <a:latin typeface="Georgia" panose="02040502050405020303" pitchFamily="18" charset="0"/>
              </a:rPr>
              <a:t>Users as well as the owner of the Turf can cancel the booking if they want to. </a:t>
            </a:r>
            <a:br>
              <a:rPr lang="en-IN" sz="1600" b="0" i="0" u="none" strike="noStrike" baseline="0" dirty="0">
                <a:solidFill>
                  <a:schemeClr val="bg1"/>
                </a:solidFill>
                <a:latin typeface="Georgia" panose="02040502050405020303" pitchFamily="18" charset="0"/>
              </a:rPr>
            </a:br>
            <a:br>
              <a:rPr lang="en-IN" sz="1600" b="0" i="0" u="none" strike="noStrike" baseline="0" dirty="0">
                <a:solidFill>
                  <a:schemeClr val="bg1"/>
                </a:solidFill>
                <a:latin typeface="Georgia" panose="02040502050405020303" pitchFamily="18" charset="0"/>
              </a:rPr>
            </a:br>
            <a:r>
              <a:rPr lang="en-IN" sz="1600" b="1" i="0" u="none" strike="noStrike" baseline="0" dirty="0">
                <a:solidFill>
                  <a:schemeClr val="bg1"/>
                </a:solidFill>
                <a:latin typeface="Georgia" panose="02040502050405020303" pitchFamily="18" charset="0"/>
              </a:rPr>
              <a:t>User Registration: </a:t>
            </a:r>
            <a:r>
              <a:rPr lang="en-IN" sz="1600" b="0" i="0" u="none" strike="noStrike" baseline="0" dirty="0">
                <a:solidFill>
                  <a:schemeClr val="bg1"/>
                </a:solidFill>
                <a:latin typeface="Georgia" panose="02040502050405020303" pitchFamily="18" charset="0"/>
              </a:rPr>
              <a:t>New users can sign up on the website and use the application after login with their credentials. </a:t>
            </a:r>
            <a:br>
              <a:rPr lang="en-IN" sz="1600" b="0" i="0" u="none" strike="noStrike" baseline="0" dirty="0">
                <a:solidFill>
                  <a:schemeClr val="bg1"/>
                </a:solidFill>
                <a:latin typeface="Georgia" panose="02040502050405020303" pitchFamily="18" charset="0"/>
              </a:rPr>
            </a:br>
            <a:br>
              <a:rPr lang="en-IN" sz="1600" b="0" i="0" u="none" strike="noStrike" baseline="0" dirty="0">
                <a:solidFill>
                  <a:schemeClr val="bg1"/>
                </a:solidFill>
                <a:latin typeface="Georgia" panose="02040502050405020303" pitchFamily="18" charset="0"/>
              </a:rPr>
            </a:br>
            <a:r>
              <a:rPr lang="en-IN" sz="1600" b="1" i="0" u="none" strike="noStrike" baseline="0" dirty="0">
                <a:solidFill>
                  <a:schemeClr val="bg1"/>
                </a:solidFill>
                <a:latin typeface="Georgia" panose="02040502050405020303" pitchFamily="18" charset="0"/>
              </a:rPr>
              <a:t>Turf Registration: </a:t>
            </a:r>
            <a:r>
              <a:rPr lang="en-IN" sz="1600" b="0" i="0" u="none" strike="noStrike" baseline="0" dirty="0">
                <a:solidFill>
                  <a:schemeClr val="bg1"/>
                </a:solidFill>
                <a:latin typeface="Georgia" panose="02040502050405020303" pitchFamily="18" charset="0"/>
              </a:rPr>
              <a:t>The owner of the Turfs can register their turf to expand their business. </a:t>
            </a:r>
          </a:p>
        </p:txBody>
      </p:sp>
      <p:cxnSp>
        <p:nvCxnSpPr>
          <p:cNvPr id="407" name="Google Shape;407;p28">
            <a:extLst>
              <a:ext uri="{FF2B5EF4-FFF2-40B4-BE49-F238E27FC236}">
                <a16:creationId xmlns:a16="http://schemas.microsoft.com/office/drawing/2014/main" id="{7E5C51B6-E1FA-F2CC-1B5C-D8CDA6D6C5D8}"/>
              </a:ext>
            </a:extLst>
          </p:cNvPr>
          <p:cNvCxnSpPr>
            <a:cxnSpLocks/>
          </p:cNvCxnSpPr>
          <p:nvPr/>
        </p:nvCxnSpPr>
        <p:spPr>
          <a:xfrm>
            <a:off x="66907" y="1086063"/>
            <a:ext cx="3355369"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79244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a:extLst>
            <a:ext uri="{FF2B5EF4-FFF2-40B4-BE49-F238E27FC236}">
              <a16:creationId xmlns:a16="http://schemas.microsoft.com/office/drawing/2014/main" id="{13D16980-1E17-C75E-DF54-1FD8AA1F4201}"/>
            </a:ext>
          </a:extLst>
        </p:cNvPr>
        <p:cNvGrpSpPr/>
        <p:nvPr/>
      </p:nvGrpSpPr>
      <p:grpSpPr>
        <a:xfrm>
          <a:off x="0" y="0"/>
          <a:ext cx="0" cy="0"/>
          <a:chOff x="0" y="0"/>
          <a:chExt cx="0" cy="0"/>
        </a:xfrm>
      </p:grpSpPr>
      <p:cxnSp>
        <p:nvCxnSpPr>
          <p:cNvPr id="407" name="Google Shape;407;p28">
            <a:extLst>
              <a:ext uri="{FF2B5EF4-FFF2-40B4-BE49-F238E27FC236}">
                <a16:creationId xmlns:a16="http://schemas.microsoft.com/office/drawing/2014/main" id="{58972A83-EF47-AB9E-A07F-EA111CECA1F3}"/>
              </a:ext>
            </a:extLst>
          </p:cNvPr>
          <p:cNvCxnSpPr>
            <a:cxnSpLocks/>
          </p:cNvCxnSpPr>
          <p:nvPr/>
        </p:nvCxnSpPr>
        <p:spPr>
          <a:xfrm>
            <a:off x="89209" y="496391"/>
            <a:ext cx="3355369" cy="0"/>
          </a:xfrm>
          <a:prstGeom prst="straightConnector1">
            <a:avLst/>
          </a:prstGeom>
          <a:noFill/>
          <a:ln w="9525" cap="flat" cmpd="sng">
            <a:solidFill>
              <a:schemeClr val="accent1"/>
            </a:solidFill>
            <a:prstDash val="solid"/>
            <a:round/>
            <a:headEnd type="none" w="med" len="med"/>
            <a:tailEnd type="none" w="med" len="med"/>
          </a:ln>
        </p:spPr>
      </p:cxnSp>
      <p:sp>
        <p:nvSpPr>
          <p:cNvPr id="4" name="TextBox 3">
            <a:extLst>
              <a:ext uri="{FF2B5EF4-FFF2-40B4-BE49-F238E27FC236}">
                <a16:creationId xmlns:a16="http://schemas.microsoft.com/office/drawing/2014/main" id="{8B5F95AA-AB36-451F-60DA-9F92F70D241F}"/>
              </a:ext>
            </a:extLst>
          </p:cNvPr>
          <p:cNvSpPr txBox="1"/>
          <p:nvPr/>
        </p:nvSpPr>
        <p:spPr>
          <a:xfrm>
            <a:off x="185854" y="118947"/>
            <a:ext cx="2430966" cy="369332"/>
          </a:xfrm>
          <a:prstGeom prst="rect">
            <a:avLst/>
          </a:prstGeom>
          <a:noFill/>
        </p:spPr>
        <p:txBody>
          <a:bodyPr wrap="square" rtlCol="0">
            <a:spAutoFit/>
          </a:bodyPr>
          <a:lstStyle/>
          <a:p>
            <a:r>
              <a:rPr lang="en-IN" sz="1800" dirty="0">
                <a:solidFill>
                  <a:schemeClr val="accent2"/>
                </a:solidFill>
                <a:latin typeface="Georgia" panose="02040502050405020303" pitchFamily="18" charset="0"/>
              </a:rPr>
              <a:t>Workflow Diagram :</a:t>
            </a:r>
            <a:endParaRPr lang="en-IN" dirty="0">
              <a:solidFill>
                <a:schemeClr val="accent2"/>
              </a:solidFill>
              <a:latin typeface="Georgia" panose="02040502050405020303" pitchFamily="18" charset="0"/>
            </a:endParaRPr>
          </a:p>
        </p:txBody>
      </p:sp>
      <p:pic>
        <p:nvPicPr>
          <p:cNvPr id="3" name="Picture 2">
            <a:extLst>
              <a:ext uri="{FF2B5EF4-FFF2-40B4-BE49-F238E27FC236}">
                <a16:creationId xmlns:a16="http://schemas.microsoft.com/office/drawing/2014/main" id="{0F11291E-7C2E-79A9-11EB-F9E6709F1BCC}"/>
              </a:ext>
            </a:extLst>
          </p:cNvPr>
          <p:cNvPicPr>
            <a:picLocks noChangeAspect="1"/>
          </p:cNvPicPr>
          <p:nvPr/>
        </p:nvPicPr>
        <p:blipFill>
          <a:blip r:embed="rId3"/>
          <a:stretch>
            <a:fillRect/>
          </a:stretch>
        </p:blipFill>
        <p:spPr>
          <a:xfrm>
            <a:off x="2480887" y="126380"/>
            <a:ext cx="4687747" cy="4898173"/>
          </a:xfrm>
          <a:prstGeom prst="rect">
            <a:avLst/>
          </a:prstGeom>
        </p:spPr>
      </p:pic>
    </p:spTree>
    <p:extLst>
      <p:ext uri="{BB962C8B-B14F-4D97-AF65-F5344CB8AC3E}">
        <p14:creationId xmlns:p14="http://schemas.microsoft.com/office/powerpoint/2010/main" val="168510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a:extLst>
            <a:ext uri="{FF2B5EF4-FFF2-40B4-BE49-F238E27FC236}">
              <a16:creationId xmlns:a16="http://schemas.microsoft.com/office/drawing/2014/main" id="{FC38800F-29D4-8D37-A4D1-1B48A84D1260}"/>
            </a:ext>
          </a:extLst>
        </p:cNvPr>
        <p:cNvGrpSpPr/>
        <p:nvPr/>
      </p:nvGrpSpPr>
      <p:grpSpPr>
        <a:xfrm>
          <a:off x="0" y="0"/>
          <a:ext cx="0" cy="0"/>
          <a:chOff x="0" y="0"/>
          <a:chExt cx="0" cy="0"/>
        </a:xfrm>
      </p:grpSpPr>
      <p:sp>
        <p:nvSpPr>
          <p:cNvPr id="403" name="Google Shape;403;p28">
            <a:extLst>
              <a:ext uri="{FF2B5EF4-FFF2-40B4-BE49-F238E27FC236}">
                <a16:creationId xmlns:a16="http://schemas.microsoft.com/office/drawing/2014/main" id="{35F0C864-6BFD-2072-2803-662D4F0515CB}"/>
              </a:ext>
            </a:extLst>
          </p:cNvPr>
          <p:cNvSpPr txBox="1">
            <a:spLocks noGrp="1"/>
          </p:cNvSpPr>
          <p:nvPr>
            <p:ph type="ctrTitle" idx="4"/>
          </p:nvPr>
        </p:nvSpPr>
        <p:spPr>
          <a:xfrm>
            <a:off x="579584" y="948682"/>
            <a:ext cx="7062718" cy="3922252"/>
          </a:xfrm>
          <a:prstGeom prst="rect">
            <a:avLst/>
          </a:prstGeom>
        </p:spPr>
        <p:txBody>
          <a:bodyPr spcFirstLastPara="1" wrap="square" lIns="91425" tIns="91425" rIns="91425" bIns="91425" anchor="b" anchorCtr="0">
            <a:noAutofit/>
          </a:bodyPr>
          <a:lstStyle/>
          <a:p>
            <a:pPr algn="l"/>
            <a:r>
              <a:rPr lang="en-IN" sz="1600" b="1" i="0" u="none" strike="noStrike" baseline="0" dirty="0">
                <a:solidFill>
                  <a:schemeClr val="bg1">
                    <a:lumMod val="95000"/>
                  </a:schemeClr>
                </a:solidFill>
                <a:latin typeface="Georgia" panose="02040502050405020303" pitchFamily="18" charset="0"/>
              </a:rPr>
              <a:t>Insert records: </a:t>
            </a:r>
            <a:r>
              <a:rPr lang="en-IN" sz="1600" b="0" i="0" u="none" strike="noStrike" baseline="0" dirty="0">
                <a:solidFill>
                  <a:schemeClr val="bg1">
                    <a:lumMod val="95000"/>
                  </a:schemeClr>
                </a:solidFill>
                <a:latin typeface="Georgia" panose="02040502050405020303" pitchFamily="18" charset="0"/>
              </a:rPr>
              <a:t>This action is done to add new records into fields. </a:t>
            </a:r>
            <a:br>
              <a:rPr lang="en-IN" sz="1600" b="0" i="0" u="none" strike="noStrike" baseline="0" dirty="0">
                <a:solidFill>
                  <a:schemeClr val="bg1">
                    <a:lumMod val="95000"/>
                  </a:schemeClr>
                </a:solidFill>
                <a:latin typeface="Georgia" panose="02040502050405020303" pitchFamily="18" charset="0"/>
              </a:rPr>
            </a:br>
            <a:br>
              <a:rPr lang="en-IN" sz="1600" b="0" i="0" u="none" strike="noStrike" baseline="0" dirty="0">
                <a:solidFill>
                  <a:schemeClr val="bg1">
                    <a:lumMod val="95000"/>
                  </a:schemeClr>
                </a:solidFill>
                <a:latin typeface="Georgia" panose="02040502050405020303" pitchFamily="18" charset="0"/>
              </a:rPr>
            </a:br>
            <a:r>
              <a:rPr lang="en-IN" sz="1600" b="1" i="0" u="none" strike="noStrike" baseline="0" dirty="0">
                <a:solidFill>
                  <a:schemeClr val="bg1">
                    <a:lumMod val="95000"/>
                  </a:schemeClr>
                </a:solidFill>
                <a:latin typeface="Georgia" panose="02040502050405020303" pitchFamily="18" charset="0"/>
              </a:rPr>
              <a:t>Update records: </a:t>
            </a:r>
            <a:r>
              <a:rPr lang="en-IN" sz="1600" b="0" i="0" u="none" strike="noStrike" baseline="0" dirty="0">
                <a:solidFill>
                  <a:schemeClr val="bg1">
                    <a:lumMod val="95000"/>
                  </a:schemeClr>
                </a:solidFill>
                <a:latin typeface="Georgia" panose="02040502050405020303" pitchFamily="18" charset="0"/>
              </a:rPr>
              <a:t>This event is to modify or update the information on each process. </a:t>
            </a:r>
            <a:br>
              <a:rPr lang="en-IN" sz="1600" b="0" i="0" u="none" strike="noStrike" baseline="0" dirty="0">
                <a:solidFill>
                  <a:schemeClr val="bg1">
                    <a:lumMod val="95000"/>
                  </a:schemeClr>
                </a:solidFill>
                <a:latin typeface="Georgia" panose="02040502050405020303" pitchFamily="18" charset="0"/>
              </a:rPr>
            </a:br>
            <a:br>
              <a:rPr lang="en-IN" sz="1600" b="0" i="0" u="none" strike="noStrike" baseline="0" dirty="0">
                <a:solidFill>
                  <a:schemeClr val="bg1">
                    <a:lumMod val="95000"/>
                  </a:schemeClr>
                </a:solidFill>
                <a:latin typeface="Georgia" panose="02040502050405020303" pitchFamily="18" charset="0"/>
              </a:rPr>
            </a:br>
            <a:r>
              <a:rPr lang="en-IN" sz="1600" b="1" i="0" u="none" strike="noStrike" baseline="0" dirty="0">
                <a:solidFill>
                  <a:schemeClr val="bg1">
                    <a:lumMod val="95000"/>
                  </a:schemeClr>
                </a:solidFill>
                <a:latin typeface="Georgia" panose="02040502050405020303" pitchFamily="18" charset="0"/>
              </a:rPr>
              <a:t>Delete records: </a:t>
            </a:r>
            <a:r>
              <a:rPr lang="en-IN" sz="1600" b="0" i="0" u="none" strike="noStrike" baseline="0" dirty="0">
                <a:solidFill>
                  <a:schemeClr val="bg1">
                    <a:lumMod val="95000"/>
                  </a:schemeClr>
                </a:solidFill>
                <a:latin typeface="Georgia" panose="02040502050405020303" pitchFamily="18" charset="0"/>
              </a:rPr>
              <a:t>This action is to remove records from the system whenever they are no longer needed. </a:t>
            </a:r>
            <a:br>
              <a:rPr lang="en-IN" sz="1600" b="0" i="0" u="none" strike="noStrike" baseline="0" dirty="0">
                <a:solidFill>
                  <a:schemeClr val="bg1">
                    <a:lumMod val="95000"/>
                  </a:schemeClr>
                </a:solidFill>
                <a:latin typeface="Georgia" panose="02040502050405020303" pitchFamily="18" charset="0"/>
              </a:rPr>
            </a:br>
            <a:br>
              <a:rPr lang="en-IN" sz="1600" b="0" i="0" u="none" strike="noStrike" baseline="0" dirty="0">
                <a:solidFill>
                  <a:schemeClr val="bg1">
                    <a:lumMod val="95000"/>
                  </a:schemeClr>
                </a:solidFill>
                <a:latin typeface="Georgia" panose="02040502050405020303" pitchFamily="18" charset="0"/>
              </a:rPr>
            </a:br>
            <a:r>
              <a:rPr lang="en-IN" sz="1600" b="1" i="0" u="none" strike="noStrike" baseline="0" dirty="0">
                <a:solidFill>
                  <a:schemeClr val="bg1">
                    <a:lumMod val="95000"/>
                  </a:schemeClr>
                </a:solidFill>
                <a:latin typeface="Georgia" panose="02040502050405020303" pitchFamily="18" charset="0"/>
              </a:rPr>
              <a:t>Search for records: </a:t>
            </a:r>
            <a:r>
              <a:rPr lang="en-IN" sz="1600" b="0" i="0" u="none" strike="noStrike" baseline="0" dirty="0">
                <a:solidFill>
                  <a:schemeClr val="bg1">
                    <a:lumMod val="95000"/>
                  </a:schemeClr>
                </a:solidFill>
                <a:latin typeface="Georgia" panose="02040502050405020303" pitchFamily="18" charset="0"/>
              </a:rPr>
              <a:t>Whenever the admin wants to search for a record, this action is performed. </a:t>
            </a:r>
            <a:br>
              <a:rPr lang="en-IN" sz="1600" b="0" i="0" u="none" strike="noStrike" baseline="0" dirty="0">
                <a:solidFill>
                  <a:schemeClr val="bg1">
                    <a:lumMod val="95000"/>
                  </a:schemeClr>
                </a:solidFill>
                <a:latin typeface="Georgia" panose="02040502050405020303" pitchFamily="18" charset="0"/>
              </a:rPr>
            </a:br>
            <a:r>
              <a:rPr lang="en-IN" sz="1600" b="0" i="0" u="none" strike="noStrike" baseline="0" dirty="0">
                <a:solidFill>
                  <a:schemeClr val="bg1">
                    <a:lumMod val="95000"/>
                  </a:schemeClr>
                </a:solidFill>
                <a:latin typeface="Georgia" panose="02040502050405020303" pitchFamily="18" charset="0"/>
              </a:rPr>
              <a:t>The validation of data entered should be done. </a:t>
            </a:r>
            <a:br>
              <a:rPr lang="en-IN" sz="1600" b="0" i="0" u="none" strike="noStrike" baseline="0" dirty="0">
                <a:solidFill>
                  <a:schemeClr val="bg1">
                    <a:lumMod val="95000"/>
                  </a:schemeClr>
                </a:solidFill>
                <a:latin typeface="Georgia" panose="02040502050405020303" pitchFamily="18" charset="0"/>
              </a:rPr>
            </a:br>
            <a:r>
              <a:rPr lang="en-IN" sz="1600" b="0" i="0" u="none" strike="noStrike" baseline="0" dirty="0">
                <a:solidFill>
                  <a:schemeClr val="bg1">
                    <a:lumMod val="95000"/>
                  </a:schemeClr>
                </a:solidFill>
                <a:latin typeface="Georgia" panose="02040502050405020303" pitchFamily="18" charset="0"/>
              </a:rPr>
              <a:t>Specific condition has to be met. </a:t>
            </a:r>
            <a:br>
              <a:rPr lang="en-IN" sz="1600" b="0" i="0" u="none" strike="noStrike" baseline="0" dirty="0">
                <a:solidFill>
                  <a:schemeClr val="bg1">
                    <a:lumMod val="95000"/>
                  </a:schemeClr>
                </a:solidFill>
                <a:latin typeface="Georgia" panose="02040502050405020303" pitchFamily="18" charset="0"/>
              </a:rPr>
            </a:br>
            <a:br>
              <a:rPr lang="en-IN" sz="1600" b="0" i="0" u="none" strike="noStrike" baseline="0" dirty="0">
                <a:solidFill>
                  <a:schemeClr val="bg1">
                    <a:lumMod val="95000"/>
                  </a:schemeClr>
                </a:solidFill>
                <a:latin typeface="Georgia" panose="02040502050405020303" pitchFamily="18" charset="0"/>
              </a:rPr>
            </a:br>
            <a:r>
              <a:rPr lang="en-IN" sz="1600" b="0" i="0" u="none" strike="noStrike" baseline="0" dirty="0">
                <a:solidFill>
                  <a:schemeClr val="bg1">
                    <a:lumMod val="95000"/>
                  </a:schemeClr>
                </a:solidFill>
                <a:latin typeface="Georgia" panose="02040502050405020303" pitchFamily="18" charset="0"/>
              </a:rPr>
              <a:t>Highly Securable and Maintainable web application.</a:t>
            </a:r>
            <a:br>
              <a:rPr lang="en-IN" sz="1600" b="0" i="0" u="none" strike="noStrike" baseline="0" dirty="0">
                <a:solidFill>
                  <a:schemeClr val="bg1">
                    <a:lumMod val="95000"/>
                  </a:schemeClr>
                </a:solidFill>
                <a:latin typeface="Georgia" panose="02040502050405020303" pitchFamily="18" charset="0"/>
              </a:rPr>
            </a:br>
            <a:r>
              <a:rPr lang="en-IN" sz="1600" b="0" i="0" u="none" strike="noStrike" baseline="0" dirty="0">
                <a:solidFill>
                  <a:schemeClr val="bg1">
                    <a:lumMod val="95000"/>
                  </a:schemeClr>
                </a:solidFill>
                <a:latin typeface="Georgia" panose="02040502050405020303" pitchFamily="18" charset="0"/>
              </a:rPr>
              <a:t>Good GUI/UX Design.</a:t>
            </a:r>
          </a:p>
        </p:txBody>
      </p:sp>
      <p:cxnSp>
        <p:nvCxnSpPr>
          <p:cNvPr id="407" name="Google Shape;407;p28">
            <a:extLst>
              <a:ext uri="{FF2B5EF4-FFF2-40B4-BE49-F238E27FC236}">
                <a16:creationId xmlns:a16="http://schemas.microsoft.com/office/drawing/2014/main" id="{DE0BCF67-ECCA-B857-0790-91BA8356C485}"/>
              </a:ext>
            </a:extLst>
          </p:cNvPr>
          <p:cNvCxnSpPr>
            <a:cxnSpLocks/>
          </p:cNvCxnSpPr>
          <p:nvPr/>
        </p:nvCxnSpPr>
        <p:spPr>
          <a:xfrm>
            <a:off x="0" y="880101"/>
            <a:ext cx="3355369"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150572CB-CA58-179A-98D4-01AC44D41C4B}"/>
              </a:ext>
            </a:extLst>
          </p:cNvPr>
          <p:cNvSpPr txBox="1"/>
          <p:nvPr/>
        </p:nvSpPr>
        <p:spPr>
          <a:xfrm>
            <a:off x="655320" y="349856"/>
            <a:ext cx="2354580" cy="461665"/>
          </a:xfrm>
          <a:prstGeom prst="rect">
            <a:avLst/>
          </a:prstGeom>
          <a:noFill/>
        </p:spPr>
        <p:txBody>
          <a:bodyPr wrap="square" rtlCol="0">
            <a:spAutoFit/>
          </a:bodyPr>
          <a:lstStyle/>
          <a:p>
            <a:r>
              <a:rPr lang="en-IN" sz="2400" dirty="0">
                <a:solidFill>
                  <a:schemeClr val="accent1"/>
                </a:solidFill>
                <a:latin typeface="Georgia" panose="02040502050405020303" pitchFamily="18" charset="0"/>
              </a:rPr>
              <a:t>Requirement's :</a:t>
            </a:r>
          </a:p>
        </p:txBody>
      </p:sp>
    </p:spTree>
    <p:extLst>
      <p:ext uri="{BB962C8B-B14F-4D97-AF65-F5344CB8AC3E}">
        <p14:creationId xmlns:p14="http://schemas.microsoft.com/office/powerpoint/2010/main" val="256479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a:extLst>
            <a:ext uri="{FF2B5EF4-FFF2-40B4-BE49-F238E27FC236}">
              <a16:creationId xmlns:a16="http://schemas.microsoft.com/office/drawing/2014/main" id="{AB839A5B-D5E3-1508-2580-65C797B426FE}"/>
            </a:ext>
          </a:extLst>
        </p:cNvPr>
        <p:cNvGrpSpPr/>
        <p:nvPr/>
      </p:nvGrpSpPr>
      <p:grpSpPr>
        <a:xfrm>
          <a:off x="0" y="0"/>
          <a:ext cx="0" cy="0"/>
          <a:chOff x="0" y="0"/>
          <a:chExt cx="0" cy="0"/>
        </a:xfrm>
      </p:grpSpPr>
      <p:sp>
        <p:nvSpPr>
          <p:cNvPr id="403" name="Google Shape;403;p28">
            <a:extLst>
              <a:ext uri="{FF2B5EF4-FFF2-40B4-BE49-F238E27FC236}">
                <a16:creationId xmlns:a16="http://schemas.microsoft.com/office/drawing/2014/main" id="{40CEAECC-067D-EA2C-8D6A-BF489520759A}"/>
              </a:ext>
            </a:extLst>
          </p:cNvPr>
          <p:cNvSpPr txBox="1">
            <a:spLocks noGrp="1"/>
          </p:cNvSpPr>
          <p:nvPr>
            <p:ph type="ctrTitle" idx="4"/>
          </p:nvPr>
        </p:nvSpPr>
        <p:spPr>
          <a:xfrm>
            <a:off x="787462" y="1119820"/>
            <a:ext cx="7025826" cy="2903860"/>
          </a:xfrm>
          <a:prstGeom prst="rect">
            <a:avLst/>
          </a:prstGeom>
        </p:spPr>
        <p:txBody>
          <a:bodyPr spcFirstLastPara="1" wrap="square" lIns="91425" tIns="91425" rIns="91425" bIns="91425" anchor="b" anchorCtr="0">
            <a:noAutofit/>
          </a:bodyPr>
          <a:lstStyle/>
          <a:p>
            <a:pPr algn="l"/>
            <a:r>
              <a:rPr lang="en-IN" sz="1400" b="0" i="0" u="none" strike="noStrike" baseline="0" dirty="0">
                <a:solidFill>
                  <a:schemeClr val="tx2">
                    <a:lumMod val="90000"/>
                  </a:schemeClr>
                </a:solidFill>
                <a:latin typeface="Georgia" panose="02040502050405020303" pitchFamily="18" charset="0"/>
              </a:rPr>
              <a:t>Used Technology: </a:t>
            </a:r>
            <a:br>
              <a:rPr lang="en-IN" sz="1400" b="0" i="0" u="none" strike="noStrike" baseline="0" dirty="0">
                <a:solidFill>
                  <a:schemeClr val="tx2">
                    <a:lumMod val="90000"/>
                  </a:schemeClr>
                </a:solidFill>
                <a:latin typeface="Georgia" panose="02040502050405020303" pitchFamily="18" charset="0"/>
              </a:rPr>
            </a:br>
            <a:r>
              <a:rPr lang="en-IN" sz="1400" b="0" i="0" u="none" strike="noStrike" baseline="0" dirty="0">
                <a:solidFill>
                  <a:schemeClr val="tx2">
                    <a:lumMod val="90000"/>
                  </a:schemeClr>
                </a:solidFill>
                <a:latin typeface="Georgia" panose="02040502050405020303" pitchFamily="18" charset="0"/>
              </a:rPr>
              <a:t>	HTML </a:t>
            </a:r>
            <a:br>
              <a:rPr lang="en-IN" sz="1400" b="0" i="0" u="none" strike="noStrike" baseline="0" dirty="0">
                <a:solidFill>
                  <a:schemeClr val="tx2">
                    <a:lumMod val="90000"/>
                  </a:schemeClr>
                </a:solidFill>
                <a:latin typeface="Georgia" panose="02040502050405020303" pitchFamily="18" charset="0"/>
              </a:rPr>
            </a:br>
            <a:r>
              <a:rPr lang="en-IN" sz="1400" b="0" i="0" u="none" strike="noStrike" baseline="0" dirty="0">
                <a:solidFill>
                  <a:schemeClr val="tx2">
                    <a:lumMod val="90000"/>
                  </a:schemeClr>
                </a:solidFill>
                <a:latin typeface="Georgia" panose="02040502050405020303" pitchFamily="18" charset="0"/>
              </a:rPr>
              <a:t>	CSS </a:t>
            </a:r>
            <a:br>
              <a:rPr lang="en-IN" sz="1400" b="0" i="0" u="none" strike="noStrike" baseline="0" dirty="0">
                <a:solidFill>
                  <a:schemeClr val="tx2">
                    <a:lumMod val="90000"/>
                  </a:schemeClr>
                </a:solidFill>
                <a:latin typeface="Georgia" panose="02040502050405020303" pitchFamily="18" charset="0"/>
              </a:rPr>
            </a:br>
            <a:r>
              <a:rPr lang="en-IN" sz="1400" b="0" i="0" u="none" strike="noStrike" baseline="0" dirty="0">
                <a:solidFill>
                  <a:schemeClr val="tx2">
                    <a:lumMod val="90000"/>
                  </a:schemeClr>
                </a:solidFill>
                <a:latin typeface="Georgia" panose="02040502050405020303" pitchFamily="18" charset="0"/>
              </a:rPr>
              <a:t>	JavaScript </a:t>
            </a:r>
            <a:br>
              <a:rPr lang="en-IN" sz="1400" b="0" i="0" u="none" strike="noStrike" baseline="0" dirty="0">
                <a:solidFill>
                  <a:schemeClr val="tx2">
                    <a:lumMod val="90000"/>
                  </a:schemeClr>
                </a:solidFill>
                <a:latin typeface="Georgia" panose="02040502050405020303" pitchFamily="18" charset="0"/>
              </a:rPr>
            </a:br>
            <a:r>
              <a:rPr lang="en-IN" sz="1400" b="0" i="0" u="none" strike="noStrike" baseline="0" dirty="0">
                <a:solidFill>
                  <a:schemeClr val="tx2">
                    <a:lumMod val="90000"/>
                  </a:schemeClr>
                </a:solidFill>
                <a:latin typeface="Georgia" panose="02040502050405020303" pitchFamily="18" charset="0"/>
              </a:rPr>
              <a:t>	MySQL </a:t>
            </a:r>
            <a:br>
              <a:rPr lang="en-IN" sz="1400" b="0" i="0" u="none" strike="noStrike" baseline="0" dirty="0">
                <a:solidFill>
                  <a:schemeClr val="tx2">
                    <a:lumMod val="90000"/>
                  </a:schemeClr>
                </a:solidFill>
                <a:latin typeface="Georgia" panose="02040502050405020303" pitchFamily="18" charset="0"/>
              </a:rPr>
            </a:br>
            <a:r>
              <a:rPr lang="en-IN" sz="1400" b="0" i="0" u="none" strike="noStrike" baseline="0" dirty="0">
                <a:solidFill>
                  <a:schemeClr val="tx2">
                    <a:lumMod val="90000"/>
                  </a:schemeClr>
                </a:solidFill>
                <a:latin typeface="Georgia" panose="02040502050405020303" pitchFamily="18" charset="0"/>
              </a:rPr>
              <a:t>	PHP </a:t>
            </a:r>
            <a:br>
              <a:rPr lang="en-IN" sz="1400" b="0" i="0" u="none" strike="noStrike" baseline="0" dirty="0">
                <a:solidFill>
                  <a:schemeClr val="tx2">
                    <a:lumMod val="90000"/>
                  </a:schemeClr>
                </a:solidFill>
                <a:latin typeface="Georgia" panose="02040502050405020303" pitchFamily="18" charset="0"/>
              </a:rPr>
            </a:br>
            <a:br>
              <a:rPr lang="en-IN" sz="1400" dirty="0">
                <a:solidFill>
                  <a:schemeClr val="tx2">
                    <a:lumMod val="90000"/>
                  </a:schemeClr>
                </a:solidFill>
                <a:latin typeface="Georgia" panose="02040502050405020303" pitchFamily="18" charset="0"/>
              </a:rPr>
            </a:br>
            <a:r>
              <a:rPr lang="en-IN" sz="1400" b="0" i="0" u="none" strike="noStrike" baseline="0" dirty="0">
                <a:solidFill>
                  <a:schemeClr val="tx2">
                    <a:lumMod val="90000"/>
                  </a:schemeClr>
                </a:solidFill>
                <a:latin typeface="Georgia" panose="02040502050405020303" pitchFamily="18" charset="0"/>
              </a:rPr>
              <a:t>Software requirement: </a:t>
            </a:r>
            <a:br>
              <a:rPr lang="en-IN" sz="1400" b="0" i="0" u="none" strike="noStrike" baseline="0" dirty="0">
                <a:solidFill>
                  <a:schemeClr val="tx2">
                    <a:lumMod val="90000"/>
                  </a:schemeClr>
                </a:solidFill>
                <a:latin typeface="Georgia" panose="02040502050405020303" pitchFamily="18" charset="0"/>
              </a:rPr>
            </a:br>
            <a:r>
              <a:rPr lang="en-IN" sz="1400" b="0" i="0" u="none" strike="noStrike" baseline="0" dirty="0">
                <a:solidFill>
                  <a:schemeClr val="tx2">
                    <a:lumMod val="90000"/>
                  </a:schemeClr>
                </a:solidFill>
                <a:latin typeface="Georgia" panose="02040502050405020303" pitchFamily="18" charset="0"/>
              </a:rPr>
              <a:t>	Microsoft Visual Studio Code. </a:t>
            </a:r>
            <a:br>
              <a:rPr lang="en-IN" sz="1400" b="0" i="0" u="none" strike="noStrike" baseline="0" dirty="0">
                <a:solidFill>
                  <a:schemeClr val="tx2">
                    <a:lumMod val="90000"/>
                  </a:schemeClr>
                </a:solidFill>
                <a:latin typeface="Georgia" panose="02040502050405020303" pitchFamily="18" charset="0"/>
              </a:rPr>
            </a:br>
            <a:r>
              <a:rPr lang="en-IN" sz="1400" b="0" i="0" u="none" strike="noStrike" baseline="0" dirty="0">
                <a:solidFill>
                  <a:schemeClr val="tx2">
                    <a:lumMod val="90000"/>
                  </a:schemeClr>
                </a:solidFill>
                <a:latin typeface="Georgia" panose="02040502050405020303" pitchFamily="18" charset="0"/>
              </a:rPr>
              <a:t>	Any Web Browser. </a:t>
            </a:r>
            <a:br>
              <a:rPr lang="en-IN" sz="1400" b="0" i="0" u="none" strike="noStrike" baseline="0" dirty="0">
                <a:solidFill>
                  <a:schemeClr val="tx2">
                    <a:lumMod val="90000"/>
                  </a:schemeClr>
                </a:solidFill>
                <a:latin typeface="Georgia" panose="02040502050405020303" pitchFamily="18" charset="0"/>
              </a:rPr>
            </a:br>
            <a:r>
              <a:rPr lang="en-IN" sz="1400" b="0" i="0" u="none" strike="noStrike" baseline="0" dirty="0">
                <a:solidFill>
                  <a:schemeClr val="tx2">
                    <a:lumMod val="90000"/>
                  </a:schemeClr>
                </a:solidFill>
                <a:latin typeface="Georgia" panose="02040502050405020303" pitchFamily="18" charset="0"/>
              </a:rPr>
              <a:t>	MySQL </a:t>
            </a:r>
            <a:br>
              <a:rPr lang="en-IN" sz="1400" b="0" i="0" u="none" strike="noStrike" baseline="0" dirty="0">
                <a:solidFill>
                  <a:schemeClr val="tx2">
                    <a:lumMod val="90000"/>
                  </a:schemeClr>
                </a:solidFill>
                <a:latin typeface="Georgia" panose="02040502050405020303" pitchFamily="18" charset="0"/>
              </a:rPr>
            </a:br>
            <a:r>
              <a:rPr lang="en-IN" sz="1400" b="0" i="0" u="none" strike="noStrike" baseline="0" dirty="0">
                <a:solidFill>
                  <a:schemeClr val="tx2">
                    <a:lumMod val="90000"/>
                  </a:schemeClr>
                </a:solidFill>
                <a:latin typeface="Georgia" panose="02040502050405020303" pitchFamily="18" charset="0"/>
              </a:rPr>
              <a:t>	PHP Servers. </a:t>
            </a:r>
            <a:br>
              <a:rPr lang="en-IN" sz="1400" b="0" i="0" u="none" strike="noStrike" baseline="0" dirty="0">
                <a:solidFill>
                  <a:schemeClr val="tx2">
                    <a:lumMod val="90000"/>
                  </a:schemeClr>
                </a:solidFill>
                <a:latin typeface="Georgia" panose="02040502050405020303" pitchFamily="18" charset="0"/>
              </a:rPr>
            </a:br>
            <a:endParaRPr lang="en-IN" sz="1200" b="0" i="0" u="none" strike="noStrike" baseline="0" dirty="0">
              <a:solidFill>
                <a:schemeClr val="tx2">
                  <a:lumMod val="90000"/>
                </a:schemeClr>
              </a:solidFill>
              <a:latin typeface="Georgia" panose="02040502050405020303" pitchFamily="18" charset="0"/>
            </a:endParaRPr>
          </a:p>
        </p:txBody>
      </p:sp>
      <p:cxnSp>
        <p:nvCxnSpPr>
          <p:cNvPr id="407" name="Google Shape;407;p28">
            <a:extLst>
              <a:ext uri="{FF2B5EF4-FFF2-40B4-BE49-F238E27FC236}">
                <a16:creationId xmlns:a16="http://schemas.microsoft.com/office/drawing/2014/main" id="{930112A2-E12D-760A-6027-B17D1CD1F7BD}"/>
              </a:ext>
            </a:extLst>
          </p:cNvPr>
          <p:cNvCxnSpPr>
            <a:cxnSpLocks/>
          </p:cNvCxnSpPr>
          <p:nvPr/>
        </p:nvCxnSpPr>
        <p:spPr>
          <a:xfrm>
            <a:off x="0" y="880101"/>
            <a:ext cx="3355369"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AB8726AE-CC21-A734-17E2-856B7BC041B4}"/>
              </a:ext>
            </a:extLst>
          </p:cNvPr>
          <p:cNvSpPr txBox="1"/>
          <p:nvPr/>
        </p:nvSpPr>
        <p:spPr>
          <a:xfrm>
            <a:off x="655320" y="349856"/>
            <a:ext cx="4444504" cy="461665"/>
          </a:xfrm>
          <a:prstGeom prst="rect">
            <a:avLst/>
          </a:prstGeom>
          <a:noFill/>
        </p:spPr>
        <p:txBody>
          <a:bodyPr wrap="square" rtlCol="0">
            <a:spAutoFit/>
          </a:bodyPr>
          <a:lstStyle/>
          <a:p>
            <a:r>
              <a:rPr lang="en-IN" sz="2400" b="0" i="0" u="none" strike="noStrike" baseline="0" dirty="0">
                <a:solidFill>
                  <a:schemeClr val="accent2"/>
                </a:solidFill>
                <a:latin typeface="Times New Roman" panose="02020603050405020304" pitchFamily="18" charset="0"/>
              </a:rPr>
              <a:t>Technical </a:t>
            </a:r>
            <a:r>
              <a:rPr lang="en-IN" sz="2400" dirty="0">
                <a:solidFill>
                  <a:schemeClr val="accent2"/>
                </a:solidFill>
                <a:latin typeface="Georgia" panose="02040502050405020303" pitchFamily="18" charset="0"/>
              </a:rPr>
              <a:t>Requirement's :</a:t>
            </a:r>
          </a:p>
        </p:txBody>
      </p:sp>
    </p:spTree>
    <p:extLst>
      <p:ext uri="{BB962C8B-B14F-4D97-AF65-F5344CB8AC3E}">
        <p14:creationId xmlns:p14="http://schemas.microsoft.com/office/powerpoint/2010/main" val="128822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a:extLst>
            <a:ext uri="{FF2B5EF4-FFF2-40B4-BE49-F238E27FC236}">
              <a16:creationId xmlns:a16="http://schemas.microsoft.com/office/drawing/2014/main" id="{618D275C-C2E2-3778-7738-D8B1250F6309}"/>
            </a:ext>
          </a:extLst>
        </p:cNvPr>
        <p:cNvGrpSpPr/>
        <p:nvPr/>
      </p:nvGrpSpPr>
      <p:grpSpPr>
        <a:xfrm>
          <a:off x="0" y="0"/>
          <a:ext cx="0" cy="0"/>
          <a:chOff x="0" y="0"/>
          <a:chExt cx="0" cy="0"/>
        </a:xfrm>
      </p:grpSpPr>
      <p:sp>
        <p:nvSpPr>
          <p:cNvPr id="403" name="Google Shape;403;p28">
            <a:extLst>
              <a:ext uri="{FF2B5EF4-FFF2-40B4-BE49-F238E27FC236}">
                <a16:creationId xmlns:a16="http://schemas.microsoft.com/office/drawing/2014/main" id="{647C328B-ACF7-8205-62F9-037DC8D6B84F}"/>
              </a:ext>
            </a:extLst>
          </p:cNvPr>
          <p:cNvSpPr txBox="1">
            <a:spLocks noGrp="1"/>
          </p:cNvSpPr>
          <p:nvPr>
            <p:ph type="ctrTitle" idx="4"/>
          </p:nvPr>
        </p:nvSpPr>
        <p:spPr>
          <a:xfrm>
            <a:off x="536234" y="1110062"/>
            <a:ext cx="7702054" cy="3592341"/>
          </a:xfrm>
          <a:prstGeom prst="rect">
            <a:avLst/>
          </a:prstGeom>
        </p:spPr>
        <p:txBody>
          <a:bodyPr spcFirstLastPara="1" wrap="square" lIns="91425" tIns="91425" rIns="91425" bIns="91425" anchor="b" anchorCtr="0">
            <a:noAutofit/>
          </a:bodyPr>
          <a:lstStyle/>
          <a:p>
            <a:r>
              <a:rPr lang="en-IN" sz="1600" b="0" i="0" u="none" strike="noStrike" baseline="0" dirty="0">
                <a:solidFill>
                  <a:schemeClr val="tx2"/>
                </a:solidFill>
                <a:latin typeface="Georgia" panose="02040502050405020303" pitchFamily="18" charset="0"/>
              </a:rPr>
              <a:t>Web application is develop which can Successfully Book and Cancel the Turf playground online. This application can be used by the Cricket and Football enthusiastic players to book the available turf according to their need.</a:t>
            </a:r>
            <a:br>
              <a:rPr lang="en-IN" sz="1600" b="0" i="0" u="none" strike="noStrike" baseline="0" dirty="0">
                <a:solidFill>
                  <a:schemeClr val="tx2"/>
                </a:solidFill>
                <a:latin typeface="Georgia" panose="02040502050405020303" pitchFamily="18" charset="0"/>
              </a:rPr>
            </a:br>
            <a:br>
              <a:rPr lang="en-IN" sz="1600" b="0" i="0" u="none" strike="noStrike" baseline="0" dirty="0">
                <a:solidFill>
                  <a:schemeClr val="tx2"/>
                </a:solidFill>
                <a:latin typeface="Georgia" panose="02040502050405020303" pitchFamily="18" charset="0"/>
              </a:rPr>
            </a:br>
            <a:r>
              <a:rPr lang="en-IN" sz="1600" b="0" i="0" u="none" strike="noStrike" baseline="0" dirty="0">
                <a:solidFill>
                  <a:schemeClr val="tx2"/>
                </a:solidFill>
                <a:latin typeface="Georgia" panose="02040502050405020303" pitchFamily="18" charset="0"/>
              </a:rPr>
              <a:t>The web based application mainly focuses into the location based service providing such as nearby turfs recommending system and its online booking and registrations. The system also provides its users to view upcoming tournaments hosted on particular locations and its registrations. The system helps out the users to search and find the nearby turfs or the turfs available in the particular location. So, the system studied the existing online turf booking systems and added on the above stated features into the proposed system to provide better user experiences. </a:t>
            </a:r>
            <a:br>
              <a:rPr lang="en-IN" sz="1600" b="0" i="0" u="none" strike="noStrike" baseline="0" dirty="0">
                <a:solidFill>
                  <a:schemeClr val="tx2"/>
                </a:solidFill>
                <a:latin typeface="Georgia" panose="02040502050405020303" pitchFamily="18" charset="0"/>
              </a:rPr>
            </a:br>
            <a:br>
              <a:rPr lang="en-IN" sz="1600" b="0" i="0" u="none" strike="noStrike" baseline="0" dirty="0">
                <a:solidFill>
                  <a:schemeClr val="tx2"/>
                </a:solidFill>
                <a:latin typeface="Georgia" panose="02040502050405020303" pitchFamily="18" charset="0"/>
              </a:rPr>
            </a:br>
            <a:r>
              <a:rPr lang="en-IN" sz="1600" b="0" i="0" u="none" strike="noStrike" baseline="0" dirty="0">
                <a:solidFill>
                  <a:schemeClr val="tx2"/>
                </a:solidFill>
                <a:latin typeface="Georgia" panose="02040502050405020303" pitchFamily="18" charset="0"/>
              </a:rPr>
              <a:t>Overall the application provides a complete solution for the turf booking and its registrations.</a:t>
            </a:r>
            <a:endParaRPr lang="en-IN" sz="1400" b="0" i="0" u="none" strike="noStrike" baseline="0" dirty="0">
              <a:solidFill>
                <a:schemeClr val="tx2"/>
              </a:solidFill>
              <a:latin typeface="Georgia" panose="02040502050405020303" pitchFamily="18" charset="0"/>
            </a:endParaRPr>
          </a:p>
        </p:txBody>
      </p:sp>
      <p:cxnSp>
        <p:nvCxnSpPr>
          <p:cNvPr id="407" name="Google Shape;407;p28">
            <a:extLst>
              <a:ext uri="{FF2B5EF4-FFF2-40B4-BE49-F238E27FC236}">
                <a16:creationId xmlns:a16="http://schemas.microsoft.com/office/drawing/2014/main" id="{42D9CF59-B0D3-663E-14E0-12A4A4B4909B}"/>
              </a:ext>
            </a:extLst>
          </p:cNvPr>
          <p:cNvCxnSpPr>
            <a:cxnSpLocks/>
          </p:cNvCxnSpPr>
          <p:nvPr/>
        </p:nvCxnSpPr>
        <p:spPr>
          <a:xfrm>
            <a:off x="0" y="880101"/>
            <a:ext cx="3355369"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5149673D-10A4-B6DE-99E1-2D17D5FC542D}"/>
              </a:ext>
            </a:extLst>
          </p:cNvPr>
          <p:cNvSpPr txBox="1"/>
          <p:nvPr/>
        </p:nvSpPr>
        <p:spPr>
          <a:xfrm>
            <a:off x="625583" y="441085"/>
            <a:ext cx="3455763" cy="369332"/>
          </a:xfrm>
          <a:prstGeom prst="rect">
            <a:avLst/>
          </a:prstGeom>
          <a:noFill/>
        </p:spPr>
        <p:txBody>
          <a:bodyPr wrap="square" rtlCol="0">
            <a:spAutoFit/>
          </a:bodyPr>
          <a:lstStyle/>
          <a:p>
            <a:r>
              <a:rPr lang="en-IN" sz="1800" b="1" i="0" u="none" strike="noStrike" baseline="0" dirty="0">
                <a:solidFill>
                  <a:schemeClr val="accent2"/>
                </a:solidFill>
                <a:latin typeface="Georgia" panose="02040502050405020303" pitchFamily="18" charset="0"/>
              </a:rPr>
              <a:t>Expected Outcomes :</a:t>
            </a:r>
            <a:endParaRPr lang="en-IN" sz="2400" dirty="0">
              <a:solidFill>
                <a:schemeClr val="accent2"/>
              </a:solidFill>
              <a:latin typeface="Georgia" panose="02040502050405020303" pitchFamily="18" charset="0"/>
            </a:endParaRPr>
          </a:p>
        </p:txBody>
      </p:sp>
    </p:spTree>
    <p:extLst>
      <p:ext uri="{BB962C8B-B14F-4D97-AF65-F5344CB8AC3E}">
        <p14:creationId xmlns:p14="http://schemas.microsoft.com/office/powerpoint/2010/main" val="3154383584"/>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916</Words>
  <Application>Microsoft Office PowerPoint</Application>
  <PresentationFormat>On-screen Show (16:9)</PresentationFormat>
  <Paragraphs>31</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Roboto Black</vt:lpstr>
      <vt:lpstr>Roboto Light</vt:lpstr>
      <vt:lpstr>Arial</vt:lpstr>
      <vt:lpstr>Georgia</vt:lpstr>
      <vt:lpstr>Times New Roman</vt:lpstr>
      <vt:lpstr>Roboto Mono Thin</vt:lpstr>
      <vt:lpstr>WEB PROPOSAL</vt:lpstr>
      <vt:lpstr>Design &amp; Development of Web application for Turf Playground Booking</vt:lpstr>
      <vt:lpstr>What is Turf ?</vt:lpstr>
      <vt:lpstr>ABOUT THE PROJECT</vt:lpstr>
      <vt:lpstr>Objectives of proposed system :   1) To Design and Develop online web application for Turf Booking.  2) To obtain a simple interface for webpage which helps Turf owners to expand their business through online.  3) To obtain a bug-free Booking System for users which allow them to search and view the information of Turf.  4) To obtain the system that maintains the List of Turf and their Booking History so it will be easy to access 24 * 7.</vt:lpstr>
      <vt:lpstr>Scope of proposed system :   Booking Facility: Users can search the Turf based on location and see the previous booking details and available slots and timing and Discounted Offers. Users can book the Turf and pay the amount at the time of visit by meeting the owner.   Cancellation Facility: Users as well as the owner of the Turf can cancel the booking if they want to.   User Registration: New users can sign up on the website and use the application after login with their credentials.   Turf Registration: The owner of the Turfs can register their turf to expand their business. </vt:lpstr>
      <vt:lpstr>PowerPoint Presentation</vt:lpstr>
      <vt:lpstr>Insert records: This action is done to add new records into fields.   Update records: This event is to modify or update the information on each process.   Delete records: This action is to remove records from the system whenever they are no longer needed.   Search for records: Whenever the admin wants to search for a record, this action is performed.  The validation of data entered should be done.  Specific condition has to be met.   Highly Securable and Maintainable web application. Good GUI/UX Design.</vt:lpstr>
      <vt:lpstr>Used Technology:   HTML   CSS   JavaScript   MySQL   PHP   Software requirement:   Microsoft Visual Studio Code.   Any Web Browser.   MySQL   PHP Servers.  </vt:lpstr>
      <vt:lpstr>Web application is develop which can Successfully Book and Cancel the Turf playground online. This application can be used by the Cricket and Football enthusiastic players to book the available turf according to their need.  The web based application mainly focuses into the location based service providing such as nearby turfs recommending system and its online booking and registrations. The system also provides its users to view upcoming tournaments hosted on particular locations and its registrations. The system helps out the users to search and find the nearby turfs or the turfs available in the particular location. So, the system studied the existing online turf booking systems and added on the above stated features into the proposed system to provide better user experiences.   Overall the application provides a complete solution for the turf booking and its registrations.</vt:lpstr>
      <vt:lpstr>Online Turf Playground Booking System this project Sends message reminders to managers and users whenever slots are booked, cancelled or rescheduled. And your users can easily and securely authenticate themselves by linking their existing service by using a password.   Turf Near You, The web based application mainly focuses into the location based service providing such as nearby turfs recommending system and its online booking and registrations. The system also provides its users to view upcoming tournaments hosted on particular locations and its registrations.  The system helps out the users to search and find the nearby turfs or the turfs available in the particular location. So, the system studied the existing online turf booking systems and added on the above stated features into the proposed system to provide better user experiences.</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for Turf Booking</dc:title>
  <dc:creator>Administrator</dc:creator>
  <cp:lastModifiedBy>Prince Singh</cp:lastModifiedBy>
  <cp:revision>16</cp:revision>
  <dcterms:modified xsi:type="dcterms:W3CDTF">2024-03-05T11:21:38Z</dcterms:modified>
</cp:coreProperties>
</file>