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0.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4734" r:id="rId5"/>
  </p:sldMasterIdLst>
  <p:notesMasterIdLst>
    <p:notesMasterId r:id="rId30"/>
  </p:notesMasterIdLst>
  <p:handoutMasterIdLst>
    <p:handoutMasterId r:id="rId31"/>
  </p:handoutMasterIdLst>
  <p:sldIdLst>
    <p:sldId id="437" r:id="rId6"/>
    <p:sldId id="619" r:id="rId7"/>
    <p:sldId id="621" r:id="rId8"/>
    <p:sldId id="612" r:id="rId9"/>
    <p:sldId id="607" r:id="rId10"/>
    <p:sldId id="630" r:id="rId11"/>
    <p:sldId id="620" r:id="rId12"/>
    <p:sldId id="623" r:id="rId13"/>
    <p:sldId id="614" r:id="rId14"/>
    <p:sldId id="622" r:id="rId15"/>
    <p:sldId id="624" r:id="rId16"/>
    <p:sldId id="613" r:id="rId17"/>
    <p:sldId id="625" r:id="rId18"/>
    <p:sldId id="626" r:id="rId19"/>
    <p:sldId id="611" r:id="rId20"/>
    <p:sldId id="627" r:id="rId21"/>
    <p:sldId id="615" r:id="rId22"/>
    <p:sldId id="616" r:id="rId23"/>
    <p:sldId id="628" r:id="rId24"/>
    <p:sldId id="632" r:id="rId25"/>
    <p:sldId id="629" r:id="rId26"/>
    <p:sldId id="617" r:id="rId27"/>
    <p:sldId id="631" r:id="rId28"/>
    <p:sldId id="618" r:id="rId29"/>
  </p:sldIdLst>
  <p:sldSz cx="9144000" cy="6858000" type="letter"/>
  <p:notesSz cx="7102475" cy="10234613"/>
  <p:custDataLst>
    <p:tags r:id="rId32"/>
  </p:custDataLst>
  <p:kinsoku lang="ja-JP" invalStChars="、。，．・：；？！゛゜ヽヾゝゞ々ー’”）〕］｝〉》」』】°‰′″℃￠％ぁぃぅぇぉっゃゅょゎァィゥェォッャュョヮヵヶ!%),.:;?]}｡｣､･ｧｨｩｪｫｬｭｮｯｰﾞﾟ" invalEndChars="‘“（〔［｛〈《「『【￥＄$([\{｢￡"/>
  <p:defaultTextStyle>
    <a:defPPr>
      <a:defRPr lang="de-DE"/>
    </a:defPPr>
    <a:lvl1pPr algn="l" rtl="0" fontAlgn="base">
      <a:spcBef>
        <a:spcPct val="0"/>
      </a:spcBef>
      <a:spcAft>
        <a:spcPct val="0"/>
      </a:spcAft>
      <a:defRPr sz="1200" b="1" u="sng" kern="1200">
        <a:solidFill>
          <a:schemeClr val="bg1"/>
        </a:solidFill>
        <a:latin typeface="Arial" charset="0"/>
        <a:ea typeface="+mn-ea"/>
        <a:cs typeface="Arial" charset="0"/>
      </a:defRPr>
    </a:lvl1pPr>
    <a:lvl2pPr marL="457200" algn="l" rtl="0" fontAlgn="base">
      <a:spcBef>
        <a:spcPct val="0"/>
      </a:spcBef>
      <a:spcAft>
        <a:spcPct val="0"/>
      </a:spcAft>
      <a:defRPr sz="1200" b="1" u="sng" kern="1200">
        <a:solidFill>
          <a:schemeClr val="bg1"/>
        </a:solidFill>
        <a:latin typeface="Arial" charset="0"/>
        <a:ea typeface="+mn-ea"/>
        <a:cs typeface="Arial" charset="0"/>
      </a:defRPr>
    </a:lvl2pPr>
    <a:lvl3pPr marL="914400" algn="l" rtl="0" fontAlgn="base">
      <a:spcBef>
        <a:spcPct val="0"/>
      </a:spcBef>
      <a:spcAft>
        <a:spcPct val="0"/>
      </a:spcAft>
      <a:defRPr sz="1200" b="1" u="sng" kern="1200">
        <a:solidFill>
          <a:schemeClr val="bg1"/>
        </a:solidFill>
        <a:latin typeface="Arial" charset="0"/>
        <a:ea typeface="+mn-ea"/>
        <a:cs typeface="Arial" charset="0"/>
      </a:defRPr>
    </a:lvl3pPr>
    <a:lvl4pPr marL="1371600" algn="l" rtl="0" fontAlgn="base">
      <a:spcBef>
        <a:spcPct val="0"/>
      </a:spcBef>
      <a:spcAft>
        <a:spcPct val="0"/>
      </a:spcAft>
      <a:defRPr sz="1200" b="1" u="sng" kern="1200">
        <a:solidFill>
          <a:schemeClr val="bg1"/>
        </a:solidFill>
        <a:latin typeface="Arial" charset="0"/>
        <a:ea typeface="+mn-ea"/>
        <a:cs typeface="Arial" charset="0"/>
      </a:defRPr>
    </a:lvl4pPr>
    <a:lvl5pPr marL="1828800" algn="l" rtl="0" fontAlgn="base">
      <a:spcBef>
        <a:spcPct val="0"/>
      </a:spcBef>
      <a:spcAft>
        <a:spcPct val="0"/>
      </a:spcAft>
      <a:defRPr sz="1200" b="1" u="sng" kern="1200">
        <a:solidFill>
          <a:schemeClr val="bg1"/>
        </a:solidFill>
        <a:latin typeface="Arial" charset="0"/>
        <a:ea typeface="+mn-ea"/>
        <a:cs typeface="Arial" charset="0"/>
      </a:defRPr>
    </a:lvl5pPr>
    <a:lvl6pPr marL="2286000" algn="l" defTabSz="914400" rtl="0" eaLnBrk="1" latinLnBrk="0" hangingPunct="1">
      <a:defRPr sz="1200" b="1" u="sng" kern="1200">
        <a:solidFill>
          <a:schemeClr val="bg1"/>
        </a:solidFill>
        <a:latin typeface="Arial" charset="0"/>
        <a:ea typeface="+mn-ea"/>
        <a:cs typeface="Arial" charset="0"/>
      </a:defRPr>
    </a:lvl6pPr>
    <a:lvl7pPr marL="2743200" algn="l" defTabSz="914400" rtl="0" eaLnBrk="1" latinLnBrk="0" hangingPunct="1">
      <a:defRPr sz="1200" b="1" u="sng" kern="1200">
        <a:solidFill>
          <a:schemeClr val="bg1"/>
        </a:solidFill>
        <a:latin typeface="Arial" charset="0"/>
        <a:ea typeface="+mn-ea"/>
        <a:cs typeface="Arial" charset="0"/>
      </a:defRPr>
    </a:lvl7pPr>
    <a:lvl8pPr marL="3200400" algn="l" defTabSz="914400" rtl="0" eaLnBrk="1" latinLnBrk="0" hangingPunct="1">
      <a:defRPr sz="1200" b="1" u="sng" kern="1200">
        <a:solidFill>
          <a:schemeClr val="bg1"/>
        </a:solidFill>
        <a:latin typeface="Arial" charset="0"/>
        <a:ea typeface="+mn-ea"/>
        <a:cs typeface="Arial" charset="0"/>
      </a:defRPr>
    </a:lvl8pPr>
    <a:lvl9pPr marL="3657600" algn="l" defTabSz="914400" rtl="0" eaLnBrk="1" latinLnBrk="0" hangingPunct="1">
      <a:defRPr sz="1200" b="1" u="sng" kern="1200">
        <a:solidFill>
          <a:schemeClr val="bg1"/>
        </a:solidFill>
        <a:latin typeface="Arial" charset="0"/>
        <a:ea typeface="+mn-ea"/>
        <a:cs typeface="Arial" charset="0"/>
      </a:defRPr>
    </a:lvl9pPr>
  </p:defaultTextStyle>
  <p:extLst>
    <p:ext uri="{EFAFB233-063F-42B5-8137-9DF3F51BA10A}">
      <p15:sldGuideLst xmlns:p15="http://schemas.microsoft.com/office/powerpoint/2012/main">
        <p15:guide id="1" orient="horz" pos="1117">
          <p15:clr>
            <a:srgbClr val="A4A3A4"/>
          </p15:clr>
        </p15:guide>
        <p15:guide id="2" orient="horz" pos="4020">
          <p15:clr>
            <a:srgbClr val="A4A3A4"/>
          </p15:clr>
        </p15:guide>
        <p15:guide id="3" orient="horz" pos="890">
          <p15:clr>
            <a:srgbClr val="A4A3A4"/>
          </p15:clr>
        </p15:guide>
        <p15:guide id="4" orient="horz" pos="255">
          <p15:clr>
            <a:srgbClr val="A4A3A4"/>
          </p15:clr>
        </p15:guide>
        <p15:guide id="5" orient="horz" pos="4319">
          <p15:clr>
            <a:srgbClr val="A4A3A4"/>
          </p15:clr>
        </p15:guide>
        <p15:guide id="6" pos="113">
          <p15:clr>
            <a:srgbClr val="A4A3A4"/>
          </p15:clr>
        </p15:guide>
        <p15:guide id="7" pos="5556">
          <p15:clr>
            <a:srgbClr val="A4A3A4"/>
          </p15:clr>
        </p15:guide>
        <p15:guide id="8" pos="249">
          <p15:clr>
            <a:srgbClr val="A4A3A4"/>
          </p15:clr>
        </p15:guide>
        <p15:guide id="9" pos="4014">
          <p15:clr>
            <a:srgbClr val="A4A3A4"/>
          </p15:clr>
        </p15:guide>
      </p15:sldGuideLst>
    </p:ext>
    <p:ext uri="{2D200454-40CA-4A62-9FC3-DE9A4176ACB9}">
      <p15:notesGuideLst xmlns:p15="http://schemas.microsoft.com/office/powerpoint/2012/main">
        <p15:guide id="1" orient="horz" pos="143" userDrawn="1">
          <p15:clr>
            <a:srgbClr val="A4A3A4"/>
          </p15:clr>
        </p15:guide>
        <p15:guide id="2" orient="horz" pos="2900" userDrawn="1">
          <p15:clr>
            <a:srgbClr val="A4A3A4"/>
          </p15:clr>
        </p15:guide>
        <p15:guide id="3" orient="horz" pos="3114" userDrawn="1">
          <p15:clr>
            <a:srgbClr val="A4A3A4"/>
          </p15:clr>
        </p15:guide>
        <p15:guide id="4" pos="158" userDrawn="1">
          <p15:clr>
            <a:srgbClr val="A4A3A4"/>
          </p15:clr>
        </p15:guide>
        <p15:guide id="5" pos="4272" userDrawn="1">
          <p15:clr>
            <a:srgbClr val="A4A3A4"/>
          </p15:clr>
        </p15:guide>
        <p15:guide id="6" pos="4130" userDrawn="1">
          <p15:clr>
            <a:srgbClr val="A4A3A4"/>
          </p15:clr>
        </p15:guide>
        <p15:guide id="7" orient="horz" pos="148" userDrawn="1">
          <p15:clr>
            <a:srgbClr val="A4A3A4"/>
          </p15:clr>
        </p15:guide>
        <p15:guide id="8" orient="horz" pos="2996" userDrawn="1">
          <p15:clr>
            <a:srgbClr val="A4A3A4"/>
          </p15:clr>
        </p15:guide>
        <p15:guide id="9" orient="horz" pos="3217" userDrawn="1">
          <p15:clr>
            <a:srgbClr val="A4A3A4"/>
          </p15:clr>
        </p15:guide>
        <p15:guide id="10" pos="165" userDrawn="1">
          <p15:clr>
            <a:srgbClr val="A4A3A4"/>
          </p15:clr>
        </p15:guide>
        <p15:guide id="11" pos="4464" userDrawn="1">
          <p15:clr>
            <a:srgbClr val="A4A3A4"/>
          </p15:clr>
        </p15:guide>
        <p15:guide id="12" pos="4315"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yank Jain" initials="MJ" lastIdx="1" clrIdx="0">
    <p:extLst>
      <p:ext uri="{19B8F6BF-5375-455C-9EA6-DF929625EA0E}">
        <p15:presenceInfo xmlns:p15="http://schemas.microsoft.com/office/powerpoint/2012/main" userId="S-1-5-21-1606980848-1965331169-1417001333-5774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00"/>
    <a:srgbClr val="A6D86E"/>
    <a:srgbClr val="D0D8E8"/>
    <a:srgbClr val="336600"/>
    <a:srgbClr val="4F81BD"/>
    <a:srgbClr val="D94747"/>
    <a:srgbClr val="7F7F7F"/>
    <a:srgbClr val="DBE5F1"/>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99" autoAdjust="0"/>
    <p:restoredTop sz="86410" autoAdjust="0"/>
  </p:normalViewPr>
  <p:slideViewPr>
    <p:cSldViewPr>
      <p:cViewPr varScale="1">
        <p:scale>
          <a:sx n="73" d="100"/>
          <a:sy n="73" d="100"/>
        </p:scale>
        <p:origin x="480" y="66"/>
      </p:cViewPr>
      <p:guideLst>
        <p:guide orient="horz" pos="1117"/>
        <p:guide orient="horz" pos="4020"/>
        <p:guide orient="horz" pos="890"/>
        <p:guide orient="horz" pos="255"/>
        <p:guide orient="horz" pos="4319"/>
        <p:guide pos="113"/>
        <p:guide pos="5556"/>
        <p:guide pos="249"/>
        <p:guide pos="401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6" d="100"/>
          <a:sy n="76" d="100"/>
        </p:scale>
        <p:origin x="-2214" y="-90"/>
      </p:cViewPr>
      <p:guideLst>
        <p:guide orient="horz" pos="143"/>
        <p:guide orient="horz" pos="2900"/>
        <p:guide orient="horz" pos="3114"/>
        <p:guide pos="158"/>
        <p:guide pos="4272"/>
        <p:guide pos="4130"/>
        <p:guide orient="horz" pos="148"/>
        <p:guide orient="horz" pos="2996"/>
        <p:guide orient="horz" pos="3217"/>
        <p:guide pos="165"/>
        <p:guide pos="4464"/>
        <p:guide pos="431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anchanan.s\Desktop\TIcket%20Tren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1.bin"/></Relationships>
</file>

<file path=ppt/charts/_rels/chart3.xml.rels><?xml version="1.0" encoding="UTF-8" standalone="yes"?>
<Relationships xmlns="http://schemas.openxmlformats.org/package/2006/relationships"><Relationship Id="rId3" Type="http://schemas.openxmlformats.org/officeDocument/2006/relationships/oleObject" Target="file:///C:\Users\panchanan.s\Downloads\DU%20Review%20Tracker%20%20Working%20Sheet-ERT_Ma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anchanan.s\Desktop\TIcket%20Tren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anchanan.s\Downloads\DU%20Review%20Tracker%20%20Working%20Sheet-ERT_May.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anchanan.s\Desktop\TIcket%20Tren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anchanan.s\Downloads\DU%20Review%20Tracker%20%20Working%20Sheet-ERT_May.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panchanan.s\Desktop\Problem%20Management-Risk-AFC-CISO-CAO-GMDAR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panchanan.s\Downloads\DU%20Review%20Tracker%20%20Working%20Sheet-ERT_May.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CAO</a:t>
            </a:r>
            <a:r>
              <a:rPr lang="en-US" baseline="0"/>
              <a:t> Ticket Trend</a:t>
            </a:r>
            <a:endParaRPr lang="en-US"/>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Sheet1!$B$4</c:f>
              <c:strCache>
                <c:ptCount val="1"/>
                <c:pt idx="0">
                  <c:v>Number of INC</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numRef>
              <c:f>Sheet1!$A$5:$A$11</c:f>
              <c:numCache>
                <c:formatCode>mmm\-yy</c:formatCode>
                <c:ptCount val="7"/>
                <c:pt idx="0">
                  <c:v>43788</c:v>
                </c:pt>
                <c:pt idx="1">
                  <c:v>43818</c:v>
                </c:pt>
                <c:pt idx="2">
                  <c:v>43849</c:v>
                </c:pt>
                <c:pt idx="3">
                  <c:v>43881</c:v>
                </c:pt>
                <c:pt idx="4">
                  <c:v>43910</c:v>
                </c:pt>
                <c:pt idx="5">
                  <c:v>43941</c:v>
                </c:pt>
                <c:pt idx="6">
                  <c:v>43971</c:v>
                </c:pt>
              </c:numCache>
            </c:numRef>
          </c:cat>
          <c:val>
            <c:numRef>
              <c:f>Sheet1!$B$5:$B$11</c:f>
              <c:numCache>
                <c:formatCode>General</c:formatCode>
                <c:ptCount val="7"/>
                <c:pt idx="0">
                  <c:v>208</c:v>
                </c:pt>
                <c:pt idx="1">
                  <c:v>261</c:v>
                </c:pt>
                <c:pt idx="2">
                  <c:v>220</c:v>
                </c:pt>
                <c:pt idx="3">
                  <c:v>232</c:v>
                </c:pt>
                <c:pt idx="4">
                  <c:v>191</c:v>
                </c:pt>
                <c:pt idx="5">
                  <c:v>209</c:v>
                </c:pt>
                <c:pt idx="6">
                  <c:v>187</c:v>
                </c:pt>
              </c:numCache>
            </c:numRef>
          </c:val>
          <c:extLst>
            <c:ext xmlns:c16="http://schemas.microsoft.com/office/drawing/2014/chart" uri="{C3380CC4-5D6E-409C-BE32-E72D297353CC}">
              <c16:uniqueId val="{00000000-21E2-4906-A37D-A7BEFD95F674}"/>
            </c:ext>
          </c:extLst>
        </c:ser>
        <c:ser>
          <c:idx val="1"/>
          <c:order val="1"/>
          <c:tx>
            <c:strRef>
              <c:f>Sheet1!$C$4</c:f>
              <c:strCache>
                <c:ptCount val="1"/>
                <c:pt idx="0">
                  <c:v>Number of SR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numRef>
              <c:f>Sheet1!$A$5:$A$11</c:f>
              <c:numCache>
                <c:formatCode>mmm\-yy</c:formatCode>
                <c:ptCount val="7"/>
                <c:pt idx="0">
                  <c:v>43788</c:v>
                </c:pt>
                <c:pt idx="1">
                  <c:v>43818</c:v>
                </c:pt>
                <c:pt idx="2">
                  <c:v>43849</c:v>
                </c:pt>
                <c:pt idx="3">
                  <c:v>43881</c:v>
                </c:pt>
                <c:pt idx="4">
                  <c:v>43910</c:v>
                </c:pt>
                <c:pt idx="5">
                  <c:v>43941</c:v>
                </c:pt>
                <c:pt idx="6">
                  <c:v>43971</c:v>
                </c:pt>
              </c:numCache>
            </c:numRef>
          </c:cat>
          <c:val>
            <c:numRef>
              <c:f>Sheet1!$C$5:$C$11</c:f>
              <c:numCache>
                <c:formatCode>General</c:formatCode>
                <c:ptCount val="7"/>
                <c:pt idx="0">
                  <c:v>193</c:v>
                </c:pt>
                <c:pt idx="1">
                  <c:v>190</c:v>
                </c:pt>
                <c:pt idx="2">
                  <c:v>211</c:v>
                </c:pt>
                <c:pt idx="3">
                  <c:v>171</c:v>
                </c:pt>
                <c:pt idx="4">
                  <c:v>172</c:v>
                </c:pt>
                <c:pt idx="5">
                  <c:v>167</c:v>
                </c:pt>
                <c:pt idx="6">
                  <c:v>178</c:v>
                </c:pt>
              </c:numCache>
            </c:numRef>
          </c:val>
          <c:extLst>
            <c:ext xmlns:c16="http://schemas.microsoft.com/office/drawing/2014/chart" uri="{C3380CC4-5D6E-409C-BE32-E72D297353CC}">
              <c16:uniqueId val="{00000001-21E2-4906-A37D-A7BEFD95F674}"/>
            </c:ext>
          </c:extLst>
        </c:ser>
        <c:dLbls>
          <c:showLegendKey val="0"/>
          <c:showVal val="0"/>
          <c:showCatName val="0"/>
          <c:showSerName val="0"/>
          <c:showPercent val="0"/>
          <c:showBubbleSize val="0"/>
        </c:dLbls>
        <c:gapWidth val="150"/>
        <c:axId val="1210254560"/>
        <c:axId val="1210235008"/>
      </c:barChart>
      <c:dateAx>
        <c:axId val="1210254560"/>
        <c:scaling>
          <c:orientation val="minMax"/>
        </c:scaling>
        <c:delete val="0"/>
        <c:axPos val="b"/>
        <c:numFmt formatCode="mmm\-yy"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10235008"/>
        <c:crosses val="autoZero"/>
        <c:auto val="1"/>
        <c:lblOffset val="100"/>
        <c:baseTimeUnit val="months"/>
      </c:dateAx>
      <c:valAx>
        <c:axId val="1210235008"/>
        <c:scaling>
          <c:orientation val="minMax"/>
        </c:scaling>
        <c:delete val="0"/>
        <c:axPos val="l"/>
        <c:majorGridlines>
          <c:spPr>
            <a:ln w="9525" cap="flat" cmpd="sng" algn="ctr">
              <a:solidFill>
                <a:schemeClr val="lt1">
                  <a:lumMod val="95000"/>
                  <a:alpha val="10000"/>
                </a:schemeClr>
              </a:solidFill>
              <a:round/>
            </a:ln>
            <a:effectLst/>
          </c:spPr>
        </c:majorGridlines>
        <c:title>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10254560"/>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dTable>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cap="all" baseline="0">
                <a:solidFill>
                  <a:sysClr val="windowText" lastClr="000000"/>
                </a:solidFill>
                <a:latin typeface="+mn-lt"/>
                <a:ea typeface="+mn-ea"/>
                <a:cs typeface="+mn-cs"/>
              </a:defRPr>
            </a:pPr>
            <a:r>
              <a:rPr lang="en-US" sz="1400" b="0" i="0" cap="all" baseline="0">
                <a:solidFill>
                  <a:sysClr val="windowText" lastClr="000000"/>
                </a:solidFill>
              </a:rPr>
              <a:t>PM Backlog CAO</a:t>
            </a:r>
          </a:p>
        </c:rich>
      </c:tx>
      <c:layout/>
      <c:overlay val="0"/>
      <c:spPr>
        <a:noFill/>
        <a:ln>
          <a:noFill/>
        </a:ln>
        <a:effectLst/>
      </c:spPr>
      <c:txPr>
        <a:bodyPr rot="0" spcFirstLastPara="1" vertOverflow="ellipsis" vert="horz" wrap="square" anchor="ctr" anchorCtr="1"/>
        <a:lstStyle/>
        <a:p>
          <a:pPr>
            <a:defRPr sz="1400" b="0" i="0" u="none" strike="noStrike" kern="1200" cap="all"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2.2782298948506859E-2"/>
          <c:y val="0.18560170698577325"/>
          <c:w val="0.80035862624192633"/>
          <c:h val="0.60545651520734145"/>
        </c:manualLayout>
      </c:layout>
      <c:barChart>
        <c:barDir val="col"/>
        <c:grouping val="stacked"/>
        <c:varyColors val="0"/>
        <c:ser>
          <c:idx val="0"/>
          <c:order val="0"/>
          <c:tx>
            <c:strRef>
              <c:f>'[DU Review Tracker  Working Sheet-ERT_May.xlsx]Problem Management'!$A$45</c:f>
              <c:strCache>
                <c:ptCount val="1"/>
                <c:pt idx="0">
                  <c:v>&lt;=45 Days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'[DU Review Tracker  Working Sheet-ERT_May.xlsx]Problem Management'!$B$44:$C$44</c:f>
              <c:strCache>
                <c:ptCount val="2"/>
                <c:pt idx="0">
                  <c:v>APR-20</c:v>
                </c:pt>
                <c:pt idx="1">
                  <c:v>May-20</c:v>
                </c:pt>
              </c:strCache>
            </c:strRef>
          </c:cat>
          <c:val>
            <c:numRef>
              <c:f>'[DU Review Tracker  Working Sheet-ERT_May.xlsx]Problem Management'!$B$45:$C$45</c:f>
              <c:numCache>
                <c:formatCode>General</c:formatCode>
                <c:ptCount val="2"/>
                <c:pt idx="0">
                  <c:v>1</c:v>
                </c:pt>
                <c:pt idx="1">
                  <c:v>14</c:v>
                </c:pt>
              </c:numCache>
            </c:numRef>
          </c:val>
          <c:extLst>
            <c:ext xmlns:c16="http://schemas.microsoft.com/office/drawing/2014/chart" uri="{C3380CC4-5D6E-409C-BE32-E72D297353CC}">
              <c16:uniqueId val="{00000000-6382-4221-B794-0C9686DC8118}"/>
            </c:ext>
          </c:extLst>
        </c:ser>
        <c:ser>
          <c:idx val="1"/>
          <c:order val="1"/>
          <c:tx>
            <c:strRef>
              <c:f>'[DU Review Tracker  Working Sheet-ERT_May.xlsx]Problem Management'!$A$46</c:f>
              <c:strCache>
                <c:ptCount val="1"/>
                <c:pt idx="0">
                  <c:v>46-60 Days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'[DU Review Tracker  Working Sheet-ERT_May.xlsx]Problem Management'!$B$44:$C$44</c:f>
              <c:strCache>
                <c:ptCount val="2"/>
                <c:pt idx="0">
                  <c:v>APR-20</c:v>
                </c:pt>
                <c:pt idx="1">
                  <c:v>May-20</c:v>
                </c:pt>
              </c:strCache>
            </c:strRef>
          </c:cat>
          <c:val>
            <c:numRef>
              <c:f>'[DU Review Tracker  Working Sheet-ERT_May.xlsx]Problem Management'!$B$46:$C$46</c:f>
              <c:numCache>
                <c:formatCode>General</c:formatCode>
                <c:ptCount val="2"/>
                <c:pt idx="0">
                  <c:v>0</c:v>
                </c:pt>
                <c:pt idx="1">
                  <c:v>0</c:v>
                </c:pt>
              </c:numCache>
            </c:numRef>
          </c:val>
          <c:extLst>
            <c:ext xmlns:c16="http://schemas.microsoft.com/office/drawing/2014/chart" uri="{C3380CC4-5D6E-409C-BE32-E72D297353CC}">
              <c16:uniqueId val="{00000001-6382-4221-B794-0C9686DC8118}"/>
            </c:ext>
          </c:extLst>
        </c:ser>
        <c:ser>
          <c:idx val="2"/>
          <c:order val="2"/>
          <c:tx>
            <c:strRef>
              <c:f>'[DU Review Tracker  Working Sheet-ERT_May.xlsx]Problem Management'!$A$47</c:f>
              <c:strCache>
                <c:ptCount val="1"/>
                <c:pt idx="0">
                  <c:v>61-120 Days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'[DU Review Tracker  Working Sheet-ERT_May.xlsx]Problem Management'!$B$44:$C$44</c:f>
              <c:strCache>
                <c:ptCount val="2"/>
                <c:pt idx="0">
                  <c:v>APR-20</c:v>
                </c:pt>
                <c:pt idx="1">
                  <c:v>May-20</c:v>
                </c:pt>
              </c:strCache>
            </c:strRef>
          </c:cat>
          <c:val>
            <c:numRef>
              <c:f>'[DU Review Tracker  Working Sheet-ERT_May.xlsx]Problem Management'!$B$47:$C$47</c:f>
              <c:numCache>
                <c:formatCode>General</c:formatCode>
                <c:ptCount val="2"/>
                <c:pt idx="0">
                  <c:v>2</c:v>
                </c:pt>
                <c:pt idx="1">
                  <c:v>0</c:v>
                </c:pt>
              </c:numCache>
            </c:numRef>
          </c:val>
          <c:extLst>
            <c:ext xmlns:c16="http://schemas.microsoft.com/office/drawing/2014/chart" uri="{C3380CC4-5D6E-409C-BE32-E72D297353CC}">
              <c16:uniqueId val="{00000002-6382-4221-B794-0C9686DC8118}"/>
            </c:ext>
          </c:extLst>
        </c:ser>
        <c:ser>
          <c:idx val="3"/>
          <c:order val="3"/>
          <c:tx>
            <c:strRef>
              <c:f>'[DU Review Tracker  Working Sheet-ERT_May.xlsx]Problem Management'!$A$48</c:f>
              <c:strCache>
                <c:ptCount val="1"/>
                <c:pt idx="0">
                  <c:v>121-240 Days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'[DU Review Tracker  Working Sheet-ERT_May.xlsx]Problem Management'!$B$44:$C$44</c:f>
              <c:strCache>
                <c:ptCount val="2"/>
                <c:pt idx="0">
                  <c:v>APR-20</c:v>
                </c:pt>
                <c:pt idx="1">
                  <c:v>May-20</c:v>
                </c:pt>
              </c:strCache>
            </c:strRef>
          </c:cat>
          <c:val>
            <c:numRef>
              <c:f>'[DU Review Tracker  Working Sheet-ERT_May.xlsx]Problem Management'!$B$48:$C$48</c:f>
              <c:numCache>
                <c:formatCode>General</c:formatCode>
                <c:ptCount val="2"/>
                <c:pt idx="0">
                  <c:v>6</c:v>
                </c:pt>
                <c:pt idx="1">
                  <c:v>6</c:v>
                </c:pt>
              </c:numCache>
            </c:numRef>
          </c:val>
          <c:extLst>
            <c:ext xmlns:c16="http://schemas.microsoft.com/office/drawing/2014/chart" uri="{C3380CC4-5D6E-409C-BE32-E72D297353CC}">
              <c16:uniqueId val="{00000003-6382-4221-B794-0C9686DC8118}"/>
            </c:ext>
          </c:extLst>
        </c:ser>
        <c:ser>
          <c:idx val="4"/>
          <c:order val="4"/>
          <c:tx>
            <c:strRef>
              <c:f>'[DU Review Tracker  Working Sheet-ERT_May.xlsx]Problem Management'!$A$49</c:f>
              <c:strCache>
                <c:ptCount val="1"/>
                <c:pt idx="0">
                  <c:v>241-365 Days</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'[DU Review Tracker  Working Sheet-ERT_May.xlsx]Problem Management'!$B$44:$C$44</c:f>
              <c:strCache>
                <c:ptCount val="2"/>
                <c:pt idx="0">
                  <c:v>APR-20</c:v>
                </c:pt>
                <c:pt idx="1">
                  <c:v>May-20</c:v>
                </c:pt>
              </c:strCache>
            </c:strRef>
          </c:cat>
          <c:val>
            <c:numRef>
              <c:f>'[DU Review Tracker  Working Sheet-ERT_May.xlsx]Problem Management'!$B$49:$C$49</c:f>
              <c:numCache>
                <c:formatCode>General</c:formatCode>
                <c:ptCount val="2"/>
                <c:pt idx="0">
                  <c:v>3</c:v>
                </c:pt>
                <c:pt idx="1">
                  <c:v>5</c:v>
                </c:pt>
              </c:numCache>
            </c:numRef>
          </c:val>
          <c:extLst>
            <c:ext xmlns:c16="http://schemas.microsoft.com/office/drawing/2014/chart" uri="{C3380CC4-5D6E-409C-BE32-E72D297353CC}">
              <c16:uniqueId val="{00000004-6382-4221-B794-0C9686DC8118}"/>
            </c:ext>
          </c:extLst>
        </c:ser>
        <c:ser>
          <c:idx val="5"/>
          <c:order val="5"/>
          <c:tx>
            <c:strRef>
              <c:f>'[DU Review Tracker  Working Sheet-ERT_May.xlsx]Problem Management'!$A$50</c:f>
              <c:strCache>
                <c:ptCount val="1"/>
                <c:pt idx="0">
                  <c:v>&gt;365 Days</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'[DU Review Tracker  Working Sheet-ERT_May.xlsx]Problem Management'!$B$44:$C$44</c:f>
              <c:strCache>
                <c:ptCount val="2"/>
                <c:pt idx="0">
                  <c:v>APR-20</c:v>
                </c:pt>
                <c:pt idx="1">
                  <c:v>May-20</c:v>
                </c:pt>
              </c:strCache>
            </c:strRef>
          </c:cat>
          <c:val>
            <c:numRef>
              <c:f>'[DU Review Tracker  Working Sheet-ERT_May.xlsx]Problem Management'!$B$50:$C$50</c:f>
              <c:numCache>
                <c:formatCode>General</c:formatCode>
                <c:ptCount val="2"/>
                <c:pt idx="0">
                  <c:v>0</c:v>
                </c:pt>
                <c:pt idx="1">
                  <c:v>0</c:v>
                </c:pt>
              </c:numCache>
            </c:numRef>
          </c:val>
          <c:extLst>
            <c:ext xmlns:c16="http://schemas.microsoft.com/office/drawing/2014/chart" uri="{C3380CC4-5D6E-409C-BE32-E72D297353CC}">
              <c16:uniqueId val="{00000005-6382-4221-B794-0C9686DC8118}"/>
            </c:ext>
          </c:extLst>
        </c:ser>
        <c:dLbls>
          <c:dLblPos val="ctr"/>
          <c:showLegendKey val="0"/>
          <c:showVal val="1"/>
          <c:showCatName val="0"/>
          <c:showSerName val="0"/>
          <c:showPercent val="0"/>
          <c:showBubbleSize val="0"/>
        </c:dLbls>
        <c:gapWidth val="219"/>
        <c:overlap val="100"/>
        <c:axId val="389684816"/>
        <c:axId val="389367784"/>
      </c:barChart>
      <c:catAx>
        <c:axId val="389684816"/>
        <c:scaling>
          <c:orientation val="minMax"/>
        </c:scaling>
        <c:delete val="0"/>
        <c:axPos val="b"/>
        <c:numFmt formatCode="General" sourceLinked="1"/>
        <c:majorTickMark val="none"/>
        <c:minorTickMark val="none"/>
        <c:tickLblPos val="low"/>
        <c:spPr>
          <a:noFill/>
          <a:ln w="9525" cap="flat" cmpd="sng" algn="ctr">
            <a:solidFill>
              <a:schemeClr val="tx2">
                <a:lumMod val="15000"/>
                <a:lumOff val="85000"/>
              </a:schemeClr>
            </a:solidFill>
            <a:round/>
          </a:ln>
          <a:effectLst/>
        </c:spPr>
        <c:txPr>
          <a:bodyPr rot="-5400000" spcFirstLastPara="1" vertOverflow="ellipsis" wrap="square" anchor="ctr" anchorCtr="1"/>
          <a:lstStyle/>
          <a:p>
            <a:pPr>
              <a:defRPr sz="900" b="0" i="0" u="none" strike="noStrike" kern="1200" baseline="0">
                <a:solidFill>
                  <a:sysClr val="windowText" lastClr="000000"/>
                </a:solidFill>
                <a:latin typeface="+mn-lt"/>
                <a:ea typeface="+mn-ea"/>
                <a:cs typeface="+mn-cs"/>
              </a:defRPr>
            </a:pPr>
            <a:endParaRPr lang="en-US"/>
          </a:p>
        </c:txPr>
        <c:crossAx val="389367784"/>
        <c:crosses val="autoZero"/>
        <c:auto val="0"/>
        <c:lblAlgn val="ctr"/>
        <c:lblOffset val="100"/>
        <c:noMultiLvlLbl val="0"/>
      </c:catAx>
      <c:valAx>
        <c:axId val="38936778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389684816"/>
        <c:crosses val="autoZero"/>
        <c:crossBetween val="between"/>
      </c:valAx>
      <c:spPr>
        <a:noFill/>
        <a:ln w="25400">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accent1"/>
      </a:solidFill>
      <a:round/>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smtClean="0">
                <a:solidFill>
                  <a:schemeClr val="tx1"/>
                </a:solidFill>
              </a:rPr>
              <a:t>CAO Resource Productivity</a:t>
            </a:r>
            <a:r>
              <a:rPr lang="en-US" b="1" baseline="0" dirty="0" smtClean="0">
                <a:solidFill>
                  <a:schemeClr val="tx1"/>
                </a:solidFill>
              </a:rPr>
              <a:t> Trend</a:t>
            </a:r>
            <a:endParaRPr lang="en-US" b="1" dirty="0">
              <a:solidFill>
                <a:schemeClr val="tx1"/>
              </a:solidFill>
            </a:endParaRPr>
          </a:p>
        </c:rich>
      </c:tx>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'[DU Review Tracker  Working Sheet-ERT_May.xlsx]Team Pareto'!$Q$96</c:f>
              <c:strCache>
                <c:ptCount val="1"/>
                <c:pt idx="0">
                  <c:v>May</c:v>
                </c:pt>
              </c:strCache>
            </c:strRef>
          </c:tx>
          <c:spPr>
            <a:solidFill>
              <a:schemeClr val="accent1"/>
            </a:solidFill>
            <a:ln>
              <a:noFill/>
            </a:ln>
            <a:effectLst/>
          </c:spPr>
          <c:invertIfNegative val="0"/>
          <c:cat>
            <c:strRef>
              <c:f>'[DU Review Tracker  Working Sheet-ERT_May.xlsx]Team Pareto'!$P$97:$P$106</c:f>
              <c:strCache>
                <c:ptCount val="10"/>
                <c:pt idx="0">
                  <c:v>Rahul-HCL-A Jain</c:v>
                </c:pt>
                <c:pt idx="1">
                  <c:v>PANCHANAN SHAW  </c:v>
                </c:pt>
                <c:pt idx="2">
                  <c:v>Pulaharish Kumar</c:v>
                </c:pt>
                <c:pt idx="3">
                  <c:v>Samir Kumar Chand</c:v>
                </c:pt>
                <c:pt idx="4">
                  <c:v>Yogendra Ganesh Panchadarla</c:v>
                </c:pt>
                <c:pt idx="5">
                  <c:v>Pavithra Pateela</c:v>
                </c:pt>
                <c:pt idx="6">
                  <c:v>Karthick P</c:v>
                </c:pt>
                <c:pt idx="7">
                  <c:v>Mahaboob Shareef Shaik</c:v>
                </c:pt>
                <c:pt idx="8">
                  <c:v>Suddala VenkataKishore</c:v>
                </c:pt>
                <c:pt idx="9">
                  <c:v>Mukesh Baitha </c:v>
                </c:pt>
              </c:strCache>
            </c:strRef>
          </c:cat>
          <c:val>
            <c:numRef>
              <c:f>'[DU Review Tracker  Working Sheet-ERT_May.xlsx]Team Pareto'!$Q$97:$Q$106</c:f>
              <c:numCache>
                <c:formatCode>General</c:formatCode>
                <c:ptCount val="10"/>
                <c:pt idx="0">
                  <c:v>5</c:v>
                </c:pt>
                <c:pt idx="1">
                  <c:v>19</c:v>
                </c:pt>
                <c:pt idx="2">
                  <c:v>22</c:v>
                </c:pt>
                <c:pt idx="3">
                  <c:v>35</c:v>
                </c:pt>
                <c:pt idx="4">
                  <c:v>51</c:v>
                </c:pt>
                <c:pt idx="5">
                  <c:v>41</c:v>
                </c:pt>
                <c:pt idx="6">
                  <c:v>39</c:v>
                </c:pt>
                <c:pt idx="7">
                  <c:v>41</c:v>
                </c:pt>
                <c:pt idx="8">
                  <c:v>56</c:v>
                </c:pt>
                <c:pt idx="9">
                  <c:v>56</c:v>
                </c:pt>
              </c:numCache>
            </c:numRef>
          </c:val>
          <c:extLst xmlns:c15="http://schemas.microsoft.com/office/drawing/2012/chart">
            <c:ext xmlns:c16="http://schemas.microsoft.com/office/drawing/2014/chart" uri="{C3380CC4-5D6E-409C-BE32-E72D297353CC}">
              <c16:uniqueId val="{00000000-62FB-441C-82AE-090A0520AA59}"/>
            </c:ext>
          </c:extLst>
        </c:ser>
        <c:dLbls>
          <c:showLegendKey val="0"/>
          <c:showVal val="0"/>
          <c:showCatName val="0"/>
          <c:showSerName val="0"/>
          <c:showPercent val="0"/>
          <c:showBubbleSize val="0"/>
        </c:dLbls>
        <c:gapWidth val="219"/>
        <c:axId val="390178064"/>
        <c:axId val="390175320"/>
      </c:barChart>
      <c:lineChart>
        <c:grouping val="standard"/>
        <c:varyColors val="0"/>
        <c:ser>
          <c:idx val="2"/>
          <c:order val="1"/>
          <c:tx>
            <c:strRef>
              <c:f>'[DU Review Tracker  Working Sheet-ERT_May.xlsx]Team Pareto'!$R$96</c:f>
              <c:strCache>
                <c:ptCount val="1"/>
                <c:pt idx="0">
                  <c:v>May Cumulative</c:v>
                </c:pt>
              </c:strCache>
            </c:strRef>
          </c:tx>
          <c:spPr>
            <a:ln w="28575" cap="rnd">
              <a:solidFill>
                <a:schemeClr val="accent1">
                  <a:tint val="65000"/>
                </a:schemeClr>
              </a:solidFill>
              <a:round/>
            </a:ln>
            <a:effectLst/>
          </c:spPr>
          <c:marker>
            <c:symbol val="none"/>
          </c:marker>
          <c:cat>
            <c:strRef>
              <c:f>'[DU Review Tracker  Working Sheet-ERT_May.xlsx]Team Pareto'!$P$97:$P$106</c:f>
              <c:strCache>
                <c:ptCount val="10"/>
                <c:pt idx="0">
                  <c:v>Rahul-HCL-A Jain</c:v>
                </c:pt>
                <c:pt idx="1">
                  <c:v>PANCHANAN SHAW  </c:v>
                </c:pt>
                <c:pt idx="2">
                  <c:v>Pulaharish Kumar</c:v>
                </c:pt>
                <c:pt idx="3">
                  <c:v>Samir Kumar Chand</c:v>
                </c:pt>
                <c:pt idx="4">
                  <c:v>Yogendra Ganesh Panchadarla</c:v>
                </c:pt>
                <c:pt idx="5">
                  <c:v>Pavithra Pateela</c:v>
                </c:pt>
                <c:pt idx="6">
                  <c:v>Karthick P</c:v>
                </c:pt>
                <c:pt idx="7">
                  <c:v>Mahaboob Shareef Shaik</c:v>
                </c:pt>
                <c:pt idx="8">
                  <c:v>Suddala VenkataKishore</c:v>
                </c:pt>
                <c:pt idx="9">
                  <c:v>Mukesh Baitha </c:v>
                </c:pt>
              </c:strCache>
            </c:strRef>
          </c:cat>
          <c:val>
            <c:numRef>
              <c:f>'[DU Review Tracker  Working Sheet-ERT_May.xlsx]Team Pareto'!$R$97:$R$106</c:f>
              <c:numCache>
                <c:formatCode>General</c:formatCode>
                <c:ptCount val="10"/>
                <c:pt idx="0">
                  <c:v>365</c:v>
                </c:pt>
                <c:pt idx="1">
                  <c:v>360</c:v>
                </c:pt>
                <c:pt idx="2">
                  <c:v>341</c:v>
                </c:pt>
                <c:pt idx="3">
                  <c:v>319</c:v>
                </c:pt>
                <c:pt idx="4">
                  <c:v>284</c:v>
                </c:pt>
                <c:pt idx="5">
                  <c:v>233</c:v>
                </c:pt>
                <c:pt idx="6">
                  <c:v>192</c:v>
                </c:pt>
                <c:pt idx="7">
                  <c:v>153</c:v>
                </c:pt>
                <c:pt idx="8">
                  <c:v>112</c:v>
                </c:pt>
                <c:pt idx="9">
                  <c:v>56</c:v>
                </c:pt>
              </c:numCache>
            </c:numRef>
          </c:val>
          <c:smooth val="0"/>
          <c:extLst xmlns:c15="http://schemas.microsoft.com/office/drawing/2012/chart">
            <c:ext xmlns:c16="http://schemas.microsoft.com/office/drawing/2014/chart" uri="{C3380CC4-5D6E-409C-BE32-E72D297353CC}">
              <c16:uniqueId val="{00000001-62FB-441C-82AE-090A0520AA59}"/>
            </c:ext>
          </c:extLst>
        </c:ser>
        <c:ser>
          <c:idx val="0"/>
          <c:order val="2"/>
          <c:tx>
            <c:strRef>
              <c:f>'[DU Review Tracker  Working Sheet-ERT_May.xlsx]Team Pareto'!$S$96</c:f>
              <c:strCache>
                <c:ptCount val="1"/>
                <c:pt idx="0">
                  <c:v>May Pareto %</c:v>
                </c:pt>
              </c:strCache>
            </c:strRef>
          </c:tx>
          <c:spPr>
            <a:ln w="28575" cap="rnd">
              <a:solidFill>
                <a:schemeClr val="accent1">
                  <a:shade val="65000"/>
                </a:schemeClr>
              </a:solidFill>
              <a:round/>
            </a:ln>
            <a:effectLst/>
          </c:spPr>
          <c:marker>
            <c:symbol val="none"/>
          </c:marker>
          <c:cat>
            <c:strRef>
              <c:f>'[DU Review Tracker  Working Sheet-ERT_May.xlsx]Team Pareto'!$P$97:$P$106</c:f>
              <c:strCache>
                <c:ptCount val="10"/>
                <c:pt idx="0">
                  <c:v>Rahul-HCL-A Jain</c:v>
                </c:pt>
                <c:pt idx="1">
                  <c:v>PANCHANAN SHAW  </c:v>
                </c:pt>
                <c:pt idx="2">
                  <c:v>Pulaharish Kumar</c:v>
                </c:pt>
                <c:pt idx="3">
                  <c:v>Samir Kumar Chand</c:v>
                </c:pt>
                <c:pt idx="4">
                  <c:v>Yogendra Ganesh Panchadarla</c:v>
                </c:pt>
                <c:pt idx="5">
                  <c:v>Pavithra Pateela</c:v>
                </c:pt>
                <c:pt idx="6">
                  <c:v>Karthick P</c:v>
                </c:pt>
                <c:pt idx="7">
                  <c:v>Mahaboob Shareef Shaik</c:v>
                </c:pt>
                <c:pt idx="8">
                  <c:v>Suddala VenkataKishore</c:v>
                </c:pt>
                <c:pt idx="9">
                  <c:v>Mukesh Baitha </c:v>
                </c:pt>
              </c:strCache>
            </c:strRef>
          </c:cat>
          <c:val>
            <c:numRef>
              <c:f>'[DU Review Tracker  Working Sheet-ERT_May.xlsx]Team Pareto'!$S$97:$S$106</c:f>
              <c:numCache>
                <c:formatCode>0%</c:formatCode>
                <c:ptCount val="10"/>
                <c:pt idx="0">
                  <c:v>1</c:v>
                </c:pt>
                <c:pt idx="1">
                  <c:v>0.99</c:v>
                </c:pt>
                <c:pt idx="2">
                  <c:v>0.93</c:v>
                </c:pt>
                <c:pt idx="3">
                  <c:v>0.87</c:v>
                </c:pt>
                <c:pt idx="4">
                  <c:v>0.78</c:v>
                </c:pt>
                <c:pt idx="5">
                  <c:v>0.64</c:v>
                </c:pt>
                <c:pt idx="6">
                  <c:v>0.53</c:v>
                </c:pt>
                <c:pt idx="7">
                  <c:v>0.42</c:v>
                </c:pt>
                <c:pt idx="8">
                  <c:v>0.31</c:v>
                </c:pt>
                <c:pt idx="9">
                  <c:v>0.15</c:v>
                </c:pt>
              </c:numCache>
            </c:numRef>
          </c:val>
          <c:smooth val="0"/>
          <c:extLst>
            <c:ext xmlns:c16="http://schemas.microsoft.com/office/drawing/2014/chart" uri="{C3380CC4-5D6E-409C-BE32-E72D297353CC}">
              <c16:uniqueId val="{00000002-62FB-441C-82AE-090A0520AA59}"/>
            </c:ext>
          </c:extLst>
        </c:ser>
        <c:dLbls>
          <c:showLegendKey val="0"/>
          <c:showVal val="0"/>
          <c:showCatName val="0"/>
          <c:showSerName val="0"/>
          <c:showPercent val="0"/>
          <c:showBubbleSize val="0"/>
        </c:dLbls>
        <c:marker val="1"/>
        <c:smooth val="0"/>
        <c:axId val="176266384"/>
        <c:axId val="177246288"/>
        <c:extLst/>
      </c:lineChart>
      <c:catAx>
        <c:axId val="390178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0175320"/>
        <c:crosses val="autoZero"/>
        <c:auto val="1"/>
        <c:lblAlgn val="ctr"/>
        <c:lblOffset val="100"/>
        <c:noMultiLvlLbl val="0"/>
      </c:catAx>
      <c:valAx>
        <c:axId val="390175320"/>
        <c:scaling>
          <c:orientation val="minMax"/>
          <c:max val="10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0178064"/>
        <c:crosses val="autoZero"/>
        <c:crossBetween val="between"/>
        <c:majorUnit val="20"/>
      </c:valAx>
      <c:valAx>
        <c:axId val="177246288"/>
        <c:scaling>
          <c:orientation val="minMax"/>
          <c:max val="1"/>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266384"/>
        <c:crosses val="max"/>
        <c:crossBetween val="between"/>
      </c:valAx>
      <c:catAx>
        <c:axId val="176266384"/>
        <c:scaling>
          <c:orientation val="minMax"/>
        </c:scaling>
        <c:delete val="1"/>
        <c:axPos val="b"/>
        <c:numFmt formatCode="General" sourceLinked="1"/>
        <c:majorTickMark val="out"/>
        <c:minorTickMark val="none"/>
        <c:tickLblPos val="nextTo"/>
        <c:crossAx val="177246288"/>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solidFill>
                <a:latin typeface="+mn-lt"/>
                <a:ea typeface="+mn-ea"/>
                <a:cs typeface="+mn-cs"/>
              </a:defRPr>
            </a:pPr>
            <a:endParaRPr lang="en-US"/>
          </a:p>
        </c:txPr>
      </c:dTable>
      <c:spPr>
        <a:noFill/>
        <a:ln>
          <a:noFill/>
        </a:ln>
        <a:effectLst/>
      </c:spPr>
    </c:plotArea>
    <c:plotVisOnly val="1"/>
    <c:dispBlanksAs val="gap"/>
    <c:showDLblsOverMax val="0"/>
  </c:chart>
  <c:spPr>
    <a:solidFill>
      <a:schemeClr val="bg1"/>
    </a:solidFill>
    <a:ln w="9525" cap="flat" cmpd="sng" algn="ctr">
      <a:solidFill>
        <a:schemeClr val="tx1">
          <a:lumMod val="65000"/>
          <a:lumOff val="3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aseline="0"/>
              <a:t>NFR Ticket Trend</a:t>
            </a:r>
            <a:endParaRPr lang="en-US"/>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Sheet1!$B$22</c:f>
              <c:strCache>
                <c:ptCount val="1"/>
                <c:pt idx="0">
                  <c:v>Number of INC</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numRef>
              <c:f>Sheet1!$A$23:$A$29</c:f>
              <c:numCache>
                <c:formatCode>mmm\-yy</c:formatCode>
                <c:ptCount val="7"/>
                <c:pt idx="0">
                  <c:v>43788</c:v>
                </c:pt>
                <c:pt idx="1">
                  <c:v>43818</c:v>
                </c:pt>
                <c:pt idx="2">
                  <c:v>43849</c:v>
                </c:pt>
                <c:pt idx="3">
                  <c:v>43880</c:v>
                </c:pt>
                <c:pt idx="4">
                  <c:v>43909</c:v>
                </c:pt>
                <c:pt idx="5">
                  <c:v>43940</c:v>
                </c:pt>
                <c:pt idx="6">
                  <c:v>43970</c:v>
                </c:pt>
              </c:numCache>
            </c:numRef>
          </c:cat>
          <c:val>
            <c:numRef>
              <c:f>Sheet1!$B$23:$B$29</c:f>
              <c:numCache>
                <c:formatCode>General</c:formatCode>
                <c:ptCount val="7"/>
                <c:pt idx="0">
                  <c:v>54</c:v>
                </c:pt>
                <c:pt idx="1">
                  <c:v>43</c:v>
                </c:pt>
                <c:pt idx="2">
                  <c:v>56</c:v>
                </c:pt>
                <c:pt idx="3">
                  <c:v>38</c:v>
                </c:pt>
                <c:pt idx="4">
                  <c:v>60</c:v>
                </c:pt>
                <c:pt idx="5">
                  <c:v>54</c:v>
                </c:pt>
                <c:pt idx="6">
                  <c:v>64</c:v>
                </c:pt>
              </c:numCache>
            </c:numRef>
          </c:val>
          <c:extLst>
            <c:ext xmlns:c16="http://schemas.microsoft.com/office/drawing/2014/chart" uri="{C3380CC4-5D6E-409C-BE32-E72D297353CC}">
              <c16:uniqueId val="{00000000-1E84-4EB6-A7F3-91055E59D974}"/>
            </c:ext>
          </c:extLst>
        </c:ser>
        <c:ser>
          <c:idx val="1"/>
          <c:order val="1"/>
          <c:tx>
            <c:strRef>
              <c:f>Sheet1!$C$22</c:f>
              <c:strCache>
                <c:ptCount val="1"/>
                <c:pt idx="0">
                  <c:v>Number of SR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numRef>
              <c:f>Sheet1!$A$23:$A$29</c:f>
              <c:numCache>
                <c:formatCode>mmm\-yy</c:formatCode>
                <c:ptCount val="7"/>
                <c:pt idx="0">
                  <c:v>43788</c:v>
                </c:pt>
                <c:pt idx="1">
                  <c:v>43818</c:v>
                </c:pt>
                <c:pt idx="2">
                  <c:v>43849</c:v>
                </c:pt>
                <c:pt idx="3">
                  <c:v>43880</c:v>
                </c:pt>
                <c:pt idx="4">
                  <c:v>43909</c:v>
                </c:pt>
                <c:pt idx="5">
                  <c:v>43940</c:v>
                </c:pt>
                <c:pt idx="6">
                  <c:v>43970</c:v>
                </c:pt>
              </c:numCache>
            </c:numRef>
          </c:cat>
          <c:val>
            <c:numRef>
              <c:f>Sheet1!$C$23:$C$29</c:f>
              <c:numCache>
                <c:formatCode>General</c:formatCode>
                <c:ptCount val="7"/>
                <c:pt idx="0">
                  <c:v>41</c:v>
                </c:pt>
                <c:pt idx="1">
                  <c:v>23</c:v>
                </c:pt>
                <c:pt idx="2">
                  <c:v>16</c:v>
                </c:pt>
                <c:pt idx="3">
                  <c:v>27</c:v>
                </c:pt>
                <c:pt idx="4">
                  <c:v>29</c:v>
                </c:pt>
                <c:pt idx="5">
                  <c:v>53</c:v>
                </c:pt>
                <c:pt idx="6">
                  <c:v>46</c:v>
                </c:pt>
              </c:numCache>
            </c:numRef>
          </c:val>
          <c:extLst>
            <c:ext xmlns:c16="http://schemas.microsoft.com/office/drawing/2014/chart" uri="{C3380CC4-5D6E-409C-BE32-E72D297353CC}">
              <c16:uniqueId val="{00000001-1E84-4EB6-A7F3-91055E59D974}"/>
            </c:ext>
          </c:extLst>
        </c:ser>
        <c:dLbls>
          <c:showLegendKey val="0"/>
          <c:showVal val="0"/>
          <c:showCatName val="0"/>
          <c:showSerName val="0"/>
          <c:showPercent val="0"/>
          <c:showBubbleSize val="0"/>
        </c:dLbls>
        <c:gapWidth val="150"/>
        <c:axId val="1210254560"/>
        <c:axId val="1210235008"/>
      </c:barChart>
      <c:dateAx>
        <c:axId val="1210254560"/>
        <c:scaling>
          <c:orientation val="minMax"/>
        </c:scaling>
        <c:delete val="0"/>
        <c:axPos val="b"/>
        <c:numFmt formatCode="mmm\-yy"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10235008"/>
        <c:crosses val="autoZero"/>
        <c:auto val="1"/>
        <c:lblOffset val="100"/>
        <c:baseTimeUnit val="months"/>
      </c:dateAx>
      <c:valAx>
        <c:axId val="121023500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10254560"/>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dTable>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i="0" baseline="0">
                <a:solidFill>
                  <a:schemeClr val="tx1"/>
                </a:solidFill>
              </a:rPr>
              <a:t>NFR</a:t>
            </a:r>
          </a:p>
        </c:rich>
      </c:tx>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1"/>
          <c:order val="0"/>
          <c:tx>
            <c:strRef>
              <c:f>'[DU Review Tracker  Working Sheet-ERT_May.xlsx]Team Pareto'!$Q$30</c:f>
              <c:strCache>
                <c:ptCount val="1"/>
                <c:pt idx="0">
                  <c:v>May</c:v>
                </c:pt>
              </c:strCache>
            </c:strRef>
          </c:tx>
          <c:spPr>
            <a:solidFill>
              <a:schemeClr val="accent1"/>
            </a:solidFill>
            <a:ln>
              <a:noFill/>
            </a:ln>
            <a:effectLst/>
          </c:spPr>
          <c:invertIfNegative val="0"/>
          <c:cat>
            <c:strRef>
              <c:f>'[DU Review Tracker  Working Sheet-ERT_May.xlsx]Team Pareto'!$P$31:$P$36</c:f>
              <c:strCache>
                <c:ptCount val="6"/>
                <c:pt idx="0">
                  <c:v>Jayaprakash J</c:v>
                </c:pt>
                <c:pt idx="1">
                  <c:v>Isaac Jebakumar D</c:v>
                </c:pt>
                <c:pt idx="2">
                  <c:v>Vigneshwaran N</c:v>
                </c:pt>
                <c:pt idx="3">
                  <c:v>Vijay Krishna</c:v>
                </c:pt>
                <c:pt idx="4">
                  <c:v>Shanmuga Priya G</c:v>
                </c:pt>
                <c:pt idx="5">
                  <c:v>Kalpana Kola</c:v>
                </c:pt>
              </c:strCache>
            </c:strRef>
          </c:cat>
          <c:val>
            <c:numRef>
              <c:f>'[DU Review Tracker  Working Sheet-ERT_May.xlsx]Team Pareto'!$Q$31:$Q$36</c:f>
              <c:numCache>
                <c:formatCode>General</c:formatCode>
                <c:ptCount val="6"/>
                <c:pt idx="0">
                  <c:v>15</c:v>
                </c:pt>
                <c:pt idx="1">
                  <c:v>14</c:v>
                </c:pt>
                <c:pt idx="2">
                  <c:v>8</c:v>
                </c:pt>
                <c:pt idx="3">
                  <c:v>21</c:v>
                </c:pt>
                <c:pt idx="4">
                  <c:v>24</c:v>
                </c:pt>
                <c:pt idx="5">
                  <c:v>28</c:v>
                </c:pt>
              </c:numCache>
            </c:numRef>
          </c:val>
          <c:extLst xmlns:c15="http://schemas.microsoft.com/office/drawing/2012/chart">
            <c:ext xmlns:c16="http://schemas.microsoft.com/office/drawing/2014/chart" uri="{C3380CC4-5D6E-409C-BE32-E72D297353CC}">
              <c16:uniqueId val="{00000000-DFB4-4CEA-8DF5-63B1D6FD41A1}"/>
            </c:ext>
          </c:extLst>
        </c:ser>
        <c:dLbls>
          <c:showLegendKey val="0"/>
          <c:showVal val="0"/>
          <c:showCatName val="0"/>
          <c:showSerName val="0"/>
          <c:showPercent val="0"/>
          <c:showBubbleSize val="0"/>
        </c:dLbls>
        <c:gapWidth val="219"/>
        <c:axId val="390178064"/>
        <c:axId val="390175320"/>
      </c:barChart>
      <c:lineChart>
        <c:grouping val="standard"/>
        <c:varyColors val="0"/>
        <c:ser>
          <c:idx val="0"/>
          <c:order val="1"/>
          <c:tx>
            <c:strRef>
              <c:f>'[DU Review Tracker  Working Sheet-ERT_May.xlsx]Team Pareto'!$R$30</c:f>
              <c:strCache>
                <c:ptCount val="1"/>
                <c:pt idx="0">
                  <c:v>May Cumulative</c:v>
                </c:pt>
              </c:strCache>
            </c:strRef>
          </c:tx>
          <c:spPr>
            <a:ln w="28575" cap="rnd">
              <a:solidFill>
                <a:schemeClr val="accent1">
                  <a:tint val="65000"/>
                </a:schemeClr>
              </a:solidFill>
              <a:round/>
            </a:ln>
            <a:effectLst/>
          </c:spPr>
          <c:marker>
            <c:symbol val="none"/>
          </c:marker>
          <c:cat>
            <c:strRef>
              <c:f>'[DU Review Tracker  Working Sheet-ERT_May.xlsx]Team Pareto'!$P$31:$P$36</c:f>
              <c:strCache>
                <c:ptCount val="6"/>
                <c:pt idx="0">
                  <c:v>Jayaprakash J</c:v>
                </c:pt>
                <c:pt idx="1">
                  <c:v>Isaac Jebakumar D</c:v>
                </c:pt>
                <c:pt idx="2">
                  <c:v>Vigneshwaran N</c:v>
                </c:pt>
                <c:pt idx="3">
                  <c:v>Vijay Krishna</c:v>
                </c:pt>
                <c:pt idx="4">
                  <c:v>Shanmuga Priya G</c:v>
                </c:pt>
                <c:pt idx="5">
                  <c:v>Kalpana Kola</c:v>
                </c:pt>
              </c:strCache>
            </c:strRef>
          </c:cat>
          <c:val>
            <c:numRef>
              <c:f>'[DU Review Tracker  Working Sheet-ERT_May.xlsx]Team Pareto'!$R$31:$R$36</c:f>
              <c:numCache>
                <c:formatCode>General</c:formatCode>
                <c:ptCount val="6"/>
                <c:pt idx="0">
                  <c:v>110</c:v>
                </c:pt>
                <c:pt idx="1">
                  <c:v>95</c:v>
                </c:pt>
                <c:pt idx="2">
                  <c:v>81</c:v>
                </c:pt>
                <c:pt idx="3">
                  <c:v>73</c:v>
                </c:pt>
                <c:pt idx="4">
                  <c:v>52</c:v>
                </c:pt>
                <c:pt idx="5">
                  <c:v>28</c:v>
                </c:pt>
              </c:numCache>
            </c:numRef>
          </c:val>
          <c:smooth val="0"/>
          <c:extLst xmlns:c15="http://schemas.microsoft.com/office/drawing/2012/chart">
            <c:ext xmlns:c16="http://schemas.microsoft.com/office/drawing/2014/chart" uri="{C3380CC4-5D6E-409C-BE32-E72D297353CC}">
              <c16:uniqueId val="{00000001-DFB4-4CEA-8DF5-63B1D6FD41A1}"/>
            </c:ext>
          </c:extLst>
        </c:ser>
        <c:ser>
          <c:idx val="2"/>
          <c:order val="2"/>
          <c:tx>
            <c:strRef>
              <c:f>'[DU Review Tracker  Working Sheet-ERT_May.xlsx]Team Pareto'!$S$30</c:f>
              <c:strCache>
                <c:ptCount val="1"/>
                <c:pt idx="0">
                  <c:v>May Pareto %</c:v>
                </c:pt>
              </c:strCache>
            </c:strRef>
          </c:tx>
          <c:spPr>
            <a:ln w="28575" cap="rnd">
              <a:solidFill>
                <a:schemeClr val="accent1">
                  <a:shade val="65000"/>
                </a:schemeClr>
              </a:solidFill>
              <a:round/>
            </a:ln>
            <a:effectLst/>
          </c:spPr>
          <c:marker>
            <c:symbol val="none"/>
          </c:marker>
          <c:cat>
            <c:strRef>
              <c:f>'[DU Review Tracker  Working Sheet-ERT_May.xlsx]Team Pareto'!$P$31:$P$36</c:f>
              <c:strCache>
                <c:ptCount val="6"/>
                <c:pt idx="0">
                  <c:v>Jayaprakash J</c:v>
                </c:pt>
                <c:pt idx="1">
                  <c:v>Isaac Jebakumar D</c:v>
                </c:pt>
                <c:pt idx="2">
                  <c:v>Vigneshwaran N</c:v>
                </c:pt>
                <c:pt idx="3">
                  <c:v>Vijay Krishna</c:v>
                </c:pt>
                <c:pt idx="4">
                  <c:v>Shanmuga Priya G</c:v>
                </c:pt>
                <c:pt idx="5">
                  <c:v>Kalpana Kola</c:v>
                </c:pt>
              </c:strCache>
            </c:strRef>
          </c:cat>
          <c:val>
            <c:numRef>
              <c:f>'[DU Review Tracker  Working Sheet-ERT_May.xlsx]Team Pareto'!$S$31:$S$36</c:f>
              <c:numCache>
                <c:formatCode>0%</c:formatCode>
                <c:ptCount val="6"/>
                <c:pt idx="0">
                  <c:v>1</c:v>
                </c:pt>
                <c:pt idx="1">
                  <c:v>0.86363636363636365</c:v>
                </c:pt>
                <c:pt idx="2">
                  <c:v>0.73636363636363633</c:v>
                </c:pt>
                <c:pt idx="3">
                  <c:v>0.66363636363636369</c:v>
                </c:pt>
                <c:pt idx="4">
                  <c:v>0.47272727272727272</c:v>
                </c:pt>
                <c:pt idx="5">
                  <c:v>0.25454545454545452</c:v>
                </c:pt>
              </c:numCache>
            </c:numRef>
          </c:val>
          <c:smooth val="0"/>
          <c:extLst>
            <c:ext xmlns:c16="http://schemas.microsoft.com/office/drawing/2014/chart" uri="{C3380CC4-5D6E-409C-BE32-E72D297353CC}">
              <c16:uniqueId val="{00000002-DFB4-4CEA-8DF5-63B1D6FD41A1}"/>
            </c:ext>
          </c:extLst>
        </c:ser>
        <c:dLbls>
          <c:showLegendKey val="0"/>
          <c:showVal val="0"/>
          <c:showCatName val="0"/>
          <c:showSerName val="0"/>
          <c:showPercent val="0"/>
          <c:showBubbleSize val="0"/>
        </c:dLbls>
        <c:marker val="1"/>
        <c:smooth val="0"/>
        <c:axId val="176266384"/>
        <c:axId val="177246288"/>
        <c:extLst/>
      </c:lineChart>
      <c:catAx>
        <c:axId val="390178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390175320"/>
        <c:crosses val="autoZero"/>
        <c:auto val="1"/>
        <c:lblAlgn val="ctr"/>
        <c:lblOffset val="100"/>
        <c:noMultiLvlLbl val="0"/>
      </c:catAx>
      <c:valAx>
        <c:axId val="390175320"/>
        <c:scaling>
          <c:orientation val="minMax"/>
          <c:max val="50"/>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390178064"/>
        <c:crosses val="autoZero"/>
        <c:crossBetween val="between"/>
        <c:majorUnit val="20"/>
      </c:valAx>
      <c:valAx>
        <c:axId val="177246288"/>
        <c:scaling>
          <c:orientation val="minMax"/>
          <c:max val="1"/>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76266384"/>
        <c:crosses val="max"/>
        <c:crossBetween val="between"/>
        <c:majorUnit val="0.2"/>
      </c:valAx>
      <c:catAx>
        <c:axId val="176266384"/>
        <c:scaling>
          <c:orientation val="minMax"/>
        </c:scaling>
        <c:delete val="1"/>
        <c:axPos val="b"/>
        <c:numFmt formatCode="General" sourceLinked="1"/>
        <c:majorTickMark val="out"/>
        <c:minorTickMark val="none"/>
        <c:tickLblPos val="nextTo"/>
        <c:crossAx val="177246288"/>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solidFill>
                <a:latin typeface="+mn-lt"/>
                <a:ea typeface="+mn-ea"/>
                <a:cs typeface="+mn-cs"/>
              </a:defRPr>
            </a:pPr>
            <a:endParaRPr lang="en-US"/>
          </a:p>
        </c:txPr>
      </c:dTable>
      <c:spPr>
        <a:noFill/>
        <a:ln>
          <a:noFill/>
        </a:ln>
        <a:effectLst/>
      </c:spPr>
    </c:plotArea>
    <c:plotVisOnly val="1"/>
    <c:dispBlanksAs val="gap"/>
    <c:showDLblsOverMax val="0"/>
  </c:chart>
  <c:spPr>
    <a:solidFill>
      <a:schemeClr val="bg1"/>
    </a:solidFill>
    <a:ln w="9525" cap="flat" cmpd="sng" algn="ctr">
      <a:solidFill>
        <a:schemeClr val="tx1">
          <a:lumMod val="65000"/>
          <a:lumOff val="35000"/>
        </a:schemeClr>
      </a:solidFill>
      <a:round/>
    </a:ln>
    <a:effectLst/>
  </c:spPr>
  <c:txPr>
    <a:bodyPr/>
    <a:lstStyle/>
    <a:p>
      <a:pPr>
        <a:defRPr baseline="0">
          <a:solidFill>
            <a:schemeClr val="tx1"/>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aseline="0"/>
              <a:t>GMDART Ticket Trend</a:t>
            </a:r>
            <a:endParaRPr lang="en-US"/>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Sheet1!$B$13</c:f>
              <c:strCache>
                <c:ptCount val="1"/>
                <c:pt idx="0">
                  <c:v>Number of INC</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numRef>
              <c:f>Sheet1!$A$14:$A$20</c:f>
              <c:numCache>
                <c:formatCode>mmm\-yy</c:formatCode>
                <c:ptCount val="7"/>
                <c:pt idx="0">
                  <c:v>43788</c:v>
                </c:pt>
                <c:pt idx="1">
                  <c:v>43818</c:v>
                </c:pt>
                <c:pt idx="2">
                  <c:v>43849</c:v>
                </c:pt>
                <c:pt idx="3">
                  <c:v>43880</c:v>
                </c:pt>
                <c:pt idx="4">
                  <c:v>43909</c:v>
                </c:pt>
                <c:pt idx="5">
                  <c:v>43940</c:v>
                </c:pt>
                <c:pt idx="6">
                  <c:v>43970</c:v>
                </c:pt>
              </c:numCache>
            </c:numRef>
          </c:cat>
          <c:val>
            <c:numRef>
              <c:f>Sheet1!$B$14:$B$20</c:f>
              <c:numCache>
                <c:formatCode>General</c:formatCode>
                <c:ptCount val="7"/>
                <c:pt idx="0">
                  <c:v>77</c:v>
                </c:pt>
                <c:pt idx="1">
                  <c:v>92</c:v>
                </c:pt>
                <c:pt idx="2">
                  <c:v>119</c:v>
                </c:pt>
                <c:pt idx="3">
                  <c:v>135</c:v>
                </c:pt>
                <c:pt idx="4">
                  <c:v>184</c:v>
                </c:pt>
                <c:pt idx="5">
                  <c:v>115</c:v>
                </c:pt>
                <c:pt idx="6">
                  <c:v>106</c:v>
                </c:pt>
              </c:numCache>
            </c:numRef>
          </c:val>
          <c:extLst>
            <c:ext xmlns:c16="http://schemas.microsoft.com/office/drawing/2014/chart" uri="{C3380CC4-5D6E-409C-BE32-E72D297353CC}">
              <c16:uniqueId val="{00000000-D4D2-4DAF-A59A-512792DD05E5}"/>
            </c:ext>
          </c:extLst>
        </c:ser>
        <c:ser>
          <c:idx val="1"/>
          <c:order val="1"/>
          <c:tx>
            <c:strRef>
              <c:f>Sheet1!$C$13</c:f>
              <c:strCache>
                <c:ptCount val="1"/>
                <c:pt idx="0">
                  <c:v>Number of SR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numRef>
              <c:f>Sheet1!$A$14:$A$20</c:f>
              <c:numCache>
                <c:formatCode>mmm\-yy</c:formatCode>
                <c:ptCount val="7"/>
                <c:pt idx="0">
                  <c:v>43788</c:v>
                </c:pt>
                <c:pt idx="1">
                  <c:v>43818</c:v>
                </c:pt>
                <c:pt idx="2">
                  <c:v>43849</c:v>
                </c:pt>
                <c:pt idx="3">
                  <c:v>43880</c:v>
                </c:pt>
                <c:pt idx="4">
                  <c:v>43909</c:v>
                </c:pt>
                <c:pt idx="5">
                  <c:v>43940</c:v>
                </c:pt>
                <c:pt idx="6">
                  <c:v>43970</c:v>
                </c:pt>
              </c:numCache>
            </c:numRef>
          </c:cat>
          <c:val>
            <c:numRef>
              <c:f>Sheet1!$C$14:$C$20</c:f>
              <c:numCache>
                <c:formatCode>General</c:formatCode>
                <c:ptCount val="7"/>
                <c:pt idx="0">
                  <c:v>104</c:v>
                </c:pt>
                <c:pt idx="1">
                  <c:v>120</c:v>
                </c:pt>
                <c:pt idx="2">
                  <c:v>85</c:v>
                </c:pt>
                <c:pt idx="3">
                  <c:v>107</c:v>
                </c:pt>
                <c:pt idx="4">
                  <c:v>160</c:v>
                </c:pt>
                <c:pt idx="5">
                  <c:v>150</c:v>
                </c:pt>
                <c:pt idx="6">
                  <c:v>153</c:v>
                </c:pt>
              </c:numCache>
            </c:numRef>
          </c:val>
          <c:extLst>
            <c:ext xmlns:c16="http://schemas.microsoft.com/office/drawing/2014/chart" uri="{C3380CC4-5D6E-409C-BE32-E72D297353CC}">
              <c16:uniqueId val="{00000001-D4D2-4DAF-A59A-512792DD05E5}"/>
            </c:ext>
          </c:extLst>
        </c:ser>
        <c:dLbls>
          <c:showLegendKey val="0"/>
          <c:showVal val="0"/>
          <c:showCatName val="0"/>
          <c:showSerName val="0"/>
          <c:showPercent val="0"/>
          <c:showBubbleSize val="0"/>
        </c:dLbls>
        <c:gapWidth val="150"/>
        <c:axId val="1210254560"/>
        <c:axId val="1210235008"/>
      </c:barChart>
      <c:dateAx>
        <c:axId val="1210254560"/>
        <c:scaling>
          <c:orientation val="minMax"/>
        </c:scaling>
        <c:delete val="0"/>
        <c:axPos val="b"/>
        <c:numFmt formatCode="mmm\-yy"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10235008"/>
        <c:crosses val="autoZero"/>
        <c:auto val="1"/>
        <c:lblOffset val="100"/>
        <c:baseTimeUnit val="months"/>
      </c:dateAx>
      <c:valAx>
        <c:axId val="121023500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10254560"/>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dTable>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1" i="0" u="none" strike="noStrike" kern="1200" cap="all" spc="0" baseline="0">
                <a:solidFill>
                  <a:schemeClr val="tx1">
                    <a:lumMod val="65000"/>
                    <a:lumOff val="35000"/>
                  </a:schemeClr>
                </a:solidFill>
                <a:latin typeface="+mn-lt"/>
                <a:ea typeface="+mn-ea"/>
                <a:cs typeface="+mn-cs"/>
              </a:defRPr>
            </a:pPr>
            <a:r>
              <a:rPr lang="en-US" b="1" cap="all" baseline="0" dirty="0" err="1" smtClean="0">
                <a:solidFill>
                  <a:schemeClr val="tx1"/>
                </a:solidFill>
              </a:rPr>
              <a:t>Gmdart</a:t>
            </a:r>
            <a:r>
              <a:rPr lang="en-US" b="1" cap="all" baseline="0" dirty="0" smtClean="0">
                <a:solidFill>
                  <a:schemeClr val="tx1"/>
                </a:solidFill>
              </a:rPr>
              <a:t> </a:t>
            </a:r>
            <a:endParaRPr lang="en-US" b="1" cap="all" baseline="0" dirty="0">
              <a:solidFill>
                <a:schemeClr val="tx1"/>
              </a:solidFill>
            </a:endParaRPr>
          </a:p>
        </c:rich>
      </c:tx>
      <c:layout/>
      <c:overlay val="0"/>
      <c:spPr>
        <a:noFill/>
        <a:ln>
          <a:noFill/>
        </a:ln>
        <a:effectLst/>
      </c:spPr>
      <c:txPr>
        <a:bodyPr rot="0" spcFirstLastPara="1" vertOverflow="ellipsis" vert="horz" wrap="square" anchor="ctr" anchorCtr="1"/>
        <a:lstStyle/>
        <a:p>
          <a:pPr>
            <a:defRPr sz="1400" b="1" i="0" u="none" strike="noStrike" kern="1200" cap="all"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'[DU Review Tracker  Working Sheet-ERT_May.xlsx]Team Pareto'!$R$142</c:f>
              <c:strCache>
                <c:ptCount val="1"/>
                <c:pt idx="0">
                  <c:v>May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'[DU Review Tracker  Working Sheet-ERT_May.xlsx]Team Pareto'!$Q$143:$Q$149</c:f>
              <c:strCache>
                <c:ptCount val="7"/>
                <c:pt idx="0">
                  <c:v>Sureshbabu G </c:v>
                </c:pt>
                <c:pt idx="1">
                  <c:v>Rajendrarao Choppara</c:v>
                </c:pt>
                <c:pt idx="2">
                  <c:v>Nerusu Sivaprasad</c:v>
                </c:pt>
                <c:pt idx="3">
                  <c:v>Jyothi Hemanth Hegde</c:v>
                </c:pt>
                <c:pt idx="4">
                  <c:v>Rangitha Ramasamy</c:v>
                </c:pt>
                <c:pt idx="5">
                  <c:v>Srikala Thiruvalluru</c:v>
                </c:pt>
                <c:pt idx="6">
                  <c:v>Sushma G</c:v>
                </c:pt>
              </c:strCache>
            </c:strRef>
          </c:cat>
          <c:val>
            <c:numRef>
              <c:f>'[DU Review Tracker  Working Sheet-ERT_May.xlsx]Team Pareto'!$R$143:$R$149</c:f>
              <c:numCache>
                <c:formatCode>General</c:formatCode>
                <c:ptCount val="7"/>
                <c:pt idx="0">
                  <c:v>14</c:v>
                </c:pt>
                <c:pt idx="1">
                  <c:v>29</c:v>
                </c:pt>
                <c:pt idx="2">
                  <c:v>39</c:v>
                </c:pt>
                <c:pt idx="3">
                  <c:v>36</c:v>
                </c:pt>
                <c:pt idx="4">
                  <c:v>52</c:v>
                </c:pt>
                <c:pt idx="5">
                  <c:v>43</c:v>
                </c:pt>
                <c:pt idx="6">
                  <c:v>46</c:v>
                </c:pt>
              </c:numCache>
            </c:numRef>
          </c:val>
          <c:extLst xmlns:c15="http://schemas.microsoft.com/office/drawing/2012/chart">
            <c:ext xmlns:c16="http://schemas.microsoft.com/office/drawing/2014/chart" uri="{C3380CC4-5D6E-409C-BE32-E72D297353CC}">
              <c16:uniqueId val="{00000000-F565-40BE-80E2-77EB8694A355}"/>
            </c:ext>
          </c:extLst>
        </c:ser>
        <c:dLbls>
          <c:showLegendKey val="0"/>
          <c:showVal val="1"/>
          <c:showCatName val="0"/>
          <c:showSerName val="0"/>
          <c:showPercent val="0"/>
          <c:showBubbleSize val="0"/>
        </c:dLbls>
        <c:gapWidth val="219"/>
        <c:axId val="390178064"/>
        <c:axId val="390175320"/>
      </c:barChart>
      <c:lineChart>
        <c:grouping val="standard"/>
        <c:varyColors val="0"/>
        <c:ser>
          <c:idx val="2"/>
          <c:order val="1"/>
          <c:tx>
            <c:strRef>
              <c:f>'[DU Review Tracker  Working Sheet-ERT_May.xlsx]Team Pareto'!$S$142</c:f>
              <c:strCache>
                <c:ptCount val="1"/>
                <c:pt idx="0">
                  <c:v>May Cumulative</c:v>
                </c:pt>
              </c:strCache>
            </c:strRef>
          </c:tx>
          <c:spPr>
            <a:ln w="28575" cap="rnd">
              <a:solidFill>
                <a:schemeClr val="accent1">
                  <a:tint val="65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'[DU Review Tracker  Working Sheet-ERT_May.xlsx]Team Pareto'!$Q$143:$Q$149</c:f>
              <c:strCache>
                <c:ptCount val="7"/>
                <c:pt idx="0">
                  <c:v>Sureshbabu G </c:v>
                </c:pt>
                <c:pt idx="1">
                  <c:v>Rajendrarao Choppara</c:v>
                </c:pt>
                <c:pt idx="2">
                  <c:v>Nerusu Sivaprasad</c:v>
                </c:pt>
                <c:pt idx="3">
                  <c:v>Jyothi Hemanth Hegde</c:v>
                </c:pt>
                <c:pt idx="4">
                  <c:v>Rangitha Ramasamy</c:v>
                </c:pt>
                <c:pt idx="5">
                  <c:v>Srikala Thiruvalluru</c:v>
                </c:pt>
                <c:pt idx="6">
                  <c:v>Sushma G</c:v>
                </c:pt>
              </c:strCache>
            </c:strRef>
          </c:cat>
          <c:val>
            <c:numRef>
              <c:f>'[DU Review Tracker  Working Sheet-ERT_May.xlsx]Team Pareto'!$S$143:$S$149</c:f>
              <c:numCache>
                <c:formatCode>General</c:formatCode>
                <c:ptCount val="7"/>
                <c:pt idx="0">
                  <c:v>259</c:v>
                </c:pt>
                <c:pt idx="1">
                  <c:v>245</c:v>
                </c:pt>
                <c:pt idx="2">
                  <c:v>216</c:v>
                </c:pt>
                <c:pt idx="3">
                  <c:v>177</c:v>
                </c:pt>
                <c:pt idx="4">
                  <c:v>141</c:v>
                </c:pt>
                <c:pt idx="5">
                  <c:v>89</c:v>
                </c:pt>
                <c:pt idx="6">
                  <c:v>46</c:v>
                </c:pt>
              </c:numCache>
            </c:numRef>
          </c:val>
          <c:smooth val="0"/>
          <c:extLst>
            <c:ext xmlns:c16="http://schemas.microsoft.com/office/drawing/2014/chart" uri="{C3380CC4-5D6E-409C-BE32-E72D297353CC}">
              <c16:uniqueId val="{00000001-F565-40BE-80E2-77EB8694A355}"/>
            </c:ext>
          </c:extLst>
        </c:ser>
        <c:ser>
          <c:idx val="0"/>
          <c:order val="2"/>
          <c:tx>
            <c:strRef>
              <c:f>'[DU Review Tracker  Working Sheet-ERT_May.xlsx]Team Pareto'!$T$142</c:f>
              <c:strCache>
                <c:ptCount val="1"/>
                <c:pt idx="0">
                  <c:v>May Pareto %</c:v>
                </c:pt>
              </c:strCache>
            </c:strRef>
          </c:tx>
          <c:spPr>
            <a:ln w="28575" cap="rnd">
              <a:solidFill>
                <a:schemeClr val="accent1">
                  <a:shade val="65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'[DU Review Tracker  Working Sheet-ERT_May.xlsx]Team Pareto'!$Q$143:$Q$149</c:f>
              <c:strCache>
                <c:ptCount val="7"/>
                <c:pt idx="0">
                  <c:v>Sureshbabu G </c:v>
                </c:pt>
                <c:pt idx="1">
                  <c:v>Rajendrarao Choppara</c:v>
                </c:pt>
                <c:pt idx="2">
                  <c:v>Nerusu Sivaprasad</c:v>
                </c:pt>
                <c:pt idx="3">
                  <c:v>Jyothi Hemanth Hegde</c:v>
                </c:pt>
                <c:pt idx="4">
                  <c:v>Rangitha Ramasamy</c:v>
                </c:pt>
                <c:pt idx="5">
                  <c:v>Srikala Thiruvalluru</c:v>
                </c:pt>
                <c:pt idx="6">
                  <c:v>Sushma G</c:v>
                </c:pt>
              </c:strCache>
            </c:strRef>
          </c:cat>
          <c:val>
            <c:numRef>
              <c:f>'[DU Review Tracker  Working Sheet-ERT_May.xlsx]Team Pareto'!$T$143:$T$149</c:f>
              <c:numCache>
                <c:formatCode>0%</c:formatCode>
                <c:ptCount val="7"/>
                <c:pt idx="0">
                  <c:v>1</c:v>
                </c:pt>
                <c:pt idx="1">
                  <c:v>0.94594594594594594</c:v>
                </c:pt>
                <c:pt idx="2">
                  <c:v>0.83397683397683398</c:v>
                </c:pt>
                <c:pt idx="3">
                  <c:v>0.68339768339768336</c:v>
                </c:pt>
                <c:pt idx="4">
                  <c:v>0.54440154440154442</c:v>
                </c:pt>
                <c:pt idx="5">
                  <c:v>0.34362934362934361</c:v>
                </c:pt>
                <c:pt idx="6">
                  <c:v>0.17760617760617761</c:v>
                </c:pt>
              </c:numCache>
            </c:numRef>
          </c:val>
          <c:smooth val="0"/>
          <c:extLst>
            <c:ext xmlns:c16="http://schemas.microsoft.com/office/drawing/2014/chart" uri="{C3380CC4-5D6E-409C-BE32-E72D297353CC}">
              <c16:uniqueId val="{00000002-F565-40BE-80E2-77EB8694A355}"/>
            </c:ext>
          </c:extLst>
        </c:ser>
        <c:dLbls>
          <c:showLegendKey val="0"/>
          <c:showVal val="1"/>
          <c:showCatName val="0"/>
          <c:showSerName val="0"/>
          <c:showPercent val="0"/>
          <c:showBubbleSize val="0"/>
        </c:dLbls>
        <c:marker val="1"/>
        <c:smooth val="0"/>
        <c:axId val="176266384"/>
        <c:axId val="177246288"/>
      </c:lineChart>
      <c:catAx>
        <c:axId val="390178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0175320"/>
        <c:crosses val="autoZero"/>
        <c:auto val="1"/>
        <c:lblAlgn val="ctr"/>
        <c:lblOffset val="100"/>
        <c:noMultiLvlLbl val="0"/>
      </c:catAx>
      <c:valAx>
        <c:axId val="390175320"/>
        <c:scaling>
          <c:orientation val="minMax"/>
          <c:max val="5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0178064"/>
        <c:crosses val="autoZero"/>
        <c:crossBetween val="between"/>
        <c:majorUnit val="20"/>
      </c:valAx>
      <c:valAx>
        <c:axId val="177246288"/>
        <c:scaling>
          <c:orientation val="minMax"/>
          <c:max val="1"/>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266384"/>
        <c:crosses val="max"/>
        <c:crossBetween val="between"/>
      </c:valAx>
      <c:catAx>
        <c:axId val="176266384"/>
        <c:scaling>
          <c:orientation val="minMax"/>
        </c:scaling>
        <c:delete val="1"/>
        <c:axPos val="b"/>
        <c:numFmt formatCode="General" sourceLinked="1"/>
        <c:majorTickMark val="out"/>
        <c:minorTickMark val="none"/>
        <c:tickLblPos val="nextTo"/>
        <c:crossAx val="177246288"/>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solidFill>
                <a:latin typeface="+mn-lt"/>
                <a:ea typeface="+mn-ea"/>
                <a:cs typeface="+mn-cs"/>
              </a:defRPr>
            </a:pPr>
            <a:endParaRPr lang="en-US"/>
          </a:p>
        </c:txPr>
      </c:dTable>
      <c:spPr>
        <a:noFill/>
        <a:ln>
          <a:noFill/>
        </a:ln>
        <a:effectLst/>
      </c:spPr>
    </c:plotArea>
    <c:plotVisOnly val="1"/>
    <c:dispBlanksAs val="gap"/>
    <c:showDLblsOverMax val="0"/>
  </c:chart>
  <c:spPr>
    <a:solidFill>
      <a:schemeClr val="bg1"/>
    </a:solidFill>
    <a:ln w="9525" cap="flat" cmpd="sng" algn="ctr">
      <a:solidFill>
        <a:schemeClr val="tx1">
          <a:lumMod val="65000"/>
          <a:lumOff val="3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all" baseline="0">
                <a:solidFill>
                  <a:sysClr val="windowText" lastClr="000000"/>
                </a:solidFill>
                <a:latin typeface="+mn-lt"/>
                <a:ea typeface="+mn-ea"/>
                <a:cs typeface="+mn-cs"/>
              </a:defRPr>
            </a:pPr>
            <a:r>
              <a:rPr lang="en-US" sz="1400" b="0" i="0" cap="all" baseline="0">
                <a:solidFill>
                  <a:sysClr val="windowText" lastClr="000000"/>
                </a:solidFill>
              </a:rPr>
              <a:t>PM Backlog GMDART</a:t>
            </a:r>
          </a:p>
        </c:rich>
      </c:tx>
      <c:layout/>
      <c:overlay val="0"/>
      <c:spPr>
        <a:noFill/>
        <a:ln>
          <a:noFill/>
        </a:ln>
        <a:effectLst/>
      </c:spPr>
      <c:txPr>
        <a:bodyPr rot="0" spcFirstLastPara="1" vertOverflow="ellipsis" vert="horz" wrap="square" anchor="ctr" anchorCtr="1"/>
        <a:lstStyle/>
        <a:p>
          <a:pPr>
            <a:defRPr sz="1400" b="0" i="0" u="none" strike="noStrike" kern="1200" cap="all"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2.2782298948506859E-2"/>
          <c:y val="0.18560185185185185"/>
          <c:w val="0.96843351259072252"/>
          <c:h val="0.53641914552347625"/>
        </c:manualLayout>
      </c:layout>
      <c:barChart>
        <c:barDir val="col"/>
        <c:grouping val="stacked"/>
        <c:varyColors val="0"/>
        <c:ser>
          <c:idx val="0"/>
          <c:order val="0"/>
          <c:tx>
            <c:strRef>
              <c:f>'Backlog &amp; Other Dashboard'!$A$81</c:f>
              <c:strCache>
                <c:ptCount val="1"/>
                <c:pt idx="0">
                  <c:v>&lt;=45 Days</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'Backlog &amp; Other Dashboard'!$B$80:$C$80</c:f>
              <c:strCache>
                <c:ptCount val="2"/>
                <c:pt idx="0">
                  <c:v>APR-20</c:v>
                </c:pt>
                <c:pt idx="1">
                  <c:v>May-20</c:v>
                </c:pt>
              </c:strCache>
            </c:strRef>
          </c:cat>
          <c:val>
            <c:numRef>
              <c:f>'Backlog &amp; Other Dashboard'!$B$81:$C$81</c:f>
              <c:numCache>
                <c:formatCode>General</c:formatCode>
                <c:ptCount val="2"/>
                <c:pt idx="0">
                  <c:v>1</c:v>
                </c:pt>
                <c:pt idx="1">
                  <c:v>9</c:v>
                </c:pt>
              </c:numCache>
            </c:numRef>
          </c:val>
          <c:extLst>
            <c:ext xmlns:c16="http://schemas.microsoft.com/office/drawing/2014/chart" uri="{C3380CC4-5D6E-409C-BE32-E72D297353CC}">
              <c16:uniqueId val="{00000000-881D-4F8D-8E05-4A90AA52E912}"/>
            </c:ext>
          </c:extLst>
        </c:ser>
        <c:ser>
          <c:idx val="1"/>
          <c:order val="1"/>
          <c:tx>
            <c:strRef>
              <c:f>'Backlog &amp; Other Dashboard'!$A$82</c:f>
              <c:strCache>
                <c:ptCount val="1"/>
                <c:pt idx="0">
                  <c:v>46-60 Days</c:v>
                </c:pt>
              </c:strCache>
            </c:strRef>
          </c:tx>
          <c:spPr>
            <a:solidFill>
              <a:schemeClr val="accent4">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'Backlog &amp; Other Dashboard'!$B$80:$C$80</c:f>
              <c:strCache>
                <c:ptCount val="2"/>
                <c:pt idx="0">
                  <c:v>APR-20</c:v>
                </c:pt>
                <c:pt idx="1">
                  <c:v>May-20</c:v>
                </c:pt>
              </c:strCache>
            </c:strRef>
          </c:cat>
          <c:val>
            <c:numRef>
              <c:f>'Backlog &amp; Other Dashboard'!$B$82:$C$82</c:f>
              <c:numCache>
                <c:formatCode>General</c:formatCode>
                <c:ptCount val="2"/>
                <c:pt idx="0">
                  <c:v>4</c:v>
                </c:pt>
                <c:pt idx="1">
                  <c:v>0</c:v>
                </c:pt>
              </c:numCache>
            </c:numRef>
          </c:val>
          <c:extLst>
            <c:ext xmlns:c16="http://schemas.microsoft.com/office/drawing/2014/chart" uri="{C3380CC4-5D6E-409C-BE32-E72D297353CC}">
              <c16:uniqueId val="{00000001-881D-4F8D-8E05-4A90AA52E912}"/>
            </c:ext>
          </c:extLst>
        </c:ser>
        <c:ser>
          <c:idx val="2"/>
          <c:order val="2"/>
          <c:tx>
            <c:strRef>
              <c:f>'Backlog &amp; Other Dashboard'!$A$83</c:f>
              <c:strCache>
                <c:ptCount val="1"/>
                <c:pt idx="0">
                  <c:v>61-120 Days</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'Backlog &amp; Other Dashboard'!$B$80:$C$80</c:f>
              <c:strCache>
                <c:ptCount val="2"/>
                <c:pt idx="0">
                  <c:v>APR-20</c:v>
                </c:pt>
                <c:pt idx="1">
                  <c:v>May-20</c:v>
                </c:pt>
              </c:strCache>
            </c:strRef>
          </c:cat>
          <c:val>
            <c:numRef>
              <c:f>'Backlog &amp; Other Dashboard'!$B$83:$C$83</c:f>
              <c:numCache>
                <c:formatCode>General</c:formatCode>
                <c:ptCount val="2"/>
                <c:pt idx="0">
                  <c:v>1</c:v>
                </c:pt>
                <c:pt idx="1">
                  <c:v>5</c:v>
                </c:pt>
              </c:numCache>
            </c:numRef>
          </c:val>
          <c:extLst>
            <c:ext xmlns:c16="http://schemas.microsoft.com/office/drawing/2014/chart" uri="{C3380CC4-5D6E-409C-BE32-E72D297353CC}">
              <c16:uniqueId val="{00000002-881D-4F8D-8E05-4A90AA52E912}"/>
            </c:ext>
          </c:extLst>
        </c:ser>
        <c:ser>
          <c:idx val="3"/>
          <c:order val="3"/>
          <c:tx>
            <c:strRef>
              <c:f>'Backlog &amp; Other Dashboard'!$A$84</c:f>
              <c:strCache>
                <c:ptCount val="1"/>
                <c:pt idx="0">
                  <c:v>121-240 Days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'Backlog &amp; Other Dashboard'!$B$80:$C$80</c:f>
              <c:strCache>
                <c:ptCount val="2"/>
                <c:pt idx="0">
                  <c:v>APR-20</c:v>
                </c:pt>
                <c:pt idx="1">
                  <c:v>May-20</c:v>
                </c:pt>
              </c:strCache>
            </c:strRef>
          </c:cat>
          <c:val>
            <c:numRef>
              <c:f>'Backlog &amp; Other Dashboard'!$B$84:$C$84</c:f>
              <c:numCache>
                <c:formatCode>General</c:formatCode>
                <c:ptCount val="2"/>
                <c:pt idx="0">
                  <c:v>1</c:v>
                </c:pt>
                <c:pt idx="1">
                  <c:v>1</c:v>
                </c:pt>
              </c:numCache>
            </c:numRef>
          </c:val>
          <c:extLst>
            <c:ext xmlns:c16="http://schemas.microsoft.com/office/drawing/2014/chart" uri="{C3380CC4-5D6E-409C-BE32-E72D297353CC}">
              <c16:uniqueId val="{00000003-881D-4F8D-8E05-4A90AA52E912}"/>
            </c:ext>
          </c:extLst>
        </c:ser>
        <c:ser>
          <c:idx val="4"/>
          <c:order val="4"/>
          <c:tx>
            <c:strRef>
              <c:f>'Backlog &amp; Other Dashboard'!$A$85</c:f>
              <c:strCache>
                <c:ptCount val="1"/>
                <c:pt idx="0">
                  <c:v>241-365 Days</c:v>
                </c:pt>
              </c:strCache>
            </c:strRef>
          </c:tx>
          <c:spPr>
            <a:solidFill>
              <a:schemeClr val="accent2">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'Backlog &amp; Other Dashboard'!$B$80:$C$80</c:f>
              <c:strCache>
                <c:ptCount val="2"/>
                <c:pt idx="0">
                  <c:v>APR-20</c:v>
                </c:pt>
                <c:pt idx="1">
                  <c:v>May-20</c:v>
                </c:pt>
              </c:strCache>
            </c:strRef>
          </c:cat>
          <c:val>
            <c:numRef>
              <c:f>'Backlog &amp; Other Dashboard'!$B$85:$C$85</c:f>
              <c:numCache>
                <c:formatCode>General</c:formatCode>
                <c:ptCount val="2"/>
                <c:pt idx="0">
                  <c:v>1</c:v>
                </c:pt>
                <c:pt idx="1">
                  <c:v>1</c:v>
                </c:pt>
              </c:numCache>
            </c:numRef>
          </c:val>
          <c:extLst>
            <c:ext xmlns:c16="http://schemas.microsoft.com/office/drawing/2014/chart" uri="{C3380CC4-5D6E-409C-BE32-E72D297353CC}">
              <c16:uniqueId val="{00000004-881D-4F8D-8E05-4A90AA52E912}"/>
            </c:ext>
          </c:extLst>
        </c:ser>
        <c:ser>
          <c:idx val="5"/>
          <c:order val="5"/>
          <c:tx>
            <c:strRef>
              <c:f>'Backlog &amp; Other Dashboard'!$A$86</c:f>
              <c:strCache>
                <c:ptCount val="1"/>
                <c:pt idx="0">
                  <c:v>&gt;365 Days</c:v>
                </c:pt>
              </c:strCache>
            </c:strRef>
          </c:tx>
          <c:spPr>
            <a:solidFill>
              <a:schemeClr val="accent2">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'Backlog &amp; Other Dashboard'!$B$80:$C$80</c:f>
              <c:strCache>
                <c:ptCount val="2"/>
                <c:pt idx="0">
                  <c:v>APR-20</c:v>
                </c:pt>
                <c:pt idx="1">
                  <c:v>May-20</c:v>
                </c:pt>
              </c:strCache>
            </c:strRef>
          </c:cat>
          <c:val>
            <c:numRef>
              <c:f>'Backlog &amp; Other Dashboard'!$B$86:$C$86</c:f>
              <c:numCache>
                <c:formatCode>General</c:formatCode>
                <c:ptCount val="2"/>
                <c:pt idx="0">
                  <c:v>0</c:v>
                </c:pt>
                <c:pt idx="1">
                  <c:v>0</c:v>
                </c:pt>
              </c:numCache>
            </c:numRef>
          </c:val>
          <c:extLst>
            <c:ext xmlns:c16="http://schemas.microsoft.com/office/drawing/2014/chart" uri="{C3380CC4-5D6E-409C-BE32-E72D297353CC}">
              <c16:uniqueId val="{00000005-881D-4F8D-8E05-4A90AA52E912}"/>
            </c:ext>
          </c:extLst>
        </c:ser>
        <c:dLbls>
          <c:dLblPos val="ctr"/>
          <c:showLegendKey val="0"/>
          <c:showVal val="1"/>
          <c:showCatName val="0"/>
          <c:showSerName val="0"/>
          <c:showPercent val="0"/>
          <c:showBubbleSize val="0"/>
        </c:dLbls>
        <c:gapWidth val="219"/>
        <c:overlap val="100"/>
        <c:axId val="389684816"/>
        <c:axId val="389367784"/>
      </c:barChart>
      <c:lineChart>
        <c:grouping val="stacked"/>
        <c:varyColors val="0"/>
        <c:ser>
          <c:idx val="6"/>
          <c:order val="6"/>
          <c:tx>
            <c:strRef>
              <c:f>'Backlog &amp; Other Dashboard'!$A$87</c:f>
              <c:strCache>
                <c:ptCount val="1"/>
                <c:pt idx="0">
                  <c:v>PM Open</c:v>
                </c:pt>
              </c:strCache>
            </c:strRef>
          </c:tx>
          <c:spPr>
            <a:ln w="31750" cap="rnd">
              <a:solidFill>
                <a:schemeClr val="accent1">
                  <a:lumMod val="60000"/>
                </a:schemeClr>
              </a:solidFill>
              <a:round/>
            </a:ln>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12700">
                <a:solidFill>
                  <a:schemeClr val="lt2"/>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'Backlog &amp; Other Dashboard'!$B$80:$C$80</c:f>
              <c:strCache>
                <c:ptCount val="2"/>
                <c:pt idx="0">
                  <c:v>APR-20</c:v>
                </c:pt>
                <c:pt idx="1">
                  <c:v>May-20</c:v>
                </c:pt>
              </c:strCache>
            </c:strRef>
          </c:cat>
          <c:val>
            <c:numRef>
              <c:f>'Backlog &amp; Other Dashboard'!$B$87:$C$87</c:f>
              <c:numCache>
                <c:formatCode>General</c:formatCode>
                <c:ptCount val="2"/>
                <c:pt idx="0">
                  <c:v>8</c:v>
                </c:pt>
                <c:pt idx="1">
                  <c:v>16</c:v>
                </c:pt>
              </c:numCache>
            </c:numRef>
          </c:val>
          <c:smooth val="0"/>
          <c:extLst>
            <c:ext xmlns:c16="http://schemas.microsoft.com/office/drawing/2014/chart" uri="{C3380CC4-5D6E-409C-BE32-E72D297353CC}">
              <c16:uniqueId val="{00000006-881D-4F8D-8E05-4A90AA52E912}"/>
            </c:ext>
          </c:extLst>
        </c:ser>
        <c:dLbls>
          <c:dLblPos val="ctr"/>
          <c:showLegendKey val="0"/>
          <c:showVal val="1"/>
          <c:showCatName val="0"/>
          <c:showSerName val="0"/>
          <c:showPercent val="0"/>
          <c:showBubbleSize val="0"/>
        </c:dLbls>
        <c:marker val="1"/>
        <c:smooth val="0"/>
        <c:axId val="389684816"/>
        <c:axId val="389367784"/>
      </c:lineChart>
      <c:catAx>
        <c:axId val="389684816"/>
        <c:scaling>
          <c:orientation val="minMax"/>
        </c:scaling>
        <c:delete val="0"/>
        <c:axPos val="b"/>
        <c:numFmt formatCode="General" sourceLinked="1"/>
        <c:majorTickMark val="none"/>
        <c:minorTickMark val="none"/>
        <c:tickLblPos val="low"/>
        <c:spPr>
          <a:noFill/>
          <a:ln w="9525" cap="flat" cmpd="sng" algn="ctr">
            <a:solidFill>
              <a:schemeClr val="tx2">
                <a:lumMod val="15000"/>
                <a:lumOff val="85000"/>
              </a:schemeClr>
            </a:solidFill>
            <a:round/>
          </a:ln>
          <a:effectLst/>
        </c:spPr>
        <c:txPr>
          <a:bodyPr rot="-5400000" spcFirstLastPara="1" vertOverflow="ellipsis" wrap="square" anchor="ctr" anchorCtr="1"/>
          <a:lstStyle/>
          <a:p>
            <a:pPr>
              <a:defRPr sz="900" b="0" i="0" u="none" strike="noStrike" kern="1200" baseline="0">
                <a:solidFill>
                  <a:sysClr val="windowText" lastClr="000000"/>
                </a:solidFill>
                <a:latin typeface="+mn-lt"/>
                <a:ea typeface="+mn-ea"/>
                <a:cs typeface="+mn-cs"/>
              </a:defRPr>
            </a:pPr>
            <a:endParaRPr lang="en-US"/>
          </a:p>
        </c:txPr>
        <c:crossAx val="389367784"/>
        <c:crosses val="autoZero"/>
        <c:auto val="0"/>
        <c:lblAlgn val="ctr"/>
        <c:lblOffset val="100"/>
        <c:noMultiLvlLbl val="0"/>
      </c:catAx>
      <c:valAx>
        <c:axId val="389367784"/>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38968481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Ticket Quality</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'[DU Review Tracker  Working Sheet-ERT_May.xlsx]Ticket Quality'!$B$1</c:f>
              <c:strCache>
                <c:ptCount val="1"/>
                <c:pt idx="0">
                  <c:v>Apr-20 Percentage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'[DU Review Tracker  Working Sheet-ERT_May.xlsx]Ticket Quality'!$A$2:$A$8</c:f>
              <c:strCache>
                <c:ptCount val="2"/>
                <c:pt idx="0">
                  <c:v>GMDart</c:v>
                </c:pt>
                <c:pt idx="1">
                  <c:v>CAO</c:v>
                </c:pt>
              </c:strCache>
              <c:extLst/>
            </c:strRef>
          </c:cat>
          <c:val>
            <c:numRef>
              <c:f>'[DU Review Tracker  Working Sheet-ERT_May.xlsx]Ticket Quality'!$B$2:$B$8</c:f>
              <c:numCache>
                <c:formatCode>General</c:formatCode>
                <c:ptCount val="2"/>
                <c:pt idx="0">
                  <c:v>97</c:v>
                </c:pt>
                <c:pt idx="1">
                  <c:v>98</c:v>
                </c:pt>
              </c:numCache>
              <c:extLst/>
            </c:numRef>
          </c:val>
          <c:extLst>
            <c:ext xmlns:c16="http://schemas.microsoft.com/office/drawing/2014/chart" uri="{C3380CC4-5D6E-409C-BE32-E72D297353CC}">
              <c16:uniqueId val="{00000000-87E3-411E-95CA-9FD31132245B}"/>
            </c:ext>
          </c:extLst>
        </c:ser>
        <c:ser>
          <c:idx val="1"/>
          <c:order val="1"/>
          <c:tx>
            <c:strRef>
              <c:f>'[DU Review Tracker  Working Sheet-ERT_May.xlsx]Ticket Quality'!$C$1</c:f>
              <c:strCache>
                <c:ptCount val="1"/>
                <c:pt idx="0">
                  <c:v>May-20 Percentage </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'[DU Review Tracker  Working Sheet-ERT_May.xlsx]Ticket Quality'!$A$2:$A$8</c:f>
              <c:strCache>
                <c:ptCount val="2"/>
                <c:pt idx="0">
                  <c:v>GMDart</c:v>
                </c:pt>
                <c:pt idx="1">
                  <c:v>CAO</c:v>
                </c:pt>
              </c:strCache>
              <c:extLst/>
            </c:strRef>
          </c:cat>
          <c:val>
            <c:numRef>
              <c:f>'[DU Review Tracker  Working Sheet-ERT_May.xlsx]Ticket Quality'!$C$2:$C$8</c:f>
              <c:numCache>
                <c:formatCode>General</c:formatCode>
                <c:ptCount val="2"/>
                <c:pt idx="0">
                  <c:v>98</c:v>
                </c:pt>
                <c:pt idx="1">
                  <c:v>96</c:v>
                </c:pt>
              </c:numCache>
              <c:extLst/>
            </c:numRef>
          </c:val>
          <c:extLst>
            <c:ext xmlns:c16="http://schemas.microsoft.com/office/drawing/2014/chart" uri="{C3380CC4-5D6E-409C-BE32-E72D297353CC}">
              <c16:uniqueId val="{00000001-87E3-411E-95CA-9FD31132245B}"/>
            </c:ext>
          </c:extLst>
        </c:ser>
        <c:dLbls>
          <c:dLblPos val="outEnd"/>
          <c:showLegendKey val="0"/>
          <c:showVal val="1"/>
          <c:showCatName val="0"/>
          <c:showSerName val="0"/>
          <c:showPercent val="0"/>
          <c:showBubbleSize val="0"/>
        </c:dLbls>
        <c:gapWidth val="219"/>
        <c:overlap val="-27"/>
        <c:axId val="1853707823"/>
        <c:axId val="1853709071"/>
      </c:barChart>
      <c:catAx>
        <c:axId val="18537078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3709071"/>
        <c:crosses val="autoZero"/>
        <c:auto val="1"/>
        <c:lblAlgn val="ctr"/>
        <c:lblOffset val="100"/>
        <c:noMultiLvlLbl val="0"/>
      </c:catAx>
      <c:valAx>
        <c:axId val="185370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370782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Reversed" id="21">
  <a:schemeClr val="accent1"/>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2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2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3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idx="2"/>
          </p:nvPr>
        </p:nvSpPr>
        <p:spPr bwMode="auto">
          <a:xfrm>
            <a:off x="546100" y="234950"/>
            <a:ext cx="6062663" cy="4546600"/>
          </a:xfrm>
          <a:prstGeom prst="rect">
            <a:avLst/>
          </a:prstGeom>
          <a:noFill/>
          <a:ln w="12700">
            <a:solidFill>
              <a:srgbClr val="000000"/>
            </a:solidFill>
            <a:miter lim="800000"/>
            <a:headEnd/>
            <a:tailEnd/>
          </a:ln>
        </p:spPr>
      </p:sp>
      <p:sp>
        <p:nvSpPr>
          <p:cNvPr id="2051" name="Rectangle 3"/>
          <p:cNvSpPr>
            <a:spLocks noGrp="1" noChangeArrowheads="1"/>
          </p:cNvSpPr>
          <p:nvPr>
            <p:ph type="body" sz="quarter" idx="3"/>
          </p:nvPr>
        </p:nvSpPr>
        <p:spPr bwMode="auto">
          <a:xfrm>
            <a:off x="882651" y="-6892925"/>
            <a:ext cx="5334000" cy="1276350"/>
          </a:xfrm>
          <a:prstGeom prst="rect">
            <a:avLst/>
          </a:prstGeom>
          <a:noFill/>
          <a:ln w="12700">
            <a:noFill/>
            <a:miter lim="800000"/>
            <a:headEnd/>
            <a:tailEnd/>
          </a:ln>
          <a:effectLst/>
        </p:spPr>
        <p:txBody>
          <a:bodyPr vert="horz" wrap="square" lIns="91965" tIns="46821" rIns="91965" bIns="46821" numCol="1" anchor="t" anchorCtr="0" compatLnSpc="1">
            <a:prstTxWarp prst="textNoShape">
              <a:avLst/>
            </a:prstTxWarp>
            <a:spAutoFit/>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2052" name="Rectangle 4"/>
          <p:cNvSpPr>
            <a:spLocks noChangeArrowheads="1"/>
          </p:cNvSpPr>
          <p:nvPr/>
        </p:nvSpPr>
        <p:spPr bwMode="auto">
          <a:xfrm>
            <a:off x="241300" y="9939340"/>
            <a:ext cx="4651375" cy="206375"/>
          </a:xfrm>
          <a:prstGeom prst="rect">
            <a:avLst/>
          </a:prstGeom>
          <a:noFill/>
          <a:ln w="9525">
            <a:noFill/>
            <a:miter lim="800000"/>
            <a:headEnd/>
            <a:tailEnd/>
          </a:ln>
          <a:effectLst/>
        </p:spPr>
        <p:txBody>
          <a:bodyPr lIns="0" tIns="42125" rIns="84246" bIns="42125"/>
          <a:lstStyle/>
          <a:p>
            <a:pPr defTabSz="833686" eaLnBrk="0" hangingPunct="0">
              <a:defRPr/>
            </a:pPr>
            <a:r>
              <a:rPr lang="en-GB" altLang="de-DE" sz="1000" b="0" u="none" noProof="1">
                <a:solidFill>
                  <a:schemeClr val="tx1"/>
                </a:solidFill>
                <a:latin typeface="Arial" pitchFamily="34" charset="0"/>
                <a:cs typeface="+mn-cs"/>
              </a:rPr>
              <a:t>CC Controlling / Strategic Controlling · Seite </a:t>
            </a:r>
            <a:fld id="{52C0F173-450F-4263-94BB-11E36F699387}" type="slidenum">
              <a:rPr altLang="de-DE" sz="1000" b="0" u="none" noProof="1">
                <a:solidFill>
                  <a:schemeClr val="tx1"/>
                </a:solidFill>
                <a:latin typeface="Arial" pitchFamily="34" charset="0"/>
                <a:cs typeface="+mn-cs"/>
              </a:rPr>
              <a:pPr defTabSz="833686" eaLnBrk="0" hangingPunct="0">
                <a:defRPr/>
              </a:pPr>
              <a:t>‹#›</a:t>
            </a:fld>
            <a:endParaRPr lang="en-GB" altLang="de-DE" sz="1000" b="0" u="none" noProof="1">
              <a:solidFill>
                <a:schemeClr val="tx1"/>
              </a:solidFill>
              <a:latin typeface="Arial" pitchFamily="34" charset="0"/>
              <a:cs typeface="+mn-cs"/>
            </a:endParaRPr>
          </a:p>
          <a:p>
            <a:pPr defTabSz="833686" eaLnBrk="0" hangingPunct="0">
              <a:defRPr/>
            </a:pPr>
            <a:endParaRPr lang="en-GB" altLang="de-DE" sz="1000" b="0" u="none" noProof="1">
              <a:solidFill>
                <a:schemeClr val="tx1"/>
              </a:solidFill>
              <a:latin typeface="Arial" pitchFamily="34" charset="0"/>
              <a:cs typeface="+mn-cs"/>
            </a:endParaRPr>
          </a:p>
        </p:txBody>
      </p:sp>
    </p:spTree>
    <p:extLst>
      <p:ext uri="{BB962C8B-B14F-4D97-AF65-F5344CB8AC3E}">
        <p14:creationId xmlns:p14="http://schemas.microsoft.com/office/powerpoint/2010/main" val="18629442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214908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452000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04827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60951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563768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6179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000174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928805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954220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4469685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927885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3513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509164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264660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0431331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51058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28372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326868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356733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78878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052053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33260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571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91063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A974E893-8B34-4CB7-BB85-FB14D10D297F}" type="datetime9">
              <a:rPr lang="en-US" smtClean="0"/>
              <a:pPr/>
              <a:t>7/9/2020 5:22:31 PM</a:t>
            </a:fld>
            <a:endParaRPr lang="en-US" dirty="0"/>
          </a:p>
        </p:txBody>
      </p:sp>
      <p:sp>
        <p:nvSpPr>
          <p:cNvPr id="5" name="Footer Placeholder 4"/>
          <p:cNvSpPr>
            <a:spLocks noGrp="1"/>
          </p:cNvSpPr>
          <p:nvPr>
            <p:ph type="ftr" sz="quarter" idx="11"/>
          </p:nvPr>
        </p:nvSpPr>
        <p:spPr/>
        <p:txBody>
          <a:bodyPr/>
          <a:lstStyle/>
          <a:p>
            <a:pPr>
              <a:defRPr/>
            </a:pPr>
            <a:r>
              <a:rPr lang="en-GB" altLang="de-DE" dirty="0"/>
              <a:t>2010 DB Blue template</a:t>
            </a:r>
          </a:p>
        </p:txBody>
      </p:sp>
      <p:sp>
        <p:nvSpPr>
          <p:cNvPr id="6" name="Slide Number Placeholder 5"/>
          <p:cNvSpPr>
            <a:spLocks noGrp="1"/>
          </p:cNvSpPr>
          <p:nvPr>
            <p:ph type="sldNum" sz="quarter" idx="12"/>
          </p:nvPr>
        </p:nvSpPr>
        <p:spPr/>
        <p:txBody>
          <a:bodyPr/>
          <a:lstStyle/>
          <a:p>
            <a:fld id="{E535E256-940A-42CD-B66A-3EA017B6C403}" type="slidenum">
              <a:rPr lang="en-US" smtClean="0"/>
              <a:pPr/>
              <a:t>‹#›</a:t>
            </a:fld>
            <a:endParaRPr lang="en-US" dirty="0"/>
          </a:p>
        </p:txBody>
      </p:sp>
      <p:sp>
        <p:nvSpPr>
          <p:cNvPr id="7" name="fc" descr="For internal use only"/>
          <p:cNvSpPr txBox="1"/>
          <p:nvPr userDrawn="1"/>
        </p:nvSpPr>
        <p:spPr>
          <a:xfrm>
            <a:off x="0" y="6664960"/>
            <a:ext cx="9144000" cy="223138"/>
          </a:xfrm>
          <a:prstGeom prst="rect">
            <a:avLst/>
          </a:prstGeom>
          <a:noFill/>
        </p:spPr>
        <p:txBody>
          <a:bodyPr vert="horz" wrap="square" rtlCol="0">
            <a:spAutoFit/>
          </a:bodyPr>
          <a:lstStyle/>
          <a:p>
            <a:pPr algn="ctr"/>
            <a:r>
              <a:rPr lang="en-GB" sz="850" b="0" i="0" u="none" baseline="0">
                <a:solidFill>
                  <a:srgbClr val="000000"/>
                </a:solidFill>
                <a:latin typeface="arial unicode ms" panose="020B0604020202020204" pitchFamily="34" charset="-128"/>
              </a:rPr>
              <a:t>For internal use only</a:t>
            </a:r>
            <a:endParaRPr lang="en-GB" sz="850" b="0" i="0" u="none" baseline="0" dirty="0">
              <a:solidFill>
                <a:srgbClr val="000000"/>
              </a:solidFill>
              <a:latin typeface="arial unicode ms" panose="020B0604020202020204" pitchFamily="34" charset="-128"/>
            </a:endParaRPr>
          </a:p>
        </p:txBody>
      </p:sp>
    </p:spTree>
    <p:extLst>
      <p:ext uri="{BB962C8B-B14F-4D97-AF65-F5344CB8AC3E}">
        <p14:creationId xmlns:p14="http://schemas.microsoft.com/office/powerpoint/2010/main" val="2916347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91DC35-B987-428C-BD46-F56A49FED2C4}" type="datetime9">
              <a:rPr lang="en-US" smtClean="0"/>
              <a:pPr/>
              <a:t>7/9/2020 5:22:31 PM</a:t>
            </a:fld>
            <a:endParaRPr lang="en-US" dirty="0"/>
          </a:p>
        </p:txBody>
      </p:sp>
      <p:sp>
        <p:nvSpPr>
          <p:cNvPr id="5" name="Footer Placeholder 4"/>
          <p:cNvSpPr>
            <a:spLocks noGrp="1"/>
          </p:cNvSpPr>
          <p:nvPr>
            <p:ph type="ftr" sz="quarter" idx="11"/>
          </p:nvPr>
        </p:nvSpPr>
        <p:spPr/>
        <p:txBody>
          <a:bodyPr/>
          <a:lstStyle/>
          <a:p>
            <a:pPr>
              <a:defRPr/>
            </a:pPr>
            <a:r>
              <a:rPr lang="en-GB" altLang="de-DE" dirty="0"/>
              <a:t>2010 DB Blue template</a:t>
            </a:r>
          </a:p>
        </p:txBody>
      </p:sp>
      <p:sp>
        <p:nvSpPr>
          <p:cNvPr id="6" name="Slide Number Placeholder 5"/>
          <p:cNvSpPr>
            <a:spLocks noGrp="1"/>
          </p:cNvSpPr>
          <p:nvPr>
            <p:ph type="sldNum" sz="quarter" idx="12"/>
          </p:nvPr>
        </p:nvSpPr>
        <p:spPr/>
        <p:txBody>
          <a:bodyPr/>
          <a:lstStyle/>
          <a:p>
            <a:fld id="{E535E256-940A-42CD-B66A-3EA017B6C403}" type="slidenum">
              <a:rPr lang="en-US" smtClean="0"/>
              <a:pPr/>
              <a:t>‹#›</a:t>
            </a:fld>
            <a:endParaRPr lang="en-US" dirty="0"/>
          </a:p>
        </p:txBody>
      </p:sp>
    </p:spTree>
    <p:extLst>
      <p:ext uri="{BB962C8B-B14F-4D97-AF65-F5344CB8AC3E}">
        <p14:creationId xmlns:p14="http://schemas.microsoft.com/office/powerpoint/2010/main" val="4155680886"/>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13BB29-3B26-4FCF-BC9E-23E81481C69A}" type="datetime9">
              <a:rPr lang="en-US" smtClean="0"/>
              <a:pPr/>
              <a:t>7/9/2020 5:22:31 PM</a:t>
            </a:fld>
            <a:endParaRPr lang="en-US" dirty="0"/>
          </a:p>
        </p:txBody>
      </p:sp>
      <p:sp>
        <p:nvSpPr>
          <p:cNvPr id="5" name="Footer Placeholder 4"/>
          <p:cNvSpPr>
            <a:spLocks noGrp="1"/>
          </p:cNvSpPr>
          <p:nvPr>
            <p:ph type="ftr" sz="quarter" idx="11"/>
          </p:nvPr>
        </p:nvSpPr>
        <p:spPr/>
        <p:txBody>
          <a:bodyPr/>
          <a:lstStyle/>
          <a:p>
            <a:pPr>
              <a:defRPr/>
            </a:pPr>
            <a:r>
              <a:rPr lang="en-GB" altLang="de-DE" dirty="0"/>
              <a:t>2010 DB Blue template</a:t>
            </a:r>
          </a:p>
        </p:txBody>
      </p:sp>
      <p:sp>
        <p:nvSpPr>
          <p:cNvPr id="6" name="Slide Number Placeholder 5"/>
          <p:cNvSpPr>
            <a:spLocks noGrp="1"/>
          </p:cNvSpPr>
          <p:nvPr>
            <p:ph type="sldNum" sz="quarter" idx="12"/>
          </p:nvPr>
        </p:nvSpPr>
        <p:spPr/>
        <p:txBody>
          <a:bodyPr/>
          <a:lstStyle/>
          <a:p>
            <a:fld id="{E535E256-940A-42CD-B66A-3EA017B6C403}" type="slidenum">
              <a:rPr lang="en-US" smtClean="0"/>
              <a:pPr/>
              <a:t>‹#›</a:t>
            </a:fld>
            <a:endParaRPr lang="en-US" dirty="0"/>
          </a:p>
        </p:txBody>
      </p:sp>
    </p:spTree>
    <p:extLst>
      <p:ext uri="{BB962C8B-B14F-4D97-AF65-F5344CB8AC3E}">
        <p14:creationId xmlns:p14="http://schemas.microsoft.com/office/powerpoint/2010/main" val="4273546333"/>
      </p:ext>
    </p:extLst>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enutzerdefiniertes Layout">
    <p:spTree>
      <p:nvGrpSpPr>
        <p:cNvPr id="1" name=""/>
        <p:cNvGrpSpPr/>
        <p:nvPr/>
      </p:nvGrpSpPr>
      <p:grpSpPr>
        <a:xfrm>
          <a:off x="0" y="0"/>
          <a:ext cx="0" cy="0"/>
          <a:chOff x="0" y="0"/>
          <a:chExt cx="0" cy="0"/>
        </a:xfrm>
      </p:grpSpPr>
      <p:pic>
        <p:nvPicPr>
          <p:cNvPr id="4" name="Picture 2" descr="D:\01_Projekte\Deutsche Bank (DeBa)\13_PowerPoint-Vorlage (PP2007)\2_aktuelle Daten\Titelbilder\Allgemein\towers_white-template_aus Vorlage.jpg"/>
          <p:cNvPicPr>
            <a:picLocks noChangeAspect="1" noChangeArrowheads="1"/>
          </p:cNvPicPr>
          <p:nvPr userDrawn="1"/>
        </p:nvPicPr>
        <p:blipFill>
          <a:blip r:embed="rId2" cstate="print"/>
          <a:srcRect/>
          <a:stretch>
            <a:fillRect/>
          </a:stretch>
        </p:blipFill>
        <p:spPr bwMode="auto">
          <a:xfrm>
            <a:off x="0" y="0"/>
            <a:ext cx="9144000" cy="6856564"/>
          </a:xfrm>
          <a:prstGeom prst="rect">
            <a:avLst/>
          </a:prstGeom>
          <a:noFill/>
          <a:ln w="9525">
            <a:noFill/>
            <a:miter lim="800000"/>
            <a:headEnd/>
            <a:tailEnd/>
          </a:ln>
        </p:spPr>
      </p:pic>
      <p:sp>
        <p:nvSpPr>
          <p:cNvPr id="8" name="Freeform 4"/>
          <p:cNvSpPr>
            <a:spLocks noEditPoints="1"/>
          </p:cNvSpPr>
          <p:nvPr userDrawn="1"/>
        </p:nvSpPr>
        <p:spPr bwMode="black">
          <a:xfrm>
            <a:off x="8165933" y="238314"/>
            <a:ext cx="489754" cy="488114"/>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0018A8"/>
          </a:solidFill>
          <a:ln w="9525">
            <a:noFill/>
            <a:round/>
            <a:headEnd/>
            <a:tailEnd/>
          </a:ln>
        </p:spPr>
        <p:txBody>
          <a:bodyPr lIns="82845" tIns="41422" rIns="82845" bIns="41422"/>
          <a:lstStyle/>
          <a:p>
            <a:pPr>
              <a:defRPr/>
            </a:pPr>
            <a:endParaRPr lang="en-US" dirty="0"/>
          </a:p>
        </p:txBody>
      </p:sp>
      <p:grpSp>
        <p:nvGrpSpPr>
          <p:cNvPr id="2" name="Gruppierung 21"/>
          <p:cNvGrpSpPr>
            <a:grpSpLocks/>
          </p:cNvGrpSpPr>
          <p:nvPr userDrawn="1"/>
        </p:nvGrpSpPr>
        <p:grpSpPr bwMode="auto">
          <a:xfrm>
            <a:off x="791674" y="4082116"/>
            <a:ext cx="1799126" cy="261284"/>
            <a:chOff x="1338263" y="3803650"/>
            <a:chExt cx="1982787" cy="288925"/>
          </a:xfrm>
        </p:grpSpPr>
        <p:sp>
          <p:nvSpPr>
            <p:cNvPr id="10" name="Freeform 16"/>
            <p:cNvSpPr>
              <a:spLocks/>
            </p:cNvSpPr>
            <p:nvPr/>
          </p:nvSpPr>
          <p:spPr bwMode="black">
            <a:xfrm>
              <a:off x="1843088" y="3841750"/>
              <a:ext cx="28575" cy="34925"/>
            </a:xfrm>
            <a:custGeom>
              <a:avLst/>
              <a:gdLst/>
              <a:ahLst/>
              <a:cxnLst>
                <a:cxn ang="0">
                  <a:pos x="170" y="7"/>
                </a:cxn>
                <a:cxn ang="0">
                  <a:pos x="150" y="1"/>
                </a:cxn>
                <a:cxn ang="0">
                  <a:pos x="133" y="0"/>
                </a:cxn>
                <a:cxn ang="0">
                  <a:pos x="117" y="3"/>
                </a:cxn>
                <a:cxn ang="0">
                  <a:pos x="104" y="10"/>
                </a:cxn>
                <a:cxn ang="0">
                  <a:pos x="92" y="20"/>
                </a:cxn>
                <a:cxn ang="0">
                  <a:pos x="75" y="39"/>
                </a:cxn>
                <a:cxn ang="0">
                  <a:pos x="50" y="75"/>
                </a:cxn>
                <a:cxn ang="0">
                  <a:pos x="24" y="121"/>
                </a:cxn>
                <a:cxn ang="0">
                  <a:pos x="10" y="153"/>
                </a:cxn>
                <a:cxn ang="0">
                  <a:pos x="2" y="184"/>
                </a:cxn>
                <a:cxn ang="0">
                  <a:pos x="0" y="208"/>
                </a:cxn>
                <a:cxn ang="0">
                  <a:pos x="2" y="223"/>
                </a:cxn>
                <a:cxn ang="0">
                  <a:pos x="6" y="237"/>
                </a:cxn>
                <a:cxn ang="0">
                  <a:pos x="12" y="250"/>
                </a:cxn>
                <a:cxn ang="0">
                  <a:pos x="22" y="261"/>
                </a:cxn>
                <a:cxn ang="0">
                  <a:pos x="36" y="271"/>
                </a:cxn>
                <a:cxn ang="0">
                  <a:pos x="54" y="279"/>
                </a:cxn>
                <a:cxn ang="0">
                  <a:pos x="73" y="282"/>
                </a:cxn>
                <a:cxn ang="0">
                  <a:pos x="93" y="279"/>
                </a:cxn>
                <a:cxn ang="0">
                  <a:pos x="114" y="270"/>
                </a:cxn>
                <a:cxn ang="0">
                  <a:pos x="135" y="255"/>
                </a:cxn>
                <a:cxn ang="0">
                  <a:pos x="158" y="234"/>
                </a:cxn>
                <a:cxn ang="0">
                  <a:pos x="181" y="205"/>
                </a:cxn>
                <a:cxn ang="0">
                  <a:pos x="204" y="169"/>
                </a:cxn>
                <a:cxn ang="0">
                  <a:pos x="221" y="136"/>
                </a:cxn>
                <a:cxn ang="0">
                  <a:pos x="229" y="114"/>
                </a:cxn>
                <a:cxn ang="0">
                  <a:pos x="233" y="95"/>
                </a:cxn>
                <a:cxn ang="0">
                  <a:pos x="233" y="77"/>
                </a:cxn>
                <a:cxn ang="0">
                  <a:pos x="229" y="61"/>
                </a:cxn>
                <a:cxn ang="0">
                  <a:pos x="221" y="46"/>
                </a:cxn>
                <a:cxn ang="0">
                  <a:pos x="208" y="32"/>
                </a:cxn>
                <a:cxn ang="0">
                  <a:pos x="191" y="19"/>
                </a:cxn>
              </a:cxnLst>
              <a:rect l="0" t="0" r="r" b="b"/>
              <a:pathLst>
                <a:path w="234" h="282">
                  <a:moveTo>
                    <a:pt x="181" y="13"/>
                  </a:moveTo>
                  <a:lnTo>
                    <a:pt x="170" y="7"/>
                  </a:lnTo>
                  <a:lnTo>
                    <a:pt x="160" y="4"/>
                  </a:lnTo>
                  <a:lnTo>
                    <a:pt x="150" y="1"/>
                  </a:lnTo>
                  <a:lnTo>
                    <a:pt x="141" y="0"/>
                  </a:lnTo>
                  <a:lnTo>
                    <a:pt x="133" y="0"/>
                  </a:lnTo>
                  <a:lnTo>
                    <a:pt x="125" y="1"/>
                  </a:lnTo>
                  <a:lnTo>
                    <a:pt x="117" y="3"/>
                  </a:lnTo>
                  <a:lnTo>
                    <a:pt x="110" y="6"/>
                  </a:lnTo>
                  <a:lnTo>
                    <a:pt x="104" y="10"/>
                  </a:lnTo>
                  <a:lnTo>
                    <a:pt x="98" y="15"/>
                  </a:lnTo>
                  <a:lnTo>
                    <a:pt x="92" y="20"/>
                  </a:lnTo>
                  <a:lnTo>
                    <a:pt x="86" y="25"/>
                  </a:lnTo>
                  <a:lnTo>
                    <a:pt x="75" y="39"/>
                  </a:lnTo>
                  <a:lnTo>
                    <a:pt x="65" y="52"/>
                  </a:lnTo>
                  <a:lnTo>
                    <a:pt x="50" y="75"/>
                  </a:lnTo>
                  <a:lnTo>
                    <a:pt x="32" y="105"/>
                  </a:lnTo>
                  <a:lnTo>
                    <a:pt x="24" y="121"/>
                  </a:lnTo>
                  <a:lnTo>
                    <a:pt x="16" y="137"/>
                  </a:lnTo>
                  <a:lnTo>
                    <a:pt x="10" y="153"/>
                  </a:lnTo>
                  <a:lnTo>
                    <a:pt x="6" y="168"/>
                  </a:lnTo>
                  <a:lnTo>
                    <a:pt x="2" y="184"/>
                  </a:lnTo>
                  <a:lnTo>
                    <a:pt x="0" y="200"/>
                  </a:lnTo>
                  <a:lnTo>
                    <a:pt x="0" y="208"/>
                  </a:lnTo>
                  <a:lnTo>
                    <a:pt x="1" y="215"/>
                  </a:lnTo>
                  <a:lnTo>
                    <a:pt x="2" y="223"/>
                  </a:lnTo>
                  <a:lnTo>
                    <a:pt x="3" y="230"/>
                  </a:lnTo>
                  <a:lnTo>
                    <a:pt x="6" y="237"/>
                  </a:lnTo>
                  <a:lnTo>
                    <a:pt x="9" y="243"/>
                  </a:lnTo>
                  <a:lnTo>
                    <a:pt x="12" y="250"/>
                  </a:lnTo>
                  <a:lnTo>
                    <a:pt x="17" y="256"/>
                  </a:lnTo>
                  <a:lnTo>
                    <a:pt x="22" y="261"/>
                  </a:lnTo>
                  <a:lnTo>
                    <a:pt x="29" y="266"/>
                  </a:lnTo>
                  <a:lnTo>
                    <a:pt x="36" y="271"/>
                  </a:lnTo>
                  <a:lnTo>
                    <a:pt x="45" y="275"/>
                  </a:lnTo>
                  <a:lnTo>
                    <a:pt x="54" y="279"/>
                  </a:lnTo>
                  <a:lnTo>
                    <a:pt x="64" y="281"/>
                  </a:lnTo>
                  <a:lnTo>
                    <a:pt x="73" y="282"/>
                  </a:lnTo>
                  <a:lnTo>
                    <a:pt x="83" y="281"/>
                  </a:lnTo>
                  <a:lnTo>
                    <a:pt x="93" y="279"/>
                  </a:lnTo>
                  <a:lnTo>
                    <a:pt x="103" y="275"/>
                  </a:lnTo>
                  <a:lnTo>
                    <a:pt x="114" y="270"/>
                  </a:lnTo>
                  <a:lnTo>
                    <a:pt x="124" y="264"/>
                  </a:lnTo>
                  <a:lnTo>
                    <a:pt x="135" y="255"/>
                  </a:lnTo>
                  <a:lnTo>
                    <a:pt x="146" y="245"/>
                  </a:lnTo>
                  <a:lnTo>
                    <a:pt x="158" y="234"/>
                  </a:lnTo>
                  <a:lnTo>
                    <a:pt x="169" y="220"/>
                  </a:lnTo>
                  <a:lnTo>
                    <a:pt x="181" y="205"/>
                  </a:lnTo>
                  <a:lnTo>
                    <a:pt x="192" y="188"/>
                  </a:lnTo>
                  <a:lnTo>
                    <a:pt x="204" y="169"/>
                  </a:lnTo>
                  <a:lnTo>
                    <a:pt x="215" y="147"/>
                  </a:lnTo>
                  <a:lnTo>
                    <a:pt x="221" y="136"/>
                  </a:lnTo>
                  <a:lnTo>
                    <a:pt x="226" y="125"/>
                  </a:lnTo>
                  <a:lnTo>
                    <a:pt x="229" y="114"/>
                  </a:lnTo>
                  <a:lnTo>
                    <a:pt x="232" y="104"/>
                  </a:lnTo>
                  <a:lnTo>
                    <a:pt x="233" y="95"/>
                  </a:lnTo>
                  <a:lnTo>
                    <a:pt x="234" y="86"/>
                  </a:lnTo>
                  <a:lnTo>
                    <a:pt x="233" y="77"/>
                  </a:lnTo>
                  <a:lnTo>
                    <a:pt x="232" y="69"/>
                  </a:lnTo>
                  <a:lnTo>
                    <a:pt x="229" y="61"/>
                  </a:lnTo>
                  <a:lnTo>
                    <a:pt x="226" y="53"/>
                  </a:lnTo>
                  <a:lnTo>
                    <a:pt x="221" y="46"/>
                  </a:lnTo>
                  <a:lnTo>
                    <a:pt x="215" y="39"/>
                  </a:lnTo>
                  <a:lnTo>
                    <a:pt x="208" y="32"/>
                  </a:lnTo>
                  <a:lnTo>
                    <a:pt x="200" y="25"/>
                  </a:lnTo>
                  <a:lnTo>
                    <a:pt x="191" y="19"/>
                  </a:lnTo>
                  <a:lnTo>
                    <a:pt x="181" y="13"/>
                  </a:lnTo>
                  <a:close/>
                </a:path>
              </a:pathLst>
            </a:custGeom>
            <a:solidFill>
              <a:srgbClr val="000000"/>
            </a:solidFill>
            <a:ln w="9525">
              <a:noFill/>
              <a:round/>
              <a:headEnd/>
              <a:tailEnd/>
            </a:ln>
          </p:spPr>
          <p:txBody>
            <a:bodyPr/>
            <a:lstStyle/>
            <a:p>
              <a:pPr defTabSz="828446" fontAlgn="auto">
                <a:spcBef>
                  <a:spcPts val="0"/>
                </a:spcBef>
                <a:spcAft>
                  <a:spcPts val="0"/>
                </a:spcAft>
                <a:defRPr/>
              </a:pPr>
              <a:endParaRPr lang="en-US" sz="1600" kern="0" dirty="0">
                <a:solidFill>
                  <a:sysClr val="windowText" lastClr="000000"/>
                </a:solidFill>
              </a:endParaRPr>
            </a:p>
          </p:txBody>
        </p:sp>
        <p:sp>
          <p:nvSpPr>
            <p:cNvPr id="11" name="Freeform 17"/>
            <p:cNvSpPr>
              <a:spLocks noEditPoints="1"/>
            </p:cNvSpPr>
            <p:nvPr/>
          </p:nvSpPr>
          <p:spPr bwMode="black">
            <a:xfrm>
              <a:off x="2185988" y="3819525"/>
              <a:ext cx="249237" cy="220662"/>
            </a:xfrm>
            <a:custGeom>
              <a:avLst/>
              <a:gdLst/>
              <a:ahLst/>
              <a:cxnLst>
                <a:cxn ang="0">
                  <a:pos x="1739" y="732"/>
                </a:cxn>
                <a:cxn ang="0">
                  <a:pos x="1519" y="708"/>
                </a:cxn>
                <a:cxn ang="0">
                  <a:pos x="1270" y="654"/>
                </a:cxn>
                <a:cxn ang="0">
                  <a:pos x="1192" y="692"/>
                </a:cxn>
                <a:cxn ang="0">
                  <a:pos x="905" y="774"/>
                </a:cxn>
                <a:cxn ang="0">
                  <a:pos x="754" y="462"/>
                </a:cxn>
                <a:cxn ang="0">
                  <a:pos x="843" y="104"/>
                </a:cxn>
                <a:cxn ang="0">
                  <a:pos x="824" y="27"/>
                </a:cxn>
                <a:cxn ang="0">
                  <a:pos x="772" y="0"/>
                </a:cxn>
                <a:cxn ang="0">
                  <a:pos x="713" y="15"/>
                </a:cxn>
                <a:cxn ang="0">
                  <a:pos x="666" y="63"/>
                </a:cxn>
                <a:cxn ang="0">
                  <a:pos x="644" y="184"/>
                </a:cxn>
                <a:cxn ang="0">
                  <a:pos x="578" y="480"/>
                </a:cxn>
                <a:cxn ang="0">
                  <a:pos x="448" y="806"/>
                </a:cxn>
                <a:cxn ang="0">
                  <a:pos x="231" y="781"/>
                </a:cxn>
                <a:cxn ang="0">
                  <a:pos x="204" y="736"/>
                </a:cxn>
                <a:cxn ang="0">
                  <a:pos x="158" y="697"/>
                </a:cxn>
                <a:cxn ang="0">
                  <a:pos x="91" y="682"/>
                </a:cxn>
                <a:cxn ang="0">
                  <a:pos x="30" y="702"/>
                </a:cxn>
                <a:cxn ang="0">
                  <a:pos x="0" y="763"/>
                </a:cxn>
                <a:cxn ang="0">
                  <a:pos x="25" y="829"/>
                </a:cxn>
                <a:cxn ang="0">
                  <a:pos x="101" y="880"/>
                </a:cxn>
                <a:cxn ang="0">
                  <a:pos x="224" y="915"/>
                </a:cxn>
                <a:cxn ang="0">
                  <a:pos x="460" y="992"/>
                </a:cxn>
                <a:cxn ang="0">
                  <a:pos x="395" y="1389"/>
                </a:cxn>
                <a:cxn ang="0">
                  <a:pos x="394" y="1634"/>
                </a:cxn>
                <a:cxn ang="0">
                  <a:pos x="423" y="1733"/>
                </a:cxn>
                <a:cxn ang="0">
                  <a:pos x="470" y="1785"/>
                </a:cxn>
                <a:cxn ang="0">
                  <a:pos x="521" y="1798"/>
                </a:cxn>
                <a:cxn ang="0">
                  <a:pos x="561" y="1773"/>
                </a:cxn>
                <a:cxn ang="0">
                  <a:pos x="577" y="1706"/>
                </a:cxn>
                <a:cxn ang="0">
                  <a:pos x="563" y="1457"/>
                </a:cxn>
                <a:cxn ang="0">
                  <a:pos x="598" y="1120"/>
                </a:cxn>
                <a:cxn ang="0">
                  <a:pos x="826" y="903"/>
                </a:cxn>
                <a:cxn ang="0">
                  <a:pos x="1150" y="876"/>
                </a:cxn>
                <a:cxn ang="0">
                  <a:pos x="1059" y="1071"/>
                </a:cxn>
                <a:cxn ang="0">
                  <a:pos x="1009" y="1295"/>
                </a:cxn>
                <a:cxn ang="0">
                  <a:pos x="1045" y="1492"/>
                </a:cxn>
                <a:cxn ang="0">
                  <a:pos x="1214" y="1599"/>
                </a:cxn>
                <a:cxn ang="0">
                  <a:pos x="1456" y="1569"/>
                </a:cxn>
                <a:cxn ang="0">
                  <a:pos x="1618" y="1422"/>
                </a:cxn>
                <a:cxn ang="0">
                  <a:pos x="1704" y="1213"/>
                </a:cxn>
                <a:cxn ang="0">
                  <a:pos x="1711" y="997"/>
                </a:cxn>
                <a:cxn ang="0">
                  <a:pos x="1664" y="853"/>
                </a:cxn>
                <a:cxn ang="0">
                  <a:pos x="1796" y="854"/>
                </a:cxn>
                <a:cxn ang="0">
                  <a:pos x="1941" y="814"/>
                </a:cxn>
                <a:cxn ang="0">
                  <a:pos x="2010" y="763"/>
                </a:cxn>
                <a:cxn ang="0">
                  <a:pos x="2035" y="719"/>
                </a:cxn>
                <a:cxn ang="0">
                  <a:pos x="2023" y="687"/>
                </a:cxn>
                <a:cxn ang="0">
                  <a:pos x="1974" y="680"/>
                </a:cxn>
                <a:cxn ang="0">
                  <a:pos x="1285" y="1443"/>
                </a:cxn>
                <a:cxn ang="0">
                  <a:pos x="1194" y="1371"/>
                </a:cxn>
                <a:cxn ang="0">
                  <a:pos x="1194" y="1222"/>
                </a:cxn>
                <a:cxn ang="0">
                  <a:pos x="1254" y="1041"/>
                </a:cxn>
                <a:cxn ang="0">
                  <a:pos x="1344" y="874"/>
                </a:cxn>
                <a:cxn ang="0">
                  <a:pos x="1480" y="851"/>
                </a:cxn>
                <a:cxn ang="0">
                  <a:pos x="1558" y="998"/>
                </a:cxn>
                <a:cxn ang="0">
                  <a:pos x="1541" y="1197"/>
                </a:cxn>
                <a:cxn ang="0">
                  <a:pos x="1450" y="1370"/>
                </a:cxn>
                <a:cxn ang="0">
                  <a:pos x="1307" y="1444"/>
                </a:cxn>
              </a:cxnLst>
              <a:rect l="0" t="0" r="r" b="b"/>
              <a:pathLst>
                <a:path w="2035" h="1798">
                  <a:moveTo>
                    <a:pt x="1917" y="695"/>
                  </a:moveTo>
                  <a:lnTo>
                    <a:pt x="1886" y="706"/>
                  </a:lnTo>
                  <a:lnTo>
                    <a:pt x="1857" y="715"/>
                  </a:lnTo>
                  <a:lnTo>
                    <a:pt x="1827" y="721"/>
                  </a:lnTo>
                  <a:lnTo>
                    <a:pt x="1798" y="726"/>
                  </a:lnTo>
                  <a:lnTo>
                    <a:pt x="1768" y="730"/>
                  </a:lnTo>
                  <a:lnTo>
                    <a:pt x="1739" y="732"/>
                  </a:lnTo>
                  <a:lnTo>
                    <a:pt x="1710" y="732"/>
                  </a:lnTo>
                  <a:lnTo>
                    <a:pt x="1682" y="731"/>
                  </a:lnTo>
                  <a:lnTo>
                    <a:pt x="1653" y="729"/>
                  </a:lnTo>
                  <a:lnTo>
                    <a:pt x="1626" y="727"/>
                  </a:lnTo>
                  <a:lnTo>
                    <a:pt x="1599" y="723"/>
                  </a:lnTo>
                  <a:lnTo>
                    <a:pt x="1572" y="718"/>
                  </a:lnTo>
                  <a:lnTo>
                    <a:pt x="1519" y="708"/>
                  </a:lnTo>
                  <a:lnTo>
                    <a:pt x="1470" y="696"/>
                  </a:lnTo>
                  <a:lnTo>
                    <a:pt x="1423" y="684"/>
                  </a:lnTo>
                  <a:lnTo>
                    <a:pt x="1379" y="673"/>
                  </a:lnTo>
                  <a:lnTo>
                    <a:pt x="1339" y="663"/>
                  </a:lnTo>
                  <a:lnTo>
                    <a:pt x="1302" y="657"/>
                  </a:lnTo>
                  <a:lnTo>
                    <a:pt x="1286" y="655"/>
                  </a:lnTo>
                  <a:lnTo>
                    <a:pt x="1270" y="654"/>
                  </a:lnTo>
                  <a:lnTo>
                    <a:pt x="1256" y="654"/>
                  </a:lnTo>
                  <a:lnTo>
                    <a:pt x="1243" y="656"/>
                  </a:lnTo>
                  <a:lnTo>
                    <a:pt x="1230" y="659"/>
                  </a:lnTo>
                  <a:lnTo>
                    <a:pt x="1219" y="664"/>
                  </a:lnTo>
                  <a:lnTo>
                    <a:pt x="1210" y="671"/>
                  </a:lnTo>
                  <a:lnTo>
                    <a:pt x="1202" y="679"/>
                  </a:lnTo>
                  <a:lnTo>
                    <a:pt x="1192" y="692"/>
                  </a:lnTo>
                  <a:lnTo>
                    <a:pt x="1184" y="704"/>
                  </a:lnTo>
                  <a:lnTo>
                    <a:pt x="1178" y="715"/>
                  </a:lnTo>
                  <a:lnTo>
                    <a:pt x="1174" y="725"/>
                  </a:lnTo>
                  <a:lnTo>
                    <a:pt x="1104" y="740"/>
                  </a:lnTo>
                  <a:lnTo>
                    <a:pt x="1036" y="753"/>
                  </a:lnTo>
                  <a:lnTo>
                    <a:pt x="969" y="764"/>
                  </a:lnTo>
                  <a:lnTo>
                    <a:pt x="905" y="774"/>
                  </a:lnTo>
                  <a:lnTo>
                    <a:pt x="841" y="783"/>
                  </a:lnTo>
                  <a:lnTo>
                    <a:pt x="779" y="790"/>
                  </a:lnTo>
                  <a:lnTo>
                    <a:pt x="721" y="796"/>
                  </a:lnTo>
                  <a:lnTo>
                    <a:pt x="664" y="801"/>
                  </a:lnTo>
                  <a:lnTo>
                    <a:pt x="695" y="681"/>
                  </a:lnTo>
                  <a:lnTo>
                    <a:pt x="725" y="568"/>
                  </a:lnTo>
                  <a:lnTo>
                    <a:pt x="754" y="462"/>
                  </a:lnTo>
                  <a:lnTo>
                    <a:pt x="781" y="366"/>
                  </a:lnTo>
                  <a:lnTo>
                    <a:pt x="806" y="280"/>
                  </a:lnTo>
                  <a:lnTo>
                    <a:pt x="825" y="206"/>
                  </a:lnTo>
                  <a:lnTo>
                    <a:pt x="832" y="175"/>
                  </a:lnTo>
                  <a:lnTo>
                    <a:pt x="838" y="147"/>
                  </a:lnTo>
                  <a:lnTo>
                    <a:pt x="841" y="124"/>
                  </a:lnTo>
                  <a:lnTo>
                    <a:pt x="843" y="104"/>
                  </a:lnTo>
                  <a:lnTo>
                    <a:pt x="843" y="90"/>
                  </a:lnTo>
                  <a:lnTo>
                    <a:pt x="842" y="76"/>
                  </a:lnTo>
                  <a:lnTo>
                    <a:pt x="840" y="64"/>
                  </a:lnTo>
                  <a:lnTo>
                    <a:pt x="837" y="53"/>
                  </a:lnTo>
                  <a:lnTo>
                    <a:pt x="834" y="44"/>
                  </a:lnTo>
                  <a:lnTo>
                    <a:pt x="829" y="35"/>
                  </a:lnTo>
                  <a:lnTo>
                    <a:pt x="824" y="27"/>
                  </a:lnTo>
                  <a:lnTo>
                    <a:pt x="818" y="21"/>
                  </a:lnTo>
                  <a:lnTo>
                    <a:pt x="812" y="15"/>
                  </a:lnTo>
                  <a:lnTo>
                    <a:pt x="805" y="10"/>
                  </a:lnTo>
                  <a:lnTo>
                    <a:pt x="797" y="7"/>
                  </a:lnTo>
                  <a:lnTo>
                    <a:pt x="790" y="4"/>
                  </a:lnTo>
                  <a:lnTo>
                    <a:pt x="781" y="2"/>
                  </a:lnTo>
                  <a:lnTo>
                    <a:pt x="772" y="0"/>
                  </a:lnTo>
                  <a:lnTo>
                    <a:pt x="764" y="0"/>
                  </a:lnTo>
                  <a:lnTo>
                    <a:pt x="755" y="1"/>
                  </a:lnTo>
                  <a:lnTo>
                    <a:pt x="746" y="2"/>
                  </a:lnTo>
                  <a:lnTo>
                    <a:pt x="738" y="4"/>
                  </a:lnTo>
                  <a:lnTo>
                    <a:pt x="729" y="7"/>
                  </a:lnTo>
                  <a:lnTo>
                    <a:pt x="721" y="10"/>
                  </a:lnTo>
                  <a:lnTo>
                    <a:pt x="713" y="15"/>
                  </a:lnTo>
                  <a:lnTo>
                    <a:pt x="705" y="20"/>
                  </a:lnTo>
                  <a:lnTo>
                    <a:pt x="697" y="25"/>
                  </a:lnTo>
                  <a:lnTo>
                    <a:pt x="690" y="32"/>
                  </a:lnTo>
                  <a:lnTo>
                    <a:pt x="684" y="39"/>
                  </a:lnTo>
                  <a:lnTo>
                    <a:pt x="676" y="46"/>
                  </a:lnTo>
                  <a:lnTo>
                    <a:pt x="671" y="54"/>
                  </a:lnTo>
                  <a:lnTo>
                    <a:pt x="666" y="63"/>
                  </a:lnTo>
                  <a:lnTo>
                    <a:pt x="662" y="72"/>
                  </a:lnTo>
                  <a:lnTo>
                    <a:pt x="659" y="82"/>
                  </a:lnTo>
                  <a:lnTo>
                    <a:pt x="657" y="93"/>
                  </a:lnTo>
                  <a:lnTo>
                    <a:pt x="655" y="104"/>
                  </a:lnTo>
                  <a:lnTo>
                    <a:pt x="653" y="127"/>
                  </a:lnTo>
                  <a:lnTo>
                    <a:pt x="649" y="154"/>
                  </a:lnTo>
                  <a:lnTo>
                    <a:pt x="644" y="184"/>
                  </a:lnTo>
                  <a:lnTo>
                    <a:pt x="637" y="218"/>
                  </a:lnTo>
                  <a:lnTo>
                    <a:pt x="629" y="256"/>
                  </a:lnTo>
                  <a:lnTo>
                    <a:pt x="621" y="296"/>
                  </a:lnTo>
                  <a:lnTo>
                    <a:pt x="611" y="338"/>
                  </a:lnTo>
                  <a:lnTo>
                    <a:pt x="600" y="384"/>
                  </a:lnTo>
                  <a:lnTo>
                    <a:pt x="589" y="431"/>
                  </a:lnTo>
                  <a:lnTo>
                    <a:pt x="578" y="480"/>
                  </a:lnTo>
                  <a:lnTo>
                    <a:pt x="564" y="532"/>
                  </a:lnTo>
                  <a:lnTo>
                    <a:pt x="552" y="584"/>
                  </a:lnTo>
                  <a:lnTo>
                    <a:pt x="539" y="639"/>
                  </a:lnTo>
                  <a:lnTo>
                    <a:pt x="526" y="694"/>
                  </a:lnTo>
                  <a:lnTo>
                    <a:pt x="513" y="749"/>
                  </a:lnTo>
                  <a:lnTo>
                    <a:pt x="500" y="807"/>
                  </a:lnTo>
                  <a:lnTo>
                    <a:pt x="448" y="806"/>
                  </a:lnTo>
                  <a:lnTo>
                    <a:pt x="402" y="805"/>
                  </a:lnTo>
                  <a:lnTo>
                    <a:pt x="359" y="802"/>
                  </a:lnTo>
                  <a:lnTo>
                    <a:pt x="320" y="798"/>
                  </a:lnTo>
                  <a:lnTo>
                    <a:pt x="286" y="793"/>
                  </a:lnTo>
                  <a:lnTo>
                    <a:pt x="256" y="788"/>
                  </a:lnTo>
                  <a:lnTo>
                    <a:pt x="243" y="785"/>
                  </a:lnTo>
                  <a:lnTo>
                    <a:pt x="231" y="781"/>
                  </a:lnTo>
                  <a:lnTo>
                    <a:pt x="220" y="778"/>
                  </a:lnTo>
                  <a:lnTo>
                    <a:pt x="211" y="773"/>
                  </a:lnTo>
                  <a:lnTo>
                    <a:pt x="212" y="766"/>
                  </a:lnTo>
                  <a:lnTo>
                    <a:pt x="212" y="758"/>
                  </a:lnTo>
                  <a:lnTo>
                    <a:pt x="210" y="751"/>
                  </a:lnTo>
                  <a:lnTo>
                    <a:pt x="208" y="743"/>
                  </a:lnTo>
                  <a:lnTo>
                    <a:pt x="204" y="736"/>
                  </a:lnTo>
                  <a:lnTo>
                    <a:pt x="200" y="730"/>
                  </a:lnTo>
                  <a:lnTo>
                    <a:pt x="194" y="723"/>
                  </a:lnTo>
                  <a:lnTo>
                    <a:pt x="188" y="717"/>
                  </a:lnTo>
                  <a:lnTo>
                    <a:pt x="182" y="712"/>
                  </a:lnTo>
                  <a:lnTo>
                    <a:pt x="174" y="706"/>
                  </a:lnTo>
                  <a:lnTo>
                    <a:pt x="166" y="702"/>
                  </a:lnTo>
                  <a:lnTo>
                    <a:pt x="158" y="697"/>
                  </a:lnTo>
                  <a:lnTo>
                    <a:pt x="149" y="693"/>
                  </a:lnTo>
                  <a:lnTo>
                    <a:pt x="140" y="690"/>
                  </a:lnTo>
                  <a:lnTo>
                    <a:pt x="130" y="687"/>
                  </a:lnTo>
                  <a:lnTo>
                    <a:pt x="120" y="685"/>
                  </a:lnTo>
                  <a:lnTo>
                    <a:pt x="110" y="684"/>
                  </a:lnTo>
                  <a:lnTo>
                    <a:pt x="100" y="683"/>
                  </a:lnTo>
                  <a:lnTo>
                    <a:pt x="91" y="682"/>
                  </a:lnTo>
                  <a:lnTo>
                    <a:pt x="81" y="683"/>
                  </a:lnTo>
                  <a:lnTo>
                    <a:pt x="72" y="684"/>
                  </a:lnTo>
                  <a:lnTo>
                    <a:pt x="62" y="686"/>
                  </a:lnTo>
                  <a:lnTo>
                    <a:pt x="54" y="689"/>
                  </a:lnTo>
                  <a:lnTo>
                    <a:pt x="45" y="692"/>
                  </a:lnTo>
                  <a:lnTo>
                    <a:pt x="37" y="696"/>
                  </a:lnTo>
                  <a:lnTo>
                    <a:pt x="30" y="702"/>
                  </a:lnTo>
                  <a:lnTo>
                    <a:pt x="23" y="708"/>
                  </a:lnTo>
                  <a:lnTo>
                    <a:pt x="17" y="715"/>
                  </a:lnTo>
                  <a:lnTo>
                    <a:pt x="11" y="723"/>
                  </a:lnTo>
                  <a:lnTo>
                    <a:pt x="7" y="732"/>
                  </a:lnTo>
                  <a:lnTo>
                    <a:pt x="3" y="742"/>
                  </a:lnTo>
                  <a:lnTo>
                    <a:pt x="1" y="753"/>
                  </a:lnTo>
                  <a:lnTo>
                    <a:pt x="0" y="763"/>
                  </a:lnTo>
                  <a:lnTo>
                    <a:pt x="0" y="773"/>
                  </a:lnTo>
                  <a:lnTo>
                    <a:pt x="1" y="784"/>
                  </a:lnTo>
                  <a:lnTo>
                    <a:pt x="3" y="794"/>
                  </a:lnTo>
                  <a:lnTo>
                    <a:pt x="7" y="803"/>
                  </a:lnTo>
                  <a:lnTo>
                    <a:pt x="11" y="812"/>
                  </a:lnTo>
                  <a:lnTo>
                    <a:pt x="18" y="821"/>
                  </a:lnTo>
                  <a:lnTo>
                    <a:pt x="25" y="829"/>
                  </a:lnTo>
                  <a:lnTo>
                    <a:pt x="33" y="837"/>
                  </a:lnTo>
                  <a:lnTo>
                    <a:pt x="41" y="845"/>
                  </a:lnTo>
                  <a:lnTo>
                    <a:pt x="51" y="853"/>
                  </a:lnTo>
                  <a:lnTo>
                    <a:pt x="62" y="860"/>
                  </a:lnTo>
                  <a:lnTo>
                    <a:pt x="74" y="867"/>
                  </a:lnTo>
                  <a:lnTo>
                    <a:pt x="87" y="874"/>
                  </a:lnTo>
                  <a:lnTo>
                    <a:pt x="101" y="880"/>
                  </a:lnTo>
                  <a:lnTo>
                    <a:pt x="116" y="886"/>
                  </a:lnTo>
                  <a:lnTo>
                    <a:pt x="132" y="891"/>
                  </a:lnTo>
                  <a:lnTo>
                    <a:pt x="149" y="897"/>
                  </a:lnTo>
                  <a:lnTo>
                    <a:pt x="166" y="902"/>
                  </a:lnTo>
                  <a:lnTo>
                    <a:pt x="185" y="906"/>
                  </a:lnTo>
                  <a:lnTo>
                    <a:pt x="204" y="910"/>
                  </a:lnTo>
                  <a:lnTo>
                    <a:pt x="224" y="915"/>
                  </a:lnTo>
                  <a:lnTo>
                    <a:pt x="246" y="919"/>
                  </a:lnTo>
                  <a:lnTo>
                    <a:pt x="268" y="922"/>
                  </a:lnTo>
                  <a:lnTo>
                    <a:pt x="314" y="927"/>
                  </a:lnTo>
                  <a:lnTo>
                    <a:pt x="364" y="931"/>
                  </a:lnTo>
                  <a:lnTo>
                    <a:pt x="416" y="933"/>
                  </a:lnTo>
                  <a:lnTo>
                    <a:pt x="472" y="933"/>
                  </a:lnTo>
                  <a:lnTo>
                    <a:pt x="460" y="992"/>
                  </a:lnTo>
                  <a:lnTo>
                    <a:pt x="447" y="1053"/>
                  </a:lnTo>
                  <a:lnTo>
                    <a:pt x="436" y="1111"/>
                  </a:lnTo>
                  <a:lnTo>
                    <a:pt x="425" y="1169"/>
                  </a:lnTo>
                  <a:lnTo>
                    <a:pt x="416" y="1227"/>
                  </a:lnTo>
                  <a:lnTo>
                    <a:pt x="408" y="1282"/>
                  </a:lnTo>
                  <a:lnTo>
                    <a:pt x="401" y="1337"/>
                  </a:lnTo>
                  <a:lnTo>
                    <a:pt x="395" y="1389"/>
                  </a:lnTo>
                  <a:lnTo>
                    <a:pt x="391" y="1439"/>
                  </a:lnTo>
                  <a:lnTo>
                    <a:pt x="388" y="1488"/>
                  </a:lnTo>
                  <a:lnTo>
                    <a:pt x="387" y="1533"/>
                  </a:lnTo>
                  <a:lnTo>
                    <a:pt x="388" y="1575"/>
                  </a:lnTo>
                  <a:lnTo>
                    <a:pt x="390" y="1595"/>
                  </a:lnTo>
                  <a:lnTo>
                    <a:pt x="391" y="1615"/>
                  </a:lnTo>
                  <a:lnTo>
                    <a:pt x="394" y="1634"/>
                  </a:lnTo>
                  <a:lnTo>
                    <a:pt x="396" y="1651"/>
                  </a:lnTo>
                  <a:lnTo>
                    <a:pt x="400" y="1668"/>
                  </a:lnTo>
                  <a:lnTo>
                    <a:pt x="404" y="1684"/>
                  </a:lnTo>
                  <a:lnTo>
                    <a:pt x="408" y="1698"/>
                  </a:lnTo>
                  <a:lnTo>
                    <a:pt x="413" y="1712"/>
                  </a:lnTo>
                  <a:lnTo>
                    <a:pt x="418" y="1723"/>
                  </a:lnTo>
                  <a:lnTo>
                    <a:pt x="423" y="1733"/>
                  </a:lnTo>
                  <a:lnTo>
                    <a:pt x="429" y="1743"/>
                  </a:lnTo>
                  <a:lnTo>
                    <a:pt x="435" y="1752"/>
                  </a:lnTo>
                  <a:lnTo>
                    <a:pt x="441" y="1760"/>
                  </a:lnTo>
                  <a:lnTo>
                    <a:pt x="448" y="1768"/>
                  </a:lnTo>
                  <a:lnTo>
                    <a:pt x="455" y="1774"/>
                  </a:lnTo>
                  <a:lnTo>
                    <a:pt x="463" y="1780"/>
                  </a:lnTo>
                  <a:lnTo>
                    <a:pt x="470" y="1785"/>
                  </a:lnTo>
                  <a:lnTo>
                    <a:pt x="477" y="1789"/>
                  </a:lnTo>
                  <a:lnTo>
                    <a:pt x="485" y="1792"/>
                  </a:lnTo>
                  <a:lnTo>
                    <a:pt x="492" y="1795"/>
                  </a:lnTo>
                  <a:lnTo>
                    <a:pt x="499" y="1797"/>
                  </a:lnTo>
                  <a:lnTo>
                    <a:pt x="507" y="1798"/>
                  </a:lnTo>
                  <a:lnTo>
                    <a:pt x="514" y="1798"/>
                  </a:lnTo>
                  <a:lnTo>
                    <a:pt x="521" y="1798"/>
                  </a:lnTo>
                  <a:lnTo>
                    <a:pt x="527" y="1797"/>
                  </a:lnTo>
                  <a:lnTo>
                    <a:pt x="534" y="1795"/>
                  </a:lnTo>
                  <a:lnTo>
                    <a:pt x="540" y="1792"/>
                  </a:lnTo>
                  <a:lnTo>
                    <a:pt x="546" y="1788"/>
                  </a:lnTo>
                  <a:lnTo>
                    <a:pt x="551" y="1784"/>
                  </a:lnTo>
                  <a:lnTo>
                    <a:pt x="556" y="1779"/>
                  </a:lnTo>
                  <a:lnTo>
                    <a:pt x="561" y="1773"/>
                  </a:lnTo>
                  <a:lnTo>
                    <a:pt x="565" y="1766"/>
                  </a:lnTo>
                  <a:lnTo>
                    <a:pt x="570" y="1758"/>
                  </a:lnTo>
                  <a:lnTo>
                    <a:pt x="572" y="1750"/>
                  </a:lnTo>
                  <a:lnTo>
                    <a:pt x="575" y="1739"/>
                  </a:lnTo>
                  <a:lnTo>
                    <a:pt x="576" y="1729"/>
                  </a:lnTo>
                  <a:lnTo>
                    <a:pt x="577" y="1718"/>
                  </a:lnTo>
                  <a:lnTo>
                    <a:pt x="577" y="1706"/>
                  </a:lnTo>
                  <a:lnTo>
                    <a:pt x="577" y="1694"/>
                  </a:lnTo>
                  <a:lnTo>
                    <a:pt x="575" y="1680"/>
                  </a:lnTo>
                  <a:lnTo>
                    <a:pt x="570" y="1638"/>
                  </a:lnTo>
                  <a:lnTo>
                    <a:pt x="565" y="1593"/>
                  </a:lnTo>
                  <a:lnTo>
                    <a:pt x="563" y="1549"/>
                  </a:lnTo>
                  <a:lnTo>
                    <a:pt x="562" y="1504"/>
                  </a:lnTo>
                  <a:lnTo>
                    <a:pt x="563" y="1457"/>
                  </a:lnTo>
                  <a:lnTo>
                    <a:pt x="564" y="1410"/>
                  </a:lnTo>
                  <a:lnTo>
                    <a:pt x="567" y="1363"/>
                  </a:lnTo>
                  <a:lnTo>
                    <a:pt x="572" y="1314"/>
                  </a:lnTo>
                  <a:lnTo>
                    <a:pt x="577" y="1267"/>
                  </a:lnTo>
                  <a:lnTo>
                    <a:pt x="583" y="1218"/>
                  </a:lnTo>
                  <a:lnTo>
                    <a:pt x="590" y="1169"/>
                  </a:lnTo>
                  <a:lnTo>
                    <a:pt x="598" y="1120"/>
                  </a:lnTo>
                  <a:lnTo>
                    <a:pt x="606" y="1072"/>
                  </a:lnTo>
                  <a:lnTo>
                    <a:pt x="615" y="1022"/>
                  </a:lnTo>
                  <a:lnTo>
                    <a:pt x="625" y="974"/>
                  </a:lnTo>
                  <a:lnTo>
                    <a:pt x="635" y="926"/>
                  </a:lnTo>
                  <a:lnTo>
                    <a:pt x="697" y="920"/>
                  </a:lnTo>
                  <a:lnTo>
                    <a:pt x="760" y="912"/>
                  </a:lnTo>
                  <a:lnTo>
                    <a:pt x="826" y="903"/>
                  </a:lnTo>
                  <a:lnTo>
                    <a:pt x="892" y="893"/>
                  </a:lnTo>
                  <a:lnTo>
                    <a:pt x="961" y="881"/>
                  </a:lnTo>
                  <a:lnTo>
                    <a:pt x="1032" y="867"/>
                  </a:lnTo>
                  <a:lnTo>
                    <a:pt x="1103" y="851"/>
                  </a:lnTo>
                  <a:lnTo>
                    <a:pt x="1177" y="834"/>
                  </a:lnTo>
                  <a:lnTo>
                    <a:pt x="1164" y="854"/>
                  </a:lnTo>
                  <a:lnTo>
                    <a:pt x="1150" y="876"/>
                  </a:lnTo>
                  <a:lnTo>
                    <a:pt x="1137" y="899"/>
                  </a:lnTo>
                  <a:lnTo>
                    <a:pt x="1123" y="925"/>
                  </a:lnTo>
                  <a:lnTo>
                    <a:pt x="1109" y="952"/>
                  </a:lnTo>
                  <a:lnTo>
                    <a:pt x="1096" y="980"/>
                  </a:lnTo>
                  <a:lnTo>
                    <a:pt x="1083" y="1009"/>
                  </a:lnTo>
                  <a:lnTo>
                    <a:pt x="1071" y="1039"/>
                  </a:lnTo>
                  <a:lnTo>
                    <a:pt x="1059" y="1071"/>
                  </a:lnTo>
                  <a:lnTo>
                    <a:pt x="1049" y="1103"/>
                  </a:lnTo>
                  <a:lnTo>
                    <a:pt x="1039" y="1134"/>
                  </a:lnTo>
                  <a:lnTo>
                    <a:pt x="1030" y="1167"/>
                  </a:lnTo>
                  <a:lnTo>
                    <a:pt x="1023" y="1200"/>
                  </a:lnTo>
                  <a:lnTo>
                    <a:pt x="1017" y="1232"/>
                  </a:lnTo>
                  <a:lnTo>
                    <a:pt x="1012" y="1264"/>
                  </a:lnTo>
                  <a:lnTo>
                    <a:pt x="1009" y="1295"/>
                  </a:lnTo>
                  <a:lnTo>
                    <a:pt x="1007" y="1326"/>
                  </a:lnTo>
                  <a:lnTo>
                    <a:pt x="1008" y="1357"/>
                  </a:lnTo>
                  <a:lnTo>
                    <a:pt x="1012" y="1387"/>
                  </a:lnTo>
                  <a:lnTo>
                    <a:pt x="1017" y="1415"/>
                  </a:lnTo>
                  <a:lnTo>
                    <a:pt x="1024" y="1442"/>
                  </a:lnTo>
                  <a:lnTo>
                    <a:pt x="1033" y="1468"/>
                  </a:lnTo>
                  <a:lnTo>
                    <a:pt x="1045" y="1492"/>
                  </a:lnTo>
                  <a:lnTo>
                    <a:pt x="1060" y="1514"/>
                  </a:lnTo>
                  <a:lnTo>
                    <a:pt x="1078" y="1534"/>
                  </a:lnTo>
                  <a:lnTo>
                    <a:pt x="1098" y="1552"/>
                  </a:lnTo>
                  <a:lnTo>
                    <a:pt x="1123" y="1568"/>
                  </a:lnTo>
                  <a:lnTo>
                    <a:pt x="1150" y="1581"/>
                  </a:lnTo>
                  <a:lnTo>
                    <a:pt x="1180" y="1591"/>
                  </a:lnTo>
                  <a:lnTo>
                    <a:pt x="1214" y="1599"/>
                  </a:lnTo>
                  <a:lnTo>
                    <a:pt x="1252" y="1604"/>
                  </a:lnTo>
                  <a:lnTo>
                    <a:pt x="1293" y="1607"/>
                  </a:lnTo>
                  <a:lnTo>
                    <a:pt x="1328" y="1604"/>
                  </a:lnTo>
                  <a:lnTo>
                    <a:pt x="1363" y="1599"/>
                  </a:lnTo>
                  <a:lnTo>
                    <a:pt x="1395" y="1592"/>
                  </a:lnTo>
                  <a:lnTo>
                    <a:pt x="1425" y="1582"/>
                  </a:lnTo>
                  <a:lnTo>
                    <a:pt x="1456" y="1569"/>
                  </a:lnTo>
                  <a:lnTo>
                    <a:pt x="1483" y="1554"/>
                  </a:lnTo>
                  <a:lnTo>
                    <a:pt x="1509" y="1537"/>
                  </a:lnTo>
                  <a:lnTo>
                    <a:pt x="1534" y="1517"/>
                  </a:lnTo>
                  <a:lnTo>
                    <a:pt x="1557" y="1496"/>
                  </a:lnTo>
                  <a:lnTo>
                    <a:pt x="1579" y="1473"/>
                  </a:lnTo>
                  <a:lnTo>
                    <a:pt x="1599" y="1448"/>
                  </a:lnTo>
                  <a:lnTo>
                    <a:pt x="1618" y="1422"/>
                  </a:lnTo>
                  <a:lnTo>
                    <a:pt x="1635" y="1394"/>
                  </a:lnTo>
                  <a:lnTo>
                    <a:pt x="1650" y="1366"/>
                  </a:lnTo>
                  <a:lnTo>
                    <a:pt x="1664" y="1337"/>
                  </a:lnTo>
                  <a:lnTo>
                    <a:pt x="1677" y="1306"/>
                  </a:lnTo>
                  <a:lnTo>
                    <a:pt x="1688" y="1275"/>
                  </a:lnTo>
                  <a:lnTo>
                    <a:pt x="1697" y="1244"/>
                  </a:lnTo>
                  <a:lnTo>
                    <a:pt x="1704" y="1213"/>
                  </a:lnTo>
                  <a:lnTo>
                    <a:pt x="1710" y="1180"/>
                  </a:lnTo>
                  <a:lnTo>
                    <a:pt x="1714" y="1149"/>
                  </a:lnTo>
                  <a:lnTo>
                    <a:pt x="1717" y="1118"/>
                  </a:lnTo>
                  <a:lnTo>
                    <a:pt x="1718" y="1087"/>
                  </a:lnTo>
                  <a:lnTo>
                    <a:pt x="1717" y="1057"/>
                  </a:lnTo>
                  <a:lnTo>
                    <a:pt x="1715" y="1026"/>
                  </a:lnTo>
                  <a:lnTo>
                    <a:pt x="1711" y="997"/>
                  </a:lnTo>
                  <a:lnTo>
                    <a:pt x="1705" y="969"/>
                  </a:lnTo>
                  <a:lnTo>
                    <a:pt x="1698" y="943"/>
                  </a:lnTo>
                  <a:lnTo>
                    <a:pt x="1689" y="918"/>
                  </a:lnTo>
                  <a:lnTo>
                    <a:pt x="1678" y="893"/>
                  </a:lnTo>
                  <a:lnTo>
                    <a:pt x="1665" y="871"/>
                  </a:lnTo>
                  <a:lnTo>
                    <a:pt x="1651" y="850"/>
                  </a:lnTo>
                  <a:lnTo>
                    <a:pt x="1664" y="853"/>
                  </a:lnTo>
                  <a:lnTo>
                    <a:pt x="1681" y="855"/>
                  </a:lnTo>
                  <a:lnTo>
                    <a:pt x="1697" y="857"/>
                  </a:lnTo>
                  <a:lnTo>
                    <a:pt x="1715" y="858"/>
                  </a:lnTo>
                  <a:lnTo>
                    <a:pt x="1734" y="858"/>
                  </a:lnTo>
                  <a:lnTo>
                    <a:pt x="1754" y="857"/>
                  </a:lnTo>
                  <a:lnTo>
                    <a:pt x="1774" y="856"/>
                  </a:lnTo>
                  <a:lnTo>
                    <a:pt x="1796" y="854"/>
                  </a:lnTo>
                  <a:lnTo>
                    <a:pt x="1817" y="851"/>
                  </a:lnTo>
                  <a:lnTo>
                    <a:pt x="1839" y="847"/>
                  </a:lnTo>
                  <a:lnTo>
                    <a:pt x="1860" y="843"/>
                  </a:lnTo>
                  <a:lnTo>
                    <a:pt x="1881" y="837"/>
                  </a:lnTo>
                  <a:lnTo>
                    <a:pt x="1902" y="830"/>
                  </a:lnTo>
                  <a:lnTo>
                    <a:pt x="1922" y="823"/>
                  </a:lnTo>
                  <a:lnTo>
                    <a:pt x="1941" y="814"/>
                  </a:lnTo>
                  <a:lnTo>
                    <a:pt x="1959" y="804"/>
                  </a:lnTo>
                  <a:lnTo>
                    <a:pt x="1969" y="798"/>
                  </a:lnTo>
                  <a:lnTo>
                    <a:pt x="1978" y="791"/>
                  </a:lnTo>
                  <a:lnTo>
                    <a:pt x="1987" y="785"/>
                  </a:lnTo>
                  <a:lnTo>
                    <a:pt x="1995" y="778"/>
                  </a:lnTo>
                  <a:lnTo>
                    <a:pt x="2002" y="770"/>
                  </a:lnTo>
                  <a:lnTo>
                    <a:pt x="2010" y="763"/>
                  </a:lnTo>
                  <a:lnTo>
                    <a:pt x="2016" y="757"/>
                  </a:lnTo>
                  <a:lnTo>
                    <a:pt x="2021" y="750"/>
                  </a:lnTo>
                  <a:lnTo>
                    <a:pt x="2025" y="743"/>
                  </a:lnTo>
                  <a:lnTo>
                    <a:pt x="2029" y="737"/>
                  </a:lnTo>
                  <a:lnTo>
                    <a:pt x="2031" y="731"/>
                  </a:lnTo>
                  <a:lnTo>
                    <a:pt x="2033" y="725"/>
                  </a:lnTo>
                  <a:lnTo>
                    <a:pt x="2035" y="719"/>
                  </a:lnTo>
                  <a:lnTo>
                    <a:pt x="2035" y="713"/>
                  </a:lnTo>
                  <a:lnTo>
                    <a:pt x="2035" y="708"/>
                  </a:lnTo>
                  <a:lnTo>
                    <a:pt x="2034" y="703"/>
                  </a:lnTo>
                  <a:lnTo>
                    <a:pt x="2032" y="699"/>
                  </a:lnTo>
                  <a:lnTo>
                    <a:pt x="2030" y="694"/>
                  </a:lnTo>
                  <a:lnTo>
                    <a:pt x="2027" y="691"/>
                  </a:lnTo>
                  <a:lnTo>
                    <a:pt x="2023" y="687"/>
                  </a:lnTo>
                  <a:lnTo>
                    <a:pt x="2018" y="685"/>
                  </a:lnTo>
                  <a:lnTo>
                    <a:pt x="2013" y="682"/>
                  </a:lnTo>
                  <a:lnTo>
                    <a:pt x="2007" y="681"/>
                  </a:lnTo>
                  <a:lnTo>
                    <a:pt x="1999" y="679"/>
                  </a:lnTo>
                  <a:lnTo>
                    <a:pt x="1991" y="679"/>
                  </a:lnTo>
                  <a:lnTo>
                    <a:pt x="1983" y="679"/>
                  </a:lnTo>
                  <a:lnTo>
                    <a:pt x="1974" y="680"/>
                  </a:lnTo>
                  <a:lnTo>
                    <a:pt x="1964" y="681"/>
                  </a:lnTo>
                  <a:lnTo>
                    <a:pt x="1953" y="684"/>
                  </a:lnTo>
                  <a:lnTo>
                    <a:pt x="1942" y="687"/>
                  </a:lnTo>
                  <a:lnTo>
                    <a:pt x="1930" y="691"/>
                  </a:lnTo>
                  <a:lnTo>
                    <a:pt x="1917" y="695"/>
                  </a:lnTo>
                  <a:close/>
                  <a:moveTo>
                    <a:pt x="1307" y="1444"/>
                  </a:moveTo>
                  <a:lnTo>
                    <a:pt x="1285" y="1443"/>
                  </a:lnTo>
                  <a:lnTo>
                    <a:pt x="1266" y="1439"/>
                  </a:lnTo>
                  <a:lnTo>
                    <a:pt x="1249" y="1433"/>
                  </a:lnTo>
                  <a:lnTo>
                    <a:pt x="1234" y="1425"/>
                  </a:lnTo>
                  <a:lnTo>
                    <a:pt x="1220" y="1414"/>
                  </a:lnTo>
                  <a:lnTo>
                    <a:pt x="1210" y="1402"/>
                  </a:lnTo>
                  <a:lnTo>
                    <a:pt x="1201" y="1387"/>
                  </a:lnTo>
                  <a:lnTo>
                    <a:pt x="1194" y="1371"/>
                  </a:lnTo>
                  <a:lnTo>
                    <a:pt x="1189" y="1354"/>
                  </a:lnTo>
                  <a:lnTo>
                    <a:pt x="1186" y="1335"/>
                  </a:lnTo>
                  <a:lnTo>
                    <a:pt x="1185" y="1314"/>
                  </a:lnTo>
                  <a:lnTo>
                    <a:pt x="1185" y="1292"/>
                  </a:lnTo>
                  <a:lnTo>
                    <a:pt x="1186" y="1270"/>
                  </a:lnTo>
                  <a:lnTo>
                    <a:pt x="1189" y="1246"/>
                  </a:lnTo>
                  <a:lnTo>
                    <a:pt x="1194" y="1222"/>
                  </a:lnTo>
                  <a:lnTo>
                    <a:pt x="1199" y="1197"/>
                  </a:lnTo>
                  <a:lnTo>
                    <a:pt x="1206" y="1171"/>
                  </a:lnTo>
                  <a:lnTo>
                    <a:pt x="1213" y="1146"/>
                  </a:lnTo>
                  <a:lnTo>
                    <a:pt x="1222" y="1120"/>
                  </a:lnTo>
                  <a:lnTo>
                    <a:pt x="1232" y="1094"/>
                  </a:lnTo>
                  <a:lnTo>
                    <a:pt x="1243" y="1068"/>
                  </a:lnTo>
                  <a:lnTo>
                    <a:pt x="1254" y="1041"/>
                  </a:lnTo>
                  <a:lnTo>
                    <a:pt x="1265" y="1015"/>
                  </a:lnTo>
                  <a:lnTo>
                    <a:pt x="1277" y="990"/>
                  </a:lnTo>
                  <a:lnTo>
                    <a:pt x="1290" y="965"/>
                  </a:lnTo>
                  <a:lnTo>
                    <a:pt x="1303" y="941"/>
                  </a:lnTo>
                  <a:lnTo>
                    <a:pt x="1316" y="918"/>
                  </a:lnTo>
                  <a:lnTo>
                    <a:pt x="1329" y="895"/>
                  </a:lnTo>
                  <a:lnTo>
                    <a:pt x="1344" y="874"/>
                  </a:lnTo>
                  <a:lnTo>
                    <a:pt x="1357" y="854"/>
                  </a:lnTo>
                  <a:lnTo>
                    <a:pt x="1371" y="835"/>
                  </a:lnTo>
                  <a:lnTo>
                    <a:pt x="1384" y="818"/>
                  </a:lnTo>
                  <a:lnTo>
                    <a:pt x="1411" y="822"/>
                  </a:lnTo>
                  <a:lnTo>
                    <a:pt x="1437" y="828"/>
                  </a:lnTo>
                  <a:lnTo>
                    <a:pt x="1460" y="838"/>
                  </a:lnTo>
                  <a:lnTo>
                    <a:pt x="1480" y="851"/>
                  </a:lnTo>
                  <a:lnTo>
                    <a:pt x="1498" y="866"/>
                  </a:lnTo>
                  <a:lnTo>
                    <a:pt x="1514" y="883"/>
                  </a:lnTo>
                  <a:lnTo>
                    <a:pt x="1527" y="903"/>
                  </a:lnTo>
                  <a:lnTo>
                    <a:pt x="1538" y="925"/>
                  </a:lnTo>
                  <a:lnTo>
                    <a:pt x="1547" y="948"/>
                  </a:lnTo>
                  <a:lnTo>
                    <a:pt x="1553" y="973"/>
                  </a:lnTo>
                  <a:lnTo>
                    <a:pt x="1558" y="998"/>
                  </a:lnTo>
                  <a:lnTo>
                    <a:pt x="1561" y="1025"/>
                  </a:lnTo>
                  <a:lnTo>
                    <a:pt x="1562" y="1054"/>
                  </a:lnTo>
                  <a:lnTo>
                    <a:pt x="1561" y="1082"/>
                  </a:lnTo>
                  <a:lnTo>
                    <a:pt x="1559" y="1110"/>
                  </a:lnTo>
                  <a:lnTo>
                    <a:pt x="1555" y="1139"/>
                  </a:lnTo>
                  <a:lnTo>
                    <a:pt x="1549" y="1167"/>
                  </a:lnTo>
                  <a:lnTo>
                    <a:pt x="1541" y="1197"/>
                  </a:lnTo>
                  <a:lnTo>
                    <a:pt x="1532" y="1225"/>
                  </a:lnTo>
                  <a:lnTo>
                    <a:pt x="1522" y="1252"/>
                  </a:lnTo>
                  <a:lnTo>
                    <a:pt x="1510" y="1278"/>
                  </a:lnTo>
                  <a:lnTo>
                    <a:pt x="1497" y="1303"/>
                  </a:lnTo>
                  <a:lnTo>
                    <a:pt x="1483" y="1327"/>
                  </a:lnTo>
                  <a:lnTo>
                    <a:pt x="1468" y="1350"/>
                  </a:lnTo>
                  <a:lnTo>
                    <a:pt x="1450" y="1370"/>
                  </a:lnTo>
                  <a:lnTo>
                    <a:pt x="1432" y="1388"/>
                  </a:lnTo>
                  <a:lnTo>
                    <a:pt x="1414" y="1405"/>
                  </a:lnTo>
                  <a:lnTo>
                    <a:pt x="1394" y="1418"/>
                  </a:lnTo>
                  <a:lnTo>
                    <a:pt x="1374" y="1429"/>
                  </a:lnTo>
                  <a:lnTo>
                    <a:pt x="1352" y="1437"/>
                  </a:lnTo>
                  <a:lnTo>
                    <a:pt x="1329" y="1442"/>
                  </a:lnTo>
                  <a:lnTo>
                    <a:pt x="1307" y="1444"/>
                  </a:lnTo>
                  <a:close/>
                </a:path>
              </a:pathLst>
            </a:custGeom>
            <a:solidFill>
              <a:srgbClr val="000000"/>
            </a:solidFill>
            <a:ln w="9525">
              <a:noFill/>
              <a:round/>
              <a:headEnd/>
              <a:tailEnd/>
            </a:ln>
          </p:spPr>
          <p:txBody>
            <a:bodyPr/>
            <a:lstStyle/>
            <a:p>
              <a:pPr defTabSz="828446" fontAlgn="auto">
                <a:spcBef>
                  <a:spcPts val="0"/>
                </a:spcBef>
                <a:spcAft>
                  <a:spcPts val="0"/>
                </a:spcAft>
                <a:defRPr/>
              </a:pPr>
              <a:endParaRPr lang="en-US" sz="1600" kern="0" dirty="0">
                <a:solidFill>
                  <a:sysClr val="windowText" lastClr="000000"/>
                </a:solidFill>
              </a:endParaRPr>
            </a:p>
          </p:txBody>
        </p:sp>
        <p:sp>
          <p:nvSpPr>
            <p:cNvPr id="12" name="Freeform 18"/>
            <p:cNvSpPr>
              <a:spLocks/>
            </p:cNvSpPr>
            <p:nvPr/>
          </p:nvSpPr>
          <p:spPr bwMode="black">
            <a:xfrm>
              <a:off x="2473325" y="3803650"/>
              <a:ext cx="157163" cy="239712"/>
            </a:xfrm>
            <a:custGeom>
              <a:avLst/>
              <a:gdLst/>
              <a:ahLst/>
              <a:cxnLst>
                <a:cxn ang="0">
                  <a:pos x="1083" y="64"/>
                </a:cxn>
                <a:cxn ang="0">
                  <a:pos x="855" y="2"/>
                </a:cxn>
                <a:cxn ang="0">
                  <a:pos x="591" y="24"/>
                </a:cxn>
                <a:cxn ang="0">
                  <a:pos x="334" y="121"/>
                </a:cxn>
                <a:cxn ang="0">
                  <a:pos x="126" y="284"/>
                </a:cxn>
                <a:cxn ang="0">
                  <a:pos x="10" y="503"/>
                </a:cxn>
                <a:cxn ang="0">
                  <a:pos x="7" y="677"/>
                </a:cxn>
                <a:cxn ang="0">
                  <a:pos x="25" y="716"/>
                </a:cxn>
                <a:cxn ang="0">
                  <a:pos x="52" y="741"/>
                </a:cxn>
                <a:cxn ang="0">
                  <a:pos x="83" y="750"/>
                </a:cxn>
                <a:cxn ang="0">
                  <a:pos x="113" y="739"/>
                </a:cxn>
                <a:cxn ang="0">
                  <a:pos x="136" y="708"/>
                </a:cxn>
                <a:cxn ang="0">
                  <a:pos x="146" y="655"/>
                </a:cxn>
                <a:cxn ang="0">
                  <a:pos x="199" y="477"/>
                </a:cxn>
                <a:cxn ang="0">
                  <a:pos x="329" y="333"/>
                </a:cxn>
                <a:cxn ang="0">
                  <a:pos x="502" y="232"/>
                </a:cxn>
                <a:cxn ang="0">
                  <a:pos x="694" y="175"/>
                </a:cxn>
                <a:cxn ang="0">
                  <a:pos x="873" y="173"/>
                </a:cxn>
                <a:cxn ang="0">
                  <a:pos x="1012" y="231"/>
                </a:cxn>
                <a:cxn ang="0">
                  <a:pos x="1081" y="342"/>
                </a:cxn>
                <a:cxn ang="0">
                  <a:pos x="1083" y="479"/>
                </a:cxn>
                <a:cxn ang="0">
                  <a:pos x="1030" y="631"/>
                </a:cxn>
                <a:cxn ang="0">
                  <a:pos x="927" y="784"/>
                </a:cxn>
                <a:cxn ang="0">
                  <a:pos x="784" y="928"/>
                </a:cxn>
                <a:cxn ang="0">
                  <a:pos x="607" y="1053"/>
                </a:cxn>
                <a:cxn ang="0">
                  <a:pos x="467" y="1044"/>
                </a:cxn>
                <a:cxn ang="0">
                  <a:pos x="509" y="798"/>
                </a:cxn>
                <a:cxn ang="0">
                  <a:pos x="517" y="632"/>
                </a:cxn>
                <a:cxn ang="0">
                  <a:pos x="505" y="558"/>
                </a:cxn>
                <a:cxn ang="0">
                  <a:pos x="484" y="516"/>
                </a:cxn>
                <a:cxn ang="0">
                  <a:pos x="453" y="488"/>
                </a:cxn>
                <a:cxn ang="0">
                  <a:pos x="417" y="474"/>
                </a:cxn>
                <a:cxn ang="0">
                  <a:pos x="384" y="478"/>
                </a:cxn>
                <a:cxn ang="0">
                  <a:pos x="358" y="500"/>
                </a:cxn>
                <a:cxn ang="0">
                  <a:pos x="345" y="541"/>
                </a:cxn>
                <a:cxn ang="0">
                  <a:pos x="343" y="661"/>
                </a:cxn>
                <a:cxn ang="0">
                  <a:pos x="322" y="851"/>
                </a:cxn>
                <a:cxn ang="0">
                  <a:pos x="234" y="1196"/>
                </a:cxn>
                <a:cxn ang="0">
                  <a:pos x="178" y="1222"/>
                </a:cxn>
                <a:cxn ang="0">
                  <a:pos x="153" y="1248"/>
                </a:cxn>
                <a:cxn ang="0">
                  <a:pos x="147" y="1274"/>
                </a:cxn>
                <a:cxn ang="0">
                  <a:pos x="160" y="1297"/>
                </a:cxn>
                <a:cxn ang="0">
                  <a:pos x="191" y="1316"/>
                </a:cxn>
                <a:cxn ang="0">
                  <a:pos x="208" y="1413"/>
                </a:cxn>
                <a:cxn ang="0">
                  <a:pos x="132" y="1769"/>
                </a:cxn>
                <a:cxn ang="0">
                  <a:pos x="127" y="1860"/>
                </a:cxn>
                <a:cxn ang="0">
                  <a:pos x="147" y="1920"/>
                </a:cxn>
                <a:cxn ang="0">
                  <a:pos x="180" y="1946"/>
                </a:cxn>
                <a:cxn ang="0">
                  <a:pos x="221" y="1943"/>
                </a:cxn>
                <a:cxn ang="0">
                  <a:pos x="260" y="1918"/>
                </a:cxn>
                <a:cxn ang="0">
                  <a:pos x="291" y="1874"/>
                </a:cxn>
                <a:cxn ang="0">
                  <a:pos x="307" y="1818"/>
                </a:cxn>
                <a:cxn ang="0">
                  <a:pos x="317" y="1715"/>
                </a:cxn>
                <a:cxn ang="0">
                  <a:pos x="389" y="1384"/>
                </a:cxn>
                <a:cxn ang="0">
                  <a:pos x="584" y="1245"/>
                </a:cxn>
                <a:cxn ang="0">
                  <a:pos x="809" y="1119"/>
                </a:cxn>
                <a:cxn ang="0">
                  <a:pos x="1016" y="950"/>
                </a:cxn>
                <a:cxn ang="0">
                  <a:pos x="1178" y="751"/>
                </a:cxn>
                <a:cxn ang="0">
                  <a:pos x="1272" y="534"/>
                </a:cxn>
                <a:cxn ang="0">
                  <a:pos x="1269" y="312"/>
                </a:cxn>
              </a:cxnLst>
              <a:rect l="0" t="0" r="r" b="b"/>
              <a:pathLst>
                <a:path w="1283" h="1948">
                  <a:moveTo>
                    <a:pt x="1211" y="182"/>
                  </a:moveTo>
                  <a:lnTo>
                    <a:pt x="1185" y="147"/>
                  </a:lnTo>
                  <a:lnTo>
                    <a:pt x="1155" y="116"/>
                  </a:lnTo>
                  <a:lnTo>
                    <a:pt x="1121" y="89"/>
                  </a:lnTo>
                  <a:lnTo>
                    <a:pt x="1083" y="64"/>
                  </a:lnTo>
                  <a:lnTo>
                    <a:pt x="1043" y="45"/>
                  </a:lnTo>
                  <a:lnTo>
                    <a:pt x="999" y="29"/>
                  </a:lnTo>
                  <a:lnTo>
                    <a:pt x="953" y="16"/>
                  </a:lnTo>
                  <a:lnTo>
                    <a:pt x="905" y="8"/>
                  </a:lnTo>
                  <a:lnTo>
                    <a:pt x="855" y="2"/>
                  </a:lnTo>
                  <a:lnTo>
                    <a:pt x="804" y="0"/>
                  </a:lnTo>
                  <a:lnTo>
                    <a:pt x="751" y="1"/>
                  </a:lnTo>
                  <a:lnTo>
                    <a:pt x="698" y="6"/>
                  </a:lnTo>
                  <a:lnTo>
                    <a:pt x="644" y="13"/>
                  </a:lnTo>
                  <a:lnTo>
                    <a:pt x="591" y="24"/>
                  </a:lnTo>
                  <a:lnTo>
                    <a:pt x="537" y="38"/>
                  </a:lnTo>
                  <a:lnTo>
                    <a:pt x="485" y="54"/>
                  </a:lnTo>
                  <a:lnTo>
                    <a:pt x="433" y="74"/>
                  </a:lnTo>
                  <a:lnTo>
                    <a:pt x="383" y="97"/>
                  </a:lnTo>
                  <a:lnTo>
                    <a:pt x="334" y="121"/>
                  </a:lnTo>
                  <a:lnTo>
                    <a:pt x="287" y="149"/>
                  </a:lnTo>
                  <a:lnTo>
                    <a:pt x="243" y="179"/>
                  </a:lnTo>
                  <a:lnTo>
                    <a:pt x="200" y="212"/>
                  </a:lnTo>
                  <a:lnTo>
                    <a:pt x="161" y="247"/>
                  </a:lnTo>
                  <a:lnTo>
                    <a:pt x="126" y="284"/>
                  </a:lnTo>
                  <a:lnTo>
                    <a:pt x="94" y="323"/>
                  </a:lnTo>
                  <a:lnTo>
                    <a:pt x="66" y="366"/>
                  </a:lnTo>
                  <a:lnTo>
                    <a:pt x="43" y="409"/>
                  </a:lnTo>
                  <a:lnTo>
                    <a:pt x="24" y="455"/>
                  </a:lnTo>
                  <a:lnTo>
                    <a:pt x="10" y="503"/>
                  </a:lnTo>
                  <a:lnTo>
                    <a:pt x="2" y="553"/>
                  </a:lnTo>
                  <a:lnTo>
                    <a:pt x="0" y="604"/>
                  </a:lnTo>
                  <a:lnTo>
                    <a:pt x="3" y="657"/>
                  </a:lnTo>
                  <a:lnTo>
                    <a:pt x="4" y="667"/>
                  </a:lnTo>
                  <a:lnTo>
                    <a:pt x="7" y="677"/>
                  </a:lnTo>
                  <a:lnTo>
                    <a:pt x="9" y="686"/>
                  </a:lnTo>
                  <a:lnTo>
                    <a:pt x="13" y="694"/>
                  </a:lnTo>
                  <a:lnTo>
                    <a:pt x="16" y="702"/>
                  </a:lnTo>
                  <a:lnTo>
                    <a:pt x="21" y="710"/>
                  </a:lnTo>
                  <a:lnTo>
                    <a:pt x="25" y="716"/>
                  </a:lnTo>
                  <a:lnTo>
                    <a:pt x="30" y="723"/>
                  </a:lnTo>
                  <a:lnTo>
                    <a:pt x="35" y="728"/>
                  </a:lnTo>
                  <a:lnTo>
                    <a:pt x="41" y="733"/>
                  </a:lnTo>
                  <a:lnTo>
                    <a:pt x="46" y="738"/>
                  </a:lnTo>
                  <a:lnTo>
                    <a:pt x="52" y="741"/>
                  </a:lnTo>
                  <a:lnTo>
                    <a:pt x="58" y="744"/>
                  </a:lnTo>
                  <a:lnTo>
                    <a:pt x="65" y="747"/>
                  </a:lnTo>
                  <a:lnTo>
                    <a:pt x="71" y="748"/>
                  </a:lnTo>
                  <a:lnTo>
                    <a:pt x="77" y="749"/>
                  </a:lnTo>
                  <a:lnTo>
                    <a:pt x="83" y="750"/>
                  </a:lnTo>
                  <a:lnTo>
                    <a:pt x="89" y="749"/>
                  </a:lnTo>
                  <a:lnTo>
                    <a:pt x="95" y="748"/>
                  </a:lnTo>
                  <a:lnTo>
                    <a:pt x="101" y="746"/>
                  </a:lnTo>
                  <a:lnTo>
                    <a:pt x="108" y="743"/>
                  </a:lnTo>
                  <a:lnTo>
                    <a:pt x="113" y="739"/>
                  </a:lnTo>
                  <a:lnTo>
                    <a:pt x="119" y="735"/>
                  </a:lnTo>
                  <a:lnTo>
                    <a:pt x="124" y="730"/>
                  </a:lnTo>
                  <a:lnTo>
                    <a:pt x="128" y="723"/>
                  </a:lnTo>
                  <a:lnTo>
                    <a:pt x="132" y="716"/>
                  </a:lnTo>
                  <a:lnTo>
                    <a:pt x="136" y="708"/>
                  </a:lnTo>
                  <a:lnTo>
                    <a:pt x="139" y="700"/>
                  </a:lnTo>
                  <a:lnTo>
                    <a:pt x="142" y="690"/>
                  </a:lnTo>
                  <a:lnTo>
                    <a:pt x="144" y="679"/>
                  </a:lnTo>
                  <a:lnTo>
                    <a:pt x="145" y="667"/>
                  </a:lnTo>
                  <a:lnTo>
                    <a:pt x="146" y="655"/>
                  </a:lnTo>
                  <a:lnTo>
                    <a:pt x="149" y="616"/>
                  </a:lnTo>
                  <a:lnTo>
                    <a:pt x="156" y="580"/>
                  </a:lnTo>
                  <a:lnTo>
                    <a:pt x="167" y="544"/>
                  </a:lnTo>
                  <a:lnTo>
                    <a:pt x="182" y="510"/>
                  </a:lnTo>
                  <a:lnTo>
                    <a:pt x="199" y="477"/>
                  </a:lnTo>
                  <a:lnTo>
                    <a:pt x="221" y="445"/>
                  </a:lnTo>
                  <a:lnTo>
                    <a:pt x="244" y="415"/>
                  </a:lnTo>
                  <a:lnTo>
                    <a:pt x="270" y="387"/>
                  </a:lnTo>
                  <a:lnTo>
                    <a:pt x="298" y="360"/>
                  </a:lnTo>
                  <a:lnTo>
                    <a:pt x="329" y="333"/>
                  </a:lnTo>
                  <a:lnTo>
                    <a:pt x="360" y="310"/>
                  </a:lnTo>
                  <a:lnTo>
                    <a:pt x="394" y="287"/>
                  </a:lnTo>
                  <a:lnTo>
                    <a:pt x="429" y="267"/>
                  </a:lnTo>
                  <a:lnTo>
                    <a:pt x="466" y="248"/>
                  </a:lnTo>
                  <a:lnTo>
                    <a:pt x="502" y="232"/>
                  </a:lnTo>
                  <a:lnTo>
                    <a:pt x="540" y="217"/>
                  </a:lnTo>
                  <a:lnTo>
                    <a:pt x="579" y="203"/>
                  </a:lnTo>
                  <a:lnTo>
                    <a:pt x="617" y="191"/>
                  </a:lnTo>
                  <a:lnTo>
                    <a:pt x="655" y="182"/>
                  </a:lnTo>
                  <a:lnTo>
                    <a:pt x="694" y="175"/>
                  </a:lnTo>
                  <a:lnTo>
                    <a:pt x="731" y="171"/>
                  </a:lnTo>
                  <a:lnTo>
                    <a:pt x="768" y="168"/>
                  </a:lnTo>
                  <a:lnTo>
                    <a:pt x="805" y="167"/>
                  </a:lnTo>
                  <a:lnTo>
                    <a:pt x="840" y="169"/>
                  </a:lnTo>
                  <a:lnTo>
                    <a:pt x="873" y="173"/>
                  </a:lnTo>
                  <a:lnTo>
                    <a:pt x="905" y="180"/>
                  </a:lnTo>
                  <a:lnTo>
                    <a:pt x="935" y="188"/>
                  </a:lnTo>
                  <a:lnTo>
                    <a:pt x="963" y="200"/>
                  </a:lnTo>
                  <a:lnTo>
                    <a:pt x="988" y="215"/>
                  </a:lnTo>
                  <a:lnTo>
                    <a:pt x="1012" y="231"/>
                  </a:lnTo>
                  <a:lnTo>
                    <a:pt x="1032" y="250"/>
                  </a:lnTo>
                  <a:lnTo>
                    <a:pt x="1049" y="272"/>
                  </a:lnTo>
                  <a:lnTo>
                    <a:pt x="1062" y="294"/>
                  </a:lnTo>
                  <a:lnTo>
                    <a:pt x="1073" y="318"/>
                  </a:lnTo>
                  <a:lnTo>
                    <a:pt x="1081" y="342"/>
                  </a:lnTo>
                  <a:lnTo>
                    <a:pt x="1086" y="369"/>
                  </a:lnTo>
                  <a:lnTo>
                    <a:pt x="1089" y="395"/>
                  </a:lnTo>
                  <a:lnTo>
                    <a:pt x="1089" y="423"/>
                  </a:lnTo>
                  <a:lnTo>
                    <a:pt x="1088" y="451"/>
                  </a:lnTo>
                  <a:lnTo>
                    <a:pt x="1083" y="479"/>
                  </a:lnTo>
                  <a:lnTo>
                    <a:pt x="1077" y="509"/>
                  </a:lnTo>
                  <a:lnTo>
                    <a:pt x="1068" y="539"/>
                  </a:lnTo>
                  <a:lnTo>
                    <a:pt x="1057" y="569"/>
                  </a:lnTo>
                  <a:lnTo>
                    <a:pt x="1045" y="599"/>
                  </a:lnTo>
                  <a:lnTo>
                    <a:pt x="1030" y="631"/>
                  </a:lnTo>
                  <a:lnTo>
                    <a:pt x="1013" y="661"/>
                  </a:lnTo>
                  <a:lnTo>
                    <a:pt x="995" y="692"/>
                  </a:lnTo>
                  <a:lnTo>
                    <a:pt x="973" y="722"/>
                  </a:lnTo>
                  <a:lnTo>
                    <a:pt x="951" y="752"/>
                  </a:lnTo>
                  <a:lnTo>
                    <a:pt x="927" y="784"/>
                  </a:lnTo>
                  <a:lnTo>
                    <a:pt x="902" y="813"/>
                  </a:lnTo>
                  <a:lnTo>
                    <a:pt x="874" y="843"/>
                  </a:lnTo>
                  <a:lnTo>
                    <a:pt x="845" y="871"/>
                  </a:lnTo>
                  <a:lnTo>
                    <a:pt x="815" y="899"/>
                  </a:lnTo>
                  <a:lnTo>
                    <a:pt x="784" y="928"/>
                  </a:lnTo>
                  <a:lnTo>
                    <a:pt x="750" y="955"/>
                  </a:lnTo>
                  <a:lnTo>
                    <a:pt x="717" y="980"/>
                  </a:lnTo>
                  <a:lnTo>
                    <a:pt x="682" y="1005"/>
                  </a:lnTo>
                  <a:lnTo>
                    <a:pt x="644" y="1029"/>
                  </a:lnTo>
                  <a:lnTo>
                    <a:pt x="607" y="1053"/>
                  </a:lnTo>
                  <a:lnTo>
                    <a:pt x="569" y="1074"/>
                  </a:lnTo>
                  <a:lnTo>
                    <a:pt x="529" y="1095"/>
                  </a:lnTo>
                  <a:lnTo>
                    <a:pt x="489" y="1113"/>
                  </a:lnTo>
                  <a:lnTo>
                    <a:pt x="448" y="1131"/>
                  </a:lnTo>
                  <a:lnTo>
                    <a:pt x="467" y="1044"/>
                  </a:lnTo>
                  <a:lnTo>
                    <a:pt x="484" y="958"/>
                  </a:lnTo>
                  <a:lnTo>
                    <a:pt x="491" y="916"/>
                  </a:lnTo>
                  <a:lnTo>
                    <a:pt x="498" y="875"/>
                  </a:lnTo>
                  <a:lnTo>
                    <a:pt x="504" y="836"/>
                  </a:lnTo>
                  <a:lnTo>
                    <a:pt x="509" y="798"/>
                  </a:lnTo>
                  <a:lnTo>
                    <a:pt x="513" y="760"/>
                  </a:lnTo>
                  <a:lnTo>
                    <a:pt x="516" y="725"/>
                  </a:lnTo>
                  <a:lnTo>
                    <a:pt x="517" y="692"/>
                  </a:lnTo>
                  <a:lnTo>
                    <a:pt x="518" y="661"/>
                  </a:lnTo>
                  <a:lnTo>
                    <a:pt x="517" y="632"/>
                  </a:lnTo>
                  <a:lnTo>
                    <a:pt x="515" y="604"/>
                  </a:lnTo>
                  <a:lnTo>
                    <a:pt x="513" y="591"/>
                  </a:lnTo>
                  <a:lnTo>
                    <a:pt x="511" y="580"/>
                  </a:lnTo>
                  <a:lnTo>
                    <a:pt x="508" y="568"/>
                  </a:lnTo>
                  <a:lnTo>
                    <a:pt x="505" y="558"/>
                  </a:lnTo>
                  <a:lnTo>
                    <a:pt x="502" y="548"/>
                  </a:lnTo>
                  <a:lnTo>
                    <a:pt x="498" y="539"/>
                  </a:lnTo>
                  <a:lnTo>
                    <a:pt x="494" y="531"/>
                  </a:lnTo>
                  <a:lnTo>
                    <a:pt x="489" y="523"/>
                  </a:lnTo>
                  <a:lnTo>
                    <a:pt x="484" y="516"/>
                  </a:lnTo>
                  <a:lnTo>
                    <a:pt x="478" y="510"/>
                  </a:lnTo>
                  <a:lnTo>
                    <a:pt x="472" y="503"/>
                  </a:lnTo>
                  <a:lnTo>
                    <a:pt x="466" y="498"/>
                  </a:lnTo>
                  <a:lnTo>
                    <a:pt x="460" y="493"/>
                  </a:lnTo>
                  <a:lnTo>
                    <a:pt x="453" y="488"/>
                  </a:lnTo>
                  <a:lnTo>
                    <a:pt x="446" y="483"/>
                  </a:lnTo>
                  <a:lnTo>
                    <a:pt x="439" y="480"/>
                  </a:lnTo>
                  <a:lnTo>
                    <a:pt x="431" y="478"/>
                  </a:lnTo>
                  <a:lnTo>
                    <a:pt x="424" y="476"/>
                  </a:lnTo>
                  <a:lnTo>
                    <a:pt x="417" y="474"/>
                  </a:lnTo>
                  <a:lnTo>
                    <a:pt x="411" y="473"/>
                  </a:lnTo>
                  <a:lnTo>
                    <a:pt x="404" y="473"/>
                  </a:lnTo>
                  <a:lnTo>
                    <a:pt x="397" y="474"/>
                  </a:lnTo>
                  <a:lnTo>
                    <a:pt x="391" y="476"/>
                  </a:lnTo>
                  <a:lnTo>
                    <a:pt x="384" y="478"/>
                  </a:lnTo>
                  <a:lnTo>
                    <a:pt x="378" y="480"/>
                  </a:lnTo>
                  <a:lnTo>
                    <a:pt x="373" y="485"/>
                  </a:lnTo>
                  <a:lnTo>
                    <a:pt x="368" y="489"/>
                  </a:lnTo>
                  <a:lnTo>
                    <a:pt x="363" y="494"/>
                  </a:lnTo>
                  <a:lnTo>
                    <a:pt x="358" y="500"/>
                  </a:lnTo>
                  <a:lnTo>
                    <a:pt x="355" y="506"/>
                  </a:lnTo>
                  <a:lnTo>
                    <a:pt x="351" y="514"/>
                  </a:lnTo>
                  <a:lnTo>
                    <a:pt x="348" y="522"/>
                  </a:lnTo>
                  <a:lnTo>
                    <a:pt x="346" y="531"/>
                  </a:lnTo>
                  <a:lnTo>
                    <a:pt x="345" y="541"/>
                  </a:lnTo>
                  <a:lnTo>
                    <a:pt x="344" y="551"/>
                  </a:lnTo>
                  <a:lnTo>
                    <a:pt x="344" y="563"/>
                  </a:lnTo>
                  <a:lnTo>
                    <a:pt x="345" y="594"/>
                  </a:lnTo>
                  <a:lnTo>
                    <a:pt x="345" y="627"/>
                  </a:lnTo>
                  <a:lnTo>
                    <a:pt x="343" y="661"/>
                  </a:lnTo>
                  <a:lnTo>
                    <a:pt x="341" y="697"/>
                  </a:lnTo>
                  <a:lnTo>
                    <a:pt x="337" y="733"/>
                  </a:lnTo>
                  <a:lnTo>
                    <a:pt x="333" y="772"/>
                  </a:lnTo>
                  <a:lnTo>
                    <a:pt x="328" y="811"/>
                  </a:lnTo>
                  <a:lnTo>
                    <a:pt x="322" y="851"/>
                  </a:lnTo>
                  <a:lnTo>
                    <a:pt x="309" y="933"/>
                  </a:lnTo>
                  <a:lnTo>
                    <a:pt x="294" y="1017"/>
                  </a:lnTo>
                  <a:lnTo>
                    <a:pt x="277" y="1103"/>
                  </a:lnTo>
                  <a:lnTo>
                    <a:pt x="259" y="1189"/>
                  </a:lnTo>
                  <a:lnTo>
                    <a:pt x="234" y="1196"/>
                  </a:lnTo>
                  <a:lnTo>
                    <a:pt x="212" y="1204"/>
                  </a:lnTo>
                  <a:lnTo>
                    <a:pt x="202" y="1208"/>
                  </a:lnTo>
                  <a:lnTo>
                    <a:pt x="193" y="1212"/>
                  </a:lnTo>
                  <a:lnTo>
                    <a:pt x="185" y="1217"/>
                  </a:lnTo>
                  <a:lnTo>
                    <a:pt x="178" y="1222"/>
                  </a:lnTo>
                  <a:lnTo>
                    <a:pt x="172" y="1227"/>
                  </a:lnTo>
                  <a:lnTo>
                    <a:pt x="166" y="1232"/>
                  </a:lnTo>
                  <a:lnTo>
                    <a:pt x="161" y="1237"/>
                  </a:lnTo>
                  <a:lnTo>
                    <a:pt x="157" y="1242"/>
                  </a:lnTo>
                  <a:lnTo>
                    <a:pt x="153" y="1248"/>
                  </a:lnTo>
                  <a:lnTo>
                    <a:pt x="151" y="1253"/>
                  </a:lnTo>
                  <a:lnTo>
                    <a:pt x="149" y="1258"/>
                  </a:lnTo>
                  <a:lnTo>
                    <a:pt x="148" y="1263"/>
                  </a:lnTo>
                  <a:lnTo>
                    <a:pt x="147" y="1268"/>
                  </a:lnTo>
                  <a:lnTo>
                    <a:pt x="147" y="1274"/>
                  </a:lnTo>
                  <a:lnTo>
                    <a:pt x="148" y="1278"/>
                  </a:lnTo>
                  <a:lnTo>
                    <a:pt x="150" y="1283"/>
                  </a:lnTo>
                  <a:lnTo>
                    <a:pt x="153" y="1288"/>
                  </a:lnTo>
                  <a:lnTo>
                    <a:pt x="156" y="1292"/>
                  </a:lnTo>
                  <a:lnTo>
                    <a:pt x="160" y="1297"/>
                  </a:lnTo>
                  <a:lnTo>
                    <a:pt x="165" y="1301"/>
                  </a:lnTo>
                  <a:lnTo>
                    <a:pt x="170" y="1305"/>
                  </a:lnTo>
                  <a:lnTo>
                    <a:pt x="177" y="1308"/>
                  </a:lnTo>
                  <a:lnTo>
                    <a:pt x="183" y="1312"/>
                  </a:lnTo>
                  <a:lnTo>
                    <a:pt x="191" y="1316"/>
                  </a:lnTo>
                  <a:lnTo>
                    <a:pt x="199" y="1318"/>
                  </a:lnTo>
                  <a:lnTo>
                    <a:pt x="208" y="1321"/>
                  </a:lnTo>
                  <a:lnTo>
                    <a:pt x="219" y="1322"/>
                  </a:lnTo>
                  <a:lnTo>
                    <a:pt x="229" y="1324"/>
                  </a:lnTo>
                  <a:lnTo>
                    <a:pt x="208" y="1413"/>
                  </a:lnTo>
                  <a:lnTo>
                    <a:pt x="189" y="1498"/>
                  </a:lnTo>
                  <a:lnTo>
                    <a:pt x="171" y="1577"/>
                  </a:lnTo>
                  <a:lnTo>
                    <a:pt x="155" y="1650"/>
                  </a:lnTo>
                  <a:lnTo>
                    <a:pt x="142" y="1714"/>
                  </a:lnTo>
                  <a:lnTo>
                    <a:pt x="132" y="1769"/>
                  </a:lnTo>
                  <a:lnTo>
                    <a:pt x="128" y="1792"/>
                  </a:lnTo>
                  <a:lnTo>
                    <a:pt x="126" y="1813"/>
                  </a:lnTo>
                  <a:lnTo>
                    <a:pt x="125" y="1830"/>
                  </a:lnTo>
                  <a:lnTo>
                    <a:pt x="125" y="1844"/>
                  </a:lnTo>
                  <a:lnTo>
                    <a:pt x="127" y="1860"/>
                  </a:lnTo>
                  <a:lnTo>
                    <a:pt x="130" y="1876"/>
                  </a:lnTo>
                  <a:lnTo>
                    <a:pt x="133" y="1889"/>
                  </a:lnTo>
                  <a:lnTo>
                    <a:pt x="137" y="1901"/>
                  </a:lnTo>
                  <a:lnTo>
                    <a:pt x="141" y="1911"/>
                  </a:lnTo>
                  <a:lnTo>
                    <a:pt x="147" y="1920"/>
                  </a:lnTo>
                  <a:lnTo>
                    <a:pt x="152" y="1928"/>
                  </a:lnTo>
                  <a:lnTo>
                    <a:pt x="159" y="1934"/>
                  </a:lnTo>
                  <a:lnTo>
                    <a:pt x="165" y="1939"/>
                  </a:lnTo>
                  <a:lnTo>
                    <a:pt x="173" y="1943"/>
                  </a:lnTo>
                  <a:lnTo>
                    <a:pt x="180" y="1946"/>
                  </a:lnTo>
                  <a:lnTo>
                    <a:pt x="188" y="1947"/>
                  </a:lnTo>
                  <a:lnTo>
                    <a:pt x="196" y="1948"/>
                  </a:lnTo>
                  <a:lnTo>
                    <a:pt x="204" y="1947"/>
                  </a:lnTo>
                  <a:lnTo>
                    <a:pt x="212" y="1946"/>
                  </a:lnTo>
                  <a:lnTo>
                    <a:pt x="221" y="1943"/>
                  </a:lnTo>
                  <a:lnTo>
                    <a:pt x="229" y="1940"/>
                  </a:lnTo>
                  <a:lnTo>
                    <a:pt x="237" y="1935"/>
                  </a:lnTo>
                  <a:lnTo>
                    <a:pt x="245" y="1930"/>
                  </a:lnTo>
                  <a:lnTo>
                    <a:pt x="253" y="1924"/>
                  </a:lnTo>
                  <a:lnTo>
                    <a:pt x="260" y="1918"/>
                  </a:lnTo>
                  <a:lnTo>
                    <a:pt x="267" y="1910"/>
                  </a:lnTo>
                  <a:lnTo>
                    <a:pt x="274" y="1902"/>
                  </a:lnTo>
                  <a:lnTo>
                    <a:pt x="280" y="1893"/>
                  </a:lnTo>
                  <a:lnTo>
                    <a:pt x="286" y="1884"/>
                  </a:lnTo>
                  <a:lnTo>
                    <a:pt x="291" y="1874"/>
                  </a:lnTo>
                  <a:lnTo>
                    <a:pt x="296" y="1863"/>
                  </a:lnTo>
                  <a:lnTo>
                    <a:pt x="300" y="1852"/>
                  </a:lnTo>
                  <a:lnTo>
                    <a:pt x="303" y="1841"/>
                  </a:lnTo>
                  <a:lnTo>
                    <a:pt x="306" y="1830"/>
                  </a:lnTo>
                  <a:lnTo>
                    <a:pt x="307" y="1818"/>
                  </a:lnTo>
                  <a:lnTo>
                    <a:pt x="308" y="1806"/>
                  </a:lnTo>
                  <a:lnTo>
                    <a:pt x="309" y="1786"/>
                  </a:lnTo>
                  <a:lnTo>
                    <a:pt x="311" y="1765"/>
                  </a:lnTo>
                  <a:lnTo>
                    <a:pt x="313" y="1741"/>
                  </a:lnTo>
                  <a:lnTo>
                    <a:pt x="317" y="1715"/>
                  </a:lnTo>
                  <a:lnTo>
                    <a:pt x="328" y="1660"/>
                  </a:lnTo>
                  <a:lnTo>
                    <a:pt x="340" y="1598"/>
                  </a:lnTo>
                  <a:lnTo>
                    <a:pt x="355" y="1530"/>
                  </a:lnTo>
                  <a:lnTo>
                    <a:pt x="371" y="1459"/>
                  </a:lnTo>
                  <a:lnTo>
                    <a:pt x="389" y="1384"/>
                  </a:lnTo>
                  <a:lnTo>
                    <a:pt x="407" y="1306"/>
                  </a:lnTo>
                  <a:lnTo>
                    <a:pt x="450" y="1295"/>
                  </a:lnTo>
                  <a:lnTo>
                    <a:pt x="494" y="1280"/>
                  </a:lnTo>
                  <a:lnTo>
                    <a:pt x="538" y="1264"/>
                  </a:lnTo>
                  <a:lnTo>
                    <a:pt x="584" y="1245"/>
                  </a:lnTo>
                  <a:lnTo>
                    <a:pt x="628" y="1224"/>
                  </a:lnTo>
                  <a:lnTo>
                    <a:pt x="675" y="1201"/>
                  </a:lnTo>
                  <a:lnTo>
                    <a:pt x="719" y="1175"/>
                  </a:lnTo>
                  <a:lnTo>
                    <a:pt x="764" y="1148"/>
                  </a:lnTo>
                  <a:lnTo>
                    <a:pt x="809" y="1119"/>
                  </a:lnTo>
                  <a:lnTo>
                    <a:pt x="852" y="1089"/>
                  </a:lnTo>
                  <a:lnTo>
                    <a:pt x="896" y="1057"/>
                  </a:lnTo>
                  <a:lnTo>
                    <a:pt x="937" y="1022"/>
                  </a:lnTo>
                  <a:lnTo>
                    <a:pt x="977" y="987"/>
                  </a:lnTo>
                  <a:lnTo>
                    <a:pt x="1016" y="950"/>
                  </a:lnTo>
                  <a:lnTo>
                    <a:pt x="1053" y="913"/>
                  </a:lnTo>
                  <a:lnTo>
                    <a:pt x="1087" y="873"/>
                  </a:lnTo>
                  <a:lnTo>
                    <a:pt x="1121" y="834"/>
                  </a:lnTo>
                  <a:lnTo>
                    <a:pt x="1151" y="793"/>
                  </a:lnTo>
                  <a:lnTo>
                    <a:pt x="1178" y="751"/>
                  </a:lnTo>
                  <a:lnTo>
                    <a:pt x="1203" y="709"/>
                  </a:lnTo>
                  <a:lnTo>
                    <a:pt x="1226" y="666"/>
                  </a:lnTo>
                  <a:lnTo>
                    <a:pt x="1245" y="622"/>
                  </a:lnTo>
                  <a:lnTo>
                    <a:pt x="1260" y="578"/>
                  </a:lnTo>
                  <a:lnTo>
                    <a:pt x="1272" y="534"/>
                  </a:lnTo>
                  <a:lnTo>
                    <a:pt x="1280" y="490"/>
                  </a:lnTo>
                  <a:lnTo>
                    <a:pt x="1283" y="445"/>
                  </a:lnTo>
                  <a:lnTo>
                    <a:pt x="1283" y="401"/>
                  </a:lnTo>
                  <a:lnTo>
                    <a:pt x="1278" y="357"/>
                  </a:lnTo>
                  <a:lnTo>
                    <a:pt x="1269" y="312"/>
                  </a:lnTo>
                  <a:lnTo>
                    <a:pt x="1255" y="269"/>
                  </a:lnTo>
                  <a:lnTo>
                    <a:pt x="1236" y="226"/>
                  </a:lnTo>
                  <a:lnTo>
                    <a:pt x="1211" y="182"/>
                  </a:lnTo>
                  <a:close/>
                </a:path>
              </a:pathLst>
            </a:custGeom>
            <a:solidFill>
              <a:srgbClr val="000000"/>
            </a:solidFill>
            <a:ln w="9525">
              <a:noFill/>
              <a:round/>
              <a:headEnd/>
              <a:tailEnd/>
            </a:ln>
          </p:spPr>
          <p:txBody>
            <a:bodyPr/>
            <a:lstStyle/>
            <a:p>
              <a:pPr defTabSz="828446" fontAlgn="auto">
                <a:spcBef>
                  <a:spcPts val="0"/>
                </a:spcBef>
                <a:spcAft>
                  <a:spcPts val="0"/>
                </a:spcAft>
                <a:defRPr/>
              </a:pPr>
              <a:endParaRPr lang="en-US" sz="1600" kern="0" dirty="0">
                <a:solidFill>
                  <a:sysClr val="windowText" lastClr="000000"/>
                </a:solidFill>
              </a:endParaRPr>
            </a:p>
          </p:txBody>
        </p:sp>
        <p:sp>
          <p:nvSpPr>
            <p:cNvPr id="13" name="Freeform 19"/>
            <p:cNvSpPr>
              <a:spLocks noEditPoints="1"/>
            </p:cNvSpPr>
            <p:nvPr/>
          </p:nvSpPr>
          <p:spPr bwMode="black">
            <a:xfrm>
              <a:off x="2792413" y="3830637"/>
              <a:ext cx="304800" cy="261938"/>
            </a:xfrm>
            <a:custGeom>
              <a:avLst/>
              <a:gdLst/>
              <a:ahLst/>
              <a:cxnLst>
                <a:cxn ang="0">
                  <a:pos x="2264" y="527"/>
                </a:cxn>
                <a:cxn ang="0">
                  <a:pos x="2090" y="809"/>
                </a:cxn>
                <a:cxn ang="0">
                  <a:pos x="1939" y="1018"/>
                </a:cxn>
                <a:cxn ang="0">
                  <a:pos x="1976" y="730"/>
                </a:cxn>
                <a:cxn ang="0">
                  <a:pos x="1773" y="713"/>
                </a:cxn>
                <a:cxn ang="0">
                  <a:pos x="1435" y="721"/>
                </a:cxn>
                <a:cxn ang="0">
                  <a:pos x="1299" y="593"/>
                </a:cxn>
                <a:cxn ang="0">
                  <a:pos x="1285" y="506"/>
                </a:cxn>
                <a:cxn ang="0">
                  <a:pos x="1187" y="510"/>
                </a:cxn>
                <a:cxn ang="0">
                  <a:pos x="1051" y="597"/>
                </a:cxn>
                <a:cxn ang="0">
                  <a:pos x="952" y="613"/>
                </a:cxn>
                <a:cxn ang="0">
                  <a:pos x="957" y="698"/>
                </a:cxn>
                <a:cxn ang="0">
                  <a:pos x="893" y="839"/>
                </a:cxn>
                <a:cxn ang="0">
                  <a:pos x="679" y="943"/>
                </a:cxn>
                <a:cxn ang="0">
                  <a:pos x="507" y="700"/>
                </a:cxn>
                <a:cxn ang="0">
                  <a:pos x="682" y="314"/>
                </a:cxn>
                <a:cxn ang="0">
                  <a:pos x="813" y="206"/>
                </a:cxn>
                <a:cxn ang="0">
                  <a:pos x="881" y="244"/>
                </a:cxn>
                <a:cxn ang="0">
                  <a:pos x="899" y="443"/>
                </a:cxn>
                <a:cxn ang="0">
                  <a:pos x="942" y="517"/>
                </a:cxn>
                <a:cxn ang="0">
                  <a:pos x="1013" y="466"/>
                </a:cxn>
                <a:cxn ang="0">
                  <a:pos x="1040" y="176"/>
                </a:cxn>
                <a:cxn ang="0">
                  <a:pos x="966" y="29"/>
                </a:cxn>
                <a:cxn ang="0">
                  <a:pos x="740" y="31"/>
                </a:cxn>
                <a:cxn ang="0">
                  <a:pos x="471" y="319"/>
                </a:cxn>
                <a:cxn ang="0">
                  <a:pos x="298" y="828"/>
                </a:cxn>
                <a:cxn ang="0">
                  <a:pos x="192" y="930"/>
                </a:cxn>
                <a:cxn ang="0">
                  <a:pos x="98" y="893"/>
                </a:cxn>
                <a:cxn ang="0">
                  <a:pos x="12" y="932"/>
                </a:cxn>
                <a:cxn ang="0">
                  <a:pos x="13" y="1014"/>
                </a:cxn>
                <a:cxn ang="0">
                  <a:pos x="216" y="1097"/>
                </a:cxn>
                <a:cxn ang="0">
                  <a:pos x="176" y="1761"/>
                </a:cxn>
                <a:cxn ang="0">
                  <a:pos x="180" y="2114"/>
                </a:cxn>
                <a:cxn ang="0">
                  <a:pos x="254" y="2130"/>
                </a:cxn>
                <a:cxn ang="0">
                  <a:pos x="313" y="2021"/>
                </a:cxn>
                <a:cxn ang="0">
                  <a:pos x="375" y="1344"/>
                </a:cxn>
                <a:cxn ang="0">
                  <a:pos x="621" y="1078"/>
                </a:cxn>
                <a:cxn ang="0">
                  <a:pos x="839" y="1053"/>
                </a:cxn>
                <a:cxn ang="0">
                  <a:pos x="790" y="1338"/>
                </a:cxn>
                <a:cxn ang="0">
                  <a:pos x="914" y="1528"/>
                </a:cxn>
                <a:cxn ang="0">
                  <a:pos x="1238" y="1491"/>
                </a:cxn>
                <a:cxn ang="0">
                  <a:pos x="1440" y="1205"/>
                </a:cxn>
                <a:cxn ang="0">
                  <a:pos x="1416" y="867"/>
                </a:cxn>
                <a:cxn ang="0">
                  <a:pos x="1661" y="867"/>
                </a:cxn>
                <a:cxn ang="0">
                  <a:pos x="1818" y="828"/>
                </a:cxn>
                <a:cxn ang="0">
                  <a:pos x="1743" y="1193"/>
                </a:cxn>
                <a:cxn ang="0">
                  <a:pos x="1750" y="1466"/>
                </a:cxn>
                <a:cxn ang="0">
                  <a:pos x="1826" y="1547"/>
                </a:cxn>
                <a:cxn ang="0">
                  <a:pos x="1923" y="1505"/>
                </a:cxn>
                <a:cxn ang="0">
                  <a:pos x="2135" y="1010"/>
                </a:cxn>
                <a:cxn ang="0">
                  <a:pos x="2328" y="681"/>
                </a:cxn>
                <a:cxn ang="0">
                  <a:pos x="2464" y="716"/>
                </a:cxn>
                <a:cxn ang="0">
                  <a:pos x="2488" y="619"/>
                </a:cxn>
                <a:cxn ang="0">
                  <a:pos x="2400" y="497"/>
                </a:cxn>
                <a:cxn ang="0">
                  <a:pos x="954" y="1297"/>
                </a:cxn>
                <a:cxn ang="0">
                  <a:pos x="1020" y="1005"/>
                </a:cxn>
                <a:cxn ang="0">
                  <a:pos x="1209" y="821"/>
                </a:cxn>
                <a:cxn ang="0">
                  <a:pos x="1319" y="1108"/>
                </a:cxn>
                <a:cxn ang="0">
                  <a:pos x="1180" y="1363"/>
                </a:cxn>
              </a:cxnLst>
              <a:rect l="0" t="0" r="r" b="b"/>
              <a:pathLst>
                <a:path w="2495" h="2137">
                  <a:moveTo>
                    <a:pt x="2389" y="493"/>
                  </a:moveTo>
                  <a:lnTo>
                    <a:pt x="2377" y="490"/>
                  </a:lnTo>
                  <a:lnTo>
                    <a:pt x="2365" y="487"/>
                  </a:lnTo>
                  <a:lnTo>
                    <a:pt x="2354" y="486"/>
                  </a:lnTo>
                  <a:lnTo>
                    <a:pt x="2343" y="487"/>
                  </a:lnTo>
                  <a:lnTo>
                    <a:pt x="2332" y="488"/>
                  </a:lnTo>
                  <a:lnTo>
                    <a:pt x="2321" y="491"/>
                  </a:lnTo>
                  <a:lnTo>
                    <a:pt x="2310" y="495"/>
                  </a:lnTo>
                  <a:lnTo>
                    <a:pt x="2299" y="501"/>
                  </a:lnTo>
                  <a:lnTo>
                    <a:pt x="2288" y="508"/>
                  </a:lnTo>
                  <a:lnTo>
                    <a:pt x="2276" y="517"/>
                  </a:lnTo>
                  <a:lnTo>
                    <a:pt x="2264" y="527"/>
                  </a:lnTo>
                  <a:lnTo>
                    <a:pt x="2251" y="539"/>
                  </a:lnTo>
                  <a:lnTo>
                    <a:pt x="2239" y="554"/>
                  </a:lnTo>
                  <a:lnTo>
                    <a:pt x="2226" y="570"/>
                  </a:lnTo>
                  <a:lnTo>
                    <a:pt x="2213" y="588"/>
                  </a:lnTo>
                  <a:lnTo>
                    <a:pt x="2200" y="607"/>
                  </a:lnTo>
                  <a:lnTo>
                    <a:pt x="2186" y="629"/>
                  </a:lnTo>
                  <a:lnTo>
                    <a:pt x="2172" y="653"/>
                  </a:lnTo>
                  <a:lnTo>
                    <a:pt x="2157" y="680"/>
                  </a:lnTo>
                  <a:lnTo>
                    <a:pt x="2140" y="709"/>
                  </a:lnTo>
                  <a:lnTo>
                    <a:pt x="2124" y="740"/>
                  </a:lnTo>
                  <a:lnTo>
                    <a:pt x="2108" y="774"/>
                  </a:lnTo>
                  <a:lnTo>
                    <a:pt x="2090" y="809"/>
                  </a:lnTo>
                  <a:lnTo>
                    <a:pt x="2072" y="849"/>
                  </a:lnTo>
                  <a:lnTo>
                    <a:pt x="2033" y="934"/>
                  </a:lnTo>
                  <a:lnTo>
                    <a:pt x="1992" y="1030"/>
                  </a:lnTo>
                  <a:lnTo>
                    <a:pt x="1947" y="1139"/>
                  </a:lnTo>
                  <a:lnTo>
                    <a:pt x="1897" y="1260"/>
                  </a:lnTo>
                  <a:lnTo>
                    <a:pt x="1898" y="1240"/>
                  </a:lnTo>
                  <a:lnTo>
                    <a:pt x="1899" y="1219"/>
                  </a:lnTo>
                  <a:lnTo>
                    <a:pt x="1900" y="1200"/>
                  </a:lnTo>
                  <a:lnTo>
                    <a:pt x="1903" y="1179"/>
                  </a:lnTo>
                  <a:lnTo>
                    <a:pt x="1910" y="1139"/>
                  </a:lnTo>
                  <a:lnTo>
                    <a:pt x="1918" y="1097"/>
                  </a:lnTo>
                  <a:lnTo>
                    <a:pt x="1939" y="1018"/>
                  </a:lnTo>
                  <a:lnTo>
                    <a:pt x="1961" y="940"/>
                  </a:lnTo>
                  <a:lnTo>
                    <a:pt x="1970" y="904"/>
                  </a:lnTo>
                  <a:lnTo>
                    <a:pt x="1979" y="870"/>
                  </a:lnTo>
                  <a:lnTo>
                    <a:pt x="1985" y="838"/>
                  </a:lnTo>
                  <a:lnTo>
                    <a:pt x="1989" y="808"/>
                  </a:lnTo>
                  <a:lnTo>
                    <a:pt x="1990" y="794"/>
                  </a:lnTo>
                  <a:lnTo>
                    <a:pt x="1990" y="781"/>
                  </a:lnTo>
                  <a:lnTo>
                    <a:pt x="1989" y="769"/>
                  </a:lnTo>
                  <a:lnTo>
                    <a:pt x="1987" y="758"/>
                  </a:lnTo>
                  <a:lnTo>
                    <a:pt x="1984" y="748"/>
                  </a:lnTo>
                  <a:lnTo>
                    <a:pt x="1981" y="738"/>
                  </a:lnTo>
                  <a:lnTo>
                    <a:pt x="1976" y="730"/>
                  </a:lnTo>
                  <a:lnTo>
                    <a:pt x="1969" y="722"/>
                  </a:lnTo>
                  <a:lnTo>
                    <a:pt x="1960" y="713"/>
                  </a:lnTo>
                  <a:lnTo>
                    <a:pt x="1949" y="706"/>
                  </a:lnTo>
                  <a:lnTo>
                    <a:pt x="1939" y="701"/>
                  </a:lnTo>
                  <a:lnTo>
                    <a:pt x="1926" y="697"/>
                  </a:lnTo>
                  <a:lnTo>
                    <a:pt x="1914" y="695"/>
                  </a:lnTo>
                  <a:lnTo>
                    <a:pt x="1901" y="694"/>
                  </a:lnTo>
                  <a:lnTo>
                    <a:pt x="1888" y="694"/>
                  </a:lnTo>
                  <a:lnTo>
                    <a:pt x="1874" y="694"/>
                  </a:lnTo>
                  <a:lnTo>
                    <a:pt x="1844" y="699"/>
                  </a:lnTo>
                  <a:lnTo>
                    <a:pt x="1809" y="705"/>
                  </a:lnTo>
                  <a:lnTo>
                    <a:pt x="1773" y="713"/>
                  </a:lnTo>
                  <a:lnTo>
                    <a:pt x="1732" y="721"/>
                  </a:lnTo>
                  <a:lnTo>
                    <a:pt x="1711" y="725"/>
                  </a:lnTo>
                  <a:lnTo>
                    <a:pt x="1687" y="728"/>
                  </a:lnTo>
                  <a:lnTo>
                    <a:pt x="1664" y="731"/>
                  </a:lnTo>
                  <a:lnTo>
                    <a:pt x="1639" y="733"/>
                  </a:lnTo>
                  <a:lnTo>
                    <a:pt x="1614" y="735"/>
                  </a:lnTo>
                  <a:lnTo>
                    <a:pt x="1586" y="736"/>
                  </a:lnTo>
                  <a:lnTo>
                    <a:pt x="1558" y="735"/>
                  </a:lnTo>
                  <a:lnTo>
                    <a:pt x="1529" y="734"/>
                  </a:lnTo>
                  <a:lnTo>
                    <a:pt x="1499" y="731"/>
                  </a:lnTo>
                  <a:lnTo>
                    <a:pt x="1467" y="727"/>
                  </a:lnTo>
                  <a:lnTo>
                    <a:pt x="1435" y="721"/>
                  </a:lnTo>
                  <a:lnTo>
                    <a:pt x="1401" y="714"/>
                  </a:lnTo>
                  <a:lnTo>
                    <a:pt x="1365" y="705"/>
                  </a:lnTo>
                  <a:lnTo>
                    <a:pt x="1329" y="694"/>
                  </a:lnTo>
                  <a:lnTo>
                    <a:pt x="1291" y="679"/>
                  </a:lnTo>
                  <a:lnTo>
                    <a:pt x="1251" y="664"/>
                  </a:lnTo>
                  <a:lnTo>
                    <a:pt x="1254" y="660"/>
                  </a:lnTo>
                  <a:lnTo>
                    <a:pt x="1262" y="650"/>
                  </a:lnTo>
                  <a:lnTo>
                    <a:pt x="1272" y="638"/>
                  </a:lnTo>
                  <a:lnTo>
                    <a:pt x="1281" y="626"/>
                  </a:lnTo>
                  <a:lnTo>
                    <a:pt x="1288" y="614"/>
                  </a:lnTo>
                  <a:lnTo>
                    <a:pt x="1294" y="604"/>
                  </a:lnTo>
                  <a:lnTo>
                    <a:pt x="1299" y="593"/>
                  </a:lnTo>
                  <a:lnTo>
                    <a:pt x="1303" y="583"/>
                  </a:lnTo>
                  <a:lnTo>
                    <a:pt x="1306" y="574"/>
                  </a:lnTo>
                  <a:lnTo>
                    <a:pt x="1308" y="565"/>
                  </a:lnTo>
                  <a:lnTo>
                    <a:pt x="1309" y="556"/>
                  </a:lnTo>
                  <a:lnTo>
                    <a:pt x="1309" y="548"/>
                  </a:lnTo>
                  <a:lnTo>
                    <a:pt x="1308" y="539"/>
                  </a:lnTo>
                  <a:lnTo>
                    <a:pt x="1306" y="532"/>
                  </a:lnTo>
                  <a:lnTo>
                    <a:pt x="1303" y="526"/>
                  </a:lnTo>
                  <a:lnTo>
                    <a:pt x="1300" y="520"/>
                  </a:lnTo>
                  <a:lnTo>
                    <a:pt x="1296" y="515"/>
                  </a:lnTo>
                  <a:lnTo>
                    <a:pt x="1291" y="510"/>
                  </a:lnTo>
                  <a:lnTo>
                    <a:pt x="1285" y="506"/>
                  </a:lnTo>
                  <a:lnTo>
                    <a:pt x="1279" y="502"/>
                  </a:lnTo>
                  <a:lnTo>
                    <a:pt x="1273" y="499"/>
                  </a:lnTo>
                  <a:lnTo>
                    <a:pt x="1265" y="497"/>
                  </a:lnTo>
                  <a:lnTo>
                    <a:pt x="1257" y="496"/>
                  </a:lnTo>
                  <a:lnTo>
                    <a:pt x="1249" y="495"/>
                  </a:lnTo>
                  <a:lnTo>
                    <a:pt x="1241" y="495"/>
                  </a:lnTo>
                  <a:lnTo>
                    <a:pt x="1233" y="495"/>
                  </a:lnTo>
                  <a:lnTo>
                    <a:pt x="1224" y="497"/>
                  </a:lnTo>
                  <a:lnTo>
                    <a:pt x="1215" y="499"/>
                  </a:lnTo>
                  <a:lnTo>
                    <a:pt x="1206" y="502"/>
                  </a:lnTo>
                  <a:lnTo>
                    <a:pt x="1197" y="505"/>
                  </a:lnTo>
                  <a:lnTo>
                    <a:pt x="1187" y="510"/>
                  </a:lnTo>
                  <a:lnTo>
                    <a:pt x="1178" y="515"/>
                  </a:lnTo>
                  <a:lnTo>
                    <a:pt x="1169" y="521"/>
                  </a:lnTo>
                  <a:lnTo>
                    <a:pt x="1159" y="528"/>
                  </a:lnTo>
                  <a:lnTo>
                    <a:pt x="1149" y="536"/>
                  </a:lnTo>
                  <a:lnTo>
                    <a:pt x="1140" y="546"/>
                  </a:lnTo>
                  <a:lnTo>
                    <a:pt x="1119" y="569"/>
                  </a:lnTo>
                  <a:lnTo>
                    <a:pt x="1104" y="587"/>
                  </a:lnTo>
                  <a:lnTo>
                    <a:pt x="1093" y="601"/>
                  </a:lnTo>
                  <a:lnTo>
                    <a:pt x="1083" y="613"/>
                  </a:lnTo>
                  <a:lnTo>
                    <a:pt x="1072" y="607"/>
                  </a:lnTo>
                  <a:lnTo>
                    <a:pt x="1061" y="601"/>
                  </a:lnTo>
                  <a:lnTo>
                    <a:pt x="1051" y="597"/>
                  </a:lnTo>
                  <a:lnTo>
                    <a:pt x="1039" y="594"/>
                  </a:lnTo>
                  <a:lnTo>
                    <a:pt x="1029" y="592"/>
                  </a:lnTo>
                  <a:lnTo>
                    <a:pt x="1019" y="590"/>
                  </a:lnTo>
                  <a:lnTo>
                    <a:pt x="1010" y="590"/>
                  </a:lnTo>
                  <a:lnTo>
                    <a:pt x="1001" y="591"/>
                  </a:lnTo>
                  <a:lnTo>
                    <a:pt x="992" y="592"/>
                  </a:lnTo>
                  <a:lnTo>
                    <a:pt x="984" y="594"/>
                  </a:lnTo>
                  <a:lnTo>
                    <a:pt x="976" y="596"/>
                  </a:lnTo>
                  <a:lnTo>
                    <a:pt x="969" y="600"/>
                  </a:lnTo>
                  <a:lnTo>
                    <a:pt x="963" y="604"/>
                  </a:lnTo>
                  <a:lnTo>
                    <a:pt x="957" y="608"/>
                  </a:lnTo>
                  <a:lnTo>
                    <a:pt x="952" y="613"/>
                  </a:lnTo>
                  <a:lnTo>
                    <a:pt x="947" y="619"/>
                  </a:lnTo>
                  <a:lnTo>
                    <a:pt x="944" y="624"/>
                  </a:lnTo>
                  <a:lnTo>
                    <a:pt x="941" y="631"/>
                  </a:lnTo>
                  <a:lnTo>
                    <a:pt x="939" y="637"/>
                  </a:lnTo>
                  <a:lnTo>
                    <a:pt x="938" y="644"/>
                  </a:lnTo>
                  <a:lnTo>
                    <a:pt x="937" y="651"/>
                  </a:lnTo>
                  <a:lnTo>
                    <a:pt x="938" y="659"/>
                  </a:lnTo>
                  <a:lnTo>
                    <a:pt x="940" y="666"/>
                  </a:lnTo>
                  <a:lnTo>
                    <a:pt x="942" y="674"/>
                  </a:lnTo>
                  <a:lnTo>
                    <a:pt x="946" y="681"/>
                  </a:lnTo>
                  <a:lnTo>
                    <a:pt x="951" y="690"/>
                  </a:lnTo>
                  <a:lnTo>
                    <a:pt x="957" y="698"/>
                  </a:lnTo>
                  <a:lnTo>
                    <a:pt x="964" y="705"/>
                  </a:lnTo>
                  <a:lnTo>
                    <a:pt x="972" y="713"/>
                  </a:lnTo>
                  <a:lnTo>
                    <a:pt x="982" y="720"/>
                  </a:lnTo>
                  <a:lnTo>
                    <a:pt x="993" y="727"/>
                  </a:lnTo>
                  <a:lnTo>
                    <a:pt x="1005" y="734"/>
                  </a:lnTo>
                  <a:lnTo>
                    <a:pt x="990" y="751"/>
                  </a:lnTo>
                  <a:lnTo>
                    <a:pt x="975" y="767"/>
                  </a:lnTo>
                  <a:lnTo>
                    <a:pt x="959" y="783"/>
                  </a:lnTo>
                  <a:lnTo>
                    <a:pt x="943" y="798"/>
                  </a:lnTo>
                  <a:lnTo>
                    <a:pt x="926" y="812"/>
                  </a:lnTo>
                  <a:lnTo>
                    <a:pt x="909" y="826"/>
                  </a:lnTo>
                  <a:lnTo>
                    <a:pt x="893" y="839"/>
                  </a:lnTo>
                  <a:lnTo>
                    <a:pt x="876" y="851"/>
                  </a:lnTo>
                  <a:lnTo>
                    <a:pt x="859" y="862"/>
                  </a:lnTo>
                  <a:lnTo>
                    <a:pt x="842" y="873"/>
                  </a:lnTo>
                  <a:lnTo>
                    <a:pt x="823" y="883"/>
                  </a:lnTo>
                  <a:lnTo>
                    <a:pt x="806" y="892"/>
                  </a:lnTo>
                  <a:lnTo>
                    <a:pt x="788" y="901"/>
                  </a:lnTo>
                  <a:lnTo>
                    <a:pt x="771" y="909"/>
                  </a:lnTo>
                  <a:lnTo>
                    <a:pt x="753" y="917"/>
                  </a:lnTo>
                  <a:lnTo>
                    <a:pt x="735" y="924"/>
                  </a:lnTo>
                  <a:lnTo>
                    <a:pt x="717" y="931"/>
                  </a:lnTo>
                  <a:lnTo>
                    <a:pt x="697" y="937"/>
                  </a:lnTo>
                  <a:lnTo>
                    <a:pt x="679" y="943"/>
                  </a:lnTo>
                  <a:lnTo>
                    <a:pt x="661" y="948"/>
                  </a:lnTo>
                  <a:lnTo>
                    <a:pt x="624" y="957"/>
                  </a:lnTo>
                  <a:lnTo>
                    <a:pt x="586" y="966"/>
                  </a:lnTo>
                  <a:lnTo>
                    <a:pt x="549" y="971"/>
                  </a:lnTo>
                  <a:lnTo>
                    <a:pt x="511" y="976"/>
                  </a:lnTo>
                  <a:lnTo>
                    <a:pt x="473" y="979"/>
                  </a:lnTo>
                  <a:lnTo>
                    <a:pt x="436" y="981"/>
                  </a:lnTo>
                  <a:lnTo>
                    <a:pt x="450" y="918"/>
                  </a:lnTo>
                  <a:lnTo>
                    <a:pt x="463" y="858"/>
                  </a:lnTo>
                  <a:lnTo>
                    <a:pt x="477" y="802"/>
                  </a:lnTo>
                  <a:lnTo>
                    <a:pt x="492" y="749"/>
                  </a:lnTo>
                  <a:lnTo>
                    <a:pt x="507" y="700"/>
                  </a:lnTo>
                  <a:lnTo>
                    <a:pt x="521" y="652"/>
                  </a:lnTo>
                  <a:lnTo>
                    <a:pt x="536" y="609"/>
                  </a:lnTo>
                  <a:lnTo>
                    <a:pt x="551" y="568"/>
                  </a:lnTo>
                  <a:lnTo>
                    <a:pt x="566" y="530"/>
                  </a:lnTo>
                  <a:lnTo>
                    <a:pt x="580" y="495"/>
                  </a:lnTo>
                  <a:lnTo>
                    <a:pt x="595" y="462"/>
                  </a:lnTo>
                  <a:lnTo>
                    <a:pt x="611" y="432"/>
                  </a:lnTo>
                  <a:lnTo>
                    <a:pt x="625" y="403"/>
                  </a:lnTo>
                  <a:lnTo>
                    <a:pt x="640" y="378"/>
                  </a:lnTo>
                  <a:lnTo>
                    <a:pt x="654" y="355"/>
                  </a:lnTo>
                  <a:lnTo>
                    <a:pt x="668" y="333"/>
                  </a:lnTo>
                  <a:lnTo>
                    <a:pt x="682" y="314"/>
                  </a:lnTo>
                  <a:lnTo>
                    <a:pt x="695" y="297"/>
                  </a:lnTo>
                  <a:lnTo>
                    <a:pt x="708" y="282"/>
                  </a:lnTo>
                  <a:lnTo>
                    <a:pt x="722" y="267"/>
                  </a:lnTo>
                  <a:lnTo>
                    <a:pt x="734" y="255"/>
                  </a:lnTo>
                  <a:lnTo>
                    <a:pt x="746" y="244"/>
                  </a:lnTo>
                  <a:lnTo>
                    <a:pt x="757" y="235"/>
                  </a:lnTo>
                  <a:lnTo>
                    <a:pt x="768" y="228"/>
                  </a:lnTo>
                  <a:lnTo>
                    <a:pt x="779" y="221"/>
                  </a:lnTo>
                  <a:lnTo>
                    <a:pt x="788" y="216"/>
                  </a:lnTo>
                  <a:lnTo>
                    <a:pt x="797" y="212"/>
                  </a:lnTo>
                  <a:lnTo>
                    <a:pt x="806" y="209"/>
                  </a:lnTo>
                  <a:lnTo>
                    <a:pt x="813" y="206"/>
                  </a:lnTo>
                  <a:lnTo>
                    <a:pt x="820" y="205"/>
                  </a:lnTo>
                  <a:lnTo>
                    <a:pt x="828" y="204"/>
                  </a:lnTo>
                  <a:lnTo>
                    <a:pt x="833" y="203"/>
                  </a:lnTo>
                  <a:lnTo>
                    <a:pt x="839" y="204"/>
                  </a:lnTo>
                  <a:lnTo>
                    <a:pt x="846" y="205"/>
                  </a:lnTo>
                  <a:lnTo>
                    <a:pt x="851" y="208"/>
                  </a:lnTo>
                  <a:lnTo>
                    <a:pt x="857" y="211"/>
                  </a:lnTo>
                  <a:lnTo>
                    <a:pt x="862" y="215"/>
                  </a:lnTo>
                  <a:lnTo>
                    <a:pt x="866" y="219"/>
                  </a:lnTo>
                  <a:lnTo>
                    <a:pt x="870" y="224"/>
                  </a:lnTo>
                  <a:lnTo>
                    <a:pt x="874" y="230"/>
                  </a:lnTo>
                  <a:lnTo>
                    <a:pt x="881" y="244"/>
                  </a:lnTo>
                  <a:lnTo>
                    <a:pt x="887" y="259"/>
                  </a:lnTo>
                  <a:lnTo>
                    <a:pt x="891" y="276"/>
                  </a:lnTo>
                  <a:lnTo>
                    <a:pt x="895" y="293"/>
                  </a:lnTo>
                  <a:lnTo>
                    <a:pt x="898" y="311"/>
                  </a:lnTo>
                  <a:lnTo>
                    <a:pt x="899" y="329"/>
                  </a:lnTo>
                  <a:lnTo>
                    <a:pt x="901" y="347"/>
                  </a:lnTo>
                  <a:lnTo>
                    <a:pt x="901" y="364"/>
                  </a:lnTo>
                  <a:lnTo>
                    <a:pt x="901" y="394"/>
                  </a:lnTo>
                  <a:lnTo>
                    <a:pt x="899" y="418"/>
                  </a:lnTo>
                  <a:lnTo>
                    <a:pt x="899" y="426"/>
                  </a:lnTo>
                  <a:lnTo>
                    <a:pt x="899" y="435"/>
                  </a:lnTo>
                  <a:lnTo>
                    <a:pt x="899" y="443"/>
                  </a:lnTo>
                  <a:lnTo>
                    <a:pt x="900" y="452"/>
                  </a:lnTo>
                  <a:lnTo>
                    <a:pt x="902" y="460"/>
                  </a:lnTo>
                  <a:lnTo>
                    <a:pt x="904" y="468"/>
                  </a:lnTo>
                  <a:lnTo>
                    <a:pt x="907" y="475"/>
                  </a:lnTo>
                  <a:lnTo>
                    <a:pt x="910" y="483"/>
                  </a:lnTo>
                  <a:lnTo>
                    <a:pt x="914" y="489"/>
                  </a:lnTo>
                  <a:lnTo>
                    <a:pt x="917" y="496"/>
                  </a:lnTo>
                  <a:lnTo>
                    <a:pt x="922" y="501"/>
                  </a:lnTo>
                  <a:lnTo>
                    <a:pt x="926" y="507"/>
                  </a:lnTo>
                  <a:lnTo>
                    <a:pt x="931" y="511"/>
                  </a:lnTo>
                  <a:lnTo>
                    <a:pt x="937" y="515"/>
                  </a:lnTo>
                  <a:lnTo>
                    <a:pt x="942" y="517"/>
                  </a:lnTo>
                  <a:lnTo>
                    <a:pt x="948" y="519"/>
                  </a:lnTo>
                  <a:lnTo>
                    <a:pt x="954" y="520"/>
                  </a:lnTo>
                  <a:lnTo>
                    <a:pt x="960" y="521"/>
                  </a:lnTo>
                  <a:lnTo>
                    <a:pt x="965" y="520"/>
                  </a:lnTo>
                  <a:lnTo>
                    <a:pt x="972" y="517"/>
                  </a:lnTo>
                  <a:lnTo>
                    <a:pt x="978" y="514"/>
                  </a:lnTo>
                  <a:lnTo>
                    <a:pt x="984" y="510"/>
                  </a:lnTo>
                  <a:lnTo>
                    <a:pt x="990" y="504"/>
                  </a:lnTo>
                  <a:lnTo>
                    <a:pt x="996" y="496"/>
                  </a:lnTo>
                  <a:lnTo>
                    <a:pt x="1002" y="488"/>
                  </a:lnTo>
                  <a:lnTo>
                    <a:pt x="1008" y="478"/>
                  </a:lnTo>
                  <a:lnTo>
                    <a:pt x="1013" y="466"/>
                  </a:lnTo>
                  <a:lnTo>
                    <a:pt x="1019" y="453"/>
                  </a:lnTo>
                  <a:lnTo>
                    <a:pt x="1024" y="438"/>
                  </a:lnTo>
                  <a:lnTo>
                    <a:pt x="1030" y="421"/>
                  </a:lnTo>
                  <a:lnTo>
                    <a:pt x="1034" y="401"/>
                  </a:lnTo>
                  <a:lnTo>
                    <a:pt x="1039" y="381"/>
                  </a:lnTo>
                  <a:lnTo>
                    <a:pt x="1044" y="351"/>
                  </a:lnTo>
                  <a:lnTo>
                    <a:pt x="1049" y="320"/>
                  </a:lnTo>
                  <a:lnTo>
                    <a:pt x="1050" y="288"/>
                  </a:lnTo>
                  <a:lnTo>
                    <a:pt x="1050" y="255"/>
                  </a:lnTo>
                  <a:lnTo>
                    <a:pt x="1048" y="223"/>
                  </a:lnTo>
                  <a:lnTo>
                    <a:pt x="1043" y="191"/>
                  </a:lnTo>
                  <a:lnTo>
                    <a:pt x="1040" y="176"/>
                  </a:lnTo>
                  <a:lnTo>
                    <a:pt x="1037" y="161"/>
                  </a:lnTo>
                  <a:lnTo>
                    <a:pt x="1033" y="146"/>
                  </a:lnTo>
                  <a:lnTo>
                    <a:pt x="1029" y="132"/>
                  </a:lnTo>
                  <a:lnTo>
                    <a:pt x="1024" y="117"/>
                  </a:lnTo>
                  <a:lnTo>
                    <a:pt x="1019" y="104"/>
                  </a:lnTo>
                  <a:lnTo>
                    <a:pt x="1013" y="91"/>
                  </a:lnTo>
                  <a:lnTo>
                    <a:pt x="1007" y="79"/>
                  </a:lnTo>
                  <a:lnTo>
                    <a:pt x="1000" y="67"/>
                  </a:lnTo>
                  <a:lnTo>
                    <a:pt x="992" y="56"/>
                  </a:lnTo>
                  <a:lnTo>
                    <a:pt x="984" y="46"/>
                  </a:lnTo>
                  <a:lnTo>
                    <a:pt x="975" y="37"/>
                  </a:lnTo>
                  <a:lnTo>
                    <a:pt x="966" y="29"/>
                  </a:lnTo>
                  <a:lnTo>
                    <a:pt x="956" y="22"/>
                  </a:lnTo>
                  <a:lnTo>
                    <a:pt x="946" y="15"/>
                  </a:lnTo>
                  <a:lnTo>
                    <a:pt x="934" y="10"/>
                  </a:lnTo>
                  <a:lnTo>
                    <a:pt x="922" y="6"/>
                  </a:lnTo>
                  <a:lnTo>
                    <a:pt x="910" y="3"/>
                  </a:lnTo>
                  <a:lnTo>
                    <a:pt x="897" y="1"/>
                  </a:lnTo>
                  <a:lnTo>
                    <a:pt x="884" y="0"/>
                  </a:lnTo>
                  <a:lnTo>
                    <a:pt x="854" y="1"/>
                  </a:lnTo>
                  <a:lnTo>
                    <a:pt x="823" y="5"/>
                  </a:lnTo>
                  <a:lnTo>
                    <a:pt x="795" y="11"/>
                  </a:lnTo>
                  <a:lnTo>
                    <a:pt x="767" y="20"/>
                  </a:lnTo>
                  <a:lnTo>
                    <a:pt x="740" y="31"/>
                  </a:lnTo>
                  <a:lnTo>
                    <a:pt x="713" y="44"/>
                  </a:lnTo>
                  <a:lnTo>
                    <a:pt x="688" y="59"/>
                  </a:lnTo>
                  <a:lnTo>
                    <a:pt x="663" y="76"/>
                  </a:lnTo>
                  <a:lnTo>
                    <a:pt x="639" y="95"/>
                  </a:lnTo>
                  <a:lnTo>
                    <a:pt x="616" y="117"/>
                  </a:lnTo>
                  <a:lnTo>
                    <a:pt x="592" y="141"/>
                  </a:lnTo>
                  <a:lnTo>
                    <a:pt x="571" y="166"/>
                  </a:lnTo>
                  <a:lnTo>
                    <a:pt x="550" y="193"/>
                  </a:lnTo>
                  <a:lnTo>
                    <a:pt x="529" y="222"/>
                  </a:lnTo>
                  <a:lnTo>
                    <a:pt x="510" y="253"/>
                  </a:lnTo>
                  <a:lnTo>
                    <a:pt x="490" y="286"/>
                  </a:lnTo>
                  <a:lnTo>
                    <a:pt x="471" y="319"/>
                  </a:lnTo>
                  <a:lnTo>
                    <a:pt x="453" y="354"/>
                  </a:lnTo>
                  <a:lnTo>
                    <a:pt x="436" y="391"/>
                  </a:lnTo>
                  <a:lnTo>
                    <a:pt x="420" y="430"/>
                  </a:lnTo>
                  <a:lnTo>
                    <a:pt x="404" y="470"/>
                  </a:lnTo>
                  <a:lnTo>
                    <a:pt x="389" y="510"/>
                  </a:lnTo>
                  <a:lnTo>
                    <a:pt x="373" y="553"/>
                  </a:lnTo>
                  <a:lnTo>
                    <a:pt x="359" y="596"/>
                  </a:lnTo>
                  <a:lnTo>
                    <a:pt x="346" y="640"/>
                  </a:lnTo>
                  <a:lnTo>
                    <a:pt x="333" y="686"/>
                  </a:lnTo>
                  <a:lnTo>
                    <a:pt x="321" y="732"/>
                  </a:lnTo>
                  <a:lnTo>
                    <a:pt x="309" y="780"/>
                  </a:lnTo>
                  <a:lnTo>
                    <a:pt x="298" y="828"/>
                  </a:lnTo>
                  <a:lnTo>
                    <a:pt x="287" y="877"/>
                  </a:lnTo>
                  <a:lnTo>
                    <a:pt x="277" y="927"/>
                  </a:lnTo>
                  <a:lnTo>
                    <a:pt x="266" y="978"/>
                  </a:lnTo>
                  <a:lnTo>
                    <a:pt x="247" y="976"/>
                  </a:lnTo>
                  <a:lnTo>
                    <a:pt x="232" y="974"/>
                  </a:lnTo>
                  <a:lnTo>
                    <a:pt x="220" y="972"/>
                  </a:lnTo>
                  <a:lnTo>
                    <a:pt x="213" y="970"/>
                  </a:lnTo>
                  <a:lnTo>
                    <a:pt x="210" y="961"/>
                  </a:lnTo>
                  <a:lnTo>
                    <a:pt x="206" y="952"/>
                  </a:lnTo>
                  <a:lnTo>
                    <a:pt x="202" y="944"/>
                  </a:lnTo>
                  <a:lnTo>
                    <a:pt x="197" y="937"/>
                  </a:lnTo>
                  <a:lnTo>
                    <a:pt x="192" y="930"/>
                  </a:lnTo>
                  <a:lnTo>
                    <a:pt x="186" y="924"/>
                  </a:lnTo>
                  <a:lnTo>
                    <a:pt x="180" y="918"/>
                  </a:lnTo>
                  <a:lnTo>
                    <a:pt x="173" y="913"/>
                  </a:lnTo>
                  <a:lnTo>
                    <a:pt x="165" y="909"/>
                  </a:lnTo>
                  <a:lnTo>
                    <a:pt x="157" y="905"/>
                  </a:lnTo>
                  <a:lnTo>
                    <a:pt x="149" y="902"/>
                  </a:lnTo>
                  <a:lnTo>
                    <a:pt x="141" y="899"/>
                  </a:lnTo>
                  <a:lnTo>
                    <a:pt x="132" y="896"/>
                  </a:lnTo>
                  <a:lnTo>
                    <a:pt x="124" y="895"/>
                  </a:lnTo>
                  <a:lnTo>
                    <a:pt x="115" y="893"/>
                  </a:lnTo>
                  <a:lnTo>
                    <a:pt x="107" y="893"/>
                  </a:lnTo>
                  <a:lnTo>
                    <a:pt x="98" y="893"/>
                  </a:lnTo>
                  <a:lnTo>
                    <a:pt x="90" y="893"/>
                  </a:lnTo>
                  <a:lnTo>
                    <a:pt x="81" y="894"/>
                  </a:lnTo>
                  <a:lnTo>
                    <a:pt x="73" y="895"/>
                  </a:lnTo>
                  <a:lnTo>
                    <a:pt x="65" y="897"/>
                  </a:lnTo>
                  <a:lnTo>
                    <a:pt x="57" y="900"/>
                  </a:lnTo>
                  <a:lnTo>
                    <a:pt x="48" y="903"/>
                  </a:lnTo>
                  <a:lnTo>
                    <a:pt x="41" y="906"/>
                  </a:lnTo>
                  <a:lnTo>
                    <a:pt x="34" y="910"/>
                  </a:lnTo>
                  <a:lnTo>
                    <a:pt x="28" y="915"/>
                  </a:lnTo>
                  <a:lnTo>
                    <a:pt x="22" y="920"/>
                  </a:lnTo>
                  <a:lnTo>
                    <a:pt x="17" y="925"/>
                  </a:lnTo>
                  <a:lnTo>
                    <a:pt x="12" y="932"/>
                  </a:lnTo>
                  <a:lnTo>
                    <a:pt x="8" y="938"/>
                  </a:lnTo>
                  <a:lnTo>
                    <a:pt x="5" y="945"/>
                  </a:lnTo>
                  <a:lnTo>
                    <a:pt x="3" y="953"/>
                  </a:lnTo>
                  <a:lnTo>
                    <a:pt x="1" y="961"/>
                  </a:lnTo>
                  <a:lnTo>
                    <a:pt x="0" y="969"/>
                  </a:lnTo>
                  <a:lnTo>
                    <a:pt x="0" y="976"/>
                  </a:lnTo>
                  <a:lnTo>
                    <a:pt x="0" y="983"/>
                  </a:lnTo>
                  <a:lnTo>
                    <a:pt x="1" y="989"/>
                  </a:lnTo>
                  <a:lnTo>
                    <a:pt x="3" y="996"/>
                  </a:lnTo>
                  <a:lnTo>
                    <a:pt x="6" y="1002"/>
                  </a:lnTo>
                  <a:lnTo>
                    <a:pt x="9" y="1008"/>
                  </a:lnTo>
                  <a:lnTo>
                    <a:pt x="13" y="1014"/>
                  </a:lnTo>
                  <a:lnTo>
                    <a:pt x="17" y="1020"/>
                  </a:lnTo>
                  <a:lnTo>
                    <a:pt x="22" y="1026"/>
                  </a:lnTo>
                  <a:lnTo>
                    <a:pt x="28" y="1031"/>
                  </a:lnTo>
                  <a:lnTo>
                    <a:pt x="41" y="1041"/>
                  </a:lnTo>
                  <a:lnTo>
                    <a:pt x="57" y="1051"/>
                  </a:lnTo>
                  <a:lnTo>
                    <a:pt x="74" y="1060"/>
                  </a:lnTo>
                  <a:lnTo>
                    <a:pt x="94" y="1068"/>
                  </a:lnTo>
                  <a:lnTo>
                    <a:pt x="115" y="1075"/>
                  </a:lnTo>
                  <a:lnTo>
                    <a:pt x="137" y="1082"/>
                  </a:lnTo>
                  <a:lnTo>
                    <a:pt x="163" y="1088"/>
                  </a:lnTo>
                  <a:lnTo>
                    <a:pt x="189" y="1093"/>
                  </a:lnTo>
                  <a:lnTo>
                    <a:pt x="216" y="1097"/>
                  </a:lnTo>
                  <a:lnTo>
                    <a:pt x="245" y="1102"/>
                  </a:lnTo>
                  <a:lnTo>
                    <a:pt x="236" y="1160"/>
                  </a:lnTo>
                  <a:lnTo>
                    <a:pt x="228" y="1219"/>
                  </a:lnTo>
                  <a:lnTo>
                    <a:pt x="220" y="1279"/>
                  </a:lnTo>
                  <a:lnTo>
                    <a:pt x="213" y="1338"/>
                  </a:lnTo>
                  <a:lnTo>
                    <a:pt x="206" y="1399"/>
                  </a:lnTo>
                  <a:lnTo>
                    <a:pt x="200" y="1459"/>
                  </a:lnTo>
                  <a:lnTo>
                    <a:pt x="194" y="1520"/>
                  </a:lnTo>
                  <a:lnTo>
                    <a:pt x="189" y="1580"/>
                  </a:lnTo>
                  <a:lnTo>
                    <a:pt x="184" y="1641"/>
                  </a:lnTo>
                  <a:lnTo>
                    <a:pt x="180" y="1701"/>
                  </a:lnTo>
                  <a:lnTo>
                    <a:pt x="176" y="1761"/>
                  </a:lnTo>
                  <a:lnTo>
                    <a:pt x="173" y="1821"/>
                  </a:lnTo>
                  <a:lnTo>
                    <a:pt x="170" y="1880"/>
                  </a:lnTo>
                  <a:lnTo>
                    <a:pt x="168" y="1940"/>
                  </a:lnTo>
                  <a:lnTo>
                    <a:pt x="166" y="1997"/>
                  </a:lnTo>
                  <a:lnTo>
                    <a:pt x="164" y="2054"/>
                  </a:lnTo>
                  <a:lnTo>
                    <a:pt x="164" y="2065"/>
                  </a:lnTo>
                  <a:lnTo>
                    <a:pt x="165" y="2076"/>
                  </a:lnTo>
                  <a:lnTo>
                    <a:pt x="167" y="2085"/>
                  </a:lnTo>
                  <a:lnTo>
                    <a:pt x="169" y="2093"/>
                  </a:lnTo>
                  <a:lnTo>
                    <a:pt x="172" y="2101"/>
                  </a:lnTo>
                  <a:lnTo>
                    <a:pt x="176" y="2108"/>
                  </a:lnTo>
                  <a:lnTo>
                    <a:pt x="180" y="2114"/>
                  </a:lnTo>
                  <a:lnTo>
                    <a:pt x="185" y="2119"/>
                  </a:lnTo>
                  <a:lnTo>
                    <a:pt x="190" y="2124"/>
                  </a:lnTo>
                  <a:lnTo>
                    <a:pt x="195" y="2128"/>
                  </a:lnTo>
                  <a:lnTo>
                    <a:pt x="201" y="2132"/>
                  </a:lnTo>
                  <a:lnTo>
                    <a:pt x="207" y="2134"/>
                  </a:lnTo>
                  <a:lnTo>
                    <a:pt x="214" y="2136"/>
                  </a:lnTo>
                  <a:lnTo>
                    <a:pt x="220" y="2137"/>
                  </a:lnTo>
                  <a:lnTo>
                    <a:pt x="227" y="2137"/>
                  </a:lnTo>
                  <a:lnTo>
                    <a:pt x="234" y="2136"/>
                  </a:lnTo>
                  <a:lnTo>
                    <a:pt x="240" y="2135"/>
                  </a:lnTo>
                  <a:lnTo>
                    <a:pt x="247" y="2133"/>
                  </a:lnTo>
                  <a:lnTo>
                    <a:pt x="254" y="2130"/>
                  </a:lnTo>
                  <a:lnTo>
                    <a:pt x="261" y="2126"/>
                  </a:lnTo>
                  <a:lnTo>
                    <a:pt x="267" y="2121"/>
                  </a:lnTo>
                  <a:lnTo>
                    <a:pt x="274" y="2115"/>
                  </a:lnTo>
                  <a:lnTo>
                    <a:pt x="280" y="2108"/>
                  </a:lnTo>
                  <a:lnTo>
                    <a:pt x="286" y="2101"/>
                  </a:lnTo>
                  <a:lnTo>
                    <a:pt x="291" y="2092"/>
                  </a:lnTo>
                  <a:lnTo>
                    <a:pt x="296" y="2083"/>
                  </a:lnTo>
                  <a:lnTo>
                    <a:pt x="301" y="2073"/>
                  </a:lnTo>
                  <a:lnTo>
                    <a:pt x="305" y="2060"/>
                  </a:lnTo>
                  <a:lnTo>
                    <a:pt x="308" y="2048"/>
                  </a:lnTo>
                  <a:lnTo>
                    <a:pt x="311" y="2035"/>
                  </a:lnTo>
                  <a:lnTo>
                    <a:pt x="313" y="2021"/>
                  </a:lnTo>
                  <a:lnTo>
                    <a:pt x="314" y="2005"/>
                  </a:lnTo>
                  <a:lnTo>
                    <a:pt x="318" y="1938"/>
                  </a:lnTo>
                  <a:lnTo>
                    <a:pt x="323" y="1870"/>
                  </a:lnTo>
                  <a:lnTo>
                    <a:pt x="328" y="1806"/>
                  </a:lnTo>
                  <a:lnTo>
                    <a:pt x="333" y="1742"/>
                  </a:lnTo>
                  <a:lnTo>
                    <a:pt x="338" y="1681"/>
                  </a:lnTo>
                  <a:lnTo>
                    <a:pt x="344" y="1620"/>
                  </a:lnTo>
                  <a:lnTo>
                    <a:pt x="350" y="1562"/>
                  </a:lnTo>
                  <a:lnTo>
                    <a:pt x="356" y="1505"/>
                  </a:lnTo>
                  <a:lnTo>
                    <a:pt x="362" y="1450"/>
                  </a:lnTo>
                  <a:lnTo>
                    <a:pt x="368" y="1397"/>
                  </a:lnTo>
                  <a:lnTo>
                    <a:pt x="375" y="1344"/>
                  </a:lnTo>
                  <a:lnTo>
                    <a:pt x="382" y="1294"/>
                  </a:lnTo>
                  <a:lnTo>
                    <a:pt x="390" y="1245"/>
                  </a:lnTo>
                  <a:lnTo>
                    <a:pt x="397" y="1197"/>
                  </a:lnTo>
                  <a:lnTo>
                    <a:pt x="405" y="1151"/>
                  </a:lnTo>
                  <a:lnTo>
                    <a:pt x="413" y="1107"/>
                  </a:lnTo>
                  <a:lnTo>
                    <a:pt x="445" y="1105"/>
                  </a:lnTo>
                  <a:lnTo>
                    <a:pt x="476" y="1103"/>
                  </a:lnTo>
                  <a:lnTo>
                    <a:pt x="507" y="1100"/>
                  </a:lnTo>
                  <a:lnTo>
                    <a:pt x="536" y="1095"/>
                  </a:lnTo>
                  <a:lnTo>
                    <a:pt x="565" y="1090"/>
                  </a:lnTo>
                  <a:lnTo>
                    <a:pt x="593" y="1084"/>
                  </a:lnTo>
                  <a:lnTo>
                    <a:pt x="621" y="1078"/>
                  </a:lnTo>
                  <a:lnTo>
                    <a:pt x="649" y="1071"/>
                  </a:lnTo>
                  <a:lnTo>
                    <a:pt x="676" y="1063"/>
                  </a:lnTo>
                  <a:lnTo>
                    <a:pt x="702" y="1054"/>
                  </a:lnTo>
                  <a:lnTo>
                    <a:pt x="730" y="1044"/>
                  </a:lnTo>
                  <a:lnTo>
                    <a:pt x="757" y="1033"/>
                  </a:lnTo>
                  <a:lnTo>
                    <a:pt x="783" y="1022"/>
                  </a:lnTo>
                  <a:lnTo>
                    <a:pt x="811" y="1009"/>
                  </a:lnTo>
                  <a:lnTo>
                    <a:pt x="839" y="996"/>
                  </a:lnTo>
                  <a:lnTo>
                    <a:pt x="867" y="982"/>
                  </a:lnTo>
                  <a:lnTo>
                    <a:pt x="857" y="1005"/>
                  </a:lnTo>
                  <a:lnTo>
                    <a:pt x="848" y="1029"/>
                  </a:lnTo>
                  <a:lnTo>
                    <a:pt x="839" y="1053"/>
                  </a:lnTo>
                  <a:lnTo>
                    <a:pt x="831" y="1077"/>
                  </a:lnTo>
                  <a:lnTo>
                    <a:pt x="822" y="1103"/>
                  </a:lnTo>
                  <a:lnTo>
                    <a:pt x="815" y="1127"/>
                  </a:lnTo>
                  <a:lnTo>
                    <a:pt x="809" y="1151"/>
                  </a:lnTo>
                  <a:lnTo>
                    <a:pt x="803" y="1176"/>
                  </a:lnTo>
                  <a:lnTo>
                    <a:pt x="798" y="1200"/>
                  </a:lnTo>
                  <a:lnTo>
                    <a:pt x="794" y="1224"/>
                  </a:lnTo>
                  <a:lnTo>
                    <a:pt x="791" y="1248"/>
                  </a:lnTo>
                  <a:lnTo>
                    <a:pt x="790" y="1271"/>
                  </a:lnTo>
                  <a:lnTo>
                    <a:pt x="789" y="1294"/>
                  </a:lnTo>
                  <a:lnTo>
                    <a:pt x="789" y="1316"/>
                  </a:lnTo>
                  <a:lnTo>
                    <a:pt x="790" y="1338"/>
                  </a:lnTo>
                  <a:lnTo>
                    <a:pt x="792" y="1359"/>
                  </a:lnTo>
                  <a:lnTo>
                    <a:pt x="796" y="1380"/>
                  </a:lnTo>
                  <a:lnTo>
                    <a:pt x="801" y="1400"/>
                  </a:lnTo>
                  <a:lnTo>
                    <a:pt x="807" y="1418"/>
                  </a:lnTo>
                  <a:lnTo>
                    <a:pt x="815" y="1436"/>
                  </a:lnTo>
                  <a:lnTo>
                    <a:pt x="824" y="1453"/>
                  </a:lnTo>
                  <a:lnTo>
                    <a:pt x="836" y="1468"/>
                  </a:lnTo>
                  <a:lnTo>
                    <a:pt x="848" y="1483"/>
                  </a:lnTo>
                  <a:lnTo>
                    <a:pt x="862" y="1496"/>
                  </a:lnTo>
                  <a:lnTo>
                    <a:pt x="877" y="1508"/>
                  </a:lnTo>
                  <a:lnTo>
                    <a:pt x="895" y="1519"/>
                  </a:lnTo>
                  <a:lnTo>
                    <a:pt x="914" y="1528"/>
                  </a:lnTo>
                  <a:lnTo>
                    <a:pt x="934" y="1536"/>
                  </a:lnTo>
                  <a:lnTo>
                    <a:pt x="958" y="1542"/>
                  </a:lnTo>
                  <a:lnTo>
                    <a:pt x="983" y="1546"/>
                  </a:lnTo>
                  <a:lnTo>
                    <a:pt x="1009" y="1549"/>
                  </a:lnTo>
                  <a:lnTo>
                    <a:pt x="1038" y="1550"/>
                  </a:lnTo>
                  <a:lnTo>
                    <a:pt x="1070" y="1549"/>
                  </a:lnTo>
                  <a:lnTo>
                    <a:pt x="1101" y="1545"/>
                  </a:lnTo>
                  <a:lnTo>
                    <a:pt x="1130" y="1539"/>
                  </a:lnTo>
                  <a:lnTo>
                    <a:pt x="1160" y="1530"/>
                  </a:lnTo>
                  <a:lnTo>
                    <a:pt x="1187" y="1519"/>
                  </a:lnTo>
                  <a:lnTo>
                    <a:pt x="1213" y="1506"/>
                  </a:lnTo>
                  <a:lnTo>
                    <a:pt x="1238" y="1491"/>
                  </a:lnTo>
                  <a:lnTo>
                    <a:pt x="1262" y="1474"/>
                  </a:lnTo>
                  <a:lnTo>
                    <a:pt x="1286" y="1456"/>
                  </a:lnTo>
                  <a:lnTo>
                    <a:pt x="1307" y="1436"/>
                  </a:lnTo>
                  <a:lnTo>
                    <a:pt x="1327" y="1415"/>
                  </a:lnTo>
                  <a:lnTo>
                    <a:pt x="1346" y="1392"/>
                  </a:lnTo>
                  <a:lnTo>
                    <a:pt x="1364" y="1368"/>
                  </a:lnTo>
                  <a:lnTo>
                    <a:pt x="1381" y="1343"/>
                  </a:lnTo>
                  <a:lnTo>
                    <a:pt x="1396" y="1317"/>
                  </a:lnTo>
                  <a:lnTo>
                    <a:pt x="1409" y="1290"/>
                  </a:lnTo>
                  <a:lnTo>
                    <a:pt x="1421" y="1263"/>
                  </a:lnTo>
                  <a:lnTo>
                    <a:pt x="1431" y="1234"/>
                  </a:lnTo>
                  <a:lnTo>
                    <a:pt x="1440" y="1205"/>
                  </a:lnTo>
                  <a:lnTo>
                    <a:pt x="1447" y="1176"/>
                  </a:lnTo>
                  <a:lnTo>
                    <a:pt x="1453" y="1147"/>
                  </a:lnTo>
                  <a:lnTo>
                    <a:pt x="1457" y="1118"/>
                  </a:lnTo>
                  <a:lnTo>
                    <a:pt x="1459" y="1088"/>
                  </a:lnTo>
                  <a:lnTo>
                    <a:pt x="1460" y="1059"/>
                  </a:lnTo>
                  <a:lnTo>
                    <a:pt x="1459" y="1030"/>
                  </a:lnTo>
                  <a:lnTo>
                    <a:pt x="1456" y="1001"/>
                  </a:lnTo>
                  <a:lnTo>
                    <a:pt x="1452" y="973"/>
                  </a:lnTo>
                  <a:lnTo>
                    <a:pt x="1446" y="945"/>
                  </a:lnTo>
                  <a:lnTo>
                    <a:pt x="1438" y="918"/>
                  </a:lnTo>
                  <a:lnTo>
                    <a:pt x="1428" y="892"/>
                  </a:lnTo>
                  <a:lnTo>
                    <a:pt x="1416" y="867"/>
                  </a:lnTo>
                  <a:lnTo>
                    <a:pt x="1402" y="843"/>
                  </a:lnTo>
                  <a:lnTo>
                    <a:pt x="1432" y="850"/>
                  </a:lnTo>
                  <a:lnTo>
                    <a:pt x="1461" y="855"/>
                  </a:lnTo>
                  <a:lnTo>
                    <a:pt x="1488" y="860"/>
                  </a:lnTo>
                  <a:lnTo>
                    <a:pt x="1515" y="863"/>
                  </a:lnTo>
                  <a:lnTo>
                    <a:pt x="1539" y="866"/>
                  </a:lnTo>
                  <a:lnTo>
                    <a:pt x="1563" y="868"/>
                  </a:lnTo>
                  <a:lnTo>
                    <a:pt x="1585" y="869"/>
                  </a:lnTo>
                  <a:lnTo>
                    <a:pt x="1606" y="869"/>
                  </a:lnTo>
                  <a:lnTo>
                    <a:pt x="1626" y="869"/>
                  </a:lnTo>
                  <a:lnTo>
                    <a:pt x="1644" y="869"/>
                  </a:lnTo>
                  <a:lnTo>
                    <a:pt x="1661" y="867"/>
                  </a:lnTo>
                  <a:lnTo>
                    <a:pt x="1677" y="866"/>
                  </a:lnTo>
                  <a:lnTo>
                    <a:pt x="1706" y="862"/>
                  </a:lnTo>
                  <a:lnTo>
                    <a:pt x="1732" y="856"/>
                  </a:lnTo>
                  <a:lnTo>
                    <a:pt x="1753" y="850"/>
                  </a:lnTo>
                  <a:lnTo>
                    <a:pt x="1770" y="844"/>
                  </a:lnTo>
                  <a:lnTo>
                    <a:pt x="1785" y="838"/>
                  </a:lnTo>
                  <a:lnTo>
                    <a:pt x="1796" y="833"/>
                  </a:lnTo>
                  <a:lnTo>
                    <a:pt x="1805" y="829"/>
                  </a:lnTo>
                  <a:lnTo>
                    <a:pt x="1812" y="827"/>
                  </a:lnTo>
                  <a:lnTo>
                    <a:pt x="1815" y="827"/>
                  </a:lnTo>
                  <a:lnTo>
                    <a:pt x="1817" y="827"/>
                  </a:lnTo>
                  <a:lnTo>
                    <a:pt x="1818" y="828"/>
                  </a:lnTo>
                  <a:lnTo>
                    <a:pt x="1820" y="830"/>
                  </a:lnTo>
                  <a:lnTo>
                    <a:pt x="1820" y="833"/>
                  </a:lnTo>
                  <a:lnTo>
                    <a:pt x="1820" y="837"/>
                  </a:lnTo>
                  <a:lnTo>
                    <a:pt x="1819" y="844"/>
                  </a:lnTo>
                  <a:lnTo>
                    <a:pt x="1818" y="852"/>
                  </a:lnTo>
                  <a:lnTo>
                    <a:pt x="1813" y="872"/>
                  </a:lnTo>
                  <a:lnTo>
                    <a:pt x="1806" y="899"/>
                  </a:lnTo>
                  <a:lnTo>
                    <a:pt x="1789" y="968"/>
                  </a:lnTo>
                  <a:lnTo>
                    <a:pt x="1769" y="1051"/>
                  </a:lnTo>
                  <a:lnTo>
                    <a:pt x="1759" y="1096"/>
                  </a:lnTo>
                  <a:lnTo>
                    <a:pt x="1751" y="1144"/>
                  </a:lnTo>
                  <a:lnTo>
                    <a:pt x="1743" y="1193"/>
                  </a:lnTo>
                  <a:lnTo>
                    <a:pt x="1737" y="1243"/>
                  </a:lnTo>
                  <a:lnTo>
                    <a:pt x="1735" y="1268"/>
                  </a:lnTo>
                  <a:lnTo>
                    <a:pt x="1734" y="1292"/>
                  </a:lnTo>
                  <a:lnTo>
                    <a:pt x="1733" y="1316"/>
                  </a:lnTo>
                  <a:lnTo>
                    <a:pt x="1733" y="1340"/>
                  </a:lnTo>
                  <a:lnTo>
                    <a:pt x="1734" y="1364"/>
                  </a:lnTo>
                  <a:lnTo>
                    <a:pt x="1735" y="1388"/>
                  </a:lnTo>
                  <a:lnTo>
                    <a:pt x="1738" y="1411"/>
                  </a:lnTo>
                  <a:lnTo>
                    <a:pt x="1741" y="1433"/>
                  </a:lnTo>
                  <a:lnTo>
                    <a:pt x="1743" y="1444"/>
                  </a:lnTo>
                  <a:lnTo>
                    <a:pt x="1746" y="1455"/>
                  </a:lnTo>
                  <a:lnTo>
                    <a:pt x="1750" y="1466"/>
                  </a:lnTo>
                  <a:lnTo>
                    <a:pt x="1754" y="1476"/>
                  </a:lnTo>
                  <a:lnTo>
                    <a:pt x="1758" y="1485"/>
                  </a:lnTo>
                  <a:lnTo>
                    <a:pt x="1763" y="1494"/>
                  </a:lnTo>
                  <a:lnTo>
                    <a:pt x="1769" y="1503"/>
                  </a:lnTo>
                  <a:lnTo>
                    <a:pt x="1775" y="1511"/>
                  </a:lnTo>
                  <a:lnTo>
                    <a:pt x="1781" y="1519"/>
                  </a:lnTo>
                  <a:lnTo>
                    <a:pt x="1788" y="1525"/>
                  </a:lnTo>
                  <a:lnTo>
                    <a:pt x="1794" y="1531"/>
                  </a:lnTo>
                  <a:lnTo>
                    <a:pt x="1802" y="1536"/>
                  </a:lnTo>
                  <a:lnTo>
                    <a:pt x="1809" y="1541"/>
                  </a:lnTo>
                  <a:lnTo>
                    <a:pt x="1817" y="1544"/>
                  </a:lnTo>
                  <a:lnTo>
                    <a:pt x="1826" y="1547"/>
                  </a:lnTo>
                  <a:lnTo>
                    <a:pt x="1834" y="1549"/>
                  </a:lnTo>
                  <a:lnTo>
                    <a:pt x="1842" y="1550"/>
                  </a:lnTo>
                  <a:lnTo>
                    <a:pt x="1850" y="1550"/>
                  </a:lnTo>
                  <a:lnTo>
                    <a:pt x="1858" y="1549"/>
                  </a:lnTo>
                  <a:lnTo>
                    <a:pt x="1867" y="1548"/>
                  </a:lnTo>
                  <a:lnTo>
                    <a:pt x="1875" y="1545"/>
                  </a:lnTo>
                  <a:lnTo>
                    <a:pt x="1883" y="1541"/>
                  </a:lnTo>
                  <a:lnTo>
                    <a:pt x="1892" y="1536"/>
                  </a:lnTo>
                  <a:lnTo>
                    <a:pt x="1900" y="1530"/>
                  </a:lnTo>
                  <a:lnTo>
                    <a:pt x="1908" y="1523"/>
                  </a:lnTo>
                  <a:lnTo>
                    <a:pt x="1916" y="1515"/>
                  </a:lnTo>
                  <a:lnTo>
                    <a:pt x="1923" y="1505"/>
                  </a:lnTo>
                  <a:lnTo>
                    <a:pt x="1932" y="1494"/>
                  </a:lnTo>
                  <a:lnTo>
                    <a:pt x="1939" y="1482"/>
                  </a:lnTo>
                  <a:lnTo>
                    <a:pt x="1946" y="1469"/>
                  </a:lnTo>
                  <a:lnTo>
                    <a:pt x="1953" y="1455"/>
                  </a:lnTo>
                  <a:lnTo>
                    <a:pt x="1959" y="1439"/>
                  </a:lnTo>
                  <a:lnTo>
                    <a:pt x="1977" y="1394"/>
                  </a:lnTo>
                  <a:lnTo>
                    <a:pt x="1997" y="1340"/>
                  </a:lnTo>
                  <a:lnTo>
                    <a:pt x="2021" y="1280"/>
                  </a:lnTo>
                  <a:lnTo>
                    <a:pt x="2048" y="1215"/>
                  </a:lnTo>
                  <a:lnTo>
                    <a:pt x="2075" y="1148"/>
                  </a:lnTo>
                  <a:lnTo>
                    <a:pt x="2105" y="1078"/>
                  </a:lnTo>
                  <a:lnTo>
                    <a:pt x="2135" y="1010"/>
                  </a:lnTo>
                  <a:lnTo>
                    <a:pt x="2167" y="942"/>
                  </a:lnTo>
                  <a:lnTo>
                    <a:pt x="2183" y="910"/>
                  </a:lnTo>
                  <a:lnTo>
                    <a:pt x="2198" y="879"/>
                  </a:lnTo>
                  <a:lnTo>
                    <a:pt x="2214" y="850"/>
                  </a:lnTo>
                  <a:lnTo>
                    <a:pt x="2229" y="820"/>
                  </a:lnTo>
                  <a:lnTo>
                    <a:pt x="2244" y="794"/>
                  </a:lnTo>
                  <a:lnTo>
                    <a:pt x="2259" y="769"/>
                  </a:lnTo>
                  <a:lnTo>
                    <a:pt x="2275" y="747"/>
                  </a:lnTo>
                  <a:lnTo>
                    <a:pt x="2289" y="727"/>
                  </a:lnTo>
                  <a:lnTo>
                    <a:pt x="2303" y="709"/>
                  </a:lnTo>
                  <a:lnTo>
                    <a:pt x="2316" y="694"/>
                  </a:lnTo>
                  <a:lnTo>
                    <a:pt x="2328" y="681"/>
                  </a:lnTo>
                  <a:lnTo>
                    <a:pt x="2341" y="672"/>
                  </a:lnTo>
                  <a:lnTo>
                    <a:pt x="2352" y="667"/>
                  </a:lnTo>
                  <a:lnTo>
                    <a:pt x="2363" y="665"/>
                  </a:lnTo>
                  <a:lnTo>
                    <a:pt x="2373" y="666"/>
                  </a:lnTo>
                  <a:lnTo>
                    <a:pt x="2383" y="672"/>
                  </a:lnTo>
                  <a:lnTo>
                    <a:pt x="2398" y="686"/>
                  </a:lnTo>
                  <a:lnTo>
                    <a:pt x="2412" y="696"/>
                  </a:lnTo>
                  <a:lnTo>
                    <a:pt x="2424" y="704"/>
                  </a:lnTo>
                  <a:lnTo>
                    <a:pt x="2436" y="710"/>
                  </a:lnTo>
                  <a:lnTo>
                    <a:pt x="2446" y="714"/>
                  </a:lnTo>
                  <a:lnTo>
                    <a:pt x="2456" y="716"/>
                  </a:lnTo>
                  <a:lnTo>
                    <a:pt x="2464" y="716"/>
                  </a:lnTo>
                  <a:lnTo>
                    <a:pt x="2471" y="714"/>
                  </a:lnTo>
                  <a:lnTo>
                    <a:pt x="2477" y="711"/>
                  </a:lnTo>
                  <a:lnTo>
                    <a:pt x="2482" y="706"/>
                  </a:lnTo>
                  <a:lnTo>
                    <a:pt x="2487" y="700"/>
                  </a:lnTo>
                  <a:lnTo>
                    <a:pt x="2491" y="693"/>
                  </a:lnTo>
                  <a:lnTo>
                    <a:pt x="2493" y="685"/>
                  </a:lnTo>
                  <a:lnTo>
                    <a:pt x="2494" y="674"/>
                  </a:lnTo>
                  <a:lnTo>
                    <a:pt x="2495" y="664"/>
                  </a:lnTo>
                  <a:lnTo>
                    <a:pt x="2494" y="654"/>
                  </a:lnTo>
                  <a:lnTo>
                    <a:pt x="2493" y="643"/>
                  </a:lnTo>
                  <a:lnTo>
                    <a:pt x="2491" y="631"/>
                  </a:lnTo>
                  <a:lnTo>
                    <a:pt x="2488" y="619"/>
                  </a:lnTo>
                  <a:lnTo>
                    <a:pt x="2483" y="607"/>
                  </a:lnTo>
                  <a:lnTo>
                    <a:pt x="2479" y="595"/>
                  </a:lnTo>
                  <a:lnTo>
                    <a:pt x="2474" y="583"/>
                  </a:lnTo>
                  <a:lnTo>
                    <a:pt x="2468" y="571"/>
                  </a:lnTo>
                  <a:lnTo>
                    <a:pt x="2462" y="559"/>
                  </a:lnTo>
                  <a:lnTo>
                    <a:pt x="2455" y="548"/>
                  </a:lnTo>
                  <a:lnTo>
                    <a:pt x="2447" y="537"/>
                  </a:lnTo>
                  <a:lnTo>
                    <a:pt x="2439" y="527"/>
                  </a:lnTo>
                  <a:lnTo>
                    <a:pt x="2430" y="518"/>
                  </a:lnTo>
                  <a:lnTo>
                    <a:pt x="2420" y="510"/>
                  </a:lnTo>
                  <a:lnTo>
                    <a:pt x="2410" y="503"/>
                  </a:lnTo>
                  <a:lnTo>
                    <a:pt x="2400" y="497"/>
                  </a:lnTo>
                  <a:lnTo>
                    <a:pt x="2389" y="493"/>
                  </a:lnTo>
                  <a:close/>
                  <a:moveTo>
                    <a:pt x="1071" y="1407"/>
                  </a:moveTo>
                  <a:lnTo>
                    <a:pt x="1050" y="1406"/>
                  </a:lnTo>
                  <a:lnTo>
                    <a:pt x="1030" y="1402"/>
                  </a:lnTo>
                  <a:lnTo>
                    <a:pt x="1013" y="1396"/>
                  </a:lnTo>
                  <a:lnTo>
                    <a:pt x="999" y="1387"/>
                  </a:lnTo>
                  <a:lnTo>
                    <a:pt x="987" y="1377"/>
                  </a:lnTo>
                  <a:lnTo>
                    <a:pt x="977" y="1363"/>
                  </a:lnTo>
                  <a:lnTo>
                    <a:pt x="968" y="1349"/>
                  </a:lnTo>
                  <a:lnTo>
                    <a:pt x="962" y="1333"/>
                  </a:lnTo>
                  <a:lnTo>
                    <a:pt x="957" y="1316"/>
                  </a:lnTo>
                  <a:lnTo>
                    <a:pt x="954" y="1297"/>
                  </a:lnTo>
                  <a:lnTo>
                    <a:pt x="952" y="1277"/>
                  </a:lnTo>
                  <a:lnTo>
                    <a:pt x="953" y="1255"/>
                  </a:lnTo>
                  <a:lnTo>
                    <a:pt x="954" y="1232"/>
                  </a:lnTo>
                  <a:lnTo>
                    <a:pt x="957" y="1209"/>
                  </a:lnTo>
                  <a:lnTo>
                    <a:pt x="961" y="1185"/>
                  </a:lnTo>
                  <a:lnTo>
                    <a:pt x="966" y="1160"/>
                  </a:lnTo>
                  <a:lnTo>
                    <a:pt x="973" y="1135"/>
                  </a:lnTo>
                  <a:lnTo>
                    <a:pt x="981" y="1109"/>
                  </a:lnTo>
                  <a:lnTo>
                    <a:pt x="989" y="1082"/>
                  </a:lnTo>
                  <a:lnTo>
                    <a:pt x="999" y="1057"/>
                  </a:lnTo>
                  <a:lnTo>
                    <a:pt x="1009" y="1031"/>
                  </a:lnTo>
                  <a:lnTo>
                    <a:pt x="1020" y="1005"/>
                  </a:lnTo>
                  <a:lnTo>
                    <a:pt x="1031" y="980"/>
                  </a:lnTo>
                  <a:lnTo>
                    <a:pt x="1044" y="954"/>
                  </a:lnTo>
                  <a:lnTo>
                    <a:pt x="1057" y="930"/>
                  </a:lnTo>
                  <a:lnTo>
                    <a:pt x="1071" y="906"/>
                  </a:lnTo>
                  <a:lnTo>
                    <a:pt x="1084" y="884"/>
                  </a:lnTo>
                  <a:lnTo>
                    <a:pt x="1098" y="862"/>
                  </a:lnTo>
                  <a:lnTo>
                    <a:pt x="1112" y="841"/>
                  </a:lnTo>
                  <a:lnTo>
                    <a:pt x="1126" y="821"/>
                  </a:lnTo>
                  <a:lnTo>
                    <a:pt x="1140" y="803"/>
                  </a:lnTo>
                  <a:lnTo>
                    <a:pt x="1155" y="787"/>
                  </a:lnTo>
                  <a:lnTo>
                    <a:pt x="1184" y="803"/>
                  </a:lnTo>
                  <a:lnTo>
                    <a:pt x="1209" y="821"/>
                  </a:lnTo>
                  <a:lnTo>
                    <a:pt x="1232" y="841"/>
                  </a:lnTo>
                  <a:lnTo>
                    <a:pt x="1252" y="861"/>
                  </a:lnTo>
                  <a:lnTo>
                    <a:pt x="1270" y="883"/>
                  </a:lnTo>
                  <a:lnTo>
                    <a:pt x="1284" y="905"/>
                  </a:lnTo>
                  <a:lnTo>
                    <a:pt x="1296" y="929"/>
                  </a:lnTo>
                  <a:lnTo>
                    <a:pt x="1306" y="953"/>
                  </a:lnTo>
                  <a:lnTo>
                    <a:pt x="1313" y="979"/>
                  </a:lnTo>
                  <a:lnTo>
                    <a:pt x="1318" y="1004"/>
                  </a:lnTo>
                  <a:lnTo>
                    <a:pt x="1321" y="1029"/>
                  </a:lnTo>
                  <a:lnTo>
                    <a:pt x="1322" y="1055"/>
                  </a:lnTo>
                  <a:lnTo>
                    <a:pt x="1321" y="1081"/>
                  </a:lnTo>
                  <a:lnTo>
                    <a:pt x="1319" y="1108"/>
                  </a:lnTo>
                  <a:lnTo>
                    <a:pt x="1314" y="1133"/>
                  </a:lnTo>
                  <a:lnTo>
                    <a:pt x="1308" y="1159"/>
                  </a:lnTo>
                  <a:lnTo>
                    <a:pt x="1300" y="1183"/>
                  </a:lnTo>
                  <a:lnTo>
                    <a:pt x="1291" y="1207"/>
                  </a:lnTo>
                  <a:lnTo>
                    <a:pt x="1281" y="1231"/>
                  </a:lnTo>
                  <a:lnTo>
                    <a:pt x="1270" y="1254"/>
                  </a:lnTo>
                  <a:lnTo>
                    <a:pt x="1256" y="1276"/>
                  </a:lnTo>
                  <a:lnTo>
                    <a:pt x="1242" y="1296"/>
                  </a:lnTo>
                  <a:lnTo>
                    <a:pt x="1228" y="1315"/>
                  </a:lnTo>
                  <a:lnTo>
                    <a:pt x="1212" y="1333"/>
                  </a:lnTo>
                  <a:lnTo>
                    <a:pt x="1196" y="1349"/>
                  </a:lnTo>
                  <a:lnTo>
                    <a:pt x="1180" y="1363"/>
                  </a:lnTo>
                  <a:lnTo>
                    <a:pt x="1162" y="1377"/>
                  </a:lnTo>
                  <a:lnTo>
                    <a:pt x="1144" y="1387"/>
                  </a:lnTo>
                  <a:lnTo>
                    <a:pt x="1126" y="1396"/>
                  </a:lnTo>
                  <a:lnTo>
                    <a:pt x="1107" y="1402"/>
                  </a:lnTo>
                  <a:lnTo>
                    <a:pt x="1089" y="1406"/>
                  </a:lnTo>
                  <a:lnTo>
                    <a:pt x="1071" y="1407"/>
                  </a:lnTo>
                  <a:close/>
                </a:path>
              </a:pathLst>
            </a:custGeom>
            <a:solidFill>
              <a:srgbClr val="000000"/>
            </a:solidFill>
            <a:ln w="9525">
              <a:noFill/>
              <a:round/>
              <a:headEnd/>
              <a:tailEnd/>
            </a:ln>
          </p:spPr>
          <p:txBody>
            <a:bodyPr/>
            <a:lstStyle/>
            <a:p>
              <a:pPr defTabSz="828446" fontAlgn="auto">
                <a:spcBef>
                  <a:spcPts val="0"/>
                </a:spcBef>
                <a:spcAft>
                  <a:spcPts val="0"/>
                </a:spcAft>
                <a:defRPr/>
              </a:pPr>
              <a:endParaRPr lang="en-US" sz="1600" kern="0" dirty="0">
                <a:solidFill>
                  <a:sysClr val="windowText" lastClr="000000"/>
                </a:solidFill>
              </a:endParaRPr>
            </a:p>
          </p:txBody>
        </p:sp>
        <p:sp>
          <p:nvSpPr>
            <p:cNvPr id="14" name="Freeform 20"/>
            <p:cNvSpPr>
              <a:spLocks noEditPoints="1"/>
            </p:cNvSpPr>
            <p:nvPr/>
          </p:nvSpPr>
          <p:spPr bwMode="black">
            <a:xfrm>
              <a:off x="2582863" y="3889375"/>
              <a:ext cx="228600" cy="133350"/>
            </a:xfrm>
            <a:custGeom>
              <a:avLst/>
              <a:gdLst/>
              <a:ahLst/>
              <a:cxnLst>
                <a:cxn ang="0">
                  <a:pos x="1821" y="229"/>
                </a:cxn>
                <a:cxn ang="0">
                  <a:pos x="1857" y="197"/>
                </a:cxn>
                <a:cxn ang="0">
                  <a:pos x="1848" y="120"/>
                </a:cxn>
                <a:cxn ang="0">
                  <a:pos x="1803" y="40"/>
                </a:cxn>
                <a:cxn ang="0">
                  <a:pos x="1730" y="1"/>
                </a:cxn>
                <a:cxn ang="0">
                  <a:pos x="1653" y="21"/>
                </a:cxn>
                <a:cxn ang="0">
                  <a:pos x="1565" y="121"/>
                </a:cxn>
                <a:cxn ang="0">
                  <a:pos x="1455" y="323"/>
                </a:cxn>
                <a:cxn ang="0">
                  <a:pos x="1266" y="711"/>
                </a:cxn>
                <a:cxn ang="0">
                  <a:pos x="1323" y="464"/>
                </a:cxn>
                <a:cxn ang="0">
                  <a:pos x="1355" y="290"/>
                </a:cxn>
                <a:cxn ang="0">
                  <a:pos x="1334" y="236"/>
                </a:cxn>
                <a:cxn ang="0">
                  <a:pos x="1291" y="213"/>
                </a:cxn>
                <a:cxn ang="0">
                  <a:pos x="1242" y="221"/>
                </a:cxn>
                <a:cxn ang="0">
                  <a:pos x="1204" y="261"/>
                </a:cxn>
                <a:cxn ang="0">
                  <a:pos x="1067" y="541"/>
                </a:cxn>
                <a:cxn ang="0">
                  <a:pos x="812" y="804"/>
                </a:cxn>
                <a:cxn ang="0">
                  <a:pos x="540" y="938"/>
                </a:cxn>
                <a:cxn ang="0">
                  <a:pos x="327" y="935"/>
                </a:cxn>
                <a:cxn ang="0">
                  <a:pos x="287" y="815"/>
                </a:cxn>
                <a:cxn ang="0">
                  <a:pos x="525" y="738"/>
                </a:cxn>
                <a:cxn ang="0">
                  <a:pos x="732" y="585"/>
                </a:cxn>
                <a:cxn ang="0">
                  <a:pos x="861" y="396"/>
                </a:cxn>
                <a:cxn ang="0">
                  <a:pos x="870" y="211"/>
                </a:cxn>
                <a:cxn ang="0">
                  <a:pos x="755" y="104"/>
                </a:cxn>
                <a:cxn ang="0">
                  <a:pos x="587" y="117"/>
                </a:cxn>
                <a:cxn ang="0">
                  <a:pos x="393" y="226"/>
                </a:cxn>
                <a:cxn ang="0">
                  <a:pos x="218" y="421"/>
                </a:cxn>
                <a:cxn ang="0">
                  <a:pos x="102" y="692"/>
                </a:cxn>
                <a:cxn ang="0">
                  <a:pos x="33" y="695"/>
                </a:cxn>
                <a:cxn ang="0">
                  <a:pos x="2" y="723"/>
                </a:cxn>
                <a:cxn ang="0">
                  <a:pos x="9" y="762"/>
                </a:cxn>
                <a:cxn ang="0">
                  <a:pos x="53" y="795"/>
                </a:cxn>
                <a:cxn ang="0">
                  <a:pos x="118" y="923"/>
                </a:cxn>
                <a:cxn ang="0">
                  <a:pos x="280" y="1068"/>
                </a:cxn>
                <a:cxn ang="0">
                  <a:pos x="541" y="1061"/>
                </a:cxn>
                <a:cxn ang="0">
                  <a:pos x="831" y="930"/>
                </a:cxn>
                <a:cxn ang="0">
                  <a:pos x="1085" y="703"/>
                </a:cxn>
                <a:cxn ang="0">
                  <a:pos x="1099" y="879"/>
                </a:cxn>
                <a:cxn ang="0">
                  <a:pos x="1115" y="979"/>
                </a:cxn>
                <a:cxn ang="0">
                  <a:pos x="1153" y="1039"/>
                </a:cxn>
                <a:cxn ang="0">
                  <a:pos x="1207" y="1063"/>
                </a:cxn>
                <a:cxn ang="0">
                  <a:pos x="1265" y="1044"/>
                </a:cxn>
                <a:cxn ang="0">
                  <a:pos x="1318" y="968"/>
                </a:cxn>
                <a:cxn ang="0">
                  <a:pos x="1470" y="592"/>
                </a:cxn>
                <a:cxn ang="0">
                  <a:pos x="1609" y="307"/>
                </a:cxn>
                <a:cxn ang="0">
                  <a:pos x="1706" y="185"/>
                </a:cxn>
                <a:cxn ang="0">
                  <a:pos x="719" y="291"/>
                </a:cxn>
                <a:cxn ang="0">
                  <a:pos x="701" y="407"/>
                </a:cxn>
                <a:cxn ang="0">
                  <a:pos x="597" y="531"/>
                </a:cxn>
                <a:cxn ang="0">
                  <a:pos x="449" y="635"/>
                </a:cxn>
                <a:cxn ang="0">
                  <a:pos x="301" y="689"/>
                </a:cxn>
                <a:cxn ang="0">
                  <a:pos x="302" y="599"/>
                </a:cxn>
                <a:cxn ang="0">
                  <a:pos x="398" y="452"/>
                </a:cxn>
                <a:cxn ang="0">
                  <a:pos x="518" y="322"/>
                </a:cxn>
                <a:cxn ang="0">
                  <a:pos x="632" y="250"/>
                </a:cxn>
              </a:cxnLst>
              <a:rect l="0" t="0" r="r" b="b"/>
              <a:pathLst>
                <a:path w="1859" h="1082">
                  <a:moveTo>
                    <a:pt x="1747" y="185"/>
                  </a:moveTo>
                  <a:lnTo>
                    <a:pt x="1763" y="198"/>
                  </a:lnTo>
                  <a:lnTo>
                    <a:pt x="1777" y="210"/>
                  </a:lnTo>
                  <a:lnTo>
                    <a:pt x="1789" y="218"/>
                  </a:lnTo>
                  <a:lnTo>
                    <a:pt x="1801" y="223"/>
                  </a:lnTo>
                  <a:lnTo>
                    <a:pt x="1811" y="227"/>
                  </a:lnTo>
                  <a:lnTo>
                    <a:pt x="1821" y="229"/>
                  </a:lnTo>
                  <a:lnTo>
                    <a:pt x="1829" y="229"/>
                  </a:lnTo>
                  <a:lnTo>
                    <a:pt x="1836" y="227"/>
                  </a:lnTo>
                  <a:lnTo>
                    <a:pt x="1842" y="224"/>
                  </a:lnTo>
                  <a:lnTo>
                    <a:pt x="1847" y="219"/>
                  </a:lnTo>
                  <a:lnTo>
                    <a:pt x="1851" y="213"/>
                  </a:lnTo>
                  <a:lnTo>
                    <a:pt x="1855" y="206"/>
                  </a:lnTo>
                  <a:lnTo>
                    <a:pt x="1857" y="197"/>
                  </a:lnTo>
                  <a:lnTo>
                    <a:pt x="1858" y="188"/>
                  </a:lnTo>
                  <a:lnTo>
                    <a:pt x="1859" y="178"/>
                  </a:lnTo>
                  <a:lnTo>
                    <a:pt x="1858" y="167"/>
                  </a:lnTo>
                  <a:lnTo>
                    <a:pt x="1857" y="156"/>
                  </a:lnTo>
                  <a:lnTo>
                    <a:pt x="1855" y="144"/>
                  </a:lnTo>
                  <a:lnTo>
                    <a:pt x="1852" y="132"/>
                  </a:lnTo>
                  <a:lnTo>
                    <a:pt x="1848" y="120"/>
                  </a:lnTo>
                  <a:lnTo>
                    <a:pt x="1844" y="108"/>
                  </a:lnTo>
                  <a:lnTo>
                    <a:pt x="1839" y="96"/>
                  </a:lnTo>
                  <a:lnTo>
                    <a:pt x="1833" y="84"/>
                  </a:lnTo>
                  <a:lnTo>
                    <a:pt x="1827" y="73"/>
                  </a:lnTo>
                  <a:lnTo>
                    <a:pt x="1820" y="60"/>
                  </a:lnTo>
                  <a:lnTo>
                    <a:pt x="1812" y="50"/>
                  </a:lnTo>
                  <a:lnTo>
                    <a:pt x="1803" y="40"/>
                  </a:lnTo>
                  <a:lnTo>
                    <a:pt x="1795" y="31"/>
                  </a:lnTo>
                  <a:lnTo>
                    <a:pt x="1785" y="23"/>
                  </a:lnTo>
                  <a:lnTo>
                    <a:pt x="1775" y="16"/>
                  </a:lnTo>
                  <a:lnTo>
                    <a:pt x="1765" y="10"/>
                  </a:lnTo>
                  <a:lnTo>
                    <a:pt x="1754" y="6"/>
                  </a:lnTo>
                  <a:lnTo>
                    <a:pt x="1741" y="3"/>
                  </a:lnTo>
                  <a:lnTo>
                    <a:pt x="1730" y="1"/>
                  </a:lnTo>
                  <a:lnTo>
                    <a:pt x="1719" y="0"/>
                  </a:lnTo>
                  <a:lnTo>
                    <a:pt x="1708" y="0"/>
                  </a:lnTo>
                  <a:lnTo>
                    <a:pt x="1697" y="1"/>
                  </a:lnTo>
                  <a:lnTo>
                    <a:pt x="1686" y="4"/>
                  </a:lnTo>
                  <a:lnTo>
                    <a:pt x="1675" y="8"/>
                  </a:lnTo>
                  <a:lnTo>
                    <a:pt x="1664" y="14"/>
                  </a:lnTo>
                  <a:lnTo>
                    <a:pt x="1653" y="21"/>
                  </a:lnTo>
                  <a:lnTo>
                    <a:pt x="1640" y="30"/>
                  </a:lnTo>
                  <a:lnTo>
                    <a:pt x="1628" y="40"/>
                  </a:lnTo>
                  <a:lnTo>
                    <a:pt x="1616" y="52"/>
                  </a:lnTo>
                  <a:lnTo>
                    <a:pt x="1604" y="67"/>
                  </a:lnTo>
                  <a:lnTo>
                    <a:pt x="1591" y="83"/>
                  </a:lnTo>
                  <a:lnTo>
                    <a:pt x="1578" y="101"/>
                  </a:lnTo>
                  <a:lnTo>
                    <a:pt x="1565" y="121"/>
                  </a:lnTo>
                  <a:lnTo>
                    <a:pt x="1551" y="143"/>
                  </a:lnTo>
                  <a:lnTo>
                    <a:pt x="1537" y="167"/>
                  </a:lnTo>
                  <a:lnTo>
                    <a:pt x="1521" y="193"/>
                  </a:lnTo>
                  <a:lnTo>
                    <a:pt x="1505" y="223"/>
                  </a:lnTo>
                  <a:lnTo>
                    <a:pt x="1489" y="253"/>
                  </a:lnTo>
                  <a:lnTo>
                    <a:pt x="1473" y="287"/>
                  </a:lnTo>
                  <a:lnTo>
                    <a:pt x="1455" y="323"/>
                  </a:lnTo>
                  <a:lnTo>
                    <a:pt x="1438" y="362"/>
                  </a:lnTo>
                  <a:lnTo>
                    <a:pt x="1398" y="447"/>
                  </a:lnTo>
                  <a:lnTo>
                    <a:pt x="1357" y="544"/>
                  </a:lnTo>
                  <a:lnTo>
                    <a:pt x="1312" y="652"/>
                  </a:lnTo>
                  <a:lnTo>
                    <a:pt x="1262" y="773"/>
                  </a:lnTo>
                  <a:lnTo>
                    <a:pt x="1263" y="742"/>
                  </a:lnTo>
                  <a:lnTo>
                    <a:pt x="1266" y="711"/>
                  </a:lnTo>
                  <a:lnTo>
                    <a:pt x="1270" y="680"/>
                  </a:lnTo>
                  <a:lnTo>
                    <a:pt x="1275" y="649"/>
                  </a:lnTo>
                  <a:lnTo>
                    <a:pt x="1282" y="616"/>
                  </a:lnTo>
                  <a:lnTo>
                    <a:pt x="1289" y="585"/>
                  </a:lnTo>
                  <a:lnTo>
                    <a:pt x="1297" y="554"/>
                  </a:lnTo>
                  <a:lnTo>
                    <a:pt x="1305" y="524"/>
                  </a:lnTo>
                  <a:lnTo>
                    <a:pt x="1323" y="464"/>
                  </a:lnTo>
                  <a:lnTo>
                    <a:pt x="1338" y="408"/>
                  </a:lnTo>
                  <a:lnTo>
                    <a:pt x="1344" y="382"/>
                  </a:lnTo>
                  <a:lnTo>
                    <a:pt x="1349" y="357"/>
                  </a:lnTo>
                  <a:lnTo>
                    <a:pt x="1353" y="333"/>
                  </a:lnTo>
                  <a:lnTo>
                    <a:pt x="1355" y="311"/>
                  </a:lnTo>
                  <a:lnTo>
                    <a:pt x="1355" y="300"/>
                  </a:lnTo>
                  <a:lnTo>
                    <a:pt x="1355" y="290"/>
                  </a:lnTo>
                  <a:lnTo>
                    <a:pt x="1354" y="280"/>
                  </a:lnTo>
                  <a:lnTo>
                    <a:pt x="1352" y="271"/>
                  </a:lnTo>
                  <a:lnTo>
                    <a:pt x="1350" y="263"/>
                  </a:lnTo>
                  <a:lnTo>
                    <a:pt x="1347" y="255"/>
                  </a:lnTo>
                  <a:lnTo>
                    <a:pt x="1343" y="248"/>
                  </a:lnTo>
                  <a:lnTo>
                    <a:pt x="1339" y="242"/>
                  </a:lnTo>
                  <a:lnTo>
                    <a:pt x="1334" y="236"/>
                  </a:lnTo>
                  <a:lnTo>
                    <a:pt x="1329" y="231"/>
                  </a:lnTo>
                  <a:lnTo>
                    <a:pt x="1324" y="226"/>
                  </a:lnTo>
                  <a:lnTo>
                    <a:pt x="1318" y="222"/>
                  </a:lnTo>
                  <a:lnTo>
                    <a:pt x="1312" y="219"/>
                  </a:lnTo>
                  <a:lnTo>
                    <a:pt x="1304" y="216"/>
                  </a:lnTo>
                  <a:lnTo>
                    <a:pt x="1298" y="214"/>
                  </a:lnTo>
                  <a:lnTo>
                    <a:pt x="1291" y="213"/>
                  </a:lnTo>
                  <a:lnTo>
                    <a:pt x="1284" y="212"/>
                  </a:lnTo>
                  <a:lnTo>
                    <a:pt x="1277" y="212"/>
                  </a:lnTo>
                  <a:lnTo>
                    <a:pt x="1270" y="213"/>
                  </a:lnTo>
                  <a:lnTo>
                    <a:pt x="1263" y="214"/>
                  </a:lnTo>
                  <a:lnTo>
                    <a:pt x="1256" y="216"/>
                  </a:lnTo>
                  <a:lnTo>
                    <a:pt x="1249" y="218"/>
                  </a:lnTo>
                  <a:lnTo>
                    <a:pt x="1242" y="221"/>
                  </a:lnTo>
                  <a:lnTo>
                    <a:pt x="1236" y="225"/>
                  </a:lnTo>
                  <a:lnTo>
                    <a:pt x="1230" y="229"/>
                  </a:lnTo>
                  <a:lnTo>
                    <a:pt x="1224" y="234"/>
                  </a:lnTo>
                  <a:lnTo>
                    <a:pt x="1218" y="240"/>
                  </a:lnTo>
                  <a:lnTo>
                    <a:pt x="1213" y="246"/>
                  </a:lnTo>
                  <a:lnTo>
                    <a:pt x="1208" y="254"/>
                  </a:lnTo>
                  <a:lnTo>
                    <a:pt x="1204" y="261"/>
                  </a:lnTo>
                  <a:lnTo>
                    <a:pt x="1199" y="269"/>
                  </a:lnTo>
                  <a:lnTo>
                    <a:pt x="1196" y="278"/>
                  </a:lnTo>
                  <a:lnTo>
                    <a:pt x="1175" y="335"/>
                  </a:lnTo>
                  <a:lnTo>
                    <a:pt x="1152" y="391"/>
                  </a:lnTo>
                  <a:lnTo>
                    <a:pt x="1126" y="443"/>
                  </a:lnTo>
                  <a:lnTo>
                    <a:pt x="1098" y="494"/>
                  </a:lnTo>
                  <a:lnTo>
                    <a:pt x="1067" y="541"/>
                  </a:lnTo>
                  <a:lnTo>
                    <a:pt x="1035" y="586"/>
                  </a:lnTo>
                  <a:lnTo>
                    <a:pt x="1001" y="630"/>
                  </a:lnTo>
                  <a:lnTo>
                    <a:pt x="965" y="669"/>
                  </a:lnTo>
                  <a:lnTo>
                    <a:pt x="928" y="707"/>
                  </a:lnTo>
                  <a:lnTo>
                    <a:pt x="890" y="742"/>
                  </a:lnTo>
                  <a:lnTo>
                    <a:pt x="851" y="775"/>
                  </a:lnTo>
                  <a:lnTo>
                    <a:pt x="812" y="804"/>
                  </a:lnTo>
                  <a:lnTo>
                    <a:pt x="773" y="831"/>
                  </a:lnTo>
                  <a:lnTo>
                    <a:pt x="732" y="856"/>
                  </a:lnTo>
                  <a:lnTo>
                    <a:pt x="693" y="877"/>
                  </a:lnTo>
                  <a:lnTo>
                    <a:pt x="654" y="897"/>
                  </a:lnTo>
                  <a:lnTo>
                    <a:pt x="614" y="914"/>
                  </a:lnTo>
                  <a:lnTo>
                    <a:pt x="577" y="927"/>
                  </a:lnTo>
                  <a:lnTo>
                    <a:pt x="540" y="938"/>
                  </a:lnTo>
                  <a:lnTo>
                    <a:pt x="503" y="946"/>
                  </a:lnTo>
                  <a:lnTo>
                    <a:pt x="469" y="951"/>
                  </a:lnTo>
                  <a:lnTo>
                    <a:pt x="437" y="954"/>
                  </a:lnTo>
                  <a:lnTo>
                    <a:pt x="405" y="953"/>
                  </a:lnTo>
                  <a:lnTo>
                    <a:pt x="377" y="950"/>
                  </a:lnTo>
                  <a:lnTo>
                    <a:pt x="351" y="944"/>
                  </a:lnTo>
                  <a:lnTo>
                    <a:pt x="327" y="935"/>
                  </a:lnTo>
                  <a:lnTo>
                    <a:pt x="306" y="923"/>
                  </a:lnTo>
                  <a:lnTo>
                    <a:pt x="288" y="908"/>
                  </a:lnTo>
                  <a:lnTo>
                    <a:pt x="274" y="889"/>
                  </a:lnTo>
                  <a:lnTo>
                    <a:pt x="263" y="868"/>
                  </a:lnTo>
                  <a:lnTo>
                    <a:pt x="256" y="844"/>
                  </a:lnTo>
                  <a:lnTo>
                    <a:pt x="253" y="817"/>
                  </a:lnTo>
                  <a:lnTo>
                    <a:pt x="287" y="815"/>
                  </a:lnTo>
                  <a:lnTo>
                    <a:pt x="322" y="810"/>
                  </a:lnTo>
                  <a:lnTo>
                    <a:pt x="356" y="803"/>
                  </a:lnTo>
                  <a:lnTo>
                    <a:pt x="390" y="794"/>
                  </a:lnTo>
                  <a:lnTo>
                    <a:pt x="424" y="783"/>
                  </a:lnTo>
                  <a:lnTo>
                    <a:pt x="459" y="770"/>
                  </a:lnTo>
                  <a:lnTo>
                    <a:pt x="493" y="755"/>
                  </a:lnTo>
                  <a:lnTo>
                    <a:pt x="525" y="738"/>
                  </a:lnTo>
                  <a:lnTo>
                    <a:pt x="559" y="720"/>
                  </a:lnTo>
                  <a:lnTo>
                    <a:pt x="590" y="701"/>
                  </a:lnTo>
                  <a:lnTo>
                    <a:pt x="621" y="680"/>
                  </a:lnTo>
                  <a:lnTo>
                    <a:pt x="651" y="658"/>
                  </a:lnTo>
                  <a:lnTo>
                    <a:pt x="679" y="635"/>
                  </a:lnTo>
                  <a:lnTo>
                    <a:pt x="706" y="610"/>
                  </a:lnTo>
                  <a:lnTo>
                    <a:pt x="732" y="585"/>
                  </a:lnTo>
                  <a:lnTo>
                    <a:pt x="756" y="559"/>
                  </a:lnTo>
                  <a:lnTo>
                    <a:pt x="779" y="533"/>
                  </a:lnTo>
                  <a:lnTo>
                    <a:pt x="800" y="506"/>
                  </a:lnTo>
                  <a:lnTo>
                    <a:pt x="818" y="478"/>
                  </a:lnTo>
                  <a:lnTo>
                    <a:pt x="835" y="451"/>
                  </a:lnTo>
                  <a:lnTo>
                    <a:pt x="849" y="423"/>
                  </a:lnTo>
                  <a:lnTo>
                    <a:pt x="861" y="396"/>
                  </a:lnTo>
                  <a:lnTo>
                    <a:pt x="871" y="368"/>
                  </a:lnTo>
                  <a:lnTo>
                    <a:pt x="878" y="340"/>
                  </a:lnTo>
                  <a:lnTo>
                    <a:pt x="883" y="313"/>
                  </a:lnTo>
                  <a:lnTo>
                    <a:pt x="884" y="287"/>
                  </a:lnTo>
                  <a:lnTo>
                    <a:pt x="882" y="261"/>
                  </a:lnTo>
                  <a:lnTo>
                    <a:pt x="878" y="236"/>
                  </a:lnTo>
                  <a:lnTo>
                    <a:pt x="870" y="211"/>
                  </a:lnTo>
                  <a:lnTo>
                    <a:pt x="858" y="187"/>
                  </a:lnTo>
                  <a:lnTo>
                    <a:pt x="843" y="164"/>
                  </a:lnTo>
                  <a:lnTo>
                    <a:pt x="825" y="143"/>
                  </a:lnTo>
                  <a:lnTo>
                    <a:pt x="810" y="130"/>
                  </a:lnTo>
                  <a:lnTo>
                    <a:pt x="794" y="119"/>
                  </a:lnTo>
                  <a:lnTo>
                    <a:pt x="776" y="110"/>
                  </a:lnTo>
                  <a:lnTo>
                    <a:pt x="755" y="104"/>
                  </a:lnTo>
                  <a:lnTo>
                    <a:pt x="734" y="99"/>
                  </a:lnTo>
                  <a:lnTo>
                    <a:pt x="712" y="97"/>
                  </a:lnTo>
                  <a:lnTo>
                    <a:pt x="689" y="97"/>
                  </a:lnTo>
                  <a:lnTo>
                    <a:pt x="665" y="99"/>
                  </a:lnTo>
                  <a:lnTo>
                    <a:pt x="639" y="103"/>
                  </a:lnTo>
                  <a:lnTo>
                    <a:pt x="613" y="109"/>
                  </a:lnTo>
                  <a:lnTo>
                    <a:pt x="587" y="117"/>
                  </a:lnTo>
                  <a:lnTo>
                    <a:pt x="560" y="127"/>
                  </a:lnTo>
                  <a:lnTo>
                    <a:pt x="532" y="139"/>
                  </a:lnTo>
                  <a:lnTo>
                    <a:pt x="504" y="152"/>
                  </a:lnTo>
                  <a:lnTo>
                    <a:pt x="477" y="168"/>
                  </a:lnTo>
                  <a:lnTo>
                    <a:pt x="449" y="185"/>
                  </a:lnTo>
                  <a:lnTo>
                    <a:pt x="421" y="205"/>
                  </a:lnTo>
                  <a:lnTo>
                    <a:pt x="393" y="226"/>
                  </a:lnTo>
                  <a:lnTo>
                    <a:pt x="367" y="249"/>
                  </a:lnTo>
                  <a:lnTo>
                    <a:pt x="340" y="274"/>
                  </a:lnTo>
                  <a:lnTo>
                    <a:pt x="313" y="300"/>
                  </a:lnTo>
                  <a:lnTo>
                    <a:pt x="288" y="327"/>
                  </a:lnTo>
                  <a:lnTo>
                    <a:pt x="264" y="358"/>
                  </a:lnTo>
                  <a:lnTo>
                    <a:pt x="241" y="389"/>
                  </a:lnTo>
                  <a:lnTo>
                    <a:pt x="218" y="421"/>
                  </a:lnTo>
                  <a:lnTo>
                    <a:pt x="196" y="455"/>
                  </a:lnTo>
                  <a:lnTo>
                    <a:pt x="177" y="492"/>
                  </a:lnTo>
                  <a:lnTo>
                    <a:pt x="158" y="529"/>
                  </a:lnTo>
                  <a:lnTo>
                    <a:pt x="142" y="567"/>
                  </a:lnTo>
                  <a:lnTo>
                    <a:pt x="127" y="607"/>
                  </a:lnTo>
                  <a:lnTo>
                    <a:pt x="113" y="649"/>
                  </a:lnTo>
                  <a:lnTo>
                    <a:pt x="102" y="692"/>
                  </a:lnTo>
                  <a:lnTo>
                    <a:pt x="89" y="690"/>
                  </a:lnTo>
                  <a:lnTo>
                    <a:pt x="78" y="690"/>
                  </a:lnTo>
                  <a:lnTo>
                    <a:pt x="67" y="689"/>
                  </a:lnTo>
                  <a:lnTo>
                    <a:pt x="57" y="690"/>
                  </a:lnTo>
                  <a:lnTo>
                    <a:pt x="48" y="691"/>
                  </a:lnTo>
                  <a:lnTo>
                    <a:pt x="40" y="693"/>
                  </a:lnTo>
                  <a:lnTo>
                    <a:pt x="33" y="695"/>
                  </a:lnTo>
                  <a:lnTo>
                    <a:pt x="26" y="698"/>
                  </a:lnTo>
                  <a:lnTo>
                    <a:pt x="20" y="702"/>
                  </a:lnTo>
                  <a:lnTo>
                    <a:pt x="15" y="705"/>
                  </a:lnTo>
                  <a:lnTo>
                    <a:pt x="11" y="709"/>
                  </a:lnTo>
                  <a:lnTo>
                    <a:pt x="7" y="714"/>
                  </a:lnTo>
                  <a:lnTo>
                    <a:pt x="4" y="718"/>
                  </a:lnTo>
                  <a:lnTo>
                    <a:pt x="2" y="723"/>
                  </a:lnTo>
                  <a:lnTo>
                    <a:pt x="1" y="728"/>
                  </a:lnTo>
                  <a:lnTo>
                    <a:pt x="0" y="734"/>
                  </a:lnTo>
                  <a:lnTo>
                    <a:pt x="1" y="739"/>
                  </a:lnTo>
                  <a:lnTo>
                    <a:pt x="2" y="745"/>
                  </a:lnTo>
                  <a:lnTo>
                    <a:pt x="3" y="750"/>
                  </a:lnTo>
                  <a:lnTo>
                    <a:pt x="6" y="756"/>
                  </a:lnTo>
                  <a:lnTo>
                    <a:pt x="9" y="762"/>
                  </a:lnTo>
                  <a:lnTo>
                    <a:pt x="13" y="767"/>
                  </a:lnTo>
                  <a:lnTo>
                    <a:pt x="18" y="773"/>
                  </a:lnTo>
                  <a:lnTo>
                    <a:pt x="23" y="778"/>
                  </a:lnTo>
                  <a:lnTo>
                    <a:pt x="29" y="783"/>
                  </a:lnTo>
                  <a:lnTo>
                    <a:pt x="36" y="787"/>
                  </a:lnTo>
                  <a:lnTo>
                    <a:pt x="44" y="791"/>
                  </a:lnTo>
                  <a:lnTo>
                    <a:pt x="53" y="795"/>
                  </a:lnTo>
                  <a:lnTo>
                    <a:pt x="62" y="799"/>
                  </a:lnTo>
                  <a:lnTo>
                    <a:pt x="72" y="802"/>
                  </a:lnTo>
                  <a:lnTo>
                    <a:pt x="82" y="805"/>
                  </a:lnTo>
                  <a:lnTo>
                    <a:pt x="95" y="807"/>
                  </a:lnTo>
                  <a:lnTo>
                    <a:pt x="99" y="849"/>
                  </a:lnTo>
                  <a:lnTo>
                    <a:pt x="107" y="887"/>
                  </a:lnTo>
                  <a:lnTo>
                    <a:pt x="118" y="923"/>
                  </a:lnTo>
                  <a:lnTo>
                    <a:pt x="133" y="954"/>
                  </a:lnTo>
                  <a:lnTo>
                    <a:pt x="150" y="981"/>
                  </a:lnTo>
                  <a:lnTo>
                    <a:pt x="171" y="1005"/>
                  </a:lnTo>
                  <a:lnTo>
                    <a:pt x="195" y="1025"/>
                  </a:lnTo>
                  <a:lnTo>
                    <a:pt x="222" y="1043"/>
                  </a:lnTo>
                  <a:lnTo>
                    <a:pt x="250" y="1057"/>
                  </a:lnTo>
                  <a:lnTo>
                    <a:pt x="280" y="1068"/>
                  </a:lnTo>
                  <a:lnTo>
                    <a:pt x="313" y="1076"/>
                  </a:lnTo>
                  <a:lnTo>
                    <a:pt x="348" y="1080"/>
                  </a:lnTo>
                  <a:lnTo>
                    <a:pt x="384" y="1082"/>
                  </a:lnTo>
                  <a:lnTo>
                    <a:pt x="421" y="1081"/>
                  </a:lnTo>
                  <a:lnTo>
                    <a:pt x="460" y="1077"/>
                  </a:lnTo>
                  <a:lnTo>
                    <a:pt x="500" y="1070"/>
                  </a:lnTo>
                  <a:lnTo>
                    <a:pt x="541" y="1061"/>
                  </a:lnTo>
                  <a:lnTo>
                    <a:pt x="582" y="1049"/>
                  </a:lnTo>
                  <a:lnTo>
                    <a:pt x="623" y="1035"/>
                  </a:lnTo>
                  <a:lnTo>
                    <a:pt x="665" y="1018"/>
                  </a:lnTo>
                  <a:lnTo>
                    <a:pt x="707" y="999"/>
                  </a:lnTo>
                  <a:lnTo>
                    <a:pt x="748" y="978"/>
                  </a:lnTo>
                  <a:lnTo>
                    <a:pt x="790" y="955"/>
                  </a:lnTo>
                  <a:lnTo>
                    <a:pt x="831" y="930"/>
                  </a:lnTo>
                  <a:lnTo>
                    <a:pt x="871" y="903"/>
                  </a:lnTo>
                  <a:lnTo>
                    <a:pt x="910" y="873"/>
                  </a:lnTo>
                  <a:lnTo>
                    <a:pt x="948" y="842"/>
                  </a:lnTo>
                  <a:lnTo>
                    <a:pt x="985" y="810"/>
                  </a:lnTo>
                  <a:lnTo>
                    <a:pt x="1020" y="776"/>
                  </a:lnTo>
                  <a:lnTo>
                    <a:pt x="1053" y="740"/>
                  </a:lnTo>
                  <a:lnTo>
                    <a:pt x="1085" y="703"/>
                  </a:lnTo>
                  <a:lnTo>
                    <a:pt x="1115" y="665"/>
                  </a:lnTo>
                  <a:lnTo>
                    <a:pt x="1109" y="700"/>
                  </a:lnTo>
                  <a:lnTo>
                    <a:pt x="1105" y="736"/>
                  </a:lnTo>
                  <a:lnTo>
                    <a:pt x="1101" y="773"/>
                  </a:lnTo>
                  <a:lnTo>
                    <a:pt x="1099" y="809"/>
                  </a:lnTo>
                  <a:lnTo>
                    <a:pt x="1098" y="844"/>
                  </a:lnTo>
                  <a:lnTo>
                    <a:pt x="1099" y="879"/>
                  </a:lnTo>
                  <a:lnTo>
                    <a:pt x="1100" y="897"/>
                  </a:lnTo>
                  <a:lnTo>
                    <a:pt x="1101" y="913"/>
                  </a:lnTo>
                  <a:lnTo>
                    <a:pt x="1103" y="930"/>
                  </a:lnTo>
                  <a:lnTo>
                    <a:pt x="1106" y="946"/>
                  </a:lnTo>
                  <a:lnTo>
                    <a:pt x="1108" y="957"/>
                  </a:lnTo>
                  <a:lnTo>
                    <a:pt x="1111" y="968"/>
                  </a:lnTo>
                  <a:lnTo>
                    <a:pt x="1115" y="979"/>
                  </a:lnTo>
                  <a:lnTo>
                    <a:pt x="1119" y="989"/>
                  </a:lnTo>
                  <a:lnTo>
                    <a:pt x="1123" y="999"/>
                  </a:lnTo>
                  <a:lnTo>
                    <a:pt x="1128" y="1008"/>
                  </a:lnTo>
                  <a:lnTo>
                    <a:pt x="1134" y="1016"/>
                  </a:lnTo>
                  <a:lnTo>
                    <a:pt x="1140" y="1024"/>
                  </a:lnTo>
                  <a:lnTo>
                    <a:pt x="1146" y="1031"/>
                  </a:lnTo>
                  <a:lnTo>
                    <a:pt x="1153" y="1039"/>
                  </a:lnTo>
                  <a:lnTo>
                    <a:pt x="1159" y="1045"/>
                  </a:lnTo>
                  <a:lnTo>
                    <a:pt x="1167" y="1050"/>
                  </a:lnTo>
                  <a:lnTo>
                    <a:pt x="1174" y="1054"/>
                  </a:lnTo>
                  <a:lnTo>
                    <a:pt x="1182" y="1058"/>
                  </a:lnTo>
                  <a:lnTo>
                    <a:pt x="1190" y="1060"/>
                  </a:lnTo>
                  <a:lnTo>
                    <a:pt x="1198" y="1062"/>
                  </a:lnTo>
                  <a:lnTo>
                    <a:pt x="1207" y="1063"/>
                  </a:lnTo>
                  <a:lnTo>
                    <a:pt x="1215" y="1063"/>
                  </a:lnTo>
                  <a:lnTo>
                    <a:pt x="1223" y="1063"/>
                  </a:lnTo>
                  <a:lnTo>
                    <a:pt x="1232" y="1061"/>
                  </a:lnTo>
                  <a:lnTo>
                    <a:pt x="1240" y="1058"/>
                  </a:lnTo>
                  <a:lnTo>
                    <a:pt x="1248" y="1054"/>
                  </a:lnTo>
                  <a:lnTo>
                    <a:pt x="1257" y="1049"/>
                  </a:lnTo>
                  <a:lnTo>
                    <a:pt x="1265" y="1044"/>
                  </a:lnTo>
                  <a:lnTo>
                    <a:pt x="1273" y="1036"/>
                  </a:lnTo>
                  <a:lnTo>
                    <a:pt x="1281" y="1027"/>
                  </a:lnTo>
                  <a:lnTo>
                    <a:pt x="1288" y="1018"/>
                  </a:lnTo>
                  <a:lnTo>
                    <a:pt x="1296" y="1007"/>
                  </a:lnTo>
                  <a:lnTo>
                    <a:pt x="1303" y="995"/>
                  </a:lnTo>
                  <a:lnTo>
                    <a:pt x="1310" y="982"/>
                  </a:lnTo>
                  <a:lnTo>
                    <a:pt x="1318" y="968"/>
                  </a:lnTo>
                  <a:lnTo>
                    <a:pt x="1324" y="952"/>
                  </a:lnTo>
                  <a:lnTo>
                    <a:pt x="1342" y="907"/>
                  </a:lnTo>
                  <a:lnTo>
                    <a:pt x="1362" y="853"/>
                  </a:lnTo>
                  <a:lnTo>
                    <a:pt x="1386" y="794"/>
                  </a:lnTo>
                  <a:lnTo>
                    <a:pt x="1412" y="728"/>
                  </a:lnTo>
                  <a:lnTo>
                    <a:pt x="1440" y="661"/>
                  </a:lnTo>
                  <a:lnTo>
                    <a:pt x="1470" y="592"/>
                  </a:lnTo>
                  <a:lnTo>
                    <a:pt x="1500" y="523"/>
                  </a:lnTo>
                  <a:lnTo>
                    <a:pt x="1531" y="456"/>
                  </a:lnTo>
                  <a:lnTo>
                    <a:pt x="1548" y="424"/>
                  </a:lnTo>
                  <a:lnTo>
                    <a:pt x="1563" y="393"/>
                  </a:lnTo>
                  <a:lnTo>
                    <a:pt x="1579" y="363"/>
                  </a:lnTo>
                  <a:lnTo>
                    <a:pt x="1594" y="334"/>
                  </a:lnTo>
                  <a:lnTo>
                    <a:pt x="1609" y="307"/>
                  </a:lnTo>
                  <a:lnTo>
                    <a:pt x="1624" y="283"/>
                  </a:lnTo>
                  <a:lnTo>
                    <a:pt x="1639" y="260"/>
                  </a:lnTo>
                  <a:lnTo>
                    <a:pt x="1654" y="240"/>
                  </a:lnTo>
                  <a:lnTo>
                    <a:pt x="1668" y="222"/>
                  </a:lnTo>
                  <a:lnTo>
                    <a:pt x="1681" y="207"/>
                  </a:lnTo>
                  <a:lnTo>
                    <a:pt x="1694" y="194"/>
                  </a:lnTo>
                  <a:lnTo>
                    <a:pt x="1706" y="185"/>
                  </a:lnTo>
                  <a:lnTo>
                    <a:pt x="1717" y="180"/>
                  </a:lnTo>
                  <a:lnTo>
                    <a:pt x="1728" y="178"/>
                  </a:lnTo>
                  <a:lnTo>
                    <a:pt x="1738" y="180"/>
                  </a:lnTo>
                  <a:lnTo>
                    <a:pt x="1747" y="185"/>
                  </a:lnTo>
                  <a:close/>
                  <a:moveTo>
                    <a:pt x="703" y="263"/>
                  </a:moveTo>
                  <a:lnTo>
                    <a:pt x="712" y="276"/>
                  </a:lnTo>
                  <a:lnTo>
                    <a:pt x="719" y="291"/>
                  </a:lnTo>
                  <a:lnTo>
                    <a:pt x="724" y="305"/>
                  </a:lnTo>
                  <a:lnTo>
                    <a:pt x="725" y="321"/>
                  </a:lnTo>
                  <a:lnTo>
                    <a:pt x="725" y="337"/>
                  </a:lnTo>
                  <a:lnTo>
                    <a:pt x="722" y="355"/>
                  </a:lnTo>
                  <a:lnTo>
                    <a:pt x="717" y="372"/>
                  </a:lnTo>
                  <a:lnTo>
                    <a:pt x="710" y="389"/>
                  </a:lnTo>
                  <a:lnTo>
                    <a:pt x="701" y="407"/>
                  </a:lnTo>
                  <a:lnTo>
                    <a:pt x="691" y="425"/>
                  </a:lnTo>
                  <a:lnTo>
                    <a:pt x="679" y="442"/>
                  </a:lnTo>
                  <a:lnTo>
                    <a:pt x="665" y="460"/>
                  </a:lnTo>
                  <a:lnTo>
                    <a:pt x="650" y="478"/>
                  </a:lnTo>
                  <a:lnTo>
                    <a:pt x="633" y="497"/>
                  </a:lnTo>
                  <a:lnTo>
                    <a:pt x="615" y="514"/>
                  </a:lnTo>
                  <a:lnTo>
                    <a:pt x="597" y="531"/>
                  </a:lnTo>
                  <a:lnTo>
                    <a:pt x="578" y="548"/>
                  </a:lnTo>
                  <a:lnTo>
                    <a:pt x="558" y="564"/>
                  </a:lnTo>
                  <a:lnTo>
                    <a:pt x="536" y="579"/>
                  </a:lnTo>
                  <a:lnTo>
                    <a:pt x="515" y="594"/>
                  </a:lnTo>
                  <a:lnTo>
                    <a:pt x="493" y="609"/>
                  </a:lnTo>
                  <a:lnTo>
                    <a:pt x="471" y="623"/>
                  </a:lnTo>
                  <a:lnTo>
                    <a:pt x="449" y="635"/>
                  </a:lnTo>
                  <a:lnTo>
                    <a:pt x="428" y="647"/>
                  </a:lnTo>
                  <a:lnTo>
                    <a:pt x="405" y="657"/>
                  </a:lnTo>
                  <a:lnTo>
                    <a:pt x="383" y="666"/>
                  </a:lnTo>
                  <a:lnTo>
                    <a:pt x="362" y="674"/>
                  </a:lnTo>
                  <a:lnTo>
                    <a:pt x="341" y="681"/>
                  </a:lnTo>
                  <a:lnTo>
                    <a:pt x="321" y="686"/>
                  </a:lnTo>
                  <a:lnTo>
                    <a:pt x="301" y="689"/>
                  </a:lnTo>
                  <a:lnTo>
                    <a:pt x="283" y="691"/>
                  </a:lnTo>
                  <a:lnTo>
                    <a:pt x="265" y="692"/>
                  </a:lnTo>
                  <a:lnTo>
                    <a:pt x="270" y="675"/>
                  </a:lnTo>
                  <a:lnTo>
                    <a:pt x="276" y="658"/>
                  </a:lnTo>
                  <a:lnTo>
                    <a:pt x="283" y="639"/>
                  </a:lnTo>
                  <a:lnTo>
                    <a:pt x="292" y="620"/>
                  </a:lnTo>
                  <a:lnTo>
                    <a:pt x="302" y="599"/>
                  </a:lnTo>
                  <a:lnTo>
                    <a:pt x="313" y="579"/>
                  </a:lnTo>
                  <a:lnTo>
                    <a:pt x="325" y="558"/>
                  </a:lnTo>
                  <a:lnTo>
                    <a:pt x="338" y="537"/>
                  </a:lnTo>
                  <a:lnTo>
                    <a:pt x="352" y="516"/>
                  </a:lnTo>
                  <a:lnTo>
                    <a:pt x="367" y="495"/>
                  </a:lnTo>
                  <a:lnTo>
                    <a:pt x="382" y="473"/>
                  </a:lnTo>
                  <a:lnTo>
                    <a:pt x="398" y="452"/>
                  </a:lnTo>
                  <a:lnTo>
                    <a:pt x="414" y="432"/>
                  </a:lnTo>
                  <a:lnTo>
                    <a:pt x="431" y="412"/>
                  </a:lnTo>
                  <a:lnTo>
                    <a:pt x="448" y="393"/>
                  </a:lnTo>
                  <a:lnTo>
                    <a:pt x="466" y="374"/>
                  </a:lnTo>
                  <a:lnTo>
                    <a:pt x="483" y="356"/>
                  </a:lnTo>
                  <a:lnTo>
                    <a:pt x="500" y="338"/>
                  </a:lnTo>
                  <a:lnTo>
                    <a:pt x="518" y="322"/>
                  </a:lnTo>
                  <a:lnTo>
                    <a:pt x="535" y="307"/>
                  </a:lnTo>
                  <a:lnTo>
                    <a:pt x="553" y="294"/>
                  </a:lnTo>
                  <a:lnTo>
                    <a:pt x="570" y="282"/>
                  </a:lnTo>
                  <a:lnTo>
                    <a:pt x="586" y="271"/>
                  </a:lnTo>
                  <a:lnTo>
                    <a:pt x="602" y="262"/>
                  </a:lnTo>
                  <a:lnTo>
                    <a:pt x="617" y="255"/>
                  </a:lnTo>
                  <a:lnTo>
                    <a:pt x="632" y="250"/>
                  </a:lnTo>
                  <a:lnTo>
                    <a:pt x="646" y="246"/>
                  </a:lnTo>
                  <a:lnTo>
                    <a:pt x="660" y="245"/>
                  </a:lnTo>
                  <a:lnTo>
                    <a:pt x="672" y="246"/>
                  </a:lnTo>
                  <a:lnTo>
                    <a:pt x="684" y="249"/>
                  </a:lnTo>
                  <a:lnTo>
                    <a:pt x="694" y="255"/>
                  </a:lnTo>
                  <a:lnTo>
                    <a:pt x="703" y="263"/>
                  </a:lnTo>
                  <a:close/>
                </a:path>
              </a:pathLst>
            </a:custGeom>
            <a:solidFill>
              <a:srgbClr val="000000"/>
            </a:solidFill>
            <a:ln w="9525">
              <a:noFill/>
              <a:round/>
              <a:headEnd/>
              <a:tailEnd/>
            </a:ln>
          </p:spPr>
          <p:txBody>
            <a:bodyPr/>
            <a:lstStyle/>
            <a:p>
              <a:pPr defTabSz="828446" fontAlgn="auto">
                <a:spcBef>
                  <a:spcPts val="0"/>
                </a:spcBef>
                <a:spcAft>
                  <a:spcPts val="0"/>
                </a:spcAft>
                <a:defRPr/>
              </a:pPr>
              <a:endParaRPr lang="en-US" sz="1600" kern="0" dirty="0">
                <a:solidFill>
                  <a:sysClr val="windowText" lastClr="000000"/>
                </a:solidFill>
              </a:endParaRPr>
            </a:p>
          </p:txBody>
        </p:sp>
        <p:sp>
          <p:nvSpPr>
            <p:cNvPr id="15" name="Freeform 21"/>
            <p:cNvSpPr>
              <a:spLocks/>
            </p:cNvSpPr>
            <p:nvPr/>
          </p:nvSpPr>
          <p:spPr bwMode="black">
            <a:xfrm>
              <a:off x="3087688" y="3911600"/>
              <a:ext cx="233362" cy="98425"/>
            </a:xfrm>
            <a:custGeom>
              <a:avLst/>
              <a:gdLst/>
              <a:ahLst/>
              <a:cxnLst>
                <a:cxn ang="0">
                  <a:pos x="1713" y="618"/>
                </a:cxn>
                <a:cxn ang="0">
                  <a:pos x="1610" y="662"/>
                </a:cxn>
                <a:cxn ang="0">
                  <a:pos x="1522" y="673"/>
                </a:cxn>
                <a:cxn ang="0">
                  <a:pos x="1438" y="604"/>
                </a:cxn>
                <a:cxn ang="0">
                  <a:pos x="1412" y="438"/>
                </a:cxn>
                <a:cxn ang="0">
                  <a:pos x="1404" y="196"/>
                </a:cxn>
                <a:cxn ang="0">
                  <a:pos x="1361" y="83"/>
                </a:cxn>
                <a:cxn ang="0">
                  <a:pos x="1265" y="59"/>
                </a:cxn>
                <a:cxn ang="0">
                  <a:pos x="1156" y="109"/>
                </a:cxn>
                <a:cxn ang="0">
                  <a:pos x="1046" y="204"/>
                </a:cxn>
                <a:cxn ang="0">
                  <a:pos x="879" y="407"/>
                </a:cxn>
                <a:cxn ang="0">
                  <a:pos x="832" y="325"/>
                </a:cxn>
                <a:cxn ang="0">
                  <a:pos x="813" y="143"/>
                </a:cxn>
                <a:cxn ang="0">
                  <a:pos x="770" y="48"/>
                </a:cxn>
                <a:cxn ang="0">
                  <a:pos x="689" y="1"/>
                </a:cxn>
                <a:cxn ang="0">
                  <a:pos x="577" y="28"/>
                </a:cxn>
                <a:cxn ang="0">
                  <a:pos x="464" y="115"/>
                </a:cxn>
                <a:cxn ang="0">
                  <a:pos x="342" y="258"/>
                </a:cxn>
                <a:cxn ang="0">
                  <a:pos x="201" y="475"/>
                </a:cxn>
                <a:cxn ang="0">
                  <a:pos x="231" y="302"/>
                </a:cxn>
                <a:cxn ang="0">
                  <a:pos x="249" y="132"/>
                </a:cxn>
                <a:cxn ang="0">
                  <a:pos x="228" y="83"/>
                </a:cxn>
                <a:cxn ang="0">
                  <a:pos x="186" y="59"/>
                </a:cxn>
                <a:cxn ang="0">
                  <a:pos x="135" y="58"/>
                </a:cxn>
                <a:cxn ang="0">
                  <a:pos x="92" y="78"/>
                </a:cxn>
                <a:cxn ang="0">
                  <a:pos x="69" y="116"/>
                </a:cxn>
                <a:cxn ang="0">
                  <a:pos x="29" y="429"/>
                </a:cxn>
                <a:cxn ang="0">
                  <a:pos x="0" y="679"/>
                </a:cxn>
                <a:cxn ang="0">
                  <a:pos x="19" y="742"/>
                </a:cxn>
                <a:cxn ang="0">
                  <a:pos x="59" y="778"/>
                </a:cxn>
                <a:cxn ang="0">
                  <a:pos x="112" y="783"/>
                </a:cxn>
                <a:cxn ang="0">
                  <a:pos x="168" y="753"/>
                </a:cxn>
                <a:cxn ang="0">
                  <a:pos x="248" y="633"/>
                </a:cxn>
                <a:cxn ang="0">
                  <a:pos x="436" y="338"/>
                </a:cxn>
                <a:cxn ang="0">
                  <a:pos x="554" y="196"/>
                </a:cxn>
                <a:cxn ang="0">
                  <a:pos x="607" y="172"/>
                </a:cxn>
                <a:cxn ang="0">
                  <a:pos x="635" y="222"/>
                </a:cxn>
                <a:cxn ang="0">
                  <a:pos x="643" y="345"/>
                </a:cxn>
                <a:cxn ang="0">
                  <a:pos x="622" y="611"/>
                </a:cxn>
                <a:cxn ang="0">
                  <a:pos x="617" y="711"/>
                </a:cxn>
                <a:cxn ang="0">
                  <a:pos x="635" y="765"/>
                </a:cxn>
                <a:cxn ang="0">
                  <a:pos x="668" y="793"/>
                </a:cxn>
                <a:cxn ang="0">
                  <a:pos x="713" y="792"/>
                </a:cxn>
                <a:cxn ang="0">
                  <a:pos x="767" y="759"/>
                </a:cxn>
                <a:cxn ang="0">
                  <a:pos x="953" y="528"/>
                </a:cxn>
                <a:cxn ang="0">
                  <a:pos x="1141" y="317"/>
                </a:cxn>
                <a:cxn ang="0">
                  <a:pos x="1203" y="286"/>
                </a:cxn>
                <a:cxn ang="0">
                  <a:pos x="1227" y="331"/>
                </a:cxn>
                <a:cxn ang="0">
                  <a:pos x="1228" y="487"/>
                </a:cxn>
                <a:cxn ang="0">
                  <a:pos x="1247" y="627"/>
                </a:cxn>
                <a:cxn ang="0">
                  <a:pos x="1319" y="745"/>
                </a:cxn>
                <a:cxn ang="0">
                  <a:pos x="1475" y="800"/>
                </a:cxn>
                <a:cxn ang="0">
                  <a:pos x="1594" y="791"/>
                </a:cxn>
                <a:cxn ang="0">
                  <a:pos x="1721" y="742"/>
                </a:cxn>
                <a:cxn ang="0">
                  <a:pos x="1847" y="648"/>
                </a:cxn>
                <a:cxn ang="0">
                  <a:pos x="1895" y="574"/>
                </a:cxn>
                <a:cxn ang="0">
                  <a:pos x="1893" y="532"/>
                </a:cxn>
                <a:cxn ang="0">
                  <a:pos x="1869" y="526"/>
                </a:cxn>
                <a:cxn ang="0">
                  <a:pos x="1820" y="549"/>
                </a:cxn>
              </a:cxnLst>
              <a:rect l="0" t="0" r="r" b="b"/>
              <a:pathLst>
                <a:path w="1899" h="801">
                  <a:moveTo>
                    <a:pt x="1809" y="556"/>
                  </a:moveTo>
                  <a:lnTo>
                    <a:pt x="1790" y="570"/>
                  </a:lnTo>
                  <a:lnTo>
                    <a:pt x="1770" y="584"/>
                  </a:lnTo>
                  <a:lnTo>
                    <a:pt x="1751" y="596"/>
                  </a:lnTo>
                  <a:lnTo>
                    <a:pt x="1731" y="608"/>
                  </a:lnTo>
                  <a:lnTo>
                    <a:pt x="1713" y="618"/>
                  </a:lnTo>
                  <a:lnTo>
                    <a:pt x="1695" y="628"/>
                  </a:lnTo>
                  <a:lnTo>
                    <a:pt x="1677" y="637"/>
                  </a:lnTo>
                  <a:lnTo>
                    <a:pt x="1660" y="644"/>
                  </a:lnTo>
                  <a:lnTo>
                    <a:pt x="1643" y="651"/>
                  </a:lnTo>
                  <a:lnTo>
                    <a:pt x="1627" y="657"/>
                  </a:lnTo>
                  <a:lnTo>
                    <a:pt x="1610" y="662"/>
                  </a:lnTo>
                  <a:lnTo>
                    <a:pt x="1596" y="667"/>
                  </a:lnTo>
                  <a:lnTo>
                    <a:pt x="1582" y="670"/>
                  </a:lnTo>
                  <a:lnTo>
                    <a:pt x="1568" y="672"/>
                  </a:lnTo>
                  <a:lnTo>
                    <a:pt x="1556" y="674"/>
                  </a:lnTo>
                  <a:lnTo>
                    <a:pt x="1544" y="674"/>
                  </a:lnTo>
                  <a:lnTo>
                    <a:pt x="1522" y="673"/>
                  </a:lnTo>
                  <a:lnTo>
                    <a:pt x="1502" y="668"/>
                  </a:lnTo>
                  <a:lnTo>
                    <a:pt x="1485" y="660"/>
                  </a:lnTo>
                  <a:lnTo>
                    <a:pt x="1470" y="650"/>
                  </a:lnTo>
                  <a:lnTo>
                    <a:pt x="1458" y="637"/>
                  </a:lnTo>
                  <a:lnTo>
                    <a:pt x="1447" y="621"/>
                  </a:lnTo>
                  <a:lnTo>
                    <a:pt x="1438" y="604"/>
                  </a:lnTo>
                  <a:lnTo>
                    <a:pt x="1431" y="584"/>
                  </a:lnTo>
                  <a:lnTo>
                    <a:pt x="1425" y="562"/>
                  </a:lnTo>
                  <a:lnTo>
                    <a:pt x="1421" y="540"/>
                  </a:lnTo>
                  <a:lnTo>
                    <a:pt x="1417" y="516"/>
                  </a:lnTo>
                  <a:lnTo>
                    <a:pt x="1415" y="491"/>
                  </a:lnTo>
                  <a:lnTo>
                    <a:pt x="1412" y="438"/>
                  </a:lnTo>
                  <a:lnTo>
                    <a:pt x="1411" y="382"/>
                  </a:lnTo>
                  <a:lnTo>
                    <a:pt x="1411" y="327"/>
                  </a:lnTo>
                  <a:lnTo>
                    <a:pt x="1410" y="271"/>
                  </a:lnTo>
                  <a:lnTo>
                    <a:pt x="1409" y="245"/>
                  </a:lnTo>
                  <a:lnTo>
                    <a:pt x="1407" y="220"/>
                  </a:lnTo>
                  <a:lnTo>
                    <a:pt x="1404" y="196"/>
                  </a:lnTo>
                  <a:lnTo>
                    <a:pt x="1400" y="173"/>
                  </a:lnTo>
                  <a:lnTo>
                    <a:pt x="1395" y="150"/>
                  </a:lnTo>
                  <a:lnTo>
                    <a:pt x="1389" y="130"/>
                  </a:lnTo>
                  <a:lnTo>
                    <a:pt x="1381" y="113"/>
                  </a:lnTo>
                  <a:lnTo>
                    <a:pt x="1372" y="97"/>
                  </a:lnTo>
                  <a:lnTo>
                    <a:pt x="1361" y="83"/>
                  </a:lnTo>
                  <a:lnTo>
                    <a:pt x="1348" y="72"/>
                  </a:lnTo>
                  <a:lnTo>
                    <a:pt x="1333" y="64"/>
                  </a:lnTo>
                  <a:lnTo>
                    <a:pt x="1316" y="59"/>
                  </a:lnTo>
                  <a:lnTo>
                    <a:pt x="1300" y="56"/>
                  </a:lnTo>
                  <a:lnTo>
                    <a:pt x="1282" y="57"/>
                  </a:lnTo>
                  <a:lnTo>
                    <a:pt x="1265" y="59"/>
                  </a:lnTo>
                  <a:lnTo>
                    <a:pt x="1248" y="63"/>
                  </a:lnTo>
                  <a:lnTo>
                    <a:pt x="1230" y="69"/>
                  </a:lnTo>
                  <a:lnTo>
                    <a:pt x="1212" y="76"/>
                  </a:lnTo>
                  <a:lnTo>
                    <a:pt x="1194" y="86"/>
                  </a:lnTo>
                  <a:lnTo>
                    <a:pt x="1175" y="96"/>
                  </a:lnTo>
                  <a:lnTo>
                    <a:pt x="1156" y="109"/>
                  </a:lnTo>
                  <a:lnTo>
                    <a:pt x="1138" y="122"/>
                  </a:lnTo>
                  <a:lnTo>
                    <a:pt x="1120" y="136"/>
                  </a:lnTo>
                  <a:lnTo>
                    <a:pt x="1101" y="152"/>
                  </a:lnTo>
                  <a:lnTo>
                    <a:pt x="1083" y="169"/>
                  </a:lnTo>
                  <a:lnTo>
                    <a:pt x="1064" y="186"/>
                  </a:lnTo>
                  <a:lnTo>
                    <a:pt x="1046" y="204"/>
                  </a:lnTo>
                  <a:lnTo>
                    <a:pt x="1029" y="222"/>
                  </a:lnTo>
                  <a:lnTo>
                    <a:pt x="994" y="260"/>
                  </a:lnTo>
                  <a:lnTo>
                    <a:pt x="962" y="299"/>
                  </a:lnTo>
                  <a:lnTo>
                    <a:pt x="931" y="337"/>
                  </a:lnTo>
                  <a:lnTo>
                    <a:pt x="903" y="373"/>
                  </a:lnTo>
                  <a:lnTo>
                    <a:pt x="879" y="407"/>
                  </a:lnTo>
                  <a:lnTo>
                    <a:pt x="858" y="438"/>
                  </a:lnTo>
                  <a:lnTo>
                    <a:pt x="840" y="464"/>
                  </a:lnTo>
                  <a:lnTo>
                    <a:pt x="827" y="485"/>
                  </a:lnTo>
                  <a:lnTo>
                    <a:pt x="829" y="432"/>
                  </a:lnTo>
                  <a:lnTo>
                    <a:pt x="832" y="363"/>
                  </a:lnTo>
                  <a:lnTo>
                    <a:pt x="832" y="325"/>
                  </a:lnTo>
                  <a:lnTo>
                    <a:pt x="831" y="283"/>
                  </a:lnTo>
                  <a:lnTo>
                    <a:pt x="829" y="243"/>
                  </a:lnTo>
                  <a:lnTo>
                    <a:pt x="824" y="202"/>
                  </a:lnTo>
                  <a:lnTo>
                    <a:pt x="821" y="182"/>
                  </a:lnTo>
                  <a:lnTo>
                    <a:pt x="817" y="163"/>
                  </a:lnTo>
                  <a:lnTo>
                    <a:pt x="813" y="143"/>
                  </a:lnTo>
                  <a:lnTo>
                    <a:pt x="808" y="125"/>
                  </a:lnTo>
                  <a:lnTo>
                    <a:pt x="802" y="108"/>
                  </a:lnTo>
                  <a:lnTo>
                    <a:pt x="795" y="91"/>
                  </a:lnTo>
                  <a:lnTo>
                    <a:pt x="788" y="76"/>
                  </a:lnTo>
                  <a:lnTo>
                    <a:pt x="779" y="61"/>
                  </a:lnTo>
                  <a:lnTo>
                    <a:pt x="770" y="48"/>
                  </a:lnTo>
                  <a:lnTo>
                    <a:pt x="759" y="36"/>
                  </a:lnTo>
                  <a:lnTo>
                    <a:pt x="748" y="26"/>
                  </a:lnTo>
                  <a:lnTo>
                    <a:pt x="734" y="16"/>
                  </a:lnTo>
                  <a:lnTo>
                    <a:pt x="720" y="10"/>
                  </a:lnTo>
                  <a:lnTo>
                    <a:pt x="705" y="4"/>
                  </a:lnTo>
                  <a:lnTo>
                    <a:pt x="689" y="1"/>
                  </a:lnTo>
                  <a:lnTo>
                    <a:pt x="672" y="0"/>
                  </a:lnTo>
                  <a:lnTo>
                    <a:pt x="653" y="1"/>
                  </a:lnTo>
                  <a:lnTo>
                    <a:pt x="635" y="5"/>
                  </a:lnTo>
                  <a:lnTo>
                    <a:pt x="615" y="10"/>
                  </a:lnTo>
                  <a:lnTo>
                    <a:pt x="596" y="18"/>
                  </a:lnTo>
                  <a:lnTo>
                    <a:pt x="577" y="28"/>
                  </a:lnTo>
                  <a:lnTo>
                    <a:pt x="558" y="39"/>
                  </a:lnTo>
                  <a:lnTo>
                    <a:pt x="540" y="52"/>
                  </a:lnTo>
                  <a:lnTo>
                    <a:pt x="521" y="66"/>
                  </a:lnTo>
                  <a:lnTo>
                    <a:pt x="501" y="81"/>
                  </a:lnTo>
                  <a:lnTo>
                    <a:pt x="482" y="98"/>
                  </a:lnTo>
                  <a:lnTo>
                    <a:pt x="464" y="115"/>
                  </a:lnTo>
                  <a:lnTo>
                    <a:pt x="446" y="134"/>
                  </a:lnTo>
                  <a:lnTo>
                    <a:pt x="428" y="153"/>
                  </a:lnTo>
                  <a:lnTo>
                    <a:pt x="410" y="174"/>
                  </a:lnTo>
                  <a:lnTo>
                    <a:pt x="392" y="194"/>
                  </a:lnTo>
                  <a:lnTo>
                    <a:pt x="375" y="215"/>
                  </a:lnTo>
                  <a:lnTo>
                    <a:pt x="342" y="258"/>
                  </a:lnTo>
                  <a:lnTo>
                    <a:pt x="312" y="301"/>
                  </a:lnTo>
                  <a:lnTo>
                    <a:pt x="283" y="342"/>
                  </a:lnTo>
                  <a:lnTo>
                    <a:pt x="257" y="381"/>
                  </a:lnTo>
                  <a:lnTo>
                    <a:pt x="235" y="417"/>
                  </a:lnTo>
                  <a:lnTo>
                    <a:pt x="216" y="449"/>
                  </a:lnTo>
                  <a:lnTo>
                    <a:pt x="201" y="475"/>
                  </a:lnTo>
                  <a:lnTo>
                    <a:pt x="190" y="495"/>
                  </a:lnTo>
                  <a:lnTo>
                    <a:pt x="194" y="478"/>
                  </a:lnTo>
                  <a:lnTo>
                    <a:pt x="202" y="447"/>
                  </a:lnTo>
                  <a:lnTo>
                    <a:pt x="211" y="405"/>
                  </a:lnTo>
                  <a:lnTo>
                    <a:pt x="221" y="356"/>
                  </a:lnTo>
                  <a:lnTo>
                    <a:pt x="231" y="302"/>
                  </a:lnTo>
                  <a:lnTo>
                    <a:pt x="240" y="246"/>
                  </a:lnTo>
                  <a:lnTo>
                    <a:pt x="244" y="219"/>
                  </a:lnTo>
                  <a:lnTo>
                    <a:pt x="246" y="193"/>
                  </a:lnTo>
                  <a:lnTo>
                    <a:pt x="248" y="168"/>
                  </a:lnTo>
                  <a:lnTo>
                    <a:pt x="249" y="143"/>
                  </a:lnTo>
                  <a:lnTo>
                    <a:pt x="249" y="132"/>
                  </a:lnTo>
                  <a:lnTo>
                    <a:pt x="248" y="122"/>
                  </a:lnTo>
                  <a:lnTo>
                    <a:pt x="245" y="113"/>
                  </a:lnTo>
                  <a:lnTo>
                    <a:pt x="242" y="104"/>
                  </a:lnTo>
                  <a:lnTo>
                    <a:pt x="238" y="96"/>
                  </a:lnTo>
                  <a:lnTo>
                    <a:pt x="234" y="89"/>
                  </a:lnTo>
                  <a:lnTo>
                    <a:pt x="228" y="83"/>
                  </a:lnTo>
                  <a:lnTo>
                    <a:pt x="222" y="77"/>
                  </a:lnTo>
                  <a:lnTo>
                    <a:pt x="216" y="72"/>
                  </a:lnTo>
                  <a:lnTo>
                    <a:pt x="209" y="68"/>
                  </a:lnTo>
                  <a:lnTo>
                    <a:pt x="201" y="64"/>
                  </a:lnTo>
                  <a:lnTo>
                    <a:pt x="194" y="61"/>
                  </a:lnTo>
                  <a:lnTo>
                    <a:pt x="186" y="59"/>
                  </a:lnTo>
                  <a:lnTo>
                    <a:pt x="177" y="57"/>
                  </a:lnTo>
                  <a:lnTo>
                    <a:pt x="168" y="56"/>
                  </a:lnTo>
                  <a:lnTo>
                    <a:pt x="160" y="56"/>
                  </a:lnTo>
                  <a:lnTo>
                    <a:pt x="152" y="56"/>
                  </a:lnTo>
                  <a:lnTo>
                    <a:pt x="143" y="57"/>
                  </a:lnTo>
                  <a:lnTo>
                    <a:pt x="135" y="58"/>
                  </a:lnTo>
                  <a:lnTo>
                    <a:pt x="127" y="60"/>
                  </a:lnTo>
                  <a:lnTo>
                    <a:pt x="119" y="63"/>
                  </a:lnTo>
                  <a:lnTo>
                    <a:pt x="112" y="66"/>
                  </a:lnTo>
                  <a:lnTo>
                    <a:pt x="105" y="70"/>
                  </a:lnTo>
                  <a:lnTo>
                    <a:pt x="98" y="74"/>
                  </a:lnTo>
                  <a:lnTo>
                    <a:pt x="92" y="78"/>
                  </a:lnTo>
                  <a:lnTo>
                    <a:pt x="86" y="83"/>
                  </a:lnTo>
                  <a:lnTo>
                    <a:pt x="82" y="89"/>
                  </a:lnTo>
                  <a:lnTo>
                    <a:pt x="77" y="95"/>
                  </a:lnTo>
                  <a:lnTo>
                    <a:pt x="73" y="102"/>
                  </a:lnTo>
                  <a:lnTo>
                    <a:pt x="70" y="109"/>
                  </a:lnTo>
                  <a:lnTo>
                    <a:pt x="69" y="116"/>
                  </a:lnTo>
                  <a:lnTo>
                    <a:pt x="68" y="124"/>
                  </a:lnTo>
                  <a:lnTo>
                    <a:pt x="65" y="163"/>
                  </a:lnTo>
                  <a:lnTo>
                    <a:pt x="59" y="216"/>
                  </a:lnTo>
                  <a:lnTo>
                    <a:pt x="51" y="280"/>
                  </a:lnTo>
                  <a:lnTo>
                    <a:pt x="40" y="353"/>
                  </a:lnTo>
                  <a:lnTo>
                    <a:pt x="29" y="429"/>
                  </a:lnTo>
                  <a:lnTo>
                    <a:pt x="18" y="505"/>
                  </a:lnTo>
                  <a:lnTo>
                    <a:pt x="9" y="577"/>
                  </a:lnTo>
                  <a:lnTo>
                    <a:pt x="1" y="639"/>
                  </a:lnTo>
                  <a:lnTo>
                    <a:pt x="0" y="653"/>
                  </a:lnTo>
                  <a:lnTo>
                    <a:pt x="0" y="666"/>
                  </a:lnTo>
                  <a:lnTo>
                    <a:pt x="0" y="679"/>
                  </a:lnTo>
                  <a:lnTo>
                    <a:pt x="2" y="691"/>
                  </a:lnTo>
                  <a:lnTo>
                    <a:pt x="4" y="703"/>
                  </a:lnTo>
                  <a:lnTo>
                    <a:pt x="7" y="713"/>
                  </a:lnTo>
                  <a:lnTo>
                    <a:pt x="10" y="724"/>
                  </a:lnTo>
                  <a:lnTo>
                    <a:pt x="15" y="734"/>
                  </a:lnTo>
                  <a:lnTo>
                    <a:pt x="19" y="742"/>
                  </a:lnTo>
                  <a:lnTo>
                    <a:pt x="25" y="750"/>
                  </a:lnTo>
                  <a:lnTo>
                    <a:pt x="31" y="758"/>
                  </a:lnTo>
                  <a:lnTo>
                    <a:pt x="37" y="764"/>
                  </a:lnTo>
                  <a:lnTo>
                    <a:pt x="44" y="770"/>
                  </a:lnTo>
                  <a:lnTo>
                    <a:pt x="52" y="774"/>
                  </a:lnTo>
                  <a:lnTo>
                    <a:pt x="59" y="778"/>
                  </a:lnTo>
                  <a:lnTo>
                    <a:pt x="67" y="781"/>
                  </a:lnTo>
                  <a:lnTo>
                    <a:pt x="77" y="784"/>
                  </a:lnTo>
                  <a:lnTo>
                    <a:pt x="85" y="785"/>
                  </a:lnTo>
                  <a:lnTo>
                    <a:pt x="94" y="785"/>
                  </a:lnTo>
                  <a:lnTo>
                    <a:pt x="103" y="785"/>
                  </a:lnTo>
                  <a:lnTo>
                    <a:pt x="112" y="783"/>
                  </a:lnTo>
                  <a:lnTo>
                    <a:pt x="122" y="781"/>
                  </a:lnTo>
                  <a:lnTo>
                    <a:pt x="131" y="777"/>
                  </a:lnTo>
                  <a:lnTo>
                    <a:pt x="140" y="773"/>
                  </a:lnTo>
                  <a:lnTo>
                    <a:pt x="149" y="767"/>
                  </a:lnTo>
                  <a:lnTo>
                    <a:pt x="159" y="761"/>
                  </a:lnTo>
                  <a:lnTo>
                    <a:pt x="168" y="753"/>
                  </a:lnTo>
                  <a:lnTo>
                    <a:pt x="176" y="745"/>
                  </a:lnTo>
                  <a:lnTo>
                    <a:pt x="186" y="735"/>
                  </a:lnTo>
                  <a:lnTo>
                    <a:pt x="195" y="724"/>
                  </a:lnTo>
                  <a:lnTo>
                    <a:pt x="203" y="711"/>
                  </a:lnTo>
                  <a:lnTo>
                    <a:pt x="211" y="698"/>
                  </a:lnTo>
                  <a:lnTo>
                    <a:pt x="248" y="633"/>
                  </a:lnTo>
                  <a:lnTo>
                    <a:pt x="296" y="553"/>
                  </a:lnTo>
                  <a:lnTo>
                    <a:pt x="322" y="511"/>
                  </a:lnTo>
                  <a:lnTo>
                    <a:pt x="350" y="467"/>
                  </a:lnTo>
                  <a:lnTo>
                    <a:pt x="378" y="422"/>
                  </a:lnTo>
                  <a:lnTo>
                    <a:pt x="408" y="379"/>
                  </a:lnTo>
                  <a:lnTo>
                    <a:pt x="436" y="338"/>
                  </a:lnTo>
                  <a:lnTo>
                    <a:pt x="464" y="299"/>
                  </a:lnTo>
                  <a:lnTo>
                    <a:pt x="491" y="263"/>
                  </a:lnTo>
                  <a:lnTo>
                    <a:pt x="518" y="232"/>
                  </a:lnTo>
                  <a:lnTo>
                    <a:pt x="531" y="219"/>
                  </a:lnTo>
                  <a:lnTo>
                    <a:pt x="542" y="207"/>
                  </a:lnTo>
                  <a:lnTo>
                    <a:pt x="554" y="196"/>
                  </a:lnTo>
                  <a:lnTo>
                    <a:pt x="564" y="188"/>
                  </a:lnTo>
                  <a:lnTo>
                    <a:pt x="574" y="181"/>
                  </a:lnTo>
                  <a:lnTo>
                    <a:pt x="584" y="175"/>
                  </a:lnTo>
                  <a:lnTo>
                    <a:pt x="592" y="172"/>
                  </a:lnTo>
                  <a:lnTo>
                    <a:pt x="600" y="171"/>
                  </a:lnTo>
                  <a:lnTo>
                    <a:pt x="607" y="172"/>
                  </a:lnTo>
                  <a:lnTo>
                    <a:pt x="613" y="176"/>
                  </a:lnTo>
                  <a:lnTo>
                    <a:pt x="619" y="181"/>
                  </a:lnTo>
                  <a:lnTo>
                    <a:pt x="623" y="189"/>
                  </a:lnTo>
                  <a:lnTo>
                    <a:pt x="629" y="198"/>
                  </a:lnTo>
                  <a:lnTo>
                    <a:pt x="632" y="210"/>
                  </a:lnTo>
                  <a:lnTo>
                    <a:pt x="635" y="222"/>
                  </a:lnTo>
                  <a:lnTo>
                    <a:pt x="638" y="236"/>
                  </a:lnTo>
                  <a:lnTo>
                    <a:pt x="640" y="252"/>
                  </a:lnTo>
                  <a:lnTo>
                    <a:pt x="641" y="269"/>
                  </a:lnTo>
                  <a:lnTo>
                    <a:pt x="642" y="286"/>
                  </a:lnTo>
                  <a:lnTo>
                    <a:pt x="643" y="306"/>
                  </a:lnTo>
                  <a:lnTo>
                    <a:pt x="643" y="345"/>
                  </a:lnTo>
                  <a:lnTo>
                    <a:pt x="642" y="386"/>
                  </a:lnTo>
                  <a:lnTo>
                    <a:pt x="640" y="428"/>
                  </a:lnTo>
                  <a:lnTo>
                    <a:pt x="637" y="470"/>
                  </a:lnTo>
                  <a:lnTo>
                    <a:pt x="633" y="510"/>
                  </a:lnTo>
                  <a:lnTo>
                    <a:pt x="630" y="548"/>
                  </a:lnTo>
                  <a:lnTo>
                    <a:pt x="622" y="611"/>
                  </a:lnTo>
                  <a:lnTo>
                    <a:pt x="617" y="650"/>
                  </a:lnTo>
                  <a:lnTo>
                    <a:pt x="616" y="664"/>
                  </a:lnTo>
                  <a:lnTo>
                    <a:pt x="615" y="676"/>
                  </a:lnTo>
                  <a:lnTo>
                    <a:pt x="615" y="689"/>
                  </a:lnTo>
                  <a:lnTo>
                    <a:pt x="616" y="700"/>
                  </a:lnTo>
                  <a:lnTo>
                    <a:pt x="617" y="711"/>
                  </a:lnTo>
                  <a:lnTo>
                    <a:pt x="618" y="723"/>
                  </a:lnTo>
                  <a:lnTo>
                    <a:pt x="620" y="732"/>
                  </a:lnTo>
                  <a:lnTo>
                    <a:pt x="623" y="742"/>
                  </a:lnTo>
                  <a:lnTo>
                    <a:pt x="626" y="750"/>
                  </a:lnTo>
                  <a:lnTo>
                    <a:pt x="631" y="758"/>
                  </a:lnTo>
                  <a:lnTo>
                    <a:pt x="635" y="765"/>
                  </a:lnTo>
                  <a:lnTo>
                    <a:pt x="639" y="772"/>
                  </a:lnTo>
                  <a:lnTo>
                    <a:pt x="644" y="777"/>
                  </a:lnTo>
                  <a:lnTo>
                    <a:pt x="649" y="782"/>
                  </a:lnTo>
                  <a:lnTo>
                    <a:pt x="655" y="787"/>
                  </a:lnTo>
                  <a:lnTo>
                    <a:pt x="661" y="790"/>
                  </a:lnTo>
                  <a:lnTo>
                    <a:pt x="668" y="793"/>
                  </a:lnTo>
                  <a:lnTo>
                    <a:pt x="674" y="795"/>
                  </a:lnTo>
                  <a:lnTo>
                    <a:pt x="681" y="796"/>
                  </a:lnTo>
                  <a:lnTo>
                    <a:pt x="689" y="796"/>
                  </a:lnTo>
                  <a:lnTo>
                    <a:pt x="697" y="796"/>
                  </a:lnTo>
                  <a:lnTo>
                    <a:pt x="705" y="794"/>
                  </a:lnTo>
                  <a:lnTo>
                    <a:pt x="713" y="792"/>
                  </a:lnTo>
                  <a:lnTo>
                    <a:pt x="721" y="789"/>
                  </a:lnTo>
                  <a:lnTo>
                    <a:pt x="730" y="784"/>
                  </a:lnTo>
                  <a:lnTo>
                    <a:pt x="740" y="779"/>
                  </a:lnTo>
                  <a:lnTo>
                    <a:pt x="749" y="774"/>
                  </a:lnTo>
                  <a:lnTo>
                    <a:pt x="758" y="767"/>
                  </a:lnTo>
                  <a:lnTo>
                    <a:pt x="767" y="759"/>
                  </a:lnTo>
                  <a:lnTo>
                    <a:pt x="777" y="750"/>
                  </a:lnTo>
                  <a:lnTo>
                    <a:pt x="786" y="740"/>
                  </a:lnTo>
                  <a:lnTo>
                    <a:pt x="796" y="729"/>
                  </a:lnTo>
                  <a:lnTo>
                    <a:pt x="840" y="674"/>
                  </a:lnTo>
                  <a:lnTo>
                    <a:pt x="895" y="605"/>
                  </a:lnTo>
                  <a:lnTo>
                    <a:pt x="953" y="528"/>
                  </a:lnTo>
                  <a:lnTo>
                    <a:pt x="1015" y="452"/>
                  </a:lnTo>
                  <a:lnTo>
                    <a:pt x="1045" y="415"/>
                  </a:lnTo>
                  <a:lnTo>
                    <a:pt x="1075" y="382"/>
                  </a:lnTo>
                  <a:lnTo>
                    <a:pt x="1103" y="353"/>
                  </a:lnTo>
                  <a:lnTo>
                    <a:pt x="1129" y="328"/>
                  </a:lnTo>
                  <a:lnTo>
                    <a:pt x="1141" y="317"/>
                  </a:lnTo>
                  <a:lnTo>
                    <a:pt x="1153" y="308"/>
                  </a:lnTo>
                  <a:lnTo>
                    <a:pt x="1165" y="300"/>
                  </a:lnTo>
                  <a:lnTo>
                    <a:pt x="1175" y="293"/>
                  </a:lnTo>
                  <a:lnTo>
                    <a:pt x="1186" y="289"/>
                  </a:lnTo>
                  <a:lnTo>
                    <a:pt x="1195" y="286"/>
                  </a:lnTo>
                  <a:lnTo>
                    <a:pt x="1203" y="286"/>
                  </a:lnTo>
                  <a:lnTo>
                    <a:pt x="1210" y="287"/>
                  </a:lnTo>
                  <a:lnTo>
                    <a:pt x="1216" y="291"/>
                  </a:lnTo>
                  <a:lnTo>
                    <a:pt x="1220" y="297"/>
                  </a:lnTo>
                  <a:lnTo>
                    <a:pt x="1223" y="307"/>
                  </a:lnTo>
                  <a:lnTo>
                    <a:pt x="1226" y="318"/>
                  </a:lnTo>
                  <a:lnTo>
                    <a:pt x="1227" y="331"/>
                  </a:lnTo>
                  <a:lnTo>
                    <a:pt x="1228" y="346"/>
                  </a:lnTo>
                  <a:lnTo>
                    <a:pt x="1228" y="362"/>
                  </a:lnTo>
                  <a:lnTo>
                    <a:pt x="1228" y="380"/>
                  </a:lnTo>
                  <a:lnTo>
                    <a:pt x="1228" y="420"/>
                  </a:lnTo>
                  <a:lnTo>
                    <a:pt x="1227" y="464"/>
                  </a:lnTo>
                  <a:lnTo>
                    <a:pt x="1228" y="487"/>
                  </a:lnTo>
                  <a:lnTo>
                    <a:pt x="1229" y="510"/>
                  </a:lnTo>
                  <a:lnTo>
                    <a:pt x="1230" y="534"/>
                  </a:lnTo>
                  <a:lnTo>
                    <a:pt x="1233" y="557"/>
                  </a:lnTo>
                  <a:lnTo>
                    <a:pt x="1236" y="582"/>
                  </a:lnTo>
                  <a:lnTo>
                    <a:pt x="1241" y="605"/>
                  </a:lnTo>
                  <a:lnTo>
                    <a:pt x="1247" y="627"/>
                  </a:lnTo>
                  <a:lnTo>
                    <a:pt x="1254" y="649"/>
                  </a:lnTo>
                  <a:lnTo>
                    <a:pt x="1263" y="671"/>
                  </a:lnTo>
                  <a:lnTo>
                    <a:pt x="1274" y="691"/>
                  </a:lnTo>
                  <a:lnTo>
                    <a:pt x="1286" y="710"/>
                  </a:lnTo>
                  <a:lnTo>
                    <a:pt x="1302" y="729"/>
                  </a:lnTo>
                  <a:lnTo>
                    <a:pt x="1319" y="745"/>
                  </a:lnTo>
                  <a:lnTo>
                    <a:pt x="1338" y="759"/>
                  </a:lnTo>
                  <a:lnTo>
                    <a:pt x="1359" y="772"/>
                  </a:lnTo>
                  <a:lnTo>
                    <a:pt x="1384" y="783"/>
                  </a:lnTo>
                  <a:lnTo>
                    <a:pt x="1412" y="791"/>
                  </a:lnTo>
                  <a:lnTo>
                    <a:pt x="1442" y="797"/>
                  </a:lnTo>
                  <a:lnTo>
                    <a:pt x="1475" y="800"/>
                  </a:lnTo>
                  <a:lnTo>
                    <a:pt x="1511" y="801"/>
                  </a:lnTo>
                  <a:lnTo>
                    <a:pt x="1529" y="800"/>
                  </a:lnTo>
                  <a:lnTo>
                    <a:pt x="1546" y="799"/>
                  </a:lnTo>
                  <a:lnTo>
                    <a:pt x="1562" y="797"/>
                  </a:lnTo>
                  <a:lnTo>
                    <a:pt x="1578" y="794"/>
                  </a:lnTo>
                  <a:lnTo>
                    <a:pt x="1594" y="791"/>
                  </a:lnTo>
                  <a:lnTo>
                    <a:pt x="1610" y="787"/>
                  </a:lnTo>
                  <a:lnTo>
                    <a:pt x="1626" y="783"/>
                  </a:lnTo>
                  <a:lnTo>
                    <a:pt x="1640" y="778"/>
                  </a:lnTo>
                  <a:lnTo>
                    <a:pt x="1669" y="767"/>
                  </a:lnTo>
                  <a:lnTo>
                    <a:pt x="1695" y="755"/>
                  </a:lnTo>
                  <a:lnTo>
                    <a:pt x="1721" y="742"/>
                  </a:lnTo>
                  <a:lnTo>
                    <a:pt x="1745" y="729"/>
                  </a:lnTo>
                  <a:lnTo>
                    <a:pt x="1766" y="713"/>
                  </a:lnTo>
                  <a:lnTo>
                    <a:pt x="1786" y="699"/>
                  </a:lnTo>
                  <a:lnTo>
                    <a:pt x="1804" y="685"/>
                  </a:lnTo>
                  <a:lnTo>
                    <a:pt x="1820" y="672"/>
                  </a:lnTo>
                  <a:lnTo>
                    <a:pt x="1847" y="648"/>
                  </a:lnTo>
                  <a:lnTo>
                    <a:pt x="1865" y="630"/>
                  </a:lnTo>
                  <a:lnTo>
                    <a:pt x="1873" y="621"/>
                  </a:lnTo>
                  <a:lnTo>
                    <a:pt x="1880" y="610"/>
                  </a:lnTo>
                  <a:lnTo>
                    <a:pt x="1886" y="599"/>
                  </a:lnTo>
                  <a:lnTo>
                    <a:pt x="1891" y="587"/>
                  </a:lnTo>
                  <a:lnTo>
                    <a:pt x="1895" y="574"/>
                  </a:lnTo>
                  <a:lnTo>
                    <a:pt x="1898" y="563"/>
                  </a:lnTo>
                  <a:lnTo>
                    <a:pt x="1899" y="552"/>
                  </a:lnTo>
                  <a:lnTo>
                    <a:pt x="1898" y="543"/>
                  </a:lnTo>
                  <a:lnTo>
                    <a:pt x="1897" y="539"/>
                  </a:lnTo>
                  <a:lnTo>
                    <a:pt x="1895" y="535"/>
                  </a:lnTo>
                  <a:lnTo>
                    <a:pt x="1893" y="532"/>
                  </a:lnTo>
                  <a:lnTo>
                    <a:pt x="1891" y="529"/>
                  </a:lnTo>
                  <a:lnTo>
                    <a:pt x="1888" y="527"/>
                  </a:lnTo>
                  <a:lnTo>
                    <a:pt x="1884" y="526"/>
                  </a:lnTo>
                  <a:lnTo>
                    <a:pt x="1879" y="525"/>
                  </a:lnTo>
                  <a:lnTo>
                    <a:pt x="1874" y="525"/>
                  </a:lnTo>
                  <a:lnTo>
                    <a:pt x="1869" y="526"/>
                  </a:lnTo>
                  <a:lnTo>
                    <a:pt x="1863" y="527"/>
                  </a:lnTo>
                  <a:lnTo>
                    <a:pt x="1856" y="530"/>
                  </a:lnTo>
                  <a:lnTo>
                    <a:pt x="1848" y="533"/>
                  </a:lnTo>
                  <a:lnTo>
                    <a:pt x="1839" y="537"/>
                  </a:lnTo>
                  <a:lnTo>
                    <a:pt x="1830" y="542"/>
                  </a:lnTo>
                  <a:lnTo>
                    <a:pt x="1820" y="549"/>
                  </a:lnTo>
                  <a:lnTo>
                    <a:pt x="1809" y="556"/>
                  </a:lnTo>
                  <a:close/>
                </a:path>
              </a:pathLst>
            </a:custGeom>
            <a:solidFill>
              <a:srgbClr val="000000"/>
            </a:solidFill>
            <a:ln w="9525">
              <a:noFill/>
              <a:round/>
              <a:headEnd/>
              <a:tailEnd/>
            </a:ln>
          </p:spPr>
          <p:txBody>
            <a:bodyPr/>
            <a:lstStyle/>
            <a:p>
              <a:pPr defTabSz="828446" fontAlgn="auto">
                <a:spcBef>
                  <a:spcPts val="0"/>
                </a:spcBef>
                <a:spcAft>
                  <a:spcPts val="0"/>
                </a:spcAft>
                <a:defRPr/>
              </a:pPr>
              <a:endParaRPr lang="en-US" sz="1600" kern="0" dirty="0">
                <a:solidFill>
                  <a:sysClr val="windowText" lastClr="000000"/>
                </a:solidFill>
              </a:endParaRPr>
            </a:p>
          </p:txBody>
        </p:sp>
        <p:sp>
          <p:nvSpPr>
            <p:cNvPr id="16" name="Freeform 22"/>
            <p:cNvSpPr>
              <a:spLocks/>
            </p:cNvSpPr>
            <p:nvPr/>
          </p:nvSpPr>
          <p:spPr bwMode="black">
            <a:xfrm>
              <a:off x="1338263" y="3803650"/>
              <a:ext cx="160337" cy="239712"/>
            </a:xfrm>
            <a:custGeom>
              <a:avLst/>
              <a:gdLst/>
              <a:ahLst/>
              <a:cxnLst>
                <a:cxn ang="0">
                  <a:pos x="1009" y="55"/>
                </a:cxn>
                <a:cxn ang="0">
                  <a:pos x="754" y="0"/>
                </a:cxn>
                <a:cxn ang="0">
                  <a:pos x="491" y="46"/>
                </a:cxn>
                <a:cxn ang="0">
                  <a:pos x="256" y="168"/>
                </a:cxn>
                <a:cxn ang="0">
                  <a:pos x="83" y="336"/>
                </a:cxn>
                <a:cxn ang="0">
                  <a:pos x="2" y="526"/>
                </a:cxn>
                <a:cxn ang="0">
                  <a:pos x="18" y="652"/>
                </a:cxn>
                <a:cxn ang="0">
                  <a:pos x="41" y="681"/>
                </a:cxn>
                <a:cxn ang="0">
                  <a:pos x="72" y="698"/>
                </a:cxn>
                <a:cxn ang="0">
                  <a:pos x="104" y="701"/>
                </a:cxn>
                <a:cxn ang="0">
                  <a:pos x="132" y="689"/>
                </a:cxn>
                <a:cxn ang="0">
                  <a:pos x="150" y="658"/>
                </a:cxn>
                <a:cxn ang="0">
                  <a:pos x="155" y="605"/>
                </a:cxn>
                <a:cxn ang="0">
                  <a:pos x="195" y="466"/>
                </a:cxn>
                <a:cxn ang="0">
                  <a:pos x="316" y="334"/>
                </a:cxn>
                <a:cxn ang="0">
                  <a:pos x="488" y="230"/>
                </a:cxn>
                <a:cxn ang="0">
                  <a:pos x="685" y="170"/>
                </a:cxn>
                <a:cxn ang="0">
                  <a:pos x="875" y="177"/>
                </a:cxn>
                <a:cxn ang="0">
                  <a:pos x="1030" y="270"/>
                </a:cxn>
                <a:cxn ang="0">
                  <a:pos x="1116" y="442"/>
                </a:cxn>
                <a:cxn ang="0">
                  <a:pos x="1109" y="614"/>
                </a:cxn>
                <a:cxn ang="0">
                  <a:pos x="1029" y="773"/>
                </a:cxn>
                <a:cxn ang="0">
                  <a:pos x="898" y="910"/>
                </a:cxn>
                <a:cxn ang="0">
                  <a:pos x="737" y="1019"/>
                </a:cxn>
                <a:cxn ang="0">
                  <a:pos x="565" y="1092"/>
                </a:cxn>
                <a:cxn ang="0">
                  <a:pos x="456" y="1030"/>
                </a:cxn>
                <a:cxn ang="0">
                  <a:pos x="514" y="710"/>
                </a:cxn>
                <a:cxn ang="0">
                  <a:pos x="518" y="565"/>
                </a:cxn>
                <a:cxn ang="0">
                  <a:pos x="500" y="499"/>
                </a:cxn>
                <a:cxn ang="0">
                  <a:pos x="471" y="466"/>
                </a:cxn>
                <a:cxn ang="0">
                  <a:pos x="438" y="455"/>
                </a:cxn>
                <a:cxn ang="0">
                  <a:pos x="404" y="465"/>
                </a:cxn>
                <a:cxn ang="0">
                  <a:pos x="374" y="493"/>
                </a:cxn>
                <a:cxn ang="0">
                  <a:pos x="355" y="535"/>
                </a:cxn>
                <a:cxn ang="0">
                  <a:pos x="347" y="634"/>
                </a:cxn>
                <a:cxn ang="0">
                  <a:pos x="319" y="836"/>
                </a:cxn>
                <a:cxn ang="0">
                  <a:pos x="230" y="1260"/>
                </a:cxn>
                <a:cxn ang="0">
                  <a:pos x="146" y="1649"/>
                </a:cxn>
                <a:cxn ang="0">
                  <a:pos x="124" y="1801"/>
                </a:cxn>
                <a:cxn ang="0">
                  <a:pos x="128" y="1874"/>
                </a:cxn>
                <a:cxn ang="0">
                  <a:pos x="151" y="1916"/>
                </a:cxn>
                <a:cxn ang="0">
                  <a:pos x="186" y="1940"/>
                </a:cxn>
                <a:cxn ang="0">
                  <a:pos x="224" y="1943"/>
                </a:cxn>
                <a:cxn ang="0">
                  <a:pos x="259" y="1921"/>
                </a:cxn>
                <a:cxn ang="0">
                  <a:pos x="288" y="1871"/>
                </a:cxn>
                <a:cxn ang="0">
                  <a:pos x="300" y="1783"/>
                </a:cxn>
                <a:cxn ang="0">
                  <a:pos x="335" y="1565"/>
                </a:cxn>
                <a:cxn ang="0">
                  <a:pos x="469" y="1254"/>
                </a:cxn>
                <a:cxn ang="0">
                  <a:pos x="768" y="1175"/>
                </a:cxn>
                <a:cxn ang="0">
                  <a:pos x="1007" y="1031"/>
                </a:cxn>
                <a:cxn ang="0">
                  <a:pos x="1180" y="842"/>
                </a:cxn>
                <a:cxn ang="0">
                  <a:pos x="1277" y="631"/>
                </a:cxn>
                <a:cxn ang="0">
                  <a:pos x="1291" y="418"/>
                </a:cxn>
                <a:cxn ang="0">
                  <a:pos x="1214" y="226"/>
                </a:cxn>
              </a:cxnLst>
              <a:rect l="0" t="0" r="r" b="b"/>
              <a:pathLst>
                <a:path w="1295" h="1944">
                  <a:moveTo>
                    <a:pt x="1187" y="191"/>
                  </a:moveTo>
                  <a:lnTo>
                    <a:pt x="1145" y="149"/>
                  </a:lnTo>
                  <a:lnTo>
                    <a:pt x="1102" y="113"/>
                  </a:lnTo>
                  <a:lnTo>
                    <a:pt x="1057" y="82"/>
                  </a:lnTo>
                  <a:lnTo>
                    <a:pt x="1009" y="55"/>
                  </a:lnTo>
                  <a:lnTo>
                    <a:pt x="961" y="35"/>
                  </a:lnTo>
                  <a:lnTo>
                    <a:pt x="910" y="19"/>
                  </a:lnTo>
                  <a:lnTo>
                    <a:pt x="859" y="8"/>
                  </a:lnTo>
                  <a:lnTo>
                    <a:pt x="806" y="2"/>
                  </a:lnTo>
                  <a:lnTo>
                    <a:pt x="754" y="0"/>
                  </a:lnTo>
                  <a:lnTo>
                    <a:pt x="700" y="2"/>
                  </a:lnTo>
                  <a:lnTo>
                    <a:pt x="648" y="8"/>
                  </a:lnTo>
                  <a:lnTo>
                    <a:pt x="595" y="17"/>
                  </a:lnTo>
                  <a:lnTo>
                    <a:pt x="543" y="30"/>
                  </a:lnTo>
                  <a:lnTo>
                    <a:pt x="491" y="46"/>
                  </a:lnTo>
                  <a:lnTo>
                    <a:pt x="441" y="65"/>
                  </a:lnTo>
                  <a:lnTo>
                    <a:pt x="393" y="88"/>
                  </a:lnTo>
                  <a:lnTo>
                    <a:pt x="345" y="112"/>
                  </a:lnTo>
                  <a:lnTo>
                    <a:pt x="300" y="139"/>
                  </a:lnTo>
                  <a:lnTo>
                    <a:pt x="256" y="168"/>
                  </a:lnTo>
                  <a:lnTo>
                    <a:pt x="216" y="198"/>
                  </a:lnTo>
                  <a:lnTo>
                    <a:pt x="178" y="232"/>
                  </a:lnTo>
                  <a:lnTo>
                    <a:pt x="142" y="266"/>
                  </a:lnTo>
                  <a:lnTo>
                    <a:pt x="111" y="300"/>
                  </a:lnTo>
                  <a:lnTo>
                    <a:pt x="83" y="336"/>
                  </a:lnTo>
                  <a:lnTo>
                    <a:pt x="58" y="374"/>
                  </a:lnTo>
                  <a:lnTo>
                    <a:pt x="37" y="412"/>
                  </a:lnTo>
                  <a:lnTo>
                    <a:pt x="20" y="449"/>
                  </a:lnTo>
                  <a:lnTo>
                    <a:pt x="9" y="488"/>
                  </a:lnTo>
                  <a:lnTo>
                    <a:pt x="2" y="526"/>
                  </a:lnTo>
                  <a:lnTo>
                    <a:pt x="0" y="564"/>
                  </a:lnTo>
                  <a:lnTo>
                    <a:pt x="3" y="601"/>
                  </a:lnTo>
                  <a:lnTo>
                    <a:pt x="12" y="638"/>
                  </a:lnTo>
                  <a:lnTo>
                    <a:pt x="15" y="645"/>
                  </a:lnTo>
                  <a:lnTo>
                    <a:pt x="18" y="652"/>
                  </a:lnTo>
                  <a:lnTo>
                    <a:pt x="22" y="659"/>
                  </a:lnTo>
                  <a:lnTo>
                    <a:pt x="26" y="665"/>
                  </a:lnTo>
                  <a:lnTo>
                    <a:pt x="31" y="670"/>
                  </a:lnTo>
                  <a:lnTo>
                    <a:pt x="36" y="676"/>
                  </a:lnTo>
                  <a:lnTo>
                    <a:pt x="41" y="681"/>
                  </a:lnTo>
                  <a:lnTo>
                    <a:pt x="47" y="685"/>
                  </a:lnTo>
                  <a:lnTo>
                    <a:pt x="53" y="689"/>
                  </a:lnTo>
                  <a:lnTo>
                    <a:pt x="60" y="692"/>
                  </a:lnTo>
                  <a:lnTo>
                    <a:pt x="66" y="695"/>
                  </a:lnTo>
                  <a:lnTo>
                    <a:pt x="72" y="698"/>
                  </a:lnTo>
                  <a:lnTo>
                    <a:pt x="79" y="700"/>
                  </a:lnTo>
                  <a:lnTo>
                    <a:pt x="85" y="701"/>
                  </a:lnTo>
                  <a:lnTo>
                    <a:pt x="91" y="702"/>
                  </a:lnTo>
                  <a:lnTo>
                    <a:pt x="98" y="702"/>
                  </a:lnTo>
                  <a:lnTo>
                    <a:pt x="104" y="701"/>
                  </a:lnTo>
                  <a:lnTo>
                    <a:pt x="110" y="700"/>
                  </a:lnTo>
                  <a:lnTo>
                    <a:pt x="116" y="698"/>
                  </a:lnTo>
                  <a:lnTo>
                    <a:pt x="121" y="696"/>
                  </a:lnTo>
                  <a:lnTo>
                    <a:pt x="127" y="693"/>
                  </a:lnTo>
                  <a:lnTo>
                    <a:pt x="132" y="689"/>
                  </a:lnTo>
                  <a:lnTo>
                    <a:pt x="136" y="684"/>
                  </a:lnTo>
                  <a:lnTo>
                    <a:pt x="141" y="679"/>
                  </a:lnTo>
                  <a:lnTo>
                    <a:pt x="144" y="673"/>
                  </a:lnTo>
                  <a:lnTo>
                    <a:pt x="148" y="666"/>
                  </a:lnTo>
                  <a:lnTo>
                    <a:pt x="150" y="658"/>
                  </a:lnTo>
                  <a:lnTo>
                    <a:pt x="153" y="649"/>
                  </a:lnTo>
                  <a:lnTo>
                    <a:pt x="154" y="640"/>
                  </a:lnTo>
                  <a:lnTo>
                    <a:pt x="155" y="629"/>
                  </a:lnTo>
                  <a:lnTo>
                    <a:pt x="155" y="617"/>
                  </a:lnTo>
                  <a:lnTo>
                    <a:pt x="155" y="605"/>
                  </a:lnTo>
                  <a:lnTo>
                    <a:pt x="155" y="578"/>
                  </a:lnTo>
                  <a:lnTo>
                    <a:pt x="159" y="550"/>
                  </a:lnTo>
                  <a:lnTo>
                    <a:pt x="168" y="523"/>
                  </a:lnTo>
                  <a:lnTo>
                    <a:pt x="180" y="495"/>
                  </a:lnTo>
                  <a:lnTo>
                    <a:pt x="195" y="466"/>
                  </a:lnTo>
                  <a:lnTo>
                    <a:pt x="213" y="439"/>
                  </a:lnTo>
                  <a:lnTo>
                    <a:pt x="235" y="412"/>
                  </a:lnTo>
                  <a:lnTo>
                    <a:pt x="259" y="386"/>
                  </a:lnTo>
                  <a:lnTo>
                    <a:pt x="287" y="360"/>
                  </a:lnTo>
                  <a:lnTo>
                    <a:pt x="316" y="334"/>
                  </a:lnTo>
                  <a:lnTo>
                    <a:pt x="347" y="311"/>
                  </a:lnTo>
                  <a:lnTo>
                    <a:pt x="380" y="288"/>
                  </a:lnTo>
                  <a:lnTo>
                    <a:pt x="415" y="267"/>
                  </a:lnTo>
                  <a:lnTo>
                    <a:pt x="451" y="248"/>
                  </a:lnTo>
                  <a:lnTo>
                    <a:pt x="488" y="230"/>
                  </a:lnTo>
                  <a:lnTo>
                    <a:pt x="527" y="214"/>
                  </a:lnTo>
                  <a:lnTo>
                    <a:pt x="566" y="199"/>
                  </a:lnTo>
                  <a:lnTo>
                    <a:pt x="605" y="187"/>
                  </a:lnTo>
                  <a:lnTo>
                    <a:pt x="645" y="177"/>
                  </a:lnTo>
                  <a:lnTo>
                    <a:pt x="685" y="170"/>
                  </a:lnTo>
                  <a:lnTo>
                    <a:pt x="725" y="166"/>
                  </a:lnTo>
                  <a:lnTo>
                    <a:pt x="763" y="164"/>
                  </a:lnTo>
                  <a:lnTo>
                    <a:pt x="801" y="165"/>
                  </a:lnTo>
                  <a:lnTo>
                    <a:pt x="839" y="169"/>
                  </a:lnTo>
                  <a:lnTo>
                    <a:pt x="875" y="177"/>
                  </a:lnTo>
                  <a:lnTo>
                    <a:pt x="910" y="188"/>
                  </a:lnTo>
                  <a:lnTo>
                    <a:pt x="944" y="202"/>
                  </a:lnTo>
                  <a:lnTo>
                    <a:pt x="975" y="221"/>
                  </a:lnTo>
                  <a:lnTo>
                    <a:pt x="1004" y="244"/>
                  </a:lnTo>
                  <a:lnTo>
                    <a:pt x="1030" y="270"/>
                  </a:lnTo>
                  <a:lnTo>
                    <a:pt x="1055" y="300"/>
                  </a:lnTo>
                  <a:lnTo>
                    <a:pt x="1077" y="335"/>
                  </a:lnTo>
                  <a:lnTo>
                    <a:pt x="1094" y="371"/>
                  </a:lnTo>
                  <a:lnTo>
                    <a:pt x="1107" y="407"/>
                  </a:lnTo>
                  <a:lnTo>
                    <a:pt x="1116" y="442"/>
                  </a:lnTo>
                  <a:lnTo>
                    <a:pt x="1121" y="477"/>
                  </a:lnTo>
                  <a:lnTo>
                    <a:pt x="1123" y="512"/>
                  </a:lnTo>
                  <a:lnTo>
                    <a:pt x="1122" y="547"/>
                  </a:lnTo>
                  <a:lnTo>
                    <a:pt x="1117" y="580"/>
                  </a:lnTo>
                  <a:lnTo>
                    <a:pt x="1109" y="614"/>
                  </a:lnTo>
                  <a:lnTo>
                    <a:pt x="1099" y="648"/>
                  </a:lnTo>
                  <a:lnTo>
                    <a:pt x="1085" y="680"/>
                  </a:lnTo>
                  <a:lnTo>
                    <a:pt x="1069" y="711"/>
                  </a:lnTo>
                  <a:lnTo>
                    <a:pt x="1050" y="742"/>
                  </a:lnTo>
                  <a:lnTo>
                    <a:pt x="1029" y="773"/>
                  </a:lnTo>
                  <a:lnTo>
                    <a:pt x="1007" y="802"/>
                  </a:lnTo>
                  <a:lnTo>
                    <a:pt x="982" y="831"/>
                  </a:lnTo>
                  <a:lnTo>
                    <a:pt x="956" y="858"/>
                  </a:lnTo>
                  <a:lnTo>
                    <a:pt x="927" y="884"/>
                  </a:lnTo>
                  <a:lnTo>
                    <a:pt x="898" y="910"/>
                  </a:lnTo>
                  <a:lnTo>
                    <a:pt x="868" y="935"/>
                  </a:lnTo>
                  <a:lnTo>
                    <a:pt x="836" y="958"/>
                  </a:lnTo>
                  <a:lnTo>
                    <a:pt x="803" y="979"/>
                  </a:lnTo>
                  <a:lnTo>
                    <a:pt x="770" y="1000"/>
                  </a:lnTo>
                  <a:lnTo>
                    <a:pt x="737" y="1019"/>
                  </a:lnTo>
                  <a:lnTo>
                    <a:pt x="702" y="1036"/>
                  </a:lnTo>
                  <a:lnTo>
                    <a:pt x="668" y="1053"/>
                  </a:lnTo>
                  <a:lnTo>
                    <a:pt x="634" y="1068"/>
                  </a:lnTo>
                  <a:lnTo>
                    <a:pt x="599" y="1081"/>
                  </a:lnTo>
                  <a:lnTo>
                    <a:pt x="565" y="1092"/>
                  </a:lnTo>
                  <a:lnTo>
                    <a:pt x="532" y="1102"/>
                  </a:lnTo>
                  <a:lnTo>
                    <a:pt x="499" y="1110"/>
                  </a:lnTo>
                  <a:lnTo>
                    <a:pt x="467" y="1116"/>
                  </a:lnTo>
                  <a:lnTo>
                    <a:pt x="436" y="1120"/>
                  </a:lnTo>
                  <a:lnTo>
                    <a:pt x="456" y="1030"/>
                  </a:lnTo>
                  <a:lnTo>
                    <a:pt x="474" y="944"/>
                  </a:lnTo>
                  <a:lnTo>
                    <a:pt x="490" y="860"/>
                  </a:lnTo>
                  <a:lnTo>
                    <a:pt x="504" y="782"/>
                  </a:lnTo>
                  <a:lnTo>
                    <a:pt x="509" y="745"/>
                  </a:lnTo>
                  <a:lnTo>
                    <a:pt x="514" y="710"/>
                  </a:lnTo>
                  <a:lnTo>
                    <a:pt x="517" y="677"/>
                  </a:lnTo>
                  <a:lnTo>
                    <a:pt x="519" y="645"/>
                  </a:lnTo>
                  <a:lnTo>
                    <a:pt x="520" y="615"/>
                  </a:lnTo>
                  <a:lnTo>
                    <a:pt x="520" y="589"/>
                  </a:lnTo>
                  <a:lnTo>
                    <a:pt x="518" y="565"/>
                  </a:lnTo>
                  <a:lnTo>
                    <a:pt x="515" y="543"/>
                  </a:lnTo>
                  <a:lnTo>
                    <a:pt x="512" y="531"/>
                  </a:lnTo>
                  <a:lnTo>
                    <a:pt x="508" y="519"/>
                  </a:lnTo>
                  <a:lnTo>
                    <a:pt x="504" y="509"/>
                  </a:lnTo>
                  <a:lnTo>
                    <a:pt x="500" y="499"/>
                  </a:lnTo>
                  <a:lnTo>
                    <a:pt x="494" y="491"/>
                  </a:lnTo>
                  <a:lnTo>
                    <a:pt x="489" y="483"/>
                  </a:lnTo>
                  <a:lnTo>
                    <a:pt x="483" y="476"/>
                  </a:lnTo>
                  <a:lnTo>
                    <a:pt x="477" y="470"/>
                  </a:lnTo>
                  <a:lnTo>
                    <a:pt x="471" y="466"/>
                  </a:lnTo>
                  <a:lnTo>
                    <a:pt x="465" y="462"/>
                  </a:lnTo>
                  <a:lnTo>
                    <a:pt x="458" y="459"/>
                  </a:lnTo>
                  <a:lnTo>
                    <a:pt x="451" y="457"/>
                  </a:lnTo>
                  <a:lnTo>
                    <a:pt x="444" y="456"/>
                  </a:lnTo>
                  <a:lnTo>
                    <a:pt x="438" y="455"/>
                  </a:lnTo>
                  <a:lnTo>
                    <a:pt x="431" y="456"/>
                  </a:lnTo>
                  <a:lnTo>
                    <a:pt x="424" y="457"/>
                  </a:lnTo>
                  <a:lnTo>
                    <a:pt x="417" y="459"/>
                  </a:lnTo>
                  <a:lnTo>
                    <a:pt x="410" y="461"/>
                  </a:lnTo>
                  <a:lnTo>
                    <a:pt x="404" y="465"/>
                  </a:lnTo>
                  <a:lnTo>
                    <a:pt x="397" y="469"/>
                  </a:lnTo>
                  <a:lnTo>
                    <a:pt x="391" y="474"/>
                  </a:lnTo>
                  <a:lnTo>
                    <a:pt x="384" y="479"/>
                  </a:lnTo>
                  <a:lnTo>
                    <a:pt x="379" y="486"/>
                  </a:lnTo>
                  <a:lnTo>
                    <a:pt x="374" y="493"/>
                  </a:lnTo>
                  <a:lnTo>
                    <a:pt x="369" y="500"/>
                  </a:lnTo>
                  <a:lnTo>
                    <a:pt x="365" y="508"/>
                  </a:lnTo>
                  <a:lnTo>
                    <a:pt x="361" y="516"/>
                  </a:lnTo>
                  <a:lnTo>
                    <a:pt x="358" y="525"/>
                  </a:lnTo>
                  <a:lnTo>
                    <a:pt x="355" y="535"/>
                  </a:lnTo>
                  <a:lnTo>
                    <a:pt x="353" y="545"/>
                  </a:lnTo>
                  <a:lnTo>
                    <a:pt x="352" y="555"/>
                  </a:lnTo>
                  <a:lnTo>
                    <a:pt x="351" y="566"/>
                  </a:lnTo>
                  <a:lnTo>
                    <a:pt x="350" y="598"/>
                  </a:lnTo>
                  <a:lnTo>
                    <a:pt x="347" y="634"/>
                  </a:lnTo>
                  <a:lnTo>
                    <a:pt x="344" y="671"/>
                  </a:lnTo>
                  <a:lnTo>
                    <a:pt x="339" y="709"/>
                  </a:lnTo>
                  <a:lnTo>
                    <a:pt x="333" y="750"/>
                  </a:lnTo>
                  <a:lnTo>
                    <a:pt x="327" y="793"/>
                  </a:lnTo>
                  <a:lnTo>
                    <a:pt x="319" y="836"/>
                  </a:lnTo>
                  <a:lnTo>
                    <a:pt x="311" y="880"/>
                  </a:lnTo>
                  <a:lnTo>
                    <a:pt x="293" y="973"/>
                  </a:lnTo>
                  <a:lnTo>
                    <a:pt x="273" y="1068"/>
                  </a:lnTo>
                  <a:lnTo>
                    <a:pt x="252" y="1164"/>
                  </a:lnTo>
                  <a:lnTo>
                    <a:pt x="230" y="1260"/>
                  </a:lnTo>
                  <a:lnTo>
                    <a:pt x="209" y="1354"/>
                  </a:lnTo>
                  <a:lnTo>
                    <a:pt x="189" y="1444"/>
                  </a:lnTo>
                  <a:lnTo>
                    <a:pt x="170" y="1531"/>
                  </a:lnTo>
                  <a:lnTo>
                    <a:pt x="153" y="1612"/>
                  </a:lnTo>
                  <a:lnTo>
                    <a:pt x="146" y="1649"/>
                  </a:lnTo>
                  <a:lnTo>
                    <a:pt x="139" y="1684"/>
                  </a:lnTo>
                  <a:lnTo>
                    <a:pt x="134" y="1716"/>
                  </a:lnTo>
                  <a:lnTo>
                    <a:pt x="129" y="1748"/>
                  </a:lnTo>
                  <a:lnTo>
                    <a:pt x="126" y="1776"/>
                  </a:lnTo>
                  <a:lnTo>
                    <a:pt x="124" y="1801"/>
                  </a:lnTo>
                  <a:lnTo>
                    <a:pt x="122" y="1823"/>
                  </a:lnTo>
                  <a:lnTo>
                    <a:pt x="123" y="1842"/>
                  </a:lnTo>
                  <a:lnTo>
                    <a:pt x="124" y="1853"/>
                  </a:lnTo>
                  <a:lnTo>
                    <a:pt x="126" y="1863"/>
                  </a:lnTo>
                  <a:lnTo>
                    <a:pt x="128" y="1874"/>
                  </a:lnTo>
                  <a:lnTo>
                    <a:pt x="132" y="1884"/>
                  </a:lnTo>
                  <a:lnTo>
                    <a:pt x="136" y="1893"/>
                  </a:lnTo>
                  <a:lnTo>
                    <a:pt x="140" y="1901"/>
                  </a:lnTo>
                  <a:lnTo>
                    <a:pt x="145" y="1909"/>
                  </a:lnTo>
                  <a:lnTo>
                    <a:pt x="151" y="1916"/>
                  </a:lnTo>
                  <a:lnTo>
                    <a:pt x="157" y="1922"/>
                  </a:lnTo>
                  <a:lnTo>
                    <a:pt x="163" y="1928"/>
                  </a:lnTo>
                  <a:lnTo>
                    <a:pt x="171" y="1932"/>
                  </a:lnTo>
                  <a:lnTo>
                    <a:pt x="178" y="1936"/>
                  </a:lnTo>
                  <a:lnTo>
                    <a:pt x="186" y="1940"/>
                  </a:lnTo>
                  <a:lnTo>
                    <a:pt x="193" y="1942"/>
                  </a:lnTo>
                  <a:lnTo>
                    <a:pt x="201" y="1944"/>
                  </a:lnTo>
                  <a:lnTo>
                    <a:pt x="208" y="1944"/>
                  </a:lnTo>
                  <a:lnTo>
                    <a:pt x="216" y="1944"/>
                  </a:lnTo>
                  <a:lnTo>
                    <a:pt x="224" y="1943"/>
                  </a:lnTo>
                  <a:lnTo>
                    <a:pt x="231" y="1941"/>
                  </a:lnTo>
                  <a:lnTo>
                    <a:pt x="239" y="1937"/>
                  </a:lnTo>
                  <a:lnTo>
                    <a:pt x="246" y="1933"/>
                  </a:lnTo>
                  <a:lnTo>
                    <a:pt x="253" y="1928"/>
                  </a:lnTo>
                  <a:lnTo>
                    <a:pt x="259" y="1921"/>
                  </a:lnTo>
                  <a:lnTo>
                    <a:pt x="266" y="1914"/>
                  </a:lnTo>
                  <a:lnTo>
                    <a:pt x="272" y="1905"/>
                  </a:lnTo>
                  <a:lnTo>
                    <a:pt x="278" y="1895"/>
                  </a:lnTo>
                  <a:lnTo>
                    <a:pt x="283" y="1884"/>
                  </a:lnTo>
                  <a:lnTo>
                    <a:pt x="288" y="1871"/>
                  </a:lnTo>
                  <a:lnTo>
                    <a:pt x="291" y="1857"/>
                  </a:lnTo>
                  <a:lnTo>
                    <a:pt x="294" y="1842"/>
                  </a:lnTo>
                  <a:lnTo>
                    <a:pt x="297" y="1825"/>
                  </a:lnTo>
                  <a:lnTo>
                    <a:pt x="298" y="1807"/>
                  </a:lnTo>
                  <a:lnTo>
                    <a:pt x="300" y="1783"/>
                  </a:lnTo>
                  <a:lnTo>
                    <a:pt x="303" y="1756"/>
                  </a:lnTo>
                  <a:lnTo>
                    <a:pt x="307" y="1727"/>
                  </a:lnTo>
                  <a:lnTo>
                    <a:pt x="311" y="1697"/>
                  </a:lnTo>
                  <a:lnTo>
                    <a:pt x="322" y="1634"/>
                  </a:lnTo>
                  <a:lnTo>
                    <a:pt x="335" y="1565"/>
                  </a:lnTo>
                  <a:lnTo>
                    <a:pt x="351" y="1493"/>
                  </a:lnTo>
                  <a:lnTo>
                    <a:pt x="367" y="1417"/>
                  </a:lnTo>
                  <a:lnTo>
                    <a:pt x="385" y="1339"/>
                  </a:lnTo>
                  <a:lnTo>
                    <a:pt x="404" y="1260"/>
                  </a:lnTo>
                  <a:lnTo>
                    <a:pt x="469" y="1254"/>
                  </a:lnTo>
                  <a:lnTo>
                    <a:pt x="534" y="1245"/>
                  </a:lnTo>
                  <a:lnTo>
                    <a:pt x="595" y="1232"/>
                  </a:lnTo>
                  <a:lnTo>
                    <a:pt x="655" y="1217"/>
                  </a:lnTo>
                  <a:lnTo>
                    <a:pt x="712" y="1198"/>
                  </a:lnTo>
                  <a:lnTo>
                    <a:pt x="768" y="1175"/>
                  </a:lnTo>
                  <a:lnTo>
                    <a:pt x="821" y="1151"/>
                  </a:lnTo>
                  <a:lnTo>
                    <a:pt x="871" y="1125"/>
                  </a:lnTo>
                  <a:lnTo>
                    <a:pt x="919" y="1096"/>
                  </a:lnTo>
                  <a:lnTo>
                    <a:pt x="965" y="1065"/>
                  </a:lnTo>
                  <a:lnTo>
                    <a:pt x="1007" y="1031"/>
                  </a:lnTo>
                  <a:lnTo>
                    <a:pt x="1047" y="996"/>
                  </a:lnTo>
                  <a:lnTo>
                    <a:pt x="1085" y="960"/>
                  </a:lnTo>
                  <a:lnTo>
                    <a:pt x="1119" y="922"/>
                  </a:lnTo>
                  <a:lnTo>
                    <a:pt x="1150" y="883"/>
                  </a:lnTo>
                  <a:lnTo>
                    <a:pt x="1180" y="842"/>
                  </a:lnTo>
                  <a:lnTo>
                    <a:pt x="1205" y="802"/>
                  </a:lnTo>
                  <a:lnTo>
                    <a:pt x="1227" y="759"/>
                  </a:lnTo>
                  <a:lnTo>
                    <a:pt x="1247" y="717"/>
                  </a:lnTo>
                  <a:lnTo>
                    <a:pt x="1263" y="674"/>
                  </a:lnTo>
                  <a:lnTo>
                    <a:pt x="1277" y="631"/>
                  </a:lnTo>
                  <a:lnTo>
                    <a:pt x="1286" y="587"/>
                  </a:lnTo>
                  <a:lnTo>
                    <a:pt x="1293" y="545"/>
                  </a:lnTo>
                  <a:lnTo>
                    <a:pt x="1295" y="502"/>
                  </a:lnTo>
                  <a:lnTo>
                    <a:pt x="1295" y="459"/>
                  </a:lnTo>
                  <a:lnTo>
                    <a:pt x="1291" y="418"/>
                  </a:lnTo>
                  <a:lnTo>
                    <a:pt x="1283" y="377"/>
                  </a:lnTo>
                  <a:lnTo>
                    <a:pt x="1270" y="337"/>
                  </a:lnTo>
                  <a:lnTo>
                    <a:pt x="1255" y="299"/>
                  </a:lnTo>
                  <a:lnTo>
                    <a:pt x="1236" y="262"/>
                  </a:lnTo>
                  <a:lnTo>
                    <a:pt x="1214" y="226"/>
                  </a:lnTo>
                  <a:lnTo>
                    <a:pt x="1187" y="191"/>
                  </a:lnTo>
                  <a:close/>
                </a:path>
              </a:pathLst>
            </a:custGeom>
            <a:solidFill>
              <a:srgbClr val="000000"/>
            </a:solidFill>
            <a:ln w="9525">
              <a:noFill/>
              <a:round/>
              <a:headEnd/>
              <a:tailEnd/>
            </a:ln>
          </p:spPr>
          <p:txBody>
            <a:bodyPr/>
            <a:lstStyle/>
            <a:p>
              <a:pPr defTabSz="828446" fontAlgn="auto">
                <a:spcBef>
                  <a:spcPts val="0"/>
                </a:spcBef>
                <a:spcAft>
                  <a:spcPts val="0"/>
                </a:spcAft>
                <a:defRPr/>
              </a:pPr>
              <a:endParaRPr lang="en-US" sz="1600" kern="0" dirty="0">
                <a:solidFill>
                  <a:sysClr val="windowText" lastClr="000000"/>
                </a:solidFill>
              </a:endParaRPr>
            </a:p>
          </p:txBody>
        </p:sp>
        <p:sp>
          <p:nvSpPr>
            <p:cNvPr id="17" name="Freeform 23"/>
            <p:cNvSpPr>
              <a:spLocks noEditPoints="1"/>
            </p:cNvSpPr>
            <p:nvPr/>
          </p:nvSpPr>
          <p:spPr bwMode="black">
            <a:xfrm>
              <a:off x="1868488" y="3884612"/>
              <a:ext cx="306387" cy="133350"/>
            </a:xfrm>
            <a:custGeom>
              <a:avLst/>
              <a:gdLst/>
              <a:ahLst/>
              <a:cxnLst>
                <a:cxn ang="0">
                  <a:pos x="2165" y="842"/>
                </a:cxn>
                <a:cxn ang="0">
                  <a:pos x="2031" y="763"/>
                </a:cxn>
                <a:cxn ang="0">
                  <a:pos x="1942" y="562"/>
                </a:cxn>
                <a:cxn ang="0">
                  <a:pos x="1859" y="444"/>
                </a:cxn>
                <a:cxn ang="0">
                  <a:pos x="1732" y="447"/>
                </a:cxn>
                <a:cxn ang="0">
                  <a:pos x="1587" y="543"/>
                </a:cxn>
                <a:cxn ang="0">
                  <a:pos x="1293" y="825"/>
                </a:cxn>
                <a:cxn ang="0">
                  <a:pos x="1254" y="831"/>
                </a:cxn>
                <a:cxn ang="0">
                  <a:pos x="1313" y="586"/>
                </a:cxn>
                <a:cxn ang="0">
                  <a:pos x="1361" y="362"/>
                </a:cxn>
                <a:cxn ang="0">
                  <a:pos x="1343" y="242"/>
                </a:cxn>
                <a:cxn ang="0">
                  <a:pos x="1248" y="204"/>
                </a:cxn>
                <a:cxn ang="0">
                  <a:pos x="1035" y="219"/>
                </a:cxn>
                <a:cxn ang="0">
                  <a:pos x="747" y="226"/>
                </a:cxn>
                <a:cxn ang="0">
                  <a:pos x="491" y="170"/>
                </a:cxn>
                <a:cxn ang="0">
                  <a:pos x="544" y="73"/>
                </a:cxn>
                <a:cxn ang="0">
                  <a:pos x="523" y="14"/>
                </a:cxn>
                <a:cxn ang="0">
                  <a:pos x="454" y="2"/>
                </a:cxn>
                <a:cxn ang="0">
                  <a:pos x="365" y="49"/>
                </a:cxn>
                <a:cxn ang="0">
                  <a:pos x="277" y="100"/>
                </a:cxn>
                <a:cxn ang="0">
                  <a:pos x="208" y="111"/>
                </a:cxn>
                <a:cxn ang="0">
                  <a:pos x="172" y="151"/>
                </a:cxn>
                <a:cxn ang="0">
                  <a:pos x="170" y="199"/>
                </a:cxn>
                <a:cxn ang="0">
                  <a:pos x="205" y="239"/>
                </a:cxn>
                <a:cxn ang="0">
                  <a:pos x="120" y="399"/>
                </a:cxn>
                <a:cxn ang="0">
                  <a:pos x="27" y="635"/>
                </a:cxn>
                <a:cxn ang="0">
                  <a:pos x="3" y="869"/>
                </a:cxn>
                <a:cxn ang="0">
                  <a:pos x="105" y="1035"/>
                </a:cxn>
                <a:cxn ang="0">
                  <a:pos x="354" y="1071"/>
                </a:cxn>
                <a:cxn ang="0">
                  <a:pos x="546" y="971"/>
                </a:cxn>
                <a:cxn ang="0">
                  <a:pos x="662" y="788"/>
                </a:cxn>
                <a:cxn ang="0">
                  <a:pos x="701" y="574"/>
                </a:cxn>
                <a:cxn ang="0">
                  <a:pos x="661" y="381"/>
                </a:cxn>
                <a:cxn ang="0">
                  <a:pos x="800" y="366"/>
                </a:cxn>
                <a:cxn ang="0">
                  <a:pos x="976" y="370"/>
                </a:cxn>
                <a:cxn ang="0">
                  <a:pos x="1184" y="338"/>
                </a:cxn>
                <a:cxn ang="0">
                  <a:pos x="1196" y="388"/>
                </a:cxn>
                <a:cxn ang="0">
                  <a:pos x="1104" y="721"/>
                </a:cxn>
                <a:cxn ang="0">
                  <a:pos x="1074" y="920"/>
                </a:cxn>
                <a:cxn ang="0">
                  <a:pos x="1118" y="1049"/>
                </a:cxn>
                <a:cxn ang="0">
                  <a:pos x="1238" y="1043"/>
                </a:cxn>
                <a:cxn ang="0">
                  <a:pos x="1409" y="910"/>
                </a:cxn>
                <a:cxn ang="0">
                  <a:pos x="1680" y="646"/>
                </a:cxn>
                <a:cxn ang="0">
                  <a:pos x="1750" y="633"/>
                </a:cxn>
                <a:cxn ang="0">
                  <a:pos x="1837" y="797"/>
                </a:cxn>
                <a:cxn ang="0">
                  <a:pos x="1907" y="905"/>
                </a:cxn>
                <a:cxn ang="0">
                  <a:pos x="2024" y="976"/>
                </a:cxn>
                <a:cxn ang="0">
                  <a:pos x="2156" y="984"/>
                </a:cxn>
                <a:cxn ang="0">
                  <a:pos x="2303" y="948"/>
                </a:cxn>
                <a:cxn ang="0">
                  <a:pos x="2436" y="862"/>
                </a:cxn>
                <a:cxn ang="0">
                  <a:pos x="2481" y="810"/>
                </a:cxn>
                <a:cxn ang="0">
                  <a:pos x="2481" y="773"/>
                </a:cxn>
                <a:cxn ang="0">
                  <a:pos x="2436" y="758"/>
                </a:cxn>
                <a:cxn ang="0">
                  <a:pos x="254" y="930"/>
                </a:cxn>
                <a:cxn ang="0">
                  <a:pos x="190" y="835"/>
                </a:cxn>
                <a:cxn ang="0">
                  <a:pos x="209" y="666"/>
                </a:cxn>
                <a:cxn ang="0">
                  <a:pos x="275" y="478"/>
                </a:cxn>
                <a:cxn ang="0">
                  <a:pos x="417" y="324"/>
                </a:cxn>
                <a:cxn ang="0">
                  <a:pos x="525" y="468"/>
                </a:cxn>
                <a:cxn ang="0">
                  <a:pos x="535" y="658"/>
                </a:cxn>
                <a:cxn ang="0">
                  <a:pos x="466" y="831"/>
                </a:cxn>
                <a:cxn ang="0">
                  <a:pos x="338" y="930"/>
                </a:cxn>
              </a:cxnLst>
              <a:rect l="0" t="0" r="r" b="b"/>
              <a:pathLst>
                <a:path w="2487" h="1077">
                  <a:moveTo>
                    <a:pt x="2374" y="778"/>
                  </a:moveTo>
                  <a:lnTo>
                    <a:pt x="2331" y="800"/>
                  </a:lnTo>
                  <a:lnTo>
                    <a:pt x="2292" y="817"/>
                  </a:lnTo>
                  <a:lnTo>
                    <a:pt x="2255" y="830"/>
                  </a:lnTo>
                  <a:lnTo>
                    <a:pt x="2223" y="838"/>
                  </a:lnTo>
                  <a:lnTo>
                    <a:pt x="2193" y="842"/>
                  </a:lnTo>
                  <a:lnTo>
                    <a:pt x="2165" y="842"/>
                  </a:lnTo>
                  <a:lnTo>
                    <a:pt x="2140" y="839"/>
                  </a:lnTo>
                  <a:lnTo>
                    <a:pt x="2117" y="833"/>
                  </a:lnTo>
                  <a:lnTo>
                    <a:pt x="2097" y="824"/>
                  </a:lnTo>
                  <a:lnTo>
                    <a:pt x="2078" y="813"/>
                  </a:lnTo>
                  <a:lnTo>
                    <a:pt x="2061" y="798"/>
                  </a:lnTo>
                  <a:lnTo>
                    <a:pt x="2046" y="781"/>
                  </a:lnTo>
                  <a:lnTo>
                    <a:pt x="2031" y="763"/>
                  </a:lnTo>
                  <a:lnTo>
                    <a:pt x="2019" y="744"/>
                  </a:lnTo>
                  <a:lnTo>
                    <a:pt x="2007" y="723"/>
                  </a:lnTo>
                  <a:lnTo>
                    <a:pt x="1997" y="701"/>
                  </a:lnTo>
                  <a:lnTo>
                    <a:pt x="1977" y="655"/>
                  </a:lnTo>
                  <a:lnTo>
                    <a:pt x="1960" y="608"/>
                  </a:lnTo>
                  <a:lnTo>
                    <a:pt x="1951" y="585"/>
                  </a:lnTo>
                  <a:lnTo>
                    <a:pt x="1942" y="562"/>
                  </a:lnTo>
                  <a:lnTo>
                    <a:pt x="1933" y="541"/>
                  </a:lnTo>
                  <a:lnTo>
                    <a:pt x="1922" y="521"/>
                  </a:lnTo>
                  <a:lnTo>
                    <a:pt x="1911" y="501"/>
                  </a:lnTo>
                  <a:lnTo>
                    <a:pt x="1900" y="483"/>
                  </a:lnTo>
                  <a:lnTo>
                    <a:pt x="1888" y="468"/>
                  </a:lnTo>
                  <a:lnTo>
                    <a:pt x="1874" y="455"/>
                  </a:lnTo>
                  <a:lnTo>
                    <a:pt x="1859" y="444"/>
                  </a:lnTo>
                  <a:lnTo>
                    <a:pt x="1843" y="436"/>
                  </a:lnTo>
                  <a:lnTo>
                    <a:pt x="1824" y="431"/>
                  </a:lnTo>
                  <a:lnTo>
                    <a:pt x="1803" y="429"/>
                  </a:lnTo>
                  <a:lnTo>
                    <a:pt x="1787" y="430"/>
                  </a:lnTo>
                  <a:lnTo>
                    <a:pt x="1769" y="434"/>
                  </a:lnTo>
                  <a:lnTo>
                    <a:pt x="1751" y="439"/>
                  </a:lnTo>
                  <a:lnTo>
                    <a:pt x="1732" y="447"/>
                  </a:lnTo>
                  <a:lnTo>
                    <a:pt x="1713" y="456"/>
                  </a:lnTo>
                  <a:lnTo>
                    <a:pt x="1692" y="467"/>
                  </a:lnTo>
                  <a:lnTo>
                    <a:pt x="1671" y="480"/>
                  </a:lnTo>
                  <a:lnTo>
                    <a:pt x="1651" y="493"/>
                  </a:lnTo>
                  <a:lnTo>
                    <a:pt x="1630" y="508"/>
                  </a:lnTo>
                  <a:lnTo>
                    <a:pt x="1609" y="526"/>
                  </a:lnTo>
                  <a:lnTo>
                    <a:pt x="1587" y="543"/>
                  </a:lnTo>
                  <a:lnTo>
                    <a:pt x="1566" y="560"/>
                  </a:lnTo>
                  <a:lnTo>
                    <a:pt x="1525" y="597"/>
                  </a:lnTo>
                  <a:lnTo>
                    <a:pt x="1483" y="636"/>
                  </a:lnTo>
                  <a:lnTo>
                    <a:pt x="1407" y="712"/>
                  </a:lnTo>
                  <a:lnTo>
                    <a:pt x="1341" y="778"/>
                  </a:lnTo>
                  <a:lnTo>
                    <a:pt x="1315" y="805"/>
                  </a:lnTo>
                  <a:lnTo>
                    <a:pt x="1293" y="825"/>
                  </a:lnTo>
                  <a:lnTo>
                    <a:pt x="1284" y="833"/>
                  </a:lnTo>
                  <a:lnTo>
                    <a:pt x="1277" y="838"/>
                  </a:lnTo>
                  <a:lnTo>
                    <a:pt x="1271" y="842"/>
                  </a:lnTo>
                  <a:lnTo>
                    <a:pt x="1265" y="843"/>
                  </a:lnTo>
                  <a:lnTo>
                    <a:pt x="1260" y="842"/>
                  </a:lnTo>
                  <a:lnTo>
                    <a:pt x="1256" y="838"/>
                  </a:lnTo>
                  <a:lnTo>
                    <a:pt x="1254" y="831"/>
                  </a:lnTo>
                  <a:lnTo>
                    <a:pt x="1254" y="822"/>
                  </a:lnTo>
                  <a:lnTo>
                    <a:pt x="1254" y="811"/>
                  </a:lnTo>
                  <a:lnTo>
                    <a:pt x="1256" y="798"/>
                  </a:lnTo>
                  <a:lnTo>
                    <a:pt x="1259" y="782"/>
                  </a:lnTo>
                  <a:lnTo>
                    <a:pt x="1262" y="765"/>
                  </a:lnTo>
                  <a:lnTo>
                    <a:pt x="1285" y="683"/>
                  </a:lnTo>
                  <a:lnTo>
                    <a:pt x="1313" y="586"/>
                  </a:lnTo>
                  <a:lnTo>
                    <a:pt x="1327" y="535"/>
                  </a:lnTo>
                  <a:lnTo>
                    <a:pt x="1340" y="483"/>
                  </a:lnTo>
                  <a:lnTo>
                    <a:pt x="1346" y="457"/>
                  </a:lnTo>
                  <a:lnTo>
                    <a:pt x="1351" y="433"/>
                  </a:lnTo>
                  <a:lnTo>
                    <a:pt x="1355" y="408"/>
                  </a:lnTo>
                  <a:lnTo>
                    <a:pt x="1359" y="385"/>
                  </a:lnTo>
                  <a:lnTo>
                    <a:pt x="1361" y="362"/>
                  </a:lnTo>
                  <a:lnTo>
                    <a:pt x="1363" y="340"/>
                  </a:lnTo>
                  <a:lnTo>
                    <a:pt x="1363" y="320"/>
                  </a:lnTo>
                  <a:lnTo>
                    <a:pt x="1362" y="301"/>
                  </a:lnTo>
                  <a:lnTo>
                    <a:pt x="1360" y="284"/>
                  </a:lnTo>
                  <a:lnTo>
                    <a:pt x="1356" y="268"/>
                  </a:lnTo>
                  <a:lnTo>
                    <a:pt x="1351" y="254"/>
                  </a:lnTo>
                  <a:lnTo>
                    <a:pt x="1343" y="242"/>
                  </a:lnTo>
                  <a:lnTo>
                    <a:pt x="1334" y="232"/>
                  </a:lnTo>
                  <a:lnTo>
                    <a:pt x="1324" y="223"/>
                  </a:lnTo>
                  <a:lnTo>
                    <a:pt x="1312" y="217"/>
                  </a:lnTo>
                  <a:lnTo>
                    <a:pt x="1298" y="212"/>
                  </a:lnTo>
                  <a:lnTo>
                    <a:pt x="1283" y="208"/>
                  </a:lnTo>
                  <a:lnTo>
                    <a:pt x="1267" y="205"/>
                  </a:lnTo>
                  <a:lnTo>
                    <a:pt x="1248" y="204"/>
                  </a:lnTo>
                  <a:lnTo>
                    <a:pt x="1230" y="203"/>
                  </a:lnTo>
                  <a:lnTo>
                    <a:pt x="1209" y="203"/>
                  </a:lnTo>
                  <a:lnTo>
                    <a:pt x="1188" y="204"/>
                  </a:lnTo>
                  <a:lnTo>
                    <a:pt x="1166" y="206"/>
                  </a:lnTo>
                  <a:lnTo>
                    <a:pt x="1141" y="208"/>
                  </a:lnTo>
                  <a:lnTo>
                    <a:pt x="1090" y="213"/>
                  </a:lnTo>
                  <a:lnTo>
                    <a:pt x="1035" y="219"/>
                  </a:lnTo>
                  <a:lnTo>
                    <a:pt x="977" y="224"/>
                  </a:lnTo>
                  <a:lnTo>
                    <a:pt x="914" y="228"/>
                  </a:lnTo>
                  <a:lnTo>
                    <a:pt x="882" y="229"/>
                  </a:lnTo>
                  <a:lnTo>
                    <a:pt x="850" y="230"/>
                  </a:lnTo>
                  <a:lnTo>
                    <a:pt x="816" y="229"/>
                  </a:lnTo>
                  <a:lnTo>
                    <a:pt x="782" y="228"/>
                  </a:lnTo>
                  <a:lnTo>
                    <a:pt x="747" y="226"/>
                  </a:lnTo>
                  <a:lnTo>
                    <a:pt x="711" y="222"/>
                  </a:lnTo>
                  <a:lnTo>
                    <a:pt x="676" y="218"/>
                  </a:lnTo>
                  <a:lnTo>
                    <a:pt x="640" y="211"/>
                  </a:lnTo>
                  <a:lnTo>
                    <a:pt x="604" y="204"/>
                  </a:lnTo>
                  <a:lnTo>
                    <a:pt x="566" y="194"/>
                  </a:lnTo>
                  <a:lnTo>
                    <a:pt x="529" y="183"/>
                  </a:lnTo>
                  <a:lnTo>
                    <a:pt x="491" y="170"/>
                  </a:lnTo>
                  <a:lnTo>
                    <a:pt x="505" y="155"/>
                  </a:lnTo>
                  <a:lnTo>
                    <a:pt x="516" y="140"/>
                  </a:lnTo>
                  <a:lnTo>
                    <a:pt x="525" y="126"/>
                  </a:lnTo>
                  <a:lnTo>
                    <a:pt x="532" y="112"/>
                  </a:lnTo>
                  <a:lnTo>
                    <a:pt x="538" y="99"/>
                  </a:lnTo>
                  <a:lnTo>
                    <a:pt x="541" y="85"/>
                  </a:lnTo>
                  <a:lnTo>
                    <a:pt x="544" y="73"/>
                  </a:lnTo>
                  <a:lnTo>
                    <a:pt x="545" y="62"/>
                  </a:lnTo>
                  <a:lnTo>
                    <a:pt x="544" y="52"/>
                  </a:lnTo>
                  <a:lnTo>
                    <a:pt x="542" y="43"/>
                  </a:lnTo>
                  <a:lnTo>
                    <a:pt x="539" y="34"/>
                  </a:lnTo>
                  <a:lnTo>
                    <a:pt x="535" y="26"/>
                  </a:lnTo>
                  <a:lnTo>
                    <a:pt x="529" y="20"/>
                  </a:lnTo>
                  <a:lnTo>
                    <a:pt x="523" y="14"/>
                  </a:lnTo>
                  <a:lnTo>
                    <a:pt x="515" y="9"/>
                  </a:lnTo>
                  <a:lnTo>
                    <a:pt x="507" y="5"/>
                  </a:lnTo>
                  <a:lnTo>
                    <a:pt x="498" y="2"/>
                  </a:lnTo>
                  <a:lnTo>
                    <a:pt x="487" y="0"/>
                  </a:lnTo>
                  <a:lnTo>
                    <a:pt x="477" y="0"/>
                  </a:lnTo>
                  <a:lnTo>
                    <a:pt x="466" y="0"/>
                  </a:lnTo>
                  <a:lnTo>
                    <a:pt x="454" y="2"/>
                  </a:lnTo>
                  <a:lnTo>
                    <a:pt x="442" y="5"/>
                  </a:lnTo>
                  <a:lnTo>
                    <a:pt x="430" y="9"/>
                  </a:lnTo>
                  <a:lnTo>
                    <a:pt x="418" y="14"/>
                  </a:lnTo>
                  <a:lnTo>
                    <a:pt x="405" y="21"/>
                  </a:lnTo>
                  <a:lnTo>
                    <a:pt x="392" y="29"/>
                  </a:lnTo>
                  <a:lnTo>
                    <a:pt x="378" y="38"/>
                  </a:lnTo>
                  <a:lnTo>
                    <a:pt x="365" y="49"/>
                  </a:lnTo>
                  <a:lnTo>
                    <a:pt x="353" y="61"/>
                  </a:lnTo>
                  <a:lnTo>
                    <a:pt x="340" y="75"/>
                  </a:lnTo>
                  <a:lnTo>
                    <a:pt x="328" y="90"/>
                  </a:lnTo>
                  <a:lnTo>
                    <a:pt x="316" y="108"/>
                  </a:lnTo>
                  <a:lnTo>
                    <a:pt x="303" y="104"/>
                  </a:lnTo>
                  <a:lnTo>
                    <a:pt x="290" y="101"/>
                  </a:lnTo>
                  <a:lnTo>
                    <a:pt x="277" y="100"/>
                  </a:lnTo>
                  <a:lnTo>
                    <a:pt x="265" y="99"/>
                  </a:lnTo>
                  <a:lnTo>
                    <a:pt x="254" y="99"/>
                  </a:lnTo>
                  <a:lnTo>
                    <a:pt x="243" y="100"/>
                  </a:lnTo>
                  <a:lnTo>
                    <a:pt x="233" y="101"/>
                  </a:lnTo>
                  <a:lnTo>
                    <a:pt x="224" y="104"/>
                  </a:lnTo>
                  <a:lnTo>
                    <a:pt x="216" y="107"/>
                  </a:lnTo>
                  <a:lnTo>
                    <a:pt x="208" y="111"/>
                  </a:lnTo>
                  <a:lnTo>
                    <a:pt x="201" y="115"/>
                  </a:lnTo>
                  <a:lnTo>
                    <a:pt x="194" y="120"/>
                  </a:lnTo>
                  <a:lnTo>
                    <a:pt x="188" y="126"/>
                  </a:lnTo>
                  <a:lnTo>
                    <a:pt x="183" y="131"/>
                  </a:lnTo>
                  <a:lnTo>
                    <a:pt x="179" y="137"/>
                  </a:lnTo>
                  <a:lnTo>
                    <a:pt x="175" y="144"/>
                  </a:lnTo>
                  <a:lnTo>
                    <a:pt x="172" y="151"/>
                  </a:lnTo>
                  <a:lnTo>
                    <a:pt x="169" y="157"/>
                  </a:lnTo>
                  <a:lnTo>
                    <a:pt x="168" y="164"/>
                  </a:lnTo>
                  <a:lnTo>
                    <a:pt x="167" y="171"/>
                  </a:lnTo>
                  <a:lnTo>
                    <a:pt x="167" y="179"/>
                  </a:lnTo>
                  <a:lnTo>
                    <a:pt x="167" y="186"/>
                  </a:lnTo>
                  <a:lnTo>
                    <a:pt x="168" y="193"/>
                  </a:lnTo>
                  <a:lnTo>
                    <a:pt x="170" y="199"/>
                  </a:lnTo>
                  <a:lnTo>
                    <a:pt x="173" y="206"/>
                  </a:lnTo>
                  <a:lnTo>
                    <a:pt x="176" y="212"/>
                  </a:lnTo>
                  <a:lnTo>
                    <a:pt x="181" y="218"/>
                  </a:lnTo>
                  <a:lnTo>
                    <a:pt x="186" y="224"/>
                  </a:lnTo>
                  <a:lnTo>
                    <a:pt x="191" y="229"/>
                  </a:lnTo>
                  <a:lnTo>
                    <a:pt x="198" y="234"/>
                  </a:lnTo>
                  <a:lnTo>
                    <a:pt x="205" y="239"/>
                  </a:lnTo>
                  <a:lnTo>
                    <a:pt x="213" y="242"/>
                  </a:lnTo>
                  <a:lnTo>
                    <a:pt x="199" y="264"/>
                  </a:lnTo>
                  <a:lnTo>
                    <a:pt x="184" y="287"/>
                  </a:lnTo>
                  <a:lnTo>
                    <a:pt x="168" y="312"/>
                  </a:lnTo>
                  <a:lnTo>
                    <a:pt x="152" y="339"/>
                  </a:lnTo>
                  <a:lnTo>
                    <a:pt x="136" y="368"/>
                  </a:lnTo>
                  <a:lnTo>
                    <a:pt x="120" y="399"/>
                  </a:lnTo>
                  <a:lnTo>
                    <a:pt x="105" y="430"/>
                  </a:lnTo>
                  <a:lnTo>
                    <a:pt x="90" y="463"/>
                  </a:lnTo>
                  <a:lnTo>
                    <a:pt x="76" y="496"/>
                  </a:lnTo>
                  <a:lnTo>
                    <a:pt x="62" y="531"/>
                  </a:lnTo>
                  <a:lnTo>
                    <a:pt x="50" y="566"/>
                  </a:lnTo>
                  <a:lnTo>
                    <a:pt x="37" y="600"/>
                  </a:lnTo>
                  <a:lnTo>
                    <a:pt x="27" y="635"/>
                  </a:lnTo>
                  <a:lnTo>
                    <a:pt x="18" y="671"/>
                  </a:lnTo>
                  <a:lnTo>
                    <a:pt x="11" y="706"/>
                  </a:lnTo>
                  <a:lnTo>
                    <a:pt x="5" y="740"/>
                  </a:lnTo>
                  <a:lnTo>
                    <a:pt x="2" y="773"/>
                  </a:lnTo>
                  <a:lnTo>
                    <a:pt x="0" y="807"/>
                  </a:lnTo>
                  <a:lnTo>
                    <a:pt x="0" y="839"/>
                  </a:lnTo>
                  <a:lnTo>
                    <a:pt x="3" y="869"/>
                  </a:lnTo>
                  <a:lnTo>
                    <a:pt x="9" y="898"/>
                  </a:lnTo>
                  <a:lnTo>
                    <a:pt x="17" y="926"/>
                  </a:lnTo>
                  <a:lnTo>
                    <a:pt x="28" y="953"/>
                  </a:lnTo>
                  <a:lnTo>
                    <a:pt x="42" y="976"/>
                  </a:lnTo>
                  <a:lnTo>
                    <a:pt x="60" y="998"/>
                  </a:lnTo>
                  <a:lnTo>
                    <a:pt x="81" y="1018"/>
                  </a:lnTo>
                  <a:lnTo>
                    <a:pt x="105" y="1035"/>
                  </a:lnTo>
                  <a:lnTo>
                    <a:pt x="133" y="1049"/>
                  </a:lnTo>
                  <a:lnTo>
                    <a:pt x="165" y="1060"/>
                  </a:lnTo>
                  <a:lnTo>
                    <a:pt x="201" y="1070"/>
                  </a:lnTo>
                  <a:lnTo>
                    <a:pt x="241" y="1075"/>
                  </a:lnTo>
                  <a:lnTo>
                    <a:pt x="286" y="1077"/>
                  </a:lnTo>
                  <a:lnTo>
                    <a:pt x="321" y="1075"/>
                  </a:lnTo>
                  <a:lnTo>
                    <a:pt x="354" y="1071"/>
                  </a:lnTo>
                  <a:lnTo>
                    <a:pt x="387" y="1063"/>
                  </a:lnTo>
                  <a:lnTo>
                    <a:pt x="417" y="1053"/>
                  </a:lnTo>
                  <a:lnTo>
                    <a:pt x="445" y="1041"/>
                  </a:lnTo>
                  <a:lnTo>
                    <a:pt x="473" y="1027"/>
                  </a:lnTo>
                  <a:lnTo>
                    <a:pt x="499" y="1010"/>
                  </a:lnTo>
                  <a:lnTo>
                    <a:pt x="523" y="991"/>
                  </a:lnTo>
                  <a:lnTo>
                    <a:pt x="546" y="971"/>
                  </a:lnTo>
                  <a:lnTo>
                    <a:pt x="567" y="949"/>
                  </a:lnTo>
                  <a:lnTo>
                    <a:pt x="587" y="924"/>
                  </a:lnTo>
                  <a:lnTo>
                    <a:pt x="606" y="899"/>
                  </a:lnTo>
                  <a:lnTo>
                    <a:pt x="622" y="873"/>
                  </a:lnTo>
                  <a:lnTo>
                    <a:pt x="637" y="846"/>
                  </a:lnTo>
                  <a:lnTo>
                    <a:pt x="650" y="818"/>
                  </a:lnTo>
                  <a:lnTo>
                    <a:pt x="662" y="788"/>
                  </a:lnTo>
                  <a:lnTo>
                    <a:pt x="672" y="758"/>
                  </a:lnTo>
                  <a:lnTo>
                    <a:pt x="681" y="728"/>
                  </a:lnTo>
                  <a:lnTo>
                    <a:pt x="688" y="697"/>
                  </a:lnTo>
                  <a:lnTo>
                    <a:pt x="694" y="667"/>
                  </a:lnTo>
                  <a:lnTo>
                    <a:pt x="697" y="635"/>
                  </a:lnTo>
                  <a:lnTo>
                    <a:pt x="700" y="604"/>
                  </a:lnTo>
                  <a:lnTo>
                    <a:pt x="701" y="574"/>
                  </a:lnTo>
                  <a:lnTo>
                    <a:pt x="700" y="544"/>
                  </a:lnTo>
                  <a:lnTo>
                    <a:pt x="697" y="515"/>
                  </a:lnTo>
                  <a:lnTo>
                    <a:pt x="693" y="485"/>
                  </a:lnTo>
                  <a:lnTo>
                    <a:pt x="688" y="458"/>
                  </a:lnTo>
                  <a:lnTo>
                    <a:pt x="681" y="431"/>
                  </a:lnTo>
                  <a:lnTo>
                    <a:pt x="672" y="406"/>
                  </a:lnTo>
                  <a:lnTo>
                    <a:pt x="661" y="381"/>
                  </a:lnTo>
                  <a:lnTo>
                    <a:pt x="649" y="358"/>
                  </a:lnTo>
                  <a:lnTo>
                    <a:pt x="636" y="336"/>
                  </a:lnTo>
                  <a:lnTo>
                    <a:pt x="671" y="345"/>
                  </a:lnTo>
                  <a:lnTo>
                    <a:pt x="705" y="352"/>
                  </a:lnTo>
                  <a:lnTo>
                    <a:pt x="739" y="357"/>
                  </a:lnTo>
                  <a:lnTo>
                    <a:pt x="770" y="362"/>
                  </a:lnTo>
                  <a:lnTo>
                    <a:pt x="800" y="366"/>
                  </a:lnTo>
                  <a:lnTo>
                    <a:pt x="830" y="369"/>
                  </a:lnTo>
                  <a:lnTo>
                    <a:pt x="857" y="371"/>
                  </a:lnTo>
                  <a:lnTo>
                    <a:pt x="883" y="372"/>
                  </a:lnTo>
                  <a:lnTo>
                    <a:pt x="908" y="372"/>
                  </a:lnTo>
                  <a:lnTo>
                    <a:pt x="931" y="372"/>
                  </a:lnTo>
                  <a:lnTo>
                    <a:pt x="955" y="371"/>
                  </a:lnTo>
                  <a:lnTo>
                    <a:pt x="976" y="370"/>
                  </a:lnTo>
                  <a:lnTo>
                    <a:pt x="1015" y="366"/>
                  </a:lnTo>
                  <a:lnTo>
                    <a:pt x="1051" y="361"/>
                  </a:lnTo>
                  <a:lnTo>
                    <a:pt x="1108" y="349"/>
                  </a:lnTo>
                  <a:lnTo>
                    <a:pt x="1150" y="340"/>
                  </a:lnTo>
                  <a:lnTo>
                    <a:pt x="1166" y="338"/>
                  </a:lnTo>
                  <a:lnTo>
                    <a:pt x="1179" y="337"/>
                  </a:lnTo>
                  <a:lnTo>
                    <a:pt x="1184" y="338"/>
                  </a:lnTo>
                  <a:lnTo>
                    <a:pt x="1189" y="340"/>
                  </a:lnTo>
                  <a:lnTo>
                    <a:pt x="1193" y="342"/>
                  </a:lnTo>
                  <a:lnTo>
                    <a:pt x="1196" y="346"/>
                  </a:lnTo>
                  <a:lnTo>
                    <a:pt x="1198" y="352"/>
                  </a:lnTo>
                  <a:lnTo>
                    <a:pt x="1199" y="361"/>
                  </a:lnTo>
                  <a:lnTo>
                    <a:pt x="1198" y="372"/>
                  </a:lnTo>
                  <a:lnTo>
                    <a:pt x="1196" y="388"/>
                  </a:lnTo>
                  <a:lnTo>
                    <a:pt x="1188" y="423"/>
                  </a:lnTo>
                  <a:lnTo>
                    <a:pt x="1177" y="467"/>
                  </a:lnTo>
                  <a:lnTo>
                    <a:pt x="1162" y="517"/>
                  </a:lnTo>
                  <a:lnTo>
                    <a:pt x="1145" y="572"/>
                  </a:lnTo>
                  <a:lnTo>
                    <a:pt x="1128" y="630"/>
                  </a:lnTo>
                  <a:lnTo>
                    <a:pt x="1112" y="691"/>
                  </a:lnTo>
                  <a:lnTo>
                    <a:pt x="1104" y="721"/>
                  </a:lnTo>
                  <a:lnTo>
                    <a:pt x="1097" y="751"/>
                  </a:lnTo>
                  <a:lnTo>
                    <a:pt x="1091" y="781"/>
                  </a:lnTo>
                  <a:lnTo>
                    <a:pt x="1085" y="811"/>
                  </a:lnTo>
                  <a:lnTo>
                    <a:pt x="1081" y="840"/>
                  </a:lnTo>
                  <a:lnTo>
                    <a:pt x="1077" y="868"/>
                  </a:lnTo>
                  <a:lnTo>
                    <a:pt x="1075" y="895"/>
                  </a:lnTo>
                  <a:lnTo>
                    <a:pt x="1074" y="920"/>
                  </a:lnTo>
                  <a:lnTo>
                    <a:pt x="1075" y="945"/>
                  </a:lnTo>
                  <a:lnTo>
                    <a:pt x="1077" y="967"/>
                  </a:lnTo>
                  <a:lnTo>
                    <a:pt x="1081" y="988"/>
                  </a:lnTo>
                  <a:lnTo>
                    <a:pt x="1087" y="1007"/>
                  </a:lnTo>
                  <a:lnTo>
                    <a:pt x="1095" y="1023"/>
                  </a:lnTo>
                  <a:lnTo>
                    <a:pt x="1106" y="1037"/>
                  </a:lnTo>
                  <a:lnTo>
                    <a:pt x="1118" y="1049"/>
                  </a:lnTo>
                  <a:lnTo>
                    <a:pt x="1134" y="1057"/>
                  </a:lnTo>
                  <a:lnTo>
                    <a:pt x="1149" y="1062"/>
                  </a:lnTo>
                  <a:lnTo>
                    <a:pt x="1166" y="1064"/>
                  </a:lnTo>
                  <a:lnTo>
                    <a:pt x="1182" y="1063"/>
                  </a:lnTo>
                  <a:lnTo>
                    <a:pt x="1200" y="1059"/>
                  </a:lnTo>
                  <a:lnTo>
                    <a:pt x="1219" y="1052"/>
                  </a:lnTo>
                  <a:lnTo>
                    <a:pt x="1238" y="1043"/>
                  </a:lnTo>
                  <a:lnTo>
                    <a:pt x="1258" y="1032"/>
                  </a:lnTo>
                  <a:lnTo>
                    <a:pt x="1279" y="1019"/>
                  </a:lnTo>
                  <a:lnTo>
                    <a:pt x="1300" y="1004"/>
                  </a:lnTo>
                  <a:lnTo>
                    <a:pt x="1321" y="988"/>
                  </a:lnTo>
                  <a:lnTo>
                    <a:pt x="1342" y="970"/>
                  </a:lnTo>
                  <a:lnTo>
                    <a:pt x="1364" y="952"/>
                  </a:lnTo>
                  <a:lnTo>
                    <a:pt x="1409" y="910"/>
                  </a:lnTo>
                  <a:lnTo>
                    <a:pt x="1452" y="867"/>
                  </a:lnTo>
                  <a:lnTo>
                    <a:pt x="1538" y="780"/>
                  </a:lnTo>
                  <a:lnTo>
                    <a:pt x="1616" y="703"/>
                  </a:lnTo>
                  <a:lnTo>
                    <a:pt x="1633" y="686"/>
                  </a:lnTo>
                  <a:lnTo>
                    <a:pt x="1650" y="672"/>
                  </a:lnTo>
                  <a:lnTo>
                    <a:pt x="1665" y="659"/>
                  </a:lnTo>
                  <a:lnTo>
                    <a:pt x="1680" y="646"/>
                  </a:lnTo>
                  <a:lnTo>
                    <a:pt x="1693" y="637"/>
                  </a:lnTo>
                  <a:lnTo>
                    <a:pt x="1705" y="631"/>
                  </a:lnTo>
                  <a:lnTo>
                    <a:pt x="1717" y="627"/>
                  </a:lnTo>
                  <a:lnTo>
                    <a:pt x="1727" y="625"/>
                  </a:lnTo>
                  <a:lnTo>
                    <a:pt x="1735" y="626"/>
                  </a:lnTo>
                  <a:lnTo>
                    <a:pt x="1743" y="629"/>
                  </a:lnTo>
                  <a:lnTo>
                    <a:pt x="1750" y="633"/>
                  </a:lnTo>
                  <a:lnTo>
                    <a:pt x="1758" y="640"/>
                  </a:lnTo>
                  <a:lnTo>
                    <a:pt x="1764" y="647"/>
                  </a:lnTo>
                  <a:lnTo>
                    <a:pt x="1771" y="657"/>
                  </a:lnTo>
                  <a:lnTo>
                    <a:pt x="1777" y="667"/>
                  </a:lnTo>
                  <a:lnTo>
                    <a:pt x="1783" y="679"/>
                  </a:lnTo>
                  <a:lnTo>
                    <a:pt x="1808" y="733"/>
                  </a:lnTo>
                  <a:lnTo>
                    <a:pt x="1837" y="797"/>
                  </a:lnTo>
                  <a:lnTo>
                    <a:pt x="1845" y="813"/>
                  </a:lnTo>
                  <a:lnTo>
                    <a:pt x="1853" y="829"/>
                  </a:lnTo>
                  <a:lnTo>
                    <a:pt x="1862" y="845"/>
                  </a:lnTo>
                  <a:lnTo>
                    <a:pt x="1872" y="861"/>
                  </a:lnTo>
                  <a:lnTo>
                    <a:pt x="1883" y="876"/>
                  </a:lnTo>
                  <a:lnTo>
                    <a:pt x="1894" y="891"/>
                  </a:lnTo>
                  <a:lnTo>
                    <a:pt x="1907" y="905"/>
                  </a:lnTo>
                  <a:lnTo>
                    <a:pt x="1920" y="918"/>
                  </a:lnTo>
                  <a:lnTo>
                    <a:pt x="1935" y="932"/>
                  </a:lnTo>
                  <a:lnTo>
                    <a:pt x="1951" y="943"/>
                  </a:lnTo>
                  <a:lnTo>
                    <a:pt x="1967" y="953"/>
                  </a:lnTo>
                  <a:lnTo>
                    <a:pt x="1985" y="963"/>
                  </a:lnTo>
                  <a:lnTo>
                    <a:pt x="2004" y="970"/>
                  </a:lnTo>
                  <a:lnTo>
                    <a:pt x="2024" y="976"/>
                  </a:lnTo>
                  <a:lnTo>
                    <a:pt x="2047" y="981"/>
                  </a:lnTo>
                  <a:lnTo>
                    <a:pt x="2071" y="984"/>
                  </a:lnTo>
                  <a:lnTo>
                    <a:pt x="2088" y="985"/>
                  </a:lnTo>
                  <a:lnTo>
                    <a:pt x="2106" y="986"/>
                  </a:lnTo>
                  <a:lnTo>
                    <a:pt x="2123" y="986"/>
                  </a:lnTo>
                  <a:lnTo>
                    <a:pt x="2139" y="985"/>
                  </a:lnTo>
                  <a:lnTo>
                    <a:pt x="2156" y="984"/>
                  </a:lnTo>
                  <a:lnTo>
                    <a:pt x="2171" y="983"/>
                  </a:lnTo>
                  <a:lnTo>
                    <a:pt x="2186" y="981"/>
                  </a:lnTo>
                  <a:lnTo>
                    <a:pt x="2201" y="978"/>
                  </a:lnTo>
                  <a:lnTo>
                    <a:pt x="2229" y="972"/>
                  </a:lnTo>
                  <a:lnTo>
                    <a:pt x="2255" y="965"/>
                  </a:lnTo>
                  <a:lnTo>
                    <a:pt x="2280" y="957"/>
                  </a:lnTo>
                  <a:lnTo>
                    <a:pt x="2303" y="948"/>
                  </a:lnTo>
                  <a:lnTo>
                    <a:pt x="2323" y="938"/>
                  </a:lnTo>
                  <a:lnTo>
                    <a:pt x="2343" y="927"/>
                  </a:lnTo>
                  <a:lnTo>
                    <a:pt x="2360" y="916"/>
                  </a:lnTo>
                  <a:lnTo>
                    <a:pt x="2377" y="906"/>
                  </a:lnTo>
                  <a:lnTo>
                    <a:pt x="2404" y="887"/>
                  </a:lnTo>
                  <a:lnTo>
                    <a:pt x="2425" y="871"/>
                  </a:lnTo>
                  <a:lnTo>
                    <a:pt x="2436" y="862"/>
                  </a:lnTo>
                  <a:lnTo>
                    <a:pt x="2445" y="853"/>
                  </a:lnTo>
                  <a:lnTo>
                    <a:pt x="2454" y="845"/>
                  </a:lnTo>
                  <a:lnTo>
                    <a:pt x="2461" y="838"/>
                  </a:lnTo>
                  <a:lnTo>
                    <a:pt x="2468" y="830"/>
                  </a:lnTo>
                  <a:lnTo>
                    <a:pt x="2473" y="823"/>
                  </a:lnTo>
                  <a:lnTo>
                    <a:pt x="2477" y="816"/>
                  </a:lnTo>
                  <a:lnTo>
                    <a:pt x="2481" y="810"/>
                  </a:lnTo>
                  <a:lnTo>
                    <a:pt x="2484" y="803"/>
                  </a:lnTo>
                  <a:lnTo>
                    <a:pt x="2486" y="798"/>
                  </a:lnTo>
                  <a:lnTo>
                    <a:pt x="2487" y="792"/>
                  </a:lnTo>
                  <a:lnTo>
                    <a:pt x="2487" y="786"/>
                  </a:lnTo>
                  <a:lnTo>
                    <a:pt x="2486" y="782"/>
                  </a:lnTo>
                  <a:lnTo>
                    <a:pt x="2484" y="777"/>
                  </a:lnTo>
                  <a:lnTo>
                    <a:pt x="2481" y="773"/>
                  </a:lnTo>
                  <a:lnTo>
                    <a:pt x="2478" y="770"/>
                  </a:lnTo>
                  <a:lnTo>
                    <a:pt x="2475" y="767"/>
                  </a:lnTo>
                  <a:lnTo>
                    <a:pt x="2471" y="764"/>
                  </a:lnTo>
                  <a:lnTo>
                    <a:pt x="2466" y="762"/>
                  </a:lnTo>
                  <a:lnTo>
                    <a:pt x="2461" y="760"/>
                  </a:lnTo>
                  <a:lnTo>
                    <a:pt x="2449" y="758"/>
                  </a:lnTo>
                  <a:lnTo>
                    <a:pt x="2436" y="758"/>
                  </a:lnTo>
                  <a:lnTo>
                    <a:pt x="2422" y="760"/>
                  </a:lnTo>
                  <a:lnTo>
                    <a:pt x="2406" y="764"/>
                  </a:lnTo>
                  <a:lnTo>
                    <a:pt x="2390" y="770"/>
                  </a:lnTo>
                  <a:lnTo>
                    <a:pt x="2374" y="778"/>
                  </a:lnTo>
                  <a:close/>
                  <a:moveTo>
                    <a:pt x="294" y="936"/>
                  </a:moveTo>
                  <a:lnTo>
                    <a:pt x="273" y="934"/>
                  </a:lnTo>
                  <a:lnTo>
                    <a:pt x="254" y="930"/>
                  </a:lnTo>
                  <a:lnTo>
                    <a:pt x="239" y="922"/>
                  </a:lnTo>
                  <a:lnTo>
                    <a:pt x="225" y="913"/>
                  </a:lnTo>
                  <a:lnTo>
                    <a:pt x="214" y="901"/>
                  </a:lnTo>
                  <a:lnTo>
                    <a:pt x="205" y="887"/>
                  </a:lnTo>
                  <a:lnTo>
                    <a:pt x="198" y="872"/>
                  </a:lnTo>
                  <a:lnTo>
                    <a:pt x="193" y="854"/>
                  </a:lnTo>
                  <a:lnTo>
                    <a:pt x="190" y="835"/>
                  </a:lnTo>
                  <a:lnTo>
                    <a:pt x="189" y="814"/>
                  </a:lnTo>
                  <a:lnTo>
                    <a:pt x="189" y="792"/>
                  </a:lnTo>
                  <a:lnTo>
                    <a:pt x="190" y="767"/>
                  </a:lnTo>
                  <a:lnTo>
                    <a:pt x="193" y="743"/>
                  </a:lnTo>
                  <a:lnTo>
                    <a:pt x="197" y="718"/>
                  </a:lnTo>
                  <a:lnTo>
                    <a:pt x="202" y="692"/>
                  </a:lnTo>
                  <a:lnTo>
                    <a:pt x="209" y="666"/>
                  </a:lnTo>
                  <a:lnTo>
                    <a:pt x="216" y="638"/>
                  </a:lnTo>
                  <a:lnTo>
                    <a:pt x="224" y="611"/>
                  </a:lnTo>
                  <a:lnTo>
                    <a:pt x="233" y="584"/>
                  </a:lnTo>
                  <a:lnTo>
                    <a:pt x="243" y="557"/>
                  </a:lnTo>
                  <a:lnTo>
                    <a:pt x="253" y="530"/>
                  </a:lnTo>
                  <a:lnTo>
                    <a:pt x="263" y="503"/>
                  </a:lnTo>
                  <a:lnTo>
                    <a:pt x="275" y="478"/>
                  </a:lnTo>
                  <a:lnTo>
                    <a:pt x="285" y="453"/>
                  </a:lnTo>
                  <a:lnTo>
                    <a:pt x="307" y="406"/>
                  </a:lnTo>
                  <a:lnTo>
                    <a:pt x="328" y="363"/>
                  </a:lnTo>
                  <a:lnTo>
                    <a:pt x="348" y="328"/>
                  </a:lnTo>
                  <a:lnTo>
                    <a:pt x="366" y="300"/>
                  </a:lnTo>
                  <a:lnTo>
                    <a:pt x="393" y="311"/>
                  </a:lnTo>
                  <a:lnTo>
                    <a:pt x="417" y="324"/>
                  </a:lnTo>
                  <a:lnTo>
                    <a:pt x="439" y="340"/>
                  </a:lnTo>
                  <a:lnTo>
                    <a:pt x="459" y="357"/>
                  </a:lnTo>
                  <a:lnTo>
                    <a:pt x="476" y="377"/>
                  </a:lnTo>
                  <a:lnTo>
                    <a:pt x="491" y="398"/>
                  </a:lnTo>
                  <a:lnTo>
                    <a:pt x="505" y="420"/>
                  </a:lnTo>
                  <a:lnTo>
                    <a:pt x="516" y="444"/>
                  </a:lnTo>
                  <a:lnTo>
                    <a:pt x="525" y="468"/>
                  </a:lnTo>
                  <a:lnTo>
                    <a:pt x="532" y="494"/>
                  </a:lnTo>
                  <a:lnTo>
                    <a:pt x="537" y="521"/>
                  </a:lnTo>
                  <a:lnTo>
                    <a:pt x="540" y="548"/>
                  </a:lnTo>
                  <a:lnTo>
                    <a:pt x="541" y="575"/>
                  </a:lnTo>
                  <a:lnTo>
                    <a:pt x="541" y="602"/>
                  </a:lnTo>
                  <a:lnTo>
                    <a:pt x="539" y="630"/>
                  </a:lnTo>
                  <a:lnTo>
                    <a:pt x="535" y="658"/>
                  </a:lnTo>
                  <a:lnTo>
                    <a:pt x="530" y="685"/>
                  </a:lnTo>
                  <a:lnTo>
                    <a:pt x="523" y="711"/>
                  </a:lnTo>
                  <a:lnTo>
                    <a:pt x="514" y="737"/>
                  </a:lnTo>
                  <a:lnTo>
                    <a:pt x="505" y="762"/>
                  </a:lnTo>
                  <a:lnTo>
                    <a:pt x="493" y="786"/>
                  </a:lnTo>
                  <a:lnTo>
                    <a:pt x="480" y="810"/>
                  </a:lnTo>
                  <a:lnTo>
                    <a:pt x="466" y="831"/>
                  </a:lnTo>
                  <a:lnTo>
                    <a:pt x="451" y="851"/>
                  </a:lnTo>
                  <a:lnTo>
                    <a:pt x="435" y="869"/>
                  </a:lnTo>
                  <a:lnTo>
                    <a:pt x="418" y="886"/>
                  </a:lnTo>
                  <a:lnTo>
                    <a:pt x="400" y="900"/>
                  </a:lnTo>
                  <a:lnTo>
                    <a:pt x="380" y="912"/>
                  </a:lnTo>
                  <a:lnTo>
                    <a:pt x="359" y="922"/>
                  </a:lnTo>
                  <a:lnTo>
                    <a:pt x="338" y="930"/>
                  </a:lnTo>
                  <a:lnTo>
                    <a:pt x="317" y="934"/>
                  </a:lnTo>
                  <a:lnTo>
                    <a:pt x="294" y="936"/>
                  </a:lnTo>
                  <a:close/>
                </a:path>
              </a:pathLst>
            </a:custGeom>
            <a:solidFill>
              <a:srgbClr val="000000"/>
            </a:solidFill>
            <a:ln w="9525">
              <a:noFill/>
              <a:round/>
              <a:headEnd/>
              <a:tailEnd/>
            </a:ln>
          </p:spPr>
          <p:txBody>
            <a:bodyPr/>
            <a:lstStyle/>
            <a:p>
              <a:pPr defTabSz="828446" fontAlgn="auto">
                <a:spcBef>
                  <a:spcPts val="0"/>
                </a:spcBef>
                <a:spcAft>
                  <a:spcPts val="0"/>
                </a:spcAft>
                <a:defRPr/>
              </a:pPr>
              <a:endParaRPr lang="en-US" sz="1600" kern="0" dirty="0">
                <a:solidFill>
                  <a:sysClr val="windowText" lastClr="000000"/>
                </a:solidFill>
              </a:endParaRPr>
            </a:p>
          </p:txBody>
        </p:sp>
        <p:sp>
          <p:nvSpPr>
            <p:cNvPr id="18" name="Freeform 24"/>
            <p:cNvSpPr>
              <a:spLocks noEditPoints="1"/>
            </p:cNvSpPr>
            <p:nvPr/>
          </p:nvSpPr>
          <p:spPr bwMode="black">
            <a:xfrm>
              <a:off x="1460500" y="3886200"/>
              <a:ext cx="398463" cy="134937"/>
            </a:xfrm>
            <a:custGeom>
              <a:avLst/>
              <a:gdLst/>
              <a:ahLst/>
              <a:cxnLst>
                <a:cxn ang="0">
                  <a:pos x="3052" y="719"/>
                </a:cxn>
                <a:cxn ang="0">
                  <a:pos x="3154" y="222"/>
                </a:cxn>
                <a:cxn ang="0">
                  <a:pos x="3074" y="131"/>
                </a:cxn>
                <a:cxn ang="0">
                  <a:pos x="2984" y="227"/>
                </a:cxn>
                <a:cxn ang="0">
                  <a:pos x="2774" y="444"/>
                </a:cxn>
                <a:cxn ang="0">
                  <a:pos x="2170" y="414"/>
                </a:cxn>
                <a:cxn ang="0">
                  <a:pos x="2180" y="263"/>
                </a:cxn>
                <a:cxn ang="0">
                  <a:pos x="2384" y="183"/>
                </a:cxn>
                <a:cxn ang="0">
                  <a:pos x="2547" y="254"/>
                </a:cxn>
                <a:cxn ang="0">
                  <a:pos x="2652" y="212"/>
                </a:cxn>
                <a:cxn ang="0">
                  <a:pos x="2580" y="71"/>
                </a:cxn>
                <a:cxn ang="0">
                  <a:pos x="2233" y="47"/>
                </a:cxn>
                <a:cxn ang="0">
                  <a:pos x="1743" y="289"/>
                </a:cxn>
                <a:cxn ang="0">
                  <a:pos x="1305" y="377"/>
                </a:cxn>
                <a:cxn ang="0">
                  <a:pos x="1368" y="166"/>
                </a:cxn>
                <a:cxn ang="0">
                  <a:pos x="1588" y="169"/>
                </a:cxn>
                <a:cxn ang="0">
                  <a:pos x="1679" y="216"/>
                </a:cxn>
                <a:cxn ang="0">
                  <a:pos x="1728" y="122"/>
                </a:cxn>
                <a:cxn ang="0">
                  <a:pos x="1596" y="16"/>
                </a:cxn>
                <a:cxn ang="0">
                  <a:pos x="1327" y="20"/>
                </a:cxn>
                <a:cxn ang="0">
                  <a:pos x="1146" y="156"/>
                </a:cxn>
                <a:cxn ang="0">
                  <a:pos x="1122" y="373"/>
                </a:cxn>
                <a:cxn ang="0">
                  <a:pos x="1254" y="720"/>
                </a:cxn>
                <a:cxn ang="0">
                  <a:pos x="822" y="811"/>
                </a:cxn>
                <a:cxn ang="0">
                  <a:pos x="666" y="437"/>
                </a:cxn>
                <a:cxn ang="0">
                  <a:pos x="340" y="827"/>
                </a:cxn>
                <a:cxn ang="0">
                  <a:pos x="186" y="865"/>
                </a:cxn>
                <a:cxn ang="0">
                  <a:pos x="386" y="466"/>
                </a:cxn>
                <a:cxn ang="0">
                  <a:pos x="608" y="256"/>
                </a:cxn>
                <a:cxn ang="0">
                  <a:pos x="717" y="373"/>
                </a:cxn>
                <a:cxn ang="0">
                  <a:pos x="781" y="289"/>
                </a:cxn>
                <a:cxn ang="0">
                  <a:pos x="700" y="119"/>
                </a:cxn>
                <a:cxn ang="0">
                  <a:pos x="365" y="243"/>
                </a:cxn>
                <a:cxn ang="0">
                  <a:pos x="12" y="831"/>
                </a:cxn>
                <a:cxn ang="0">
                  <a:pos x="180" y="1087"/>
                </a:cxn>
                <a:cxn ang="0">
                  <a:pos x="456" y="859"/>
                </a:cxn>
                <a:cxn ang="0">
                  <a:pos x="780" y="1032"/>
                </a:cxn>
                <a:cxn ang="0">
                  <a:pos x="1070" y="998"/>
                </a:cxn>
                <a:cxn ang="0">
                  <a:pos x="1320" y="1054"/>
                </a:cxn>
                <a:cxn ang="0">
                  <a:pos x="1607" y="931"/>
                </a:cxn>
                <a:cxn ang="0">
                  <a:pos x="1583" y="695"/>
                </a:cxn>
                <a:cxn ang="0">
                  <a:pos x="1866" y="334"/>
                </a:cxn>
                <a:cxn ang="0">
                  <a:pos x="1994" y="426"/>
                </a:cxn>
                <a:cxn ang="0">
                  <a:pos x="2202" y="725"/>
                </a:cxn>
                <a:cxn ang="0">
                  <a:pos x="1984" y="914"/>
                </a:cxn>
                <a:cxn ang="0">
                  <a:pos x="2159" y="1077"/>
                </a:cxn>
                <a:cxn ang="0">
                  <a:pos x="2463" y="952"/>
                </a:cxn>
                <a:cxn ang="0">
                  <a:pos x="2642" y="641"/>
                </a:cxn>
                <a:cxn ang="0">
                  <a:pos x="2878" y="760"/>
                </a:cxn>
                <a:cxn ang="0">
                  <a:pos x="3013" y="1006"/>
                </a:cxn>
                <a:cxn ang="0">
                  <a:pos x="3207" y="934"/>
                </a:cxn>
                <a:cxn ang="0">
                  <a:pos x="3235" y="852"/>
                </a:cxn>
                <a:cxn ang="0">
                  <a:pos x="1342" y="797"/>
                </a:cxn>
                <a:cxn ang="0">
                  <a:pos x="1482" y="864"/>
                </a:cxn>
                <a:cxn ang="0">
                  <a:pos x="1397" y="952"/>
                </a:cxn>
                <a:cxn ang="0">
                  <a:pos x="1300" y="907"/>
                </a:cxn>
                <a:cxn ang="0">
                  <a:pos x="2236" y="827"/>
                </a:cxn>
                <a:cxn ang="0">
                  <a:pos x="2310" y="925"/>
                </a:cxn>
                <a:cxn ang="0">
                  <a:pos x="2200" y="973"/>
                </a:cxn>
              </a:cxnLst>
              <a:rect l="0" t="0" r="r" b="b"/>
              <a:pathLst>
                <a:path w="3245" h="1091">
                  <a:moveTo>
                    <a:pt x="3165" y="850"/>
                  </a:moveTo>
                  <a:lnTo>
                    <a:pt x="3145" y="858"/>
                  </a:lnTo>
                  <a:lnTo>
                    <a:pt x="3129" y="863"/>
                  </a:lnTo>
                  <a:lnTo>
                    <a:pt x="3114" y="865"/>
                  </a:lnTo>
                  <a:lnTo>
                    <a:pt x="3100" y="863"/>
                  </a:lnTo>
                  <a:lnTo>
                    <a:pt x="3089" y="859"/>
                  </a:lnTo>
                  <a:lnTo>
                    <a:pt x="3079" y="852"/>
                  </a:lnTo>
                  <a:lnTo>
                    <a:pt x="3071" y="843"/>
                  </a:lnTo>
                  <a:lnTo>
                    <a:pt x="3065" y="831"/>
                  </a:lnTo>
                  <a:lnTo>
                    <a:pt x="3059" y="817"/>
                  </a:lnTo>
                  <a:lnTo>
                    <a:pt x="3055" y="801"/>
                  </a:lnTo>
                  <a:lnTo>
                    <a:pt x="3053" y="783"/>
                  </a:lnTo>
                  <a:lnTo>
                    <a:pt x="3051" y="763"/>
                  </a:lnTo>
                  <a:lnTo>
                    <a:pt x="3051" y="741"/>
                  </a:lnTo>
                  <a:lnTo>
                    <a:pt x="3052" y="719"/>
                  </a:lnTo>
                  <a:lnTo>
                    <a:pt x="3053" y="695"/>
                  </a:lnTo>
                  <a:lnTo>
                    <a:pt x="3056" y="671"/>
                  </a:lnTo>
                  <a:lnTo>
                    <a:pt x="3059" y="645"/>
                  </a:lnTo>
                  <a:lnTo>
                    <a:pt x="3063" y="618"/>
                  </a:lnTo>
                  <a:lnTo>
                    <a:pt x="3068" y="591"/>
                  </a:lnTo>
                  <a:lnTo>
                    <a:pt x="3073" y="563"/>
                  </a:lnTo>
                  <a:lnTo>
                    <a:pt x="3084" y="508"/>
                  </a:lnTo>
                  <a:lnTo>
                    <a:pt x="3097" y="452"/>
                  </a:lnTo>
                  <a:lnTo>
                    <a:pt x="3110" y="399"/>
                  </a:lnTo>
                  <a:lnTo>
                    <a:pt x="3123" y="348"/>
                  </a:lnTo>
                  <a:lnTo>
                    <a:pt x="3136" y="302"/>
                  </a:lnTo>
                  <a:lnTo>
                    <a:pt x="3147" y="261"/>
                  </a:lnTo>
                  <a:lnTo>
                    <a:pt x="3151" y="248"/>
                  </a:lnTo>
                  <a:lnTo>
                    <a:pt x="3153" y="235"/>
                  </a:lnTo>
                  <a:lnTo>
                    <a:pt x="3154" y="222"/>
                  </a:lnTo>
                  <a:lnTo>
                    <a:pt x="3153" y="210"/>
                  </a:lnTo>
                  <a:lnTo>
                    <a:pt x="3152" y="200"/>
                  </a:lnTo>
                  <a:lnTo>
                    <a:pt x="3150" y="190"/>
                  </a:lnTo>
                  <a:lnTo>
                    <a:pt x="3146" y="181"/>
                  </a:lnTo>
                  <a:lnTo>
                    <a:pt x="3142" y="172"/>
                  </a:lnTo>
                  <a:lnTo>
                    <a:pt x="3137" y="165"/>
                  </a:lnTo>
                  <a:lnTo>
                    <a:pt x="3132" y="158"/>
                  </a:lnTo>
                  <a:lnTo>
                    <a:pt x="3126" y="152"/>
                  </a:lnTo>
                  <a:lnTo>
                    <a:pt x="3119" y="147"/>
                  </a:lnTo>
                  <a:lnTo>
                    <a:pt x="3112" y="142"/>
                  </a:lnTo>
                  <a:lnTo>
                    <a:pt x="3105" y="138"/>
                  </a:lnTo>
                  <a:lnTo>
                    <a:pt x="3098" y="135"/>
                  </a:lnTo>
                  <a:lnTo>
                    <a:pt x="3090" y="133"/>
                  </a:lnTo>
                  <a:lnTo>
                    <a:pt x="3082" y="132"/>
                  </a:lnTo>
                  <a:lnTo>
                    <a:pt x="3074" y="131"/>
                  </a:lnTo>
                  <a:lnTo>
                    <a:pt x="3065" y="131"/>
                  </a:lnTo>
                  <a:lnTo>
                    <a:pt x="3057" y="132"/>
                  </a:lnTo>
                  <a:lnTo>
                    <a:pt x="3049" y="134"/>
                  </a:lnTo>
                  <a:lnTo>
                    <a:pt x="3042" y="137"/>
                  </a:lnTo>
                  <a:lnTo>
                    <a:pt x="3033" y="140"/>
                  </a:lnTo>
                  <a:lnTo>
                    <a:pt x="3026" y="145"/>
                  </a:lnTo>
                  <a:lnTo>
                    <a:pt x="3019" y="150"/>
                  </a:lnTo>
                  <a:lnTo>
                    <a:pt x="3012" y="156"/>
                  </a:lnTo>
                  <a:lnTo>
                    <a:pt x="3007" y="163"/>
                  </a:lnTo>
                  <a:lnTo>
                    <a:pt x="3001" y="170"/>
                  </a:lnTo>
                  <a:lnTo>
                    <a:pt x="2997" y="179"/>
                  </a:lnTo>
                  <a:lnTo>
                    <a:pt x="2993" y="188"/>
                  </a:lnTo>
                  <a:lnTo>
                    <a:pt x="2990" y="199"/>
                  </a:lnTo>
                  <a:lnTo>
                    <a:pt x="2987" y="210"/>
                  </a:lnTo>
                  <a:lnTo>
                    <a:pt x="2984" y="227"/>
                  </a:lnTo>
                  <a:lnTo>
                    <a:pt x="2979" y="243"/>
                  </a:lnTo>
                  <a:lnTo>
                    <a:pt x="2973" y="258"/>
                  </a:lnTo>
                  <a:lnTo>
                    <a:pt x="2965" y="274"/>
                  </a:lnTo>
                  <a:lnTo>
                    <a:pt x="2955" y="289"/>
                  </a:lnTo>
                  <a:lnTo>
                    <a:pt x="2945" y="304"/>
                  </a:lnTo>
                  <a:lnTo>
                    <a:pt x="2933" y="319"/>
                  </a:lnTo>
                  <a:lnTo>
                    <a:pt x="2919" y="333"/>
                  </a:lnTo>
                  <a:lnTo>
                    <a:pt x="2904" y="348"/>
                  </a:lnTo>
                  <a:lnTo>
                    <a:pt x="2889" y="362"/>
                  </a:lnTo>
                  <a:lnTo>
                    <a:pt x="2872" y="377"/>
                  </a:lnTo>
                  <a:lnTo>
                    <a:pt x="2854" y="390"/>
                  </a:lnTo>
                  <a:lnTo>
                    <a:pt x="2836" y="404"/>
                  </a:lnTo>
                  <a:lnTo>
                    <a:pt x="2815" y="417"/>
                  </a:lnTo>
                  <a:lnTo>
                    <a:pt x="2795" y="431"/>
                  </a:lnTo>
                  <a:lnTo>
                    <a:pt x="2774" y="444"/>
                  </a:lnTo>
                  <a:lnTo>
                    <a:pt x="2730" y="470"/>
                  </a:lnTo>
                  <a:lnTo>
                    <a:pt x="2683" y="495"/>
                  </a:lnTo>
                  <a:lnTo>
                    <a:pt x="2634" y="521"/>
                  </a:lnTo>
                  <a:lnTo>
                    <a:pt x="2584" y="545"/>
                  </a:lnTo>
                  <a:lnTo>
                    <a:pt x="2481" y="592"/>
                  </a:lnTo>
                  <a:lnTo>
                    <a:pt x="2380" y="639"/>
                  </a:lnTo>
                  <a:lnTo>
                    <a:pt x="2341" y="600"/>
                  </a:lnTo>
                  <a:lnTo>
                    <a:pt x="2302" y="564"/>
                  </a:lnTo>
                  <a:lnTo>
                    <a:pt x="2264" y="528"/>
                  </a:lnTo>
                  <a:lnTo>
                    <a:pt x="2228" y="492"/>
                  </a:lnTo>
                  <a:lnTo>
                    <a:pt x="2212" y="475"/>
                  </a:lnTo>
                  <a:lnTo>
                    <a:pt x="2198" y="458"/>
                  </a:lnTo>
                  <a:lnTo>
                    <a:pt x="2185" y="440"/>
                  </a:lnTo>
                  <a:lnTo>
                    <a:pt x="2174" y="423"/>
                  </a:lnTo>
                  <a:lnTo>
                    <a:pt x="2170" y="414"/>
                  </a:lnTo>
                  <a:lnTo>
                    <a:pt x="2166" y="405"/>
                  </a:lnTo>
                  <a:lnTo>
                    <a:pt x="2162" y="396"/>
                  </a:lnTo>
                  <a:lnTo>
                    <a:pt x="2160" y="387"/>
                  </a:lnTo>
                  <a:lnTo>
                    <a:pt x="2157" y="378"/>
                  </a:lnTo>
                  <a:lnTo>
                    <a:pt x="2156" y="368"/>
                  </a:lnTo>
                  <a:lnTo>
                    <a:pt x="2155" y="358"/>
                  </a:lnTo>
                  <a:lnTo>
                    <a:pt x="2155" y="348"/>
                  </a:lnTo>
                  <a:lnTo>
                    <a:pt x="2156" y="336"/>
                  </a:lnTo>
                  <a:lnTo>
                    <a:pt x="2158" y="323"/>
                  </a:lnTo>
                  <a:lnTo>
                    <a:pt x="2160" y="312"/>
                  </a:lnTo>
                  <a:lnTo>
                    <a:pt x="2163" y="301"/>
                  </a:lnTo>
                  <a:lnTo>
                    <a:pt x="2166" y="291"/>
                  </a:lnTo>
                  <a:lnTo>
                    <a:pt x="2170" y="281"/>
                  </a:lnTo>
                  <a:lnTo>
                    <a:pt x="2175" y="271"/>
                  </a:lnTo>
                  <a:lnTo>
                    <a:pt x="2180" y="263"/>
                  </a:lnTo>
                  <a:lnTo>
                    <a:pt x="2186" y="254"/>
                  </a:lnTo>
                  <a:lnTo>
                    <a:pt x="2192" y="247"/>
                  </a:lnTo>
                  <a:lnTo>
                    <a:pt x="2199" y="240"/>
                  </a:lnTo>
                  <a:lnTo>
                    <a:pt x="2206" y="233"/>
                  </a:lnTo>
                  <a:lnTo>
                    <a:pt x="2213" y="227"/>
                  </a:lnTo>
                  <a:lnTo>
                    <a:pt x="2221" y="220"/>
                  </a:lnTo>
                  <a:lnTo>
                    <a:pt x="2229" y="215"/>
                  </a:lnTo>
                  <a:lnTo>
                    <a:pt x="2238" y="210"/>
                  </a:lnTo>
                  <a:lnTo>
                    <a:pt x="2256" y="202"/>
                  </a:lnTo>
                  <a:lnTo>
                    <a:pt x="2277" y="195"/>
                  </a:lnTo>
                  <a:lnTo>
                    <a:pt x="2297" y="190"/>
                  </a:lnTo>
                  <a:lnTo>
                    <a:pt x="2318" y="186"/>
                  </a:lnTo>
                  <a:lnTo>
                    <a:pt x="2339" y="184"/>
                  </a:lnTo>
                  <a:lnTo>
                    <a:pt x="2361" y="183"/>
                  </a:lnTo>
                  <a:lnTo>
                    <a:pt x="2384" y="183"/>
                  </a:lnTo>
                  <a:lnTo>
                    <a:pt x="2405" y="184"/>
                  </a:lnTo>
                  <a:lnTo>
                    <a:pt x="2421" y="186"/>
                  </a:lnTo>
                  <a:lnTo>
                    <a:pt x="2435" y="189"/>
                  </a:lnTo>
                  <a:lnTo>
                    <a:pt x="2448" y="192"/>
                  </a:lnTo>
                  <a:lnTo>
                    <a:pt x="2461" y="197"/>
                  </a:lnTo>
                  <a:lnTo>
                    <a:pt x="2472" y="202"/>
                  </a:lnTo>
                  <a:lnTo>
                    <a:pt x="2481" y="207"/>
                  </a:lnTo>
                  <a:lnTo>
                    <a:pt x="2491" y="214"/>
                  </a:lnTo>
                  <a:lnTo>
                    <a:pt x="2498" y="221"/>
                  </a:lnTo>
                  <a:lnTo>
                    <a:pt x="2506" y="229"/>
                  </a:lnTo>
                  <a:lnTo>
                    <a:pt x="2513" y="236"/>
                  </a:lnTo>
                  <a:lnTo>
                    <a:pt x="2521" y="242"/>
                  </a:lnTo>
                  <a:lnTo>
                    <a:pt x="2530" y="247"/>
                  </a:lnTo>
                  <a:lnTo>
                    <a:pt x="2538" y="251"/>
                  </a:lnTo>
                  <a:lnTo>
                    <a:pt x="2547" y="254"/>
                  </a:lnTo>
                  <a:lnTo>
                    <a:pt x="2555" y="256"/>
                  </a:lnTo>
                  <a:lnTo>
                    <a:pt x="2564" y="257"/>
                  </a:lnTo>
                  <a:lnTo>
                    <a:pt x="2572" y="258"/>
                  </a:lnTo>
                  <a:lnTo>
                    <a:pt x="2580" y="257"/>
                  </a:lnTo>
                  <a:lnTo>
                    <a:pt x="2588" y="256"/>
                  </a:lnTo>
                  <a:lnTo>
                    <a:pt x="2597" y="255"/>
                  </a:lnTo>
                  <a:lnTo>
                    <a:pt x="2605" y="252"/>
                  </a:lnTo>
                  <a:lnTo>
                    <a:pt x="2612" y="249"/>
                  </a:lnTo>
                  <a:lnTo>
                    <a:pt x="2619" y="246"/>
                  </a:lnTo>
                  <a:lnTo>
                    <a:pt x="2626" y="242"/>
                  </a:lnTo>
                  <a:lnTo>
                    <a:pt x="2632" y="237"/>
                  </a:lnTo>
                  <a:lnTo>
                    <a:pt x="2638" y="232"/>
                  </a:lnTo>
                  <a:lnTo>
                    <a:pt x="2643" y="226"/>
                  </a:lnTo>
                  <a:lnTo>
                    <a:pt x="2648" y="219"/>
                  </a:lnTo>
                  <a:lnTo>
                    <a:pt x="2652" y="212"/>
                  </a:lnTo>
                  <a:lnTo>
                    <a:pt x="2655" y="205"/>
                  </a:lnTo>
                  <a:lnTo>
                    <a:pt x="2657" y="198"/>
                  </a:lnTo>
                  <a:lnTo>
                    <a:pt x="2659" y="191"/>
                  </a:lnTo>
                  <a:lnTo>
                    <a:pt x="2660" y="183"/>
                  </a:lnTo>
                  <a:lnTo>
                    <a:pt x="2660" y="174"/>
                  </a:lnTo>
                  <a:lnTo>
                    <a:pt x="2659" y="166"/>
                  </a:lnTo>
                  <a:lnTo>
                    <a:pt x="2657" y="157"/>
                  </a:lnTo>
                  <a:lnTo>
                    <a:pt x="2654" y="149"/>
                  </a:lnTo>
                  <a:lnTo>
                    <a:pt x="2650" y="140"/>
                  </a:lnTo>
                  <a:lnTo>
                    <a:pt x="2644" y="131"/>
                  </a:lnTo>
                  <a:lnTo>
                    <a:pt x="2638" y="122"/>
                  </a:lnTo>
                  <a:lnTo>
                    <a:pt x="2626" y="108"/>
                  </a:lnTo>
                  <a:lnTo>
                    <a:pt x="2613" y="95"/>
                  </a:lnTo>
                  <a:lnTo>
                    <a:pt x="2598" y="82"/>
                  </a:lnTo>
                  <a:lnTo>
                    <a:pt x="2580" y="71"/>
                  </a:lnTo>
                  <a:lnTo>
                    <a:pt x="2563" y="62"/>
                  </a:lnTo>
                  <a:lnTo>
                    <a:pt x="2544" y="53"/>
                  </a:lnTo>
                  <a:lnTo>
                    <a:pt x="2525" y="46"/>
                  </a:lnTo>
                  <a:lnTo>
                    <a:pt x="2504" y="40"/>
                  </a:lnTo>
                  <a:lnTo>
                    <a:pt x="2482" y="35"/>
                  </a:lnTo>
                  <a:lnTo>
                    <a:pt x="2460" y="31"/>
                  </a:lnTo>
                  <a:lnTo>
                    <a:pt x="2437" y="28"/>
                  </a:lnTo>
                  <a:lnTo>
                    <a:pt x="2413" y="26"/>
                  </a:lnTo>
                  <a:lnTo>
                    <a:pt x="2390" y="25"/>
                  </a:lnTo>
                  <a:lnTo>
                    <a:pt x="2364" y="26"/>
                  </a:lnTo>
                  <a:lnTo>
                    <a:pt x="2340" y="28"/>
                  </a:lnTo>
                  <a:lnTo>
                    <a:pt x="2315" y="30"/>
                  </a:lnTo>
                  <a:lnTo>
                    <a:pt x="2289" y="35"/>
                  </a:lnTo>
                  <a:lnTo>
                    <a:pt x="2261" y="40"/>
                  </a:lnTo>
                  <a:lnTo>
                    <a:pt x="2233" y="47"/>
                  </a:lnTo>
                  <a:lnTo>
                    <a:pt x="2206" y="54"/>
                  </a:lnTo>
                  <a:lnTo>
                    <a:pt x="2178" y="63"/>
                  </a:lnTo>
                  <a:lnTo>
                    <a:pt x="2149" y="73"/>
                  </a:lnTo>
                  <a:lnTo>
                    <a:pt x="2120" y="83"/>
                  </a:lnTo>
                  <a:lnTo>
                    <a:pt x="2091" y="96"/>
                  </a:lnTo>
                  <a:lnTo>
                    <a:pt x="2063" y="108"/>
                  </a:lnTo>
                  <a:lnTo>
                    <a:pt x="2033" y="121"/>
                  </a:lnTo>
                  <a:lnTo>
                    <a:pt x="2004" y="135"/>
                  </a:lnTo>
                  <a:lnTo>
                    <a:pt x="1975" y="149"/>
                  </a:lnTo>
                  <a:lnTo>
                    <a:pt x="1946" y="165"/>
                  </a:lnTo>
                  <a:lnTo>
                    <a:pt x="1916" y="181"/>
                  </a:lnTo>
                  <a:lnTo>
                    <a:pt x="1887" y="197"/>
                  </a:lnTo>
                  <a:lnTo>
                    <a:pt x="1858" y="214"/>
                  </a:lnTo>
                  <a:lnTo>
                    <a:pt x="1799" y="251"/>
                  </a:lnTo>
                  <a:lnTo>
                    <a:pt x="1743" y="289"/>
                  </a:lnTo>
                  <a:lnTo>
                    <a:pt x="1686" y="328"/>
                  </a:lnTo>
                  <a:lnTo>
                    <a:pt x="1632" y="370"/>
                  </a:lnTo>
                  <a:lnTo>
                    <a:pt x="1578" y="411"/>
                  </a:lnTo>
                  <a:lnTo>
                    <a:pt x="1527" y="453"/>
                  </a:lnTo>
                  <a:lnTo>
                    <a:pt x="1477" y="495"/>
                  </a:lnTo>
                  <a:lnTo>
                    <a:pt x="1431" y="538"/>
                  </a:lnTo>
                  <a:lnTo>
                    <a:pt x="1402" y="510"/>
                  </a:lnTo>
                  <a:lnTo>
                    <a:pt x="1375" y="481"/>
                  </a:lnTo>
                  <a:lnTo>
                    <a:pt x="1362" y="466"/>
                  </a:lnTo>
                  <a:lnTo>
                    <a:pt x="1350" y="452"/>
                  </a:lnTo>
                  <a:lnTo>
                    <a:pt x="1339" y="437"/>
                  </a:lnTo>
                  <a:lnTo>
                    <a:pt x="1329" y="423"/>
                  </a:lnTo>
                  <a:lnTo>
                    <a:pt x="1320" y="408"/>
                  </a:lnTo>
                  <a:lnTo>
                    <a:pt x="1312" y="393"/>
                  </a:lnTo>
                  <a:lnTo>
                    <a:pt x="1305" y="377"/>
                  </a:lnTo>
                  <a:lnTo>
                    <a:pt x="1299" y="361"/>
                  </a:lnTo>
                  <a:lnTo>
                    <a:pt x="1294" y="345"/>
                  </a:lnTo>
                  <a:lnTo>
                    <a:pt x="1291" y="329"/>
                  </a:lnTo>
                  <a:lnTo>
                    <a:pt x="1289" y="312"/>
                  </a:lnTo>
                  <a:lnTo>
                    <a:pt x="1289" y="295"/>
                  </a:lnTo>
                  <a:lnTo>
                    <a:pt x="1291" y="280"/>
                  </a:lnTo>
                  <a:lnTo>
                    <a:pt x="1294" y="265"/>
                  </a:lnTo>
                  <a:lnTo>
                    <a:pt x="1298" y="251"/>
                  </a:lnTo>
                  <a:lnTo>
                    <a:pt x="1304" y="237"/>
                  </a:lnTo>
                  <a:lnTo>
                    <a:pt x="1312" y="222"/>
                  </a:lnTo>
                  <a:lnTo>
                    <a:pt x="1321" y="209"/>
                  </a:lnTo>
                  <a:lnTo>
                    <a:pt x="1331" y="197"/>
                  </a:lnTo>
                  <a:lnTo>
                    <a:pt x="1342" y="186"/>
                  </a:lnTo>
                  <a:lnTo>
                    <a:pt x="1355" y="175"/>
                  </a:lnTo>
                  <a:lnTo>
                    <a:pt x="1368" y="166"/>
                  </a:lnTo>
                  <a:lnTo>
                    <a:pt x="1384" y="157"/>
                  </a:lnTo>
                  <a:lnTo>
                    <a:pt x="1400" y="150"/>
                  </a:lnTo>
                  <a:lnTo>
                    <a:pt x="1416" y="145"/>
                  </a:lnTo>
                  <a:lnTo>
                    <a:pt x="1433" y="141"/>
                  </a:lnTo>
                  <a:lnTo>
                    <a:pt x="1451" y="138"/>
                  </a:lnTo>
                  <a:lnTo>
                    <a:pt x="1469" y="137"/>
                  </a:lnTo>
                  <a:lnTo>
                    <a:pt x="1481" y="138"/>
                  </a:lnTo>
                  <a:lnTo>
                    <a:pt x="1493" y="139"/>
                  </a:lnTo>
                  <a:lnTo>
                    <a:pt x="1505" y="140"/>
                  </a:lnTo>
                  <a:lnTo>
                    <a:pt x="1516" y="142"/>
                  </a:lnTo>
                  <a:lnTo>
                    <a:pt x="1539" y="148"/>
                  </a:lnTo>
                  <a:lnTo>
                    <a:pt x="1560" y="156"/>
                  </a:lnTo>
                  <a:lnTo>
                    <a:pt x="1570" y="160"/>
                  </a:lnTo>
                  <a:lnTo>
                    <a:pt x="1580" y="164"/>
                  </a:lnTo>
                  <a:lnTo>
                    <a:pt x="1588" y="169"/>
                  </a:lnTo>
                  <a:lnTo>
                    <a:pt x="1596" y="174"/>
                  </a:lnTo>
                  <a:lnTo>
                    <a:pt x="1604" y="179"/>
                  </a:lnTo>
                  <a:lnTo>
                    <a:pt x="1610" y="184"/>
                  </a:lnTo>
                  <a:lnTo>
                    <a:pt x="1616" y="190"/>
                  </a:lnTo>
                  <a:lnTo>
                    <a:pt x="1620" y="195"/>
                  </a:lnTo>
                  <a:lnTo>
                    <a:pt x="1624" y="202"/>
                  </a:lnTo>
                  <a:lnTo>
                    <a:pt x="1629" y="207"/>
                  </a:lnTo>
                  <a:lnTo>
                    <a:pt x="1635" y="211"/>
                  </a:lnTo>
                  <a:lnTo>
                    <a:pt x="1641" y="215"/>
                  </a:lnTo>
                  <a:lnTo>
                    <a:pt x="1647" y="217"/>
                  </a:lnTo>
                  <a:lnTo>
                    <a:pt x="1653" y="219"/>
                  </a:lnTo>
                  <a:lnTo>
                    <a:pt x="1659" y="219"/>
                  </a:lnTo>
                  <a:lnTo>
                    <a:pt x="1666" y="219"/>
                  </a:lnTo>
                  <a:lnTo>
                    <a:pt x="1672" y="218"/>
                  </a:lnTo>
                  <a:lnTo>
                    <a:pt x="1679" y="216"/>
                  </a:lnTo>
                  <a:lnTo>
                    <a:pt x="1685" y="213"/>
                  </a:lnTo>
                  <a:lnTo>
                    <a:pt x="1691" y="210"/>
                  </a:lnTo>
                  <a:lnTo>
                    <a:pt x="1697" y="206"/>
                  </a:lnTo>
                  <a:lnTo>
                    <a:pt x="1702" y="202"/>
                  </a:lnTo>
                  <a:lnTo>
                    <a:pt x="1707" y="197"/>
                  </a:lnTo>
                  <a:lnTo>
                    <a:pt x="1713" y="191"/>
                  </a:lnTo>
                  <a:lnTo>
                    <a:pt x="1718" y="185"/>
                  </a:lnTo>
                  <a:lnTo>
                    <a:pt x="1721" y="178"/>
                  </a:lnTo>
                  <a:lnTo>
                    <a:pt x="1724" y="171"/>
                  </a:lnTo>
                  <a:lnTo>
                    <a:pt x="1727" y="164"/>
                  </a:lnTo>
                  <a:lnTo>
                    <a:pt x="1729" y="156"/>
                  </a:lnTo>
                  <a:lnTo>
                    <a:pt x="1730" y="148"/>
                  </a:lnTo>
                  <a:lnTo>
                    <a:pt x="1730" y="140"/>
                  </a:lnTo>
                  <a:lnTo>
                    <a:pt x="1729" y="131"/>
                  </a:lnTo>
                  <a:lnTo>
                    <a:pt x="1728" y="122"/>
                  </a:lnTo>
                  <a:lnTo>
                    <a:pt x="1725" y="113"/>
                  </a:lnTo>
                  <a:lnTo>
                    <a:pt x="1721" y="104"/>
                  </a:lnTo>
                  <a:lnTo>
                    <a:pt x="1716" y="95"/>
                  </a:lnTo>
                  <a:lnTo>
                    <a:pt x="1709" y="85"/>
                  </a:lnTo>
                  <a:lnTo>
                    <a:pt x="1702" y="76"/>
                  </a:lnTo>
                  <a:lnTo>
                    <a:pt x="1693" y="67"/>
                  </a:lnTo>
                  <a:lnTo>
                    <a:pt x="1683" y="58"/>
                  </a:lnTo>
                  <a:lnTo>
                    <a:pt x="1675" y="52"/>
                  </a:lnTo>
                  <a:lnTo>
                    <a:pt x="1666" y="46"/>
                  </a:lnTo>
                  <a:lnTo>
                    <a:pt x="1656" y="40"/>
                  </a:lnTo>
                  <a:lnTo>
                    <a:pt x="1646" y="34"/>
                  </a:lnTo>
                  <a:lnTo>
                    <a:pt x="1634" y="29"/>
                  </a:lnTo>
                  <a:lnTo>
                    <a:pt x="1622" y="25"/>
                  </a:lnTo>
                  <a:lnTo>
                    <a:pt x="1610" y="20"/>
                  </a:lnTo>
                  <a:lnTo>
                    <a:pt x="1596" y="16"/>
                  </a:lnTo>
                  <a:lnTo>
                    <a:pt x="1582" y="13"/>
                  </a:lnTo>
                  <a:lnTo>
                    <a:pt x="1567" y="9"/>
                  </a:lnTo>
                  <a:lnTo>
                    <a:pt x="1552" y="7"/>
                  </a:lnTo>
                  <a:lnTo>
                    <a:pt x="1537" y="4"/>
                  </a:lnTo>
                  <a:lnTo>
                    <a:pt x="1504" y="1"/>
                  </a:lnTo>
                  <a:lnTo>
                    <a:pt x="1467" y="0"/>
                  </a:lnTo>
                  <a:lnTo>
                    <a:pt x="1452" y="0"/>
                  </a:lnTo>
                  <a:lnTo>
                    <a:pt x="1436" y="0"/>
                  </a:lnTo>
                  <a:lnTo>
                    <a:pt x="1420" y="1"/>
                  </a:lnTo>
                  <a:lnTo>
                    <a:pt x="1405" y="3"/>
                  </a:lnTo>
                  <a:lnTo>
                    <a:pt x="1389" y="5"/>
                  </a:lnTo>
                  <a:lnTo>
                    <a:pt x="1373" y="8"/>
                  </a:lnTo>
                  <a:lnTo>
                    <a:pt x="1357" y="11"/>
                  </a:lnTo>
                  <a:lnTo>
                    <a:pt x="1342" y="15"/>
                  </a:lnTo>
                  <a:lnTo>
                    <a:pt x="1327" y="20"/>
                  </a:lnTo>
                  <a:lnTo>
                    <a:pt x="1312" y="25"/>
                  </a:lnTo>
                  <a:lnTo>
                    <a:pt x="1298" y="30"/>
                  </a:lnTo>
                  <a:lnTo>
                    <a:pt x="1283" y="36"/>
                  </a:lnTo>
                  <a:lnTo>
                    <a:pt x="1269" y="43"/>
                  </a:lnTo>
                  <a:lnTo>
                    <a:pt x="1255" y="50"/>
                  </a:lnTo>
                  <a:lnTo>
                    <a:pt x="1242" y="58"/>
                  </a:lnTo>
                  <a:lnTo>
                    <a:pt x="1229" y="66"/>
                  </a:lnTo>
                  <a:lnTo>
                    <a:pt x="1217" y="75"/>
                  </a:lnTo>
                  <a:lnTo>
                    <a:pt x="1205" y="85"/>
                  </a:lnTo>
                  <a:lnTo>
                    <a:pt x="1194" y="96"/>
                  </a:lnTo>
                  <a:lnTo>
                    <a:pt x="1183" y="107"/>
                  </a:lnTo>
                  <a:lnTo>
                    <a:pt x="1173" y="118"/>
                  </a:lnTo>
                  <a:lnTo>
                    <a:pt x="1164" y="130"/>
                  </a:lnTo>
                  <a:lnTo>
                    <a:pt x="1154" y="142"/>
                  </a:lnTo>
                  <a:lnTo>
                    <a:pt x="1146" y="156"/>
                  </a:lnTo>
                  <a:lnTo>
                    <a:pt x="1138" y="169"/>
                  </a:lnTo>
                  <a:lnTo>
                    <a:pt x="1132" y="184"/>
                  </a:lnTo>
                  <a:lnTo>
                    <a:pt x="1126" y="199"/>
                  </a:lnTo>
                  <a:lnTo>
                    <a:pt x="1121" y="214"/>
                  </a:lnTo>
                  <a:lnTo>
                    <a:pt x="1117" y="232"/>
                  </a:lnTo>
                  <a:lnTo>
                    <a:pt x="1114" y="249"/>
                  </a:lnTo>
                  <a:lnTo>
                    <a:pt x="1112" y="266"/>
                  </a:lnTo>
                  <a:lnTo>
                    <a:pt x="1110" y="285"/>
                  </a:lnTo>
                  <a:lnTo>
                    <a:pt x="1110" y="297"/>
                  </a:lnTo>
                  <a:lnTo>
                    <a:pt x="1111" y="310"/>
                  </a:lnTo>
                  <a:lnTo>
                    <a:pt x="1112" y="323"/>
                  </a:lnTo>
                  <a:lnTo>
                    <a:pt x="1113" y="335"/>
                  </a:lnTo>
                  <a:lnTo>
                    <a:pt x="1116" y="348"/>
                  </a:lnTo>
                  <a:lnTo>
                    <a:pt x="1119" y="360"/>
                  </a:lnTo>
                  <a:lnTo>
                    <a:pt x="1122" y="373"/>
                  </a:lnTo>
                  <a:lnTo>
                    <a:pt x="1126" y="385"/>
                  </a:lnTo>
                  <a:lnTo>
                    <a:pt x="1136" y="409"/>
                  </a:lnTo>
                  <a:lnTo>
                    <a:pt x="1147" y="432"/>
                  </a:lnTo>
                  <a:lnTo>
                    <a:pt x="1161" y="455"/>
                  </a:lnTo>
                  <a:lnTo>
                    <a:pt x="1175" y="478"/>
                  </a:lnTo>
                  <a:lnTo>
                    <a:pt x="1191" y="500"/>
                  </a:lnTo>
                  <a:lnTo>
                    <a:pt x="1208" y="522"/>
                  </a:lnTo>
                  <a:lnTo>
                    <a:pt x="1226" y="544"/>
                  </a:lnTo>
                  <a:lnTo>
                    <a:pt x="1244" y="564"/>
                  </a:lnTo>
                  <a:lnTo>
                    <a:pt x="1283" y="605"/>
                  </a:lnTo>
                  <a:lnTo>
                    <a:pt x="1322" y="645"/>
                  </a:lnTo>
                  <a:lnTo>
                    <a:pt x="1303" y="664"/>
                  </a:lnTo>
                  <a:lnTo>
                    <a:pt x="1286" y="683"/>
                  </a:lnTo>
                  <a:lnTo>
                    <a:pt x="1270" y="702"/>
                  </a:lnTo>
                  <a:lnTo>
                    <a:pt x="1254" y="720"/>
                  </a:lnTo>
                  <a:lnTo>
                    <a:pt x="1201" y="769"/>
                  </a:lnTo>
                  <a:lnTo>
                    <a:pt x="1152" y="812"/>
                  </a:lnTo>
                  <a:lnTo>
                    <a:pt x="1108" y="846"/>
                  </a:lnTo>
                  <a:lnTo>
                    <a:pt x="1068" y="872"/>
                  </a:lnTo>
                  <a:lnTo>
                    <a:pt x="1030" y="892"/>
                  </a:lnTo>
                  <a:lnTo>
                    <a:pt x="997" y="905"/>
                  </a:lnTo>
                  <a:lnTo>
                    <a:pt x="968" y="913"/>
                  </a:lnTo>
                  <a:lnTo>
                    <a:pt x="941" y="915"/>
                  </a:lnTo>
                  <a:lnTo>
                    <a:pt x="917" y="912"/>
                  </a:lnTo>
                  <a:lnTo>
                    <a:pt x="896" y="904"/>
                  </a:lnTo>
                  <a:lnTo>
                    <a:pt x="877" y="892"/>
                  </a:lnTo>
                  <a:lnTo>
                    <a:pt x="861" y="876"/>
                  </a:lnTo>
                  <a:lnTo>
                    <a:pt x="846" y="857"/>
                  </a:lnTo>
                  <a:lnTo>
                    <a:pt x="834" y="836"/>
                  </a:lnTo>
                  <a:lnTo>
                    <a:pt x="822" y="811"/>
                  </a:lnTo>
                  <a:lnTo>
                    <a:pt x="812" y="785"/>
                  </a:lnTo>
                  <a:lnTo>
                    <a:pt x="804" y="756"/>
                  </a:lnTo>
                  <a:lnTo>
                    <a:pt x="796" y="727"/>
                  </a:lnTo>
                  <a:lnTo>
                    <a:pt x="790" y="697"/>
                  </a:lnTo>
                  <a:lnTo>
                    <a:pt x="783" y="667"/>
                  </a:lnTo>
                  <a:lnTo>
                    <a:pt x="771" y="606"/>
                  </a:lnTo>
                  <a:lnTo>
                    <a:pt x="759" y="551"/>
                  </a:lnTo>
                  <a:lnTo>
                    <a:pt x="752" y="525"/>
                  </a:lnTo>
                  <a:lnTo>
                    <a:pt x="744" y="502"/>
                  </a:lnTo>
                  <a:lnTo>
                    <a:pt x="735" y="481"/>
                  </a:lnTo>
                  <a:lnTo>
                    <a:pt x="725" y="464"/>
                  </a:lnTo>
                  <a:lnTo>
                    <a:pt x="712" y="451"/>
                  </a:lnTo>
                  <a:lnTo>
                    <a:pt x="699" y="441"/>
                  </a:lnTo>
                  <a:lnTo>
                    <a:pt x="684" y="437"/>
                  </a:lnTo>
                  <a:lnTo>
                    <a:pt x="666" y="437"/>
                  </a:lnTo>
                  <a:lnTo>
                    <a:pt x="654" y="440"/>
                  </a:lnTo>
                  <a:lnTo>
                    <a:pt x="640" y="446"/>
                  </a:lnTo>
                  <a:lnTo>
                    <a:pt x="626" y="455"/>
                  </a:lnTo>
                  <a:lnTo>
                    <a:pt x="612" y="466"/>
                  </a:lnTo>
                  <a:lnTo>
                    <a:pt x="596" y="479"/>
                  </a:lnTo>
                  <a:lnTo>
                    <a:pt x="581" y="494"/>
                  </a:lnTo>
                  <a:lnTo>
                    <a:pt x="566" y="512"/>
                  </a:lnTo>
                  <a:lnTo>
                    <a:pt x="550" y="531"/>
                  </a:lnTo>
                  <a:lnTo>
                    <a:pt x="518" y="572"/>
                  </a:lnTo>
                  <a:lnTo>
                    <a:pt x="485" y="618"/>
                  </a:lnTo>
                  <a:lnTo>
                    <a:pt x="452" y="666"/>
                  </a:lnTo>
                  <a:lnTo>
                    <a:pt x="420" y="714"/>
                  </a:lnTo>
                  <a:lnTo>
                    <a:pt x="388" y="761"/>
                  </a:lnTo>
                  <a:lnTo>
                    <a:pt x="356" y="806"/>
                  </a:lnTo>
                  <a:lnTo>
                    <a:pt x="340" y="827"/>
                  </a:lnTo>
                  <a:lnTo>
                    <a:pt x="326" y="846"/>
                  </a:lnTo>
                  <a:lnTo>
                    <a:pt x="311" y="864"/>
                  </a:lnTo>
                  <a:lnTo>
                    <a:pt x="297" y="880"/>
                  </a:lnTo>
                  <a:lnTo>
                    <a:pt x="284" y="894"/>
                  </a:lnTo>
                  <a:lnTo>
                    <a:pt x="270" y="906"/>
                  </a:lnTo>
                  <a:lnTo>
                    <a:pt x="258" y="916"/>
                  </a:lnTo>
                  <a:lnTo>
                    <a:pt x="246" y="924"/>
                  </a:lnTo>
                  <a:lnTo>
                    <a:pt x="235" y="928"/>
                  </a:lnTo>
                  <a:lnTo>
                    <a:pt x="225" y="929"/>
                  </a:lnTo>
                  <a:lnTo>
                    <a:pt x="215" y="928"/>
                  </a:lnTo>
                  <a:lnTo>
                    <a:pt x="206" y="922"/>
                  </a:lnTo>
                  <a:lnTo>
                    <a:pt x="197" y="911"/>
                  </a:lnTo>
                  <a:lnTo>
                    <a:pt x="190" y="898"/>
                  </a:lnTo>
                  <a:lnTo>
                    <a:pt x="187" y="882"/>
                  </a:lnTo>
                  <a:lnTo>
                    <a:pt x="186" y="865"/>
                  </a:lnTo>
                  <a:lnTo>
                    <a:pt x="187" y="845"/>
                  </a:lnTo>
                  <a:lnTo>
                    <a:pt x="191" y="824"/>
                  </a:lnTo>
                  <a:lnTo>
                    <a:pt x="197" y="801"/>
                  </a:lnTo>
                  <a:lnTo>
                    <a:pt x="206" y="775"/>
                  </a:lnTo>
                  <a:lnTo>
                    <a:pt x="216" y="750"/>
                  </a:lnTo>
                  <a:lnTo>
                    <a:pt x="227" y="723"/>
                  </a:lnTo>
                  <a:lnTo>
                    <a:pt x="241" y="696"/>
                  </a:lnTo>
                  <a:lnTo>
                    <a:pt x="256" y="667"/>
                  </a:lnTo>
                  <a:lnTo>
                    <a:pt x="272" y="638"/>
                  </a:lnTo>
                  <a:lnTo>
                    <a:pt x="290" y="609"/>
                  </a:lnTo>
                  <a:lnTo>
                    <a:pt x="308" y="580"/>
                  </a:lnTo>
                  <a:lnTo>
                    <a:pt x="326" y="551"/>
                  </a:lnTo>
                  <a:lnTo>
                    <a:pt x="346" y="522"/>
                  </a:lnTo>
                  <a:lnTo>
                    <a:pt x="365" y="493"/>
                  </a:lnTo>
                  <a:lnTo>
                    <a:pt x="386" y="466"/>
                  </a:lnTo>
                  <a:lnTo>
                    <a:pt x="406" y="439"/>
                  </a:lnTo>
                  <a:lnTo>
                    <a:pt x="426" y="414"/>
                  </a:lnTo>
                  <a:lnTo>
                    <a:pt x="446" y="389"/>
                  </a:lnTo>
                  <a:lnTo>
                    <a:pt x="465" y="366"/>
                  </a:lnTo>
                  <a:lnTo>
                    <a:pt x="484" y="344"/>
                  </a:lnTo>
                  <a:lnTo>
                    <a:pt x="503" y="325"/>
                  </a:lnTo>
                  <a:lnTo>
                    <a:pt x="520" y="307"/>
                  </a:lnTo>
                  <a:lnTo>
                    <a:pt x="536" y="292"/>
                  </a:lnTo>
                  <a:lnTo>
                    <a:pt x="551" y="279"/>
                  </a:lnTo>
                  <a:lnTo>
                    <a:pt x="565" y="269"/>
                  </a:lnTo>
                  <a:lnTo>
                    <a:pt x="577" y="261"/>
                  </a:lnTo>
                  <a:lnTo>
                    <a:pt x="587" y="256"/>
                  </a:lnTo>
                  <a:lnTo>
                    <a:pt x="595" y="255"/>
                  </a:lnTo>
                  <a:lnTo>
                    <a:pt x="601" y="255"/>
                  </a:lnTo>
                  <a:lnTo>
                    <a:pt x="608" y="256"/>
                  </a:lnTo>
                  <a:lnTo>
                    <a:pt x="613" y="258"/>
                  </a:lnTo>
                  <a:lnTo>
                    <a:pt x="619" y="261"/>
                  </a:lnTo>
                  <a:lnTo>
                    <a:pt x="628" y="268"/>
                  </a:lnTo>
                  <a:lnTo>
                    <a:pt x="637" y="277"/>
                  </a:lnTo>
                  <a:lnTo>
                    <a:pt x="646" y="288"/>
                  </a:lnTo>
                  <a:lnTo>
                    <a:pt x="654" y="299"/>
                  </a:lnTo>
                  <a:lnTo>
                    <a:pt x="661" y="311"/>
                  </a:lnTo>
                  <a:lnTo>
                    <a:pt x="669" y="323"/>
                  </a:lnTo>
                  <a:lnTo>
                    <a:pt x="677" y="335"/>
                  </a:lnTo>
                  <a:lnTo>
                    <a:pt x="684" y="346"/>
                  </a:lnTo>
                  <a:lnTo>
                    <a:pt x="693" y="356"/>
                  </a:lnTo>
                  <a:lnTo>
                    <a:pt x="701" y="365"/>
                  </a:lnTo>
                  <a:lnTo>
                    <a:pt x="706" y="368"/>
                  </a:lnTo>
                  <a:lnTo>
                    <a:pt x="711" y="371"/>
                  </a:lnTo>
                  <a:lnTo>
                    <a:pt x="717" y="373"/>
                  </a:lnTo>
                  <a:lnTo>
                    <a:pt x="722" y="374"/>
                  </a:lnTo>
                  <a:lnTo>
                    <a:pt x="727" y="374"/>
                  </a:lnTo>
                  <a:lnTo>
                    <a:pt x="733" y="374"/>
                  </a:lnTo>
                  <a:lnTo>
                    <a:pt x="739" y="372"/>
                  </a:lnTo>
                  <a:lnTo>
                    <a:pt x="746" y="370"/>
                  </a:lnTo>
                  <a:lnTo>
                    <a:pt x="752" y="367"/>
                  </a:lnTo>
                  <a:lnTo>
                    <a:pt x="758" y="361"/>
                  </a:lnTo>
                  <a:lnTo>
                    <a:pt x="763" y="355"/>
                  </a:lnTo>
                  <a:lnTo>
                    <a:pt x="767" y="348"/>
                  </a:lnTo>
                  <a:lnTo>
                    <a:pt x="771" y="340"/>
                  </a:lnTo>
                  <a:lnTo>
                    <a:pt x="775" y="331"/>
                  </a:lnTo>
                  <a:lnTo>
                    <a:pt x="777" y="322"/>
                  </a:lnTo>
                  <a:lnTo>
                    <a:pt x="779" y="311"/>
                  </a:lnTo>
                  <a:lnTo>
                    <a:pt x="780" y="300"/>
                  </a:lnTo>
                  <a:lnTo>
                    <a:pt x="781" y="289"/>
                  </a:lnTo>
                  <a:lnTo>
                    <a:pt x="781" y="277"/>
                  </a:lnTo>
                  <a:lnTo>
                    <a:pt x="780" y="265"/>
                  </a:lnTo>
                  <a:lnTo>
                    <a:pt x="779" y="252"/>
                  </a:lnTo>
                  <a:lnTo>
                    <a:pt x="777" y="240"/>
                  </a:lnTo>
                  <a:lnTo>
                    <a:pt x="774" y="227"/>
                  </a:lnTo>
                  <a:lnTo>
                    <a:pt x="770" y="214"/>
                  </a:lnTo>
                  <a:lnTo>
                    <a:pt x="765" y="201"/>
                  </a:lnTo>
                  <a:lnTo>
                    <a:pt x="760" y="189"/>
                  </a:lnTo>
                  <a:lnTo>
                    <a:pt x="754" y="177"/>
                  </a:lnTo>
                  <a:lnTo>
                    <a:pt x="747" y="166"/>
                  </a:lnTo>
                  <a:lnTo>
                    <a:pt x="740" y="155"/>
                  </a:lnTo>
                  <a:lnTo>
                    <a:pt x="731" y="145"/>
                  </a:lnTo>
                  <a:lnTo>
                    <a:pt x="722" y="135"/>
                  </a:lnTo>
                  <a:lnTo>
                    <a:pt x="711" y="127"/>
                  </a:lnTo>
                  <a:lnTo>
                    <a:pt x="700" y="119"/>
                  </a:lnTo>
                  <a:lnTo>
                    <a:pt x="688" y="112"/>
                  </a:lnTo>
                  <a:lnTo>
                    <a:pt x="675" y="106"/>
                  </a:lnTo>
                  <a:lnTo>
                    <a:pt x="661" y="102"/>
                  </a:lnTo>
                  <a:lnTo>
                    <a:pt x="647" y="98"/>
                  </a:lnTo>
                  <a:lnTo>
                    <a:pt x="631" y="97"/>
                  </a:lnTo>
                  <a:lnTo>
                    <a:pt x="615" y="96"/>
                  </a:lnTo>
                  <a:lnTo>
                    <a:pt x="597" y="97"/>
                  </a:lnTo>
                  <a:lnTo>
                    <a:pt x="571" y="102"/>
                  </a:lnTo>
                  <a:lnTo>
                    <a:pt x="544" y="111"/>
                  </a:lnTo>
                  <a:lnTo>
                    <a:pt x="516" y="125"/>
                  </a:lnTo>
                  <a:lnTo>
                    <a:pt x="486" y="142"/>
                  </a:lnTo>
                  <a:lnTo>
                    <a:pt x="457" y="162"/>
                  </a:lnTo>
                  <a:lnTo>
                    <a:pt x="427" y="186"/>
                  </a:lnTo>
                  <a:lnTo>
                    <a:pt x="396" y="213"/>
                  </a:lnTo>
                  <a:lnTo>
                    <a:pt x="365" y="243"/>
                  </a:lnTo>
                  <a:lnTo>
                    <a:pt x="334" y="275"/>
                  </a:lnTo>
                  <a:lnTo>
                    <a:pt x="304" y="309"/>
                  </a:lnTo>
                  <a:lnTo>
                    <a:pt x="274" y="345"/>
                  </a:lnTo>
                  <a:lnTo>
                    <a:pt x="243" y="383"/>
                  </a:lnTo>
                  <a:lnTo>
                    <a:pt x="215" y="422"/>
                  </a:lnTo>
                  <a:lnTo>
                    <a:pt x="187" y="462"/>
                  </a:lnTo>
                  <a:lnTo>
                    <a:pt x="160" y="504"/>
                  </a:lnTo>
                  <a:lnTo>
                    <a:pt x="135" y="545"/>
                  </a:lnTo>
                  <a:lnTo>
                    <a:pt x="111" y="587"/>
                  </a:lnTo>
                  <a:lnTo>
                    <a:pt x="90" y="629"/>
                  </a:lnTo>
                  <a:lnTo>
                    <a:pt x="70" y="671"/>
                  </a:lnTo>
                  <a:lnTo>
                    <a:pt x="51" y="712"/>
                  </a:lnTo>
                  <a:lnTo>
                    <a:pt x="36" y="752"/>
                  </a:lnTo>
                  <a:lnTo>
                    <a:pt x="23" y="793"/>
                  </a:lnTo>
                  <a:lnTo>
                    <a:pt x="12" y="831"/>
                  </a:lnTo>
                  <a:lnTo>
                    <a:pt x="5" y="867"/>
                  </a:lnTo>
                  <a:lnTo>
                    <a:pt x="1" y="902"/>
                  </a:lnTo>
                  <a:lnTo>
                    <a:pt x="0" y="935"/>
                  </a:lnTo>
                  <a:lnTo>
                    <a:pt x="2" y="965"/>
                  </a:lnTo>
                  <a:lnTo>
                    <a:pt x="8" y="993"/>
                  </a:lnTo>
                  <a:lnTo>
                    <a:pt x="18" y="1018"/>
                  </a:lnTo>
                  <a:lnTo>
                    <a:pt x="32" y="1039"/>
                  </a:lnTo>
                  <a:lnTo>
                    <a:pt x="50" y="1058"/>
                  </a:lnTo>
                  <a:lnTo>
                    <a:pt x="73" y="1073"/>
                  </a:lnTo>
                  <a:lnTo>
                    <a:pt x="91" y="1081"/>
                  </a:lnTo>
                  <a:lnTo>
                    <a:pt x="108" y="1086"/>
                  </a:lnTo>
                  <a:lnTo>
                    <a:pt x="126" y="1089"/>
                  </a:lnTo>
                  <a:lnTo>
                    <a:pt x="144" y="1091"/>
                  </a:lnTo>
                  <a:lnTo>
                    <a:pt x="163" y="1090"/>
                  </a:lnTo>
                  <a:lnTo>
                    <a:pt x="180" y="1087"/>
                  </a:lnTo>
                  <a:lnTo>
                    <a:pt x="198" y="1083"/>
                  </a:lnTo>
                  <a:lnTo>
                    <a:pt x="216" y="1076"/>
                  </a:lnTo>
                  <a:lnTo>
                    <a:pt x="233" y="1069"/>
                  </a:lnTo>
                  <a:lnTo>
                    <a:pt x="251" y="1059"/>
                  </a:lnTo>
                  <a:lnTo>
                    <a:pt x="269" y="1047"/>
                  </a:lnTo>
                  <a:lnTo>
                    <a:pt x="287" y="1035"/>
                  </a:lnTo>
                  <a:lnTo>
                    <a:pt x="304" y="1022"/>
                  </a:lnTo>
                  <a:lnTo>
                    <a:pt x="322" y="1007"/>
                  </a:lnTo>
                  <a:lnTo>
                    <a:pt x="339" y="991"/>
                  </a:lnTo>
                  <a:lnTo>
                    <a:pt x="356" y="975"/>
                  </a:lnTo>
                  <a:lnTo>
                    <a:pt x="373" y="957"/>
                  </a:lnTo>
                  <a:lnTo>
                    <a:pt x="391" y="939"/>
                  </a:lnTo>
                  <a:lnTo>
                    <a:pt x="407" y="920"/>
                  </a:lnTo>
                  <a:lnTo>
                    <a:pt x="424" y="899"/>
                  </a:lnTo>
                  <a:lnTo>
                    <a:pt x="456" y="859"/>
                  </a:lnTo>
                  <a:lnTo>
                    <a:pt x="487" y="817"/>
                  </a:lnTo>
                  <a:lnTo>
                    <a:pt x="548" y="732"/>
                  </a:lnTo>
                  <a:lnTo>
                    <a:pt x="604" y="652"/>
                  </a:lnTo>
                  <a:lnTo>
                    <a:pt x="615" y="704"/>
                  </a:lnTo>
                  <a:lnTo>
                    <a:pt x="626" y="752"/>
                  </a:lnTo>
                  <a:lnTo>
                    <a:pt x="638" y="796"/>
                  </a:lnTo>
                  <a:lnTo>
                    <a:pt x="651" y="836"/>
                  </a:lnTo>
                  <a:lnTo>
                    <a:pt x="664" y="872"/>
                  </a:lnTo>
                  <a:lnTo>
                    <a:pt x="679" y="904"/>
                  </a:lnTo>
                  <a:lnTo>
                    <a:pt x="694" y="934"/>
                  </a:lnTo>
                  <a:lnTo>
                    <a:pt x="710" y="960"/>
                  </a:lnTo>
                  <a:lnTo>
                    <a:pt x="728" y="982"/>
                  </a:lnTo>
                  <a:lnTo>
                    <a:pt x="745" y="1002"/>
                  </a:lnTo>
                  <a:lnTo>
                    <a:pt x="762" y="1018"/>
                  </a:lnTo>
                  <a:lnTo>
                    <a:pt x="780" y="1032"/>
                  </a:lnTo>
                  <a:lnTo>
                    <a:pt x="799" y="1043"/>
                  </a:lnTo>
                  <a:lnTo>
                    <a:pt x="818" y="1051"/>
                  </a:lnTo>
                  <a:lnTo>
                    <a:pt x="838" y="1058"/>
                  </a:lnTo>
                  <a:lnTo>
                    <a:pt x="857" y="1062"/>
                  </a:lnTo>
                  <a:lnTo>
                    <a:pt x="876" y="1064"/>
                  </a:lnTo>
                  <a:lnTo>
                    <a:pt x="896" y="1064"/>
                  </a:lnTo>
                  <a:lnTo>
                    <a:pt x="916" y="1062"/>
                  </a:lnTo>
                  <a:lnTo>
                    <a:pt x="935" y="1059"/>
                  </a:lnTo>
                  <a:lnTo>
                    <a:pt x="956" y="1053"/>
                  </a:lnTo>
                  <a:lnTo>
                    <a:pt x="975" y="1046"/>
                  </a:lnTo>
                  <a:lnTo>
                    <a:pt x="995" y="1039"/>
                  </a:lnTo>
                  <a:lnTo>
                    <a:pt x="1014" y="1030"/>
                  </a:lnTo>
                  <a:lnTo>
                    <a:pt x="1032" y="1020"/>
                  </a:lnTo>
                  <a:lnTo>
                    <a:pt x="1052" y="1010"/>
                  </a:lnTo>
                  <a:lnTo>
                    <a:pt x="1070" y="998"/>
                  </a:lnTo>
                  <a:lnTo>
                    <a:pt x="1087" y="987"/>
                  </a:lnTo>
                  <a:lnTo>
                    <a:pt x="1121" y="962"/>
                  </a:lnTo>
                  <a:lnTo>
                    <a:pt x="1152" y="937"/>
                  </a:lnTo>
                  <a:lnTo>
                    <a:pt x="1156" y="956"/>
                  </a:lnTo>
                  <a:lnTo>
                    <a:pt x="1164" y="973"/>
                  </a:lnTo>
                  <a:lnTo>
                    <a:pt x="1173" y="988"/>
                  </a:lnTo>
                  <a:lnTo>
                    <a:pt x="1184" y="1002"/>
                  </a:lnTo>
                  <a:lnTo>
                    <a:pt x="1196" y="1014"/>
                  </a:lnTo>
                  <a:lnTo>
                    <a:pt x="1210" y="1024"/>
                  </a:lnTo>
                  <a:lnTo>
                    <a:pt x="1226" y="1033"/>
                  </a:lnTo>
                  <a:lnTo>
                    <a:pt x="1242" y="1040"/>
                  </a:lnTo>
                  <a:lnTo>
                    <a:pt x="1260" y="1046"/>
                  </a:lnTo>
                  <a:lnTo>
                    <a:pt x="1280" y="1050"/>
                  </a:lnTo>
                  <a:lnTo>
                    <a:pt x="1300" y="1053"/>
                  </a:lnTo>
                  <a:lnTo>
                    <a:pt x="1320" y="1054"/>
                  </a:lnTo>
                  <a:lnTo>
                    <a:pt x="1341" y="1054"/>
                  </a:lnTo>
                  <a:lnTo>
                    <a:pt x="1362" y="1053"/>
                  </a:lnTo>
                  <a:lnTo>
                    <a:pt x="1385" y="1050"/>
                  </a:lnTo>
                  <a:lnTo>
                    <a:pt x="1406" y="1046"/>
                  </a:lnTo>
                  <a:lnTo>
                    <a:pt x="1428" y="1041"/>
                  </a:lnTo>
                  <a:lnTo>
                    <a:pt x="1449" y="1035"/>
                  </a:lnTo>
                  <a:lnTo>
                    <a:pt x="1470" y="1028"/>
                  </a:lnTo>
                  <a:lnTo>
                    <a:pt x="1491" y="1019"/>
                  </a:lnTo>
                  <a:lnTo>
                    <a:pt x="1511" y="1010"/>
                  </a:lnTo>
                  <a:lnTo>
                    <a:pt x="1530" y="999"/>
                  </a:lnTo>
                  <a:lnTo>
                    <a:pt x="1547" y="987"/>
                  </a:lnTo>
                  <a:lnTo>
                    <a:pt x="1564" y="975"/>
                  </a:lnTo>
                  <a:lnTo>
                    <a:pt x="1579" y="961"/>
                  </a:lnTo>
                  <a:lnTo>
                    <a:pt x="1593" y="946"/>
                  </a:lnTo>
                  <a:lnTo>
                    <a:pt x="1607" y="931"/>
                  </a:lnTo>
                  <a:lnTo>
                    <a:pt x="1617" y="914"/>
                  </a:lnTo>
                  <a:lnTo>
                    <a:pt x="1626" y="897"/>
                  </a:lnTo>
                  <a:lnTo>
                    <a:pt x="1633" y="879"/>
                  </a:lnTo>
                  <a:lnTo>
                    <a:pt x="1637" y="860"/>
                  </a:lnTo>
                  <a:lnTo>
                    <a:pt x="1639" y="841"/>
                  </a:lnTo>
                  <a:lnTo>
                    <a:pt x="1639" y="826"/>
                  </a:lnTo>
                  <a:lnTo>
                    <a:pt x="1637" y="810"/>
                  </a:lnTo>
                  <a:lnTo>
                    <a:pt x="1635" y="795"/>
                  </a:lnTo>
                  <a:lnTo>
                    <a:pt x="1631" y="780"/>
                  </a:lnTo>
                  <a:lnTo>
                    <a:pt x="1625" y="765"/>
                  </a:lnTo>
                  <a:lnTo>
                    <a:pt x="1619" y="750"/>
                  </a:lnTo>
                  <a:lnTo>
                    <a:pt x="1612" y="736"/>
                  </a:lnTo>
                  <a:lnTo>
                    <a:pt x="1603" y="722"/>
                  </a:lnTo>
                  <a:lnTo>
                    <a:pt x="1593" y="708"/>
                  </a:lnTo>
                  <a:lnTo>
                    <a:pt x="1583" y="695"/>
                  </a:lnTo>
                  <a:lnTo>
                    <a:pt x="1573" y="681"/>
                  </a:lnTo>
                  <a:lnTo>
                    <a:pt x="1561" y="668"/>
                  </a:lnTo>
                  <a:lnTo>
                    <a:pt x="1537" y="641"/>
                  </a:lnTo>
                  <a:lnTo>
                    <a:pt x="1511" y="614"/>
                  </a:lnTo>
                  <a:lnTo>
                    <a:pt x="1541" y="586"/>
                  </a:lnTo>
                  <a:lnTo>
                    <a:pt x="1572" y="559"/>
                  </a:lnTo>
                  <a:lnTo>
                    <a:pt x="1605" y="531"/>
                  </a:lnTo>
                  <a:lnTo>
                    <a:pt x="1638" y="504"/>
                  </a:lnTo>
                  <a:lnTo>
                    <a:pt x="1670" y="476"/>
                  </a:lnTo>
                  <a:lnTo>
                    <a:pt x="1703" y="450"/>
                  </a:lnTo>
                  <a:lnTo>
                    <a:pt x="1737" y="425"/>
                  </a:lnTo>
                  <a:lnTo>
                    <a:pt x="1770" y="401"/>
                  </a:lnTo>
                  <a:lnTo>
                    <a:pt x="1802" y="377"/>
                  </a:lnTo>
                  <a:lnTo>
                    <a:pt x="1835" y="354"/>
                  </a:lnTo>
                  <a:lnTo>
                    <a:pt x="1866" y="334"/>
                  </a:lnTo>
                  <a:lnTo>
                    <a:pt x="1896" y="314"/>
                  </a:lnTo>
                  <a:lnTo>
                    <a:pt x="1924" y="297"/>
                  </a:lnTo>
                  <a:lnTo>
                    <a:pt x="1952" y="281"/>
                  </a:lnTo>
                  <a:lnTo>
                    <a:pt x="1977" y="267"/>
                  </a:lnTo>
                  <a:lnTo>
                    <a:pt x="2001" y="256"/>
                  </a:lnTo>
                  <a:lnTo>
                    <a:pt x="1994" y="274"/>
                  </a:lnTo>
                  <a:lnTo>
                    <a:pt x="1989" y="292"/>
                  </a:lnTo>
                  <a:lnTo>
                    <a:pt x="1986" y="310"/>
                  </a:lnTo>
                  <a:lnTo>
                    <a:pt x="1983" y="327"/>
                  </a:lnTo>
                  <a:lnTo>
                    <a:pt x="1982" y="344"/>
                  </a:lnTo>
                  <a:lnTo>
                    <a:pt x="1982" y="361"/>
                  </a:lnTo>
                  <a:lnTo>
                    <a:pt x="1984" y="378"/>
                  </a:lnTo>
                  <a:lnTo>
                    <a:pt x="1986" y="394"/>
                  </a:lnTo>
                  <a:lnTo>
                    <a:pt x="1990" y="410"/>
                  </a:lnTo>
                  <a:lnTo>
                    <a:pt x="1994" y="426"/>
                  </a:lnTo>
                  <a:lnTo>
                    <a:pt x="2000" y="441"/>
                  </a:lnTo>
                  <a:lnTo>
                    <a:pt x="2006" y="455"/>
                  </a:lnTo>
                  <a:lnTo>
                    <a:pt x="2013" y="470"/>
                  </a:lnTo>
                  <a:lnTo>
                    <a:pt x="2021" y="484"/>
                  </a:lnTo>
                  <a:lnTo>
                    <a:pt x="2030" y="498"/>
                  </a:lnTo>
                  <a:lnTo>
                    <a:pt x="2039" y="513"/>
                  </a:lnTo>
                  <a:lnTo>
                    <a:pt x="2050" y="527"/>
                  </a:lnTo>
                  <a:lnTo>
                    <a:pt x="2060" y="540"/>
                  </a:lnTo>
                  <a:lnTo>
                    <a:pt x="2071" y="554"/>
                  </a:lnTo>
                  <a:lnTo>
                    <a:pt x="2082" y="566"/>
                  </a:lnTo>
                  <a:lnTo>
                    <a:pt x="2105" y="592"/>
                  </a:lnTo>
                  <a:lnTo>
                    <a:pt x="2130" y="617"/>
                  </a:lnTo>
                  <a:lnTo>
                    <a:pt x="2180" y="665"/>
                  </a:lnTo>
                  <a:lnTo>
                    <a:pt x="2227" y="712"/>
                  </a:lnTo>
                  <a:lnTo>
                    <a:pt x="2202" y="725"/>
                  </a:lnTo>
                  <a:lnTo>
                    <a:pt x="2177" y="738"/>
                  </a:lnTo>
                  <a:lnTo>
                    <a:pt x="2154" y="751"/>
                  </a:lnTo>
                  <a:lnTo>
                    <a:pt x="2131" y="764"/>
                  </a:lnTo>
                  <a:lnTo>
                    <a:pt x="2110" y="777"/>
                  </a:lnTo>
                  <a:lnTo>
                    <a:pt x="2090" y="791"/>
                  </a:lnTo>
                  <a:lnTo>
                    <a:pt x="2071" y="805"/>
                  </a:lnTo>
                  <a:lnTo>
                    <a:pt x="2055" y="818"/>
                  </a:lnTo>
                  <a:lnTo>
                    <a:pt x="2038" y="832"/>
                  </a:lnTo>
                  <a:lnTo>
                    <a:pt x="2025" y="845"/>
                  </a:lnTo>
                  <a:lnTo>
                    <a:pt x="2013" y="859"/>
                  </a:lnTo>
                  <a:lnTo>
                    <a:pt x="2003" y="872"/>
                  </a:lnTo>
                  <a:lnTo>
                    <a:pt x="1994" y="886"/>
                  </a:lnTo>
                  <a:lnTo>
                    <a:pt x="1988" y="900"/>
                  </a:lnTo>
                  <a:lnTo>
                    <a:pt x="1986" y="907"/>
                  </a:lnTo>
                  <a:lnTo>
                    <a:pt x="1984" y="914"/>
                  </a:lnTo>
                  <a:lnTo>
                    <a:pt x="1983" y="922"/>
                  </a:lnTo>
                  <a:lnTo>
                    <a:pt x="1983" y="929"/>
                  </a:lnTo>
                  <a:lnTo>
                    <a:pt x="1983" y="951"/>
                  </a:lnTo>
                  <a:lnTo>
                    <a:pt x="1987" y="970"/>
                  </a:lnTo>
                  <a:lnTo>
                    <a:pt x="1993" y="987"/>
                  </a:lnTo>
                  <a:lnTo>
                    <a:pt x="2001" y="1003"/>
                  </a:lnTo>
                  <a:lnTo>
                    <a:pt x="2012" y="1018"/>
                  </a:lnTo>
                  <a:lnTo>
                    <a:pt x="2025" y="1030"/>
                  </a:lnTo>
                  <a:lnTo>
                    <a:pt x="2039" y="1041"/>
                  </a:lnTo>
                  <a:lnTo>
                    <a:pt x="2057" y="1051"/>
                  </a:lnTo>
                  <a:lnTo>
                    <a:pt x="2074" y="1060"/>
                  </a:lnTo>
                  <a:lnTo>
                    <a:pt x="2094" y="1066"/>
                  </a:lnTo>
                  <a:lnTo>
                    <a:pt x="2114" y="1071"/>
                  </a:lnTo>
                  <a:lnTo>
                    <a:pt x="2135" y="1075"/>
                  </a:lnTo>
                  <a:lnTo>
                    <a:pt x="2159" y="1077"/>
                  </a:lnTo>
                  <a:lnTo>
                    <a:pt x="2181" y="1077"/>
                  </a:lnTo>
                  <a:lnTo>
                    <a:pt x="2204" y="1077"/>
                  </a:lnTo>
                  <a:lnTo>
                    <a:pt x="2228" y="1074"/>
                  </a:lnTo>
                  <a:lnTo>
                    <a:pt x="2251" y="1071"/>
                  </a:lnTo>
                  <a:lnTo>
                    <a:pt x="2276" y="1066"/>
                  </a:lnTo>
                  <a:lnTo>
                    <a:pt x="2299" y="1060"/>
                  </a:lnTo>
                  <a:lnTo>
                    <a:pt x="2321" y="1052"/>
                  </a:lnTo>
                  <a:lnTo>
                    <a:pt x="2343" y="1043"/>
                  </a:lnTo>
                  <a:lnTo>
                    <a:pt x="2364" y="1034"/>
                  </a:lnTo>
                  <a:lnTo>
                    <a:pt x="2385" y="1023"/>
                  </a:lnTo>
                  <a:lnTo>
                    <a:pt x="2404" y="1011"/>
                  </a:lnTo>
                  <a:lnTo>
                    <a:pt x="2421" y="998"/>
                  </a:lnTo>
                  <a:lnTo>
                    <a:pt x="2437" y="983"/>
                  </a:lnTo>
                  <a:lnTo>
                    <a:pt x="2451" y="968"/>
                  </a:lnTo>
                  <a:lnTo>
                    <a:pt x="2463" y="952"/>
                  </a:lnTo>
                  <a:lnTo>
                    <a:pt x="2472" y="934"/>
                  </a:lnTo>
                  <a:lnTo>
                    <a:pt x="2480" y="915"/>
                  </a:lnTo>
                  <a:lnTo>
                    <a:pt x="2486" y="896"/>
                  </a:lnTo>
                  <a:lnTo>
                    <a:pt x="2488" y="876"/>
                  </a:lnTo>
                  <a:lnTo>
                    <a:pt x="2488" y="855"/>
                  </a:lnTo>
                  <a:lnTo>
                    <a:pt x="2486" y="835"/>
                  </a:lnTo>
                  <a:lnTo>
                    <a:pt x="2482" y="815"/>
                  </a:lnTo>
                  <a:lnTo>
                    <a:pt x="2477" y="796"/>
                  </a:lnTo>
                  <a:lnTo>
                    <a:pt x="2471" y="777"/>
                  </a:lnTo>
                  <a:lnTo>
                    <a:pt x="2464" y="759"/>
                  </a:lnTo>
                  <a:lnTo>
                    <a:pt x="2455" y="741"/>
                  </a:lnTo>
                  <a:lnTo>
                    <a:pt x="2446" y="724"/>
                  </a:lnTo>
                  <a:lnTo>
                    <a:pt x="2510" y="697"/>
                  </a:lnTo>
                  <a:lnTo>
                    <a:pt x="2576" y="669"/>
                  </a:lnTo>
                  <a:lnTo>
                    <a:pt x="2642" y="641"/>
                  </a:lnTo>
                  <a:lnTo>
                    <a:pt x="2708" y="610"/>
                  </a:lnTo>
                  <a:lnTo>
                    <a:pt x="2739" y="595"/>
                  </a:lnTo>
                  <a:lnTo>
                    <a:pt x="2770" y="580"/>
                  </a:lnTo>
                  <a:lnTo>
                    <a:pt x="2800" y="564"/>
                  </a:lnTo>
                  <a:lnTo>
                    <a:pt x="2829" y="548"/>
                  </a:lnTo>
                  <a:lnTo>
                    <a:pt x="2856" y="532"/>
                  </a:lnTo>
                  <a:lnTo>
                    <a:pt x="2882" y="515"/>
                  </a:lnTo>
                  <a:lnTo>
                    <a:pt x="2907" y="497"/>
                  </a:lnTo>
                  <a:lnTo>
                    <a:pt x="2930" y="479"/>
                  </a:lnTo>
                  <a:lnTo>
                    <a:pt x="2914" y="536"/>
                  </a:lnTo>
                  <a:lnTo>
                    <a:pt x="2902" y="588"/>
                  </a:lnTo>
                  <a:lnTo>
                    <a:pt x="2893" y="636"/>
                  </a:lnTo>
                  <a:lnTo>
                    <a:pt x="2886" y="682"/>
                  </a:lnTo>
                  <a:lnTo>
                    <a:pt x="2881" y="723"/>
                  </a:lnTo>
                  <a:lnTo>
                    <a:pt x="2878" y="760"/>
                  </a:lnTo>
                  <a:lnTo>
                    <a:pt x="2877" y="795"/>
                  </a:lnTo>
                  <a:lnTo>
                    <a:pt x="2878" y="827"/>
                  </a:lnTo>
                  <a:lnTo>
                    <a:pt x="2881" y="855"/>
                  </a:lnTo>
                  <a:lnTo>
                    <a:pt x="2886" y="880"/>
                  </a:lnTo>
                  <a:lnTo>
                    <a:pt x="2892" y="903"/>
                  </a:lnTo>
                  <a:lnTo>
                    <a:pt x="2900" y="923"/>
                  </a:lnTo>
                  <a:lnTo>
                    <a:pt x="2909" y="941"/>
                  </a:lnTo>
                  <a:lnTo>
                    <a:pt x="2919" y="956"/>
                  </a:lnTo>
                  <a:lnTo>
                    <a:pt x="2931" y="969"/>
                  </a:lnTo>
                  <a:lnTo>
                    <a:pt x="2943" y="979"/>
                  </a:lnTo>
                  <a:lnTo>
                    <a:pt x="2956" y="988"/>
                  </a:lnTo>
                  <a:lnTo>
                    <a:pt x="2969" y="995"/>
                  </a:lnTo>
                  <a:lnTo>
                    <a:pt x="2983" y="1000"/>
                  </a:lnTo>
                  <a:lnTo>
                    <a:pt x="2998" y="1004"/>
                  </a:lnTo>
                  <a:lnTo>
                    <a:pt x="3013" y="1006"/>
                  </a:lnTo>
                  <a:lnTo>
                    <a:pt x="3028" y="1006"/>
                  </a:lnTo>
                  <a:lnTo>
                    <a:pt x="3044" y="1006"/>
                  </a:lnTo>
                  <a:lnTo>
                    <a:pt x="3059" y="1004"/>
                  </a:lnTo>
                  <a:lnTo>
                    <a:pt x="3074" y="1001"/>
                  </a:lnTo>
                  <a:lnTo>
                    <a:pt x="3088" y="998"/>
                  </a:lnTo>
                  <a:lnTo>
                    <a:pt x="3102" y="994"/>
                  </a:lnTo>
                  <a:lnTo>
                    <a:pt x="3116" y="989"/>
                  </a:lnTo>
                  <a:lnTo>
                    <a:pt x="3129" y="983"/>
                  </a:lnTo>
                  <a:lnTo>
                    <a:pt x="3141" y="978"/>
                  </a:lnTo>
                  <a:lnTo>
                    <a:pt x="3153" y="972"/>
                  </a:lnTo>
                  <a:lnTo>
                    <a:pt x="3163" y="966"/>
                  </a:lnTo>
                  <a:lnTo>
                    <a:pt x="3176" y="958"/>
                  </a:lnTo>
                  <a:lnTo>
                    <a:pt x="3187" y="950"/>
                  </a:lnTo>
                  <a:lnTo>
                    <a:pt x="3198" y="942"/>
                  </a:lnTo>
                  <a:lnTo>
                    <a:pt x="3207" y="934"/>
                  </a:lnTo>
                  <a:lnTo>
                    <a:pt x="3215" y="927"/>
                  </a:lnTo>
                  <a:lnTo>
                    <a:pt x="3222" y="920"/>
                  </a:lnTo>
                  <a:lnTo>
                    <a:pt x="3228" y="912"/>
                  </a:lnTo>
                  <a:lnTo>
                    <a:pt x="3233" y="905"/>
                  </a:lnTo>
                  <a:lnTo>
                    <a:pt x="3237" y="899"/>
                  </a:lnTo>
                  <a:lnTo>
                    <a:pt x="3240" y="892"/>
                  </a:lnTo>
                  <a:lnTo>
                    <a:pt x="3243" y="887"/>
                  </a:lnTo>
                  <a:lnTo>
                    <a:pt x="3244" y="881"/>
                  </a:lnTo>
                  <a:lnTo>
                    <a:pt x="3245" y="876"/>
                  </a:lnTo>
                  <a:lnTo>
                    <a:pt x="3245" y="871"/>
                  </a:lnTo>
                  <a:lnTo>
                    <a:pt x="3244" y="866"/>
                  </a:lnTo>
                  <a:lnTo>
                    <a:pt x="3243" y="862"/>
                  </a:lnTo>
                  <a:lnTo>
                    <a:pt x="3240" y="858"/>
                  </a:lnTo>
                  <a:lnTo>
                    <a:pt x="3238" y="855"/>
                  </a:lnTo>
                  <a:lnTo>
                    <a:pt x="3235" y="852"/>
                  </a:lnTo>
                  <a:lnTo>
                    <a:pt x="3231" y="849"/>
                  </a:lnTo>
                  <a:lnTo>
                    <a:pt x="3223" y="845"/>
                  </a:lnTo>
                  <a:lnTo>
                    <a:pt x="3213" y="842"/>
                  </a:lnTo>
                  <a:lnTo>
                    <a:pt x="3202" y="841"/>
                  </a:lnTo>
                  <a:lnTo>
                    <a:pt x="3190" y="842"/>
                  </a:lnTo>
                  <a:lnTo>
                    <a:pt x="3178" y="845"/>
                  </a:lnTo>
                  <a:lnTo>
                    <a:pt x="3165" y="850"/>
                  </a:lnTo>
                  <a:close/>
                  <a:moveTo>
                    <a:pt x="1299" y="892"/>
                  </a:moveTo>
                  <a:lnTo>
                    <a:pt x="1299" y="884"/>
                  </a:lnTo>
                  <a:lnTo>
                    <a:pt x="1301" y="876"/>
                  </a:lnTo>
                  <a:lnTo>
                    <a:pt x="1303" y="868"/>
                  </a:lnTo>
                  <a:lnTo>
                    <a:pt x="1307" y="859"/>
                  </a:lnTo>
                  <a:lnTo>
                    <a:pt x="1315" y="840"/>
                  </a:lnTo>
                  <a:lnTo>
                    <a:pt x="1327" y="819"/>
                  </a:lnTo>
                  <a:lnTo>
                    <a:pt x="1342" y="797"/>
                  </a:lnTo>
                  <a:lnTo>
                    <a:pt x="1359" y="773"/>
                  </a:lnTo>
                  <a:lnTo>
                    <a:pt x="1380" y="749"/>
                  </a:lnTo>
                  <a:lnTo>
                    <a:pt x="1401" y="724"/>
                  </a:lnTo>
                  <a:lnTo>
                    <a:pt x="1419" y="743"/>
                  </a:lnTo>
                  <a:lnTo>
                    <a:pt x="1434" y="762"/>
                  </a:lnTo>
                  <a:lnTo>
                    <a:pt x="1448" y="781"/>
                  </a:lnTo>
                  <a:lnTo>
                    <a:pt x="1460" y="798"/>
                  </a:lnTo>
                  <a:lnTo>
                    <a:pt x="1465" y="807"/>
                  </a:lnTo>
                  <a:lnTo>
                    <a:pt x="1470" y="815"/>
                  </a:lnTo>
                  <a:lnTo>
                    <a:pt x="1474" y="824"/>
                  </a:lnTo>
                  <a:lnTo>
                    <a:pt x="1477" y="832"/>
                  </a:lnTo>
                  <a:lnTo>
                    <a:pt x="1479" y="840"/>
                  </a:lnTo>
                  <a:lnTo>
                    <a:pt x="1481" y="848"/>
                  </a:lnTo>
                  <a:lnTo>
                    <a:pt x="1482" y="856"/>
                  </a:lnTo>
                  <a:lnTo>
                    <a:pt x="1482" y="864"/>
                  </a:lnTo>
                  <a:lnTo>
                    <a:pt x="1481" y="874"/>
                  </a:lnTo>
                  <a:lnTo>
                    <a:pt x="1480" y="884"/>
                  </a:lnTo>
                  <a:lnTo>
                    <a:pt x="1477" y="892"/>
                  </a:lnTo>
                  <a:lnTo>
                    <a:pt x="1473" y="900"/>
                  </a:lnTo>
                  <a:lnTo>
                    <a:pt x="1469" y="908"/>
                  </a:lnTo>
                  <a:lnTo>
                    <a:pt x="1464" y="915"/>
                  </a:lnTo>
                  <a:lnTo>
                    <a:pt x="1458" y="922"/>
                  </a:lnTo>
                  <a:lnTo>
                    <a:pt x="1452" y="928"/>
                  </a:lnTo>
                  <a:lnTo>
                    <a:pt x="1445" y="933"/>
                  </a:lnTo>
                  <a:lnTo>
                    <a:pt x="1438" y="938"/>
                  </a:lnTo>
                  <a:lnTo>
                    <a:pt x="1430" y="942"/>
                  </a:lnTo>
                  <a:lnTo>
                    <a:pt x="1422" y="945"/>
                  </a:lnTo>
                  <a:lnTo>
                    <a:pt x="1414" y="948"/>
                  </a:lnTo>
                  <a:lnTo>
                    <a:pt x="1405" y="950"/>
                  </a:lnTo>
                  <a:lnTo>
                    <a:pt x="1397" y="952"/>
                  </a:lnTo>
                  <a:lnTo>
                    <a:pt x="1388" y="953"/>
                  </a:lnTo>
                  <a:lnTo>
                    <a:pt x="1380" y="953"/>
                  </a:lnTo>
                  <a:lnTo>
                    <a:pt x="1370" y="953"/>
                  </a:lnTo>
                  <a:lnTo>
                    <a:pt x="1362" y="953"/>
                  </a:lnTo>
                  <a:lnTo>
                    <a:pt x="1354" y="951"/>
                  </a:lnTo>
                  <a:lnTo>
                    <a:pt x="1346" y="950"/>
                  </a:lnTo>
                  <a:lnTo>
                    <a:pt x="1339" y="947"/>
                  </a:lnTo>
                  <a:lnTo>
                    <a:pt x="1332" y="944"/>
                  </a:lnTo>
                  <a:lnTo>
                    <a:pt x="1325" y="941"/>
                  </a:lnTo>
                  <a:lnTo>
                    <a:pt x="1319" y="937"/>
                  </a:lnTo>
                  <a:lnTo>
                    <a:pt x="1314" y="932"/>
                  </a:lnTo>
                  <a:lnTo>
                    <a:pt x="1309" y="927"/>
                  </a:lnTo>
                  <a:lnTo>
                    <a:pt x="1305" y="921"/>
                  </a:lnTo>
                  <a:lnTo>
                    <a:pt x="1302" y="914"/>
                  </a:lnTo>
                  <a:lnTo>
                    <a:pt x="1300" y="907"/>
                  </a:lnTo>
                  <a:lnTo>
                    <a:pt x="1299" y="900"/>
                  </a:lnTo>
                  <a:lnTo>
                    <a:pt x="1299" y="892"/>
                  </a:lnTo>
                  <a:close/>
                  <a:moveTo>
                    <a:pt x="2147" y="929"/>
                  </a:moveTo>
                  <a:lnTo>
                    <a:pt x="2148" y="920"/>
                  </a:lnTo>
                  <a:lnTo>
                    <a:pt x="2150" y="911"/>
                  </a:lnTo>
                  <a:lnTo>
                    <a:pt x="2155" y="902"/>
                  </a:lnTo>
                  <a:lnTo>
                    <a:pt x="2159" y="894"/>
                  </a:lnTo>
                  <a:lnTo>
                    <a:pt x="2165" y="885"/>
                  </a:lnTo>
                  <a:lnTo>
                    <a:pt x="2172" y="877"/>
                  </a:lnTo>
                  <a:lnTo>
                    <a:pt x="2181" y="869"/>
                  </a:lnTo>
                  <a:lnTo>
                    <a:pt x="2190" y="860"/>
                  </a:lnTo>
                  <a:lnTo>
                    <a:pt x="2200" y="852"/>
                  </a:lnTo>
                  <a:lnTo>
                    <a:pt x="2211" y="844"/>
                  </a:lnTo>
                  <a:lnTo>
                    <a:pt x="2223" y="835"/>
                  </a:lnTo>
                  <a:lnTo>
                    <a:pt x="2236" y="827"/>
                  </a:lnTo>
                  <a:lnTo>
                    <a:pt x="2265" y="810"/>
                  </a:lnTo>
                  <a:lnTo>
                    <a:pt x="2296" y="794"/>
                  </a:lnTo>
                  <a:lnTo>
                    <a:pt x="2302" y="804"/>
                  </a:lnTo>
                  <a:lnTo>
                    <a:pt x="2308" y="814"/>
                  </a:lnTo>
                  <a:lnTo>
                    <a:pt x="2313" y="825"/>
                  </a:lnTo>
                  <a:lnTo>
                    <a:pt x="2317" y="835"/>
                  </a:lnTo>
                  <a:lnTo>
                    <a:pt x="2320" y="846"/>
                  </a:lnTo>
                  <a:lnTo>
                    <a:pt x="2322" y="857"/>
                  </a:lnTo>
                  <a:lnTo>
                    <a:pt x="2323" y="867"/>
                  </a:lnTo>
                  <a:lnTo>
                    <a:pt x="2323" y="878"/>
                  </a:lnTo>
                  <a:lnTo>
                    <a:pt x="2322" y="888"/>
                  </a:lnTo>
                  <a:lnTo>
                    <a:pt x="2320" y="898"/>
                  </a:lnTo>
                  <a:lnTo>
                    <a:pt x="2317" y="907"/>
                  </a:lnTo>
                  <a:lnTo>
                    <a:pt x="2314" y="916"/>
                  </a:lnTo>
                  <a:lnTo>
                    <a:pt x="2310" y="925"/>
                  </a:lnTo>
                  <a:lnTo>
                    <a:pt x="2305" y="932"/>
                  </a:lnTo>
                  <a:lnTo>
                    <a:pt x="2299" y="939"/>
                  </a:lnTo>
                  <a:lnTo>
                    <a:pt x="2293" y="945"/>
                  </a:lnTo>
                  <a:lnTo>
                    <a:pt x="2287" y="950"/>
                  </a:lnTo>
                  <a:lnTo>
                    <a:pt x="2280" y="955"/>
                  </a:lnTo>
                  <a:lnTo>
                    <a:pt x="2273" y="959"/>
                  </a:lnTo>
                  <a:lnTo>
                    <a:pt x="2265" y="963"/>
                  </a:lnTo>
                  <a:lnTo>
                    <a:pt x="2256" y="966"/>
                  </a:lnTo>
                  <a:lnTo>
                    <a:pt x="2248" y="969"/>
                  </a:lnTo>
                  <a:lnTo>
                    <a:pt x="2240" y="971"/>
                  </a:lnTo>
                  <a:lnTo>
                    <a:pt x="2232" y="972"/>
                  </a:lnTo>
                  <a:lnTo>
                    <a:pt x="2224" y="973"/>
                  </a:lnTo>
                  <a:lnTo>
                    <a:pt x="2216" y="973"/>
                  </a:lnTo>
                  <a:lnTo>
                    <a:pt x="2208" y="973"/>
                  </a:lnTo>
                  <a:lnTo>
                    <a:pt x="2200" y="973"/>
                  </a:lnTo>
                  <a:lnTo>
                    <a:pt x="2193" y="972"/>
                  </a:lnTo>
                  <a:lnTo>
                    <a:pt x="2186" y="970"/>
                  </a:lnTo>
                  <a:lnTo>
                    <a:pt x="2179" y="968"/>
                  </a:lnTo>
                  <a:lnTo>
                    <a:pt x="2173" y="965"/>
                  </a:lnTo>
                  <a:lnTo>
                    <a:pt x="2167" y="963"/>
                  </a:lnTo>
                  <a:lnTo>
                    <a:pt x="2162" y="959"/>
                  </a:lnTo>
                  <a:lnTo>
                    <a:pt x="2158" y="955"/>
                  </a:lnTo>
                  <a:lnTo>
                    <a:pt x="2154" y="951"/>
                  </a:lnTo>
                  <a:lnTo>
                    <a:pt x="2150" y="946"/>
                  </a:lnTo>
                  <a:lnTo>
                    <a:pt x="2148" y="941"/>
                  </a:lnTo>
                  <a:lnTo>
                    <a:pt x="2147" y="935"/>
                  </a:lnTo>
                  <a:lnTo>
                    <a:pt x="2147" y="929"/>
                  </a:lnTo>
                  <a:close/>
                </a:path>
              </a:pathLst>
            </a:custGeom>
            <a:solidFill>
              <a:srgbClr val="000000"/>
            </a:solidFill>
            <a:ln w="9525">
              <a:noFill/>
              <a:round/>
              <a:headEnd/>
              <a:tailEnd/>
            </a:ln>
          </p:spPr>
          <p:txBody>
            <a:bodyPr/>
            <a:lstStyle/>
            <a:p>
              <a:pPr defTabSz="828446" fontAlgn="auto">
                <a:spcBef>
                  <a:spcPts val="0"/>
                </a:spcBef>
                <a:spcAft>
                  <a:spcPts val="0"/>
                </a:spcAft>
                <a:defRPr/>
              </a:pPr>
              <a:endParaRPr lang="en-US" sz="1600" kern="0" dirty="0">
                <a:solidFill>
                  <a:sysClr val="windowText" lastClr="000000"/>
                </a:solidFill>
              </a:endParaRPr>
            </a:p>
          </p:txBody>
        </p:sp>
      </p:grpSp>
      <p:sp>
        <p:nvSpPr>
          <p:cNvPr id="41" name="Rectangle 118"/>
          <p:cNvSpPr>
            <a:spLocks noGrp="1" noChangeArrowheads="1"/>
          </p:cNvSpPr>
          <p:nvPr>
            <p:ph type="ctrTitle" sz="quarter"/>
          </p:nvPr>
        </p:nvSpPr>
        <p:spPr>
          <a:xfrm>
            <a:off x="1201330" y="1894923"/>
            <a:ext cx="7454356" cy="905777"/>
          </a:xfrm>
          <a:prstGeom prst="rect">
            <a:avLst/>
          </a:prstGeom>
          <a:noFill/>
          <a:ln w="9525" algn="ctr">
            <a:noFill/>
            <a:miter lim="800000"/>
            <a:headEnd/>
            <a:tailEnd/>
          </a:ln>
        </p:spPr>
        <p:txBody>
          <a:bodyPr bIns="114156" anchor="b">
            <a:noAutofit/>
          </a:bodyPr>
          <a:lstStyle>
            <a:lvl1pPr algn="l" rtl="0" eaLnBrk="1" fontAlgn="base" hangingPunct="1">
              <a:lnSpc>
                <a:spcPct val="90000"/>
              </a:lnSpc>
              <a:spcBef>
                <a:spcPct val="0"/>
              </a:spcBef>
              <a:spcAft>
                <a:spcPct val="0"/>
              </a:spcAft>
              <a:tabLst/>
              <a:defRPr lang="en-GB" sz="2500" b="0" baseline="0" dirty="0">
                <a:solidFill>
                  <a:schemeClr val="bg2"/>
                </a:solidFill>
                <a:latin typeface="+mn-lt"/>
                <a:ea typeface="ＭＳ Ｐゴシック" pitchFamily="34" charset="-128"/>
                <a:cs typeface="+mj-cs"/>
              </a:defRPr>
            </a:lvl1pPr>
          </a:lstStyle>
          <a:p>
            <a:r>
              <a:rPr lang="en-US" noProof="0"/>
              <a:t>Click to edit Master title style</a:t>
            </a:r>
            <a:endParaRPr lang="de-DE" noProof="0" dirty="0"/>
          </a:p>
        </p:txBody>
      </p:sp>
      <p:sp>
        <p:nvSpPr>
          <p:cNvPr id="42" name="Rectangle 119"/>
          <p:cNvSpPr>
            <a:spLocks noGrp="1" noChangeArrowheads="1"/>
          </p:cNvSpPr>
          <p:nvPr>
            <p:ph type="subTitle" sz="quarter" idx="1"/>
          </p:nvPr>
        </p:nvSpPr>
        <p:spPr>
          <a:xfrm>
            <a:off x="1214304" y="2800698"/>
            <a:ext cx="7441383" cy="888779"/>
          </a:xfrm>
          <a:noFill/>
          <a:ln w="9525" algn="ctr">
            <a:noFill/>
            <a:miter lim="800000"/>
            <a:headEnd/>
            <a:tailEnd/>
          </a:ln>
        </p:spPr>
        <p:txBody>
          <a:bodyPr tIns="97848" bIns="251143">
            <a:noAutofit/>
          </a:bodyPr>
          <a:lstStyle>
            <a:lvl1pPr marL="0" indent="0" algn="l" rtl="0" eaLnBrk="0" fontAlgn="base" hangingPunct="0">
              <a:spcBef>
                <a:spcPct val="0"/>
              </a:spcBef>
              <a:spcAft>
                <a:spcPts val="0"/>
              </a:spcAft>
              <a:defRPr lang="en-US" sz="1600" b="0" kern="1200" baseline="0" noProof="0" dirty="0" smtClean="0">
                <a:solidFill>
                  <a:schemeClr val="bg2"/>
                </a:solidFill>
                <a:latin typeface="+mn-lt"/>
                <a:ea typeface="+mn-ea"/>
                <a:cs typeface="+mn-cs"/>
              </a:defRPr>
            </a:lvl1pPr>
            <a:lvl2pPr marL="0" lvl="1" eaLnBrk="0" hangingPunct="0">
              <a:spcBef>
                <a:spcPct val="0"/>
              </a:spcBef>
              <a:defRPr sz="1600">
                <a:solidFill>
                  <a:schemeClr val="tx2"/>
                </a:solidFill>
              </a:defRPr>
            </a:lvl2pPr>
          </a:lstStyle>
          <a:p>
            <a:pPr lvl="0"/>
            <a:r>
              <a:rPr lang="en-US" noProof="0"/>
              <a:t>Click to edit Master subtitle style</a:t>
            </a:r>
            <a:endParaRPr lang="de-DE" noProof="0" dirty="0"/>
          </a:p>
        </p:txBody>
      </p:sp>
      <p:sp>
        <p:nvSpPr>
          <p:cNvPr id="19" name="Foliennummernplatzhalter 2"/>
          <p:cNvSpPr>
            <a:spLocks noGrp="1"/>
          </p:cNvSpPr>
          <p:nvPr>
            <p:ph type="sldNum" sz="quarter" idx="10"/>
          </p:nvPr>
        </p:nvSpPr>
        <p:spPr>
          <a:xfrm>
            <a:off x="6553200" y="6356350"/>
            <a:ext cx="2133600" cy="365125"/>
          </a:xfrm>
          <a:prstGeom prst="rect">
            <a:avLst/>
          </a:prstGeom>
        </p:spPr>
        <p:txBody>
          <a:bodyPr/>
          <a:lstStyle>
            <a:lvl1pPr>
              <a:defRPr/>
            </a:lvl1pPr>
          </a:lstStyle>
          <a:p>
            <a:pPr>
              <a:defRPr/>
            </a:pPr>
            <a:fld id="{7AD27FFC-1CF4-415E-BA0F-0AF4667BE67E}" type="slidenum">
              <a:rPr lang="en-GB"/>
              <a:pPr>
                <a:defRPr/>
              </a:pPr>
              <a:t>‹#›</a:t>
            </a:fld>
            <a:endParaRPr lang="en-GB" dirty="0"/>
          </a:p>
        </p:txBody>
      </p:sp>
    </p:spTree>
    <p:extLst>
      <p:ext uri="{BB962C8B-B14F-4D97-AF65-F5344CB8AC3E}">
        <p14:creationId xmlns:p14="http://schemas.microsoft.com/office/powerpoint/2010/main" val="3955180358"/>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One Content - content area only">
    <p:spTree>
      <p:nvGrpSpPr>
        <p:cNvPr id="1" name=""/>
        <p:cNvGrpSpPr/>
        <p:nvPr/>
      </p:nvGrpSpPr>
      <p:grpSpPr>
        <a:xfrm>
          <a:off x="0" y="0"/>
          <a:ext cx="0" cy="0"/>
          <a:chOff x="0" y="0"/>
          <a:chExt cx="0" cy="0"/>
        </a:xfrm>
      </p:grpSpPr>
      <p:cxnSp>
        <p:nvCxnSpPr>
          <p:cNvPr id="5" name="Straight Connector 9"/>
          <p:cNvCxnSpPr>
            <a:cxnSpLocks noChangeShapeType="1"/>
          </p:cNvCxnSpPr>
          <p:nvPr userDrawn="1"/>
        </p:nvCxnSpPr>
        <p:spPr bwMode="auto">
          <a:xfrm rot="10800000">
            <a:off x="489754" y="6368450"/>
            <a:ext cx="8165932" cy="0"/>
          </a:xfrm>
          <a:prstGeom prst="line">
            <a:avLst/>
          </a:prstGeom>
          <a:noFill/>
          <a:ln w="6350">
            <a:solidFill>
              <a:schemeClr val="tx2"/>
            </a:solidFill>
            <a:round/>
            <a:headEnd/>
            <a:tailEnd/>
          </a:ln>
        </p:spPr>
      </p:cxnSp>
      <p:grpSp>
        <p:nvGrpSpPr>
          <p:cNvPr id="2" name="Group 13"/>
          <p:cNvGrpSpPr>
            <a:grpSpLocks/>
          </p:cNvGrpSpPr>
          <p:nvPr userDrawn="1"/>
        </p:nvGrpSpPr>
        <p:grpSpPr bwMode="auto">
          <a:xfrm>
            <a:off x="0" y="6368451"/>
            <a:ext cx="1553134" cy="490985"/>
            <a:chOff x="1" y="7040563"/>
            <a:chExt cx="1710995" cy="542925"/>
          </a:xfrm>
        </p:grpSpPr>
        <p:sp>
          <p:nvSpPr>
            <p:cNvPr id="8" name="TextBox 7"/>
            <p:cNvSpPr txBox="1"/>
            <p:nvPr userDrawn="1"/>
          </p:nvSpPr>
          <p:spPr>
            <a:xfrm>
              <a:off x="1" y="7190092"/>
              <a:ext cx="1710995" cy="393396"/>
            </a:xfrm>
            <a:prstGeom prst="rect">
              <a:avLst/>
            </a:prstGeom>
            <a:noFill/>
          </p:spPr>
          <p:txBody>
            <a:bodyPr wrap="none" lIns="536400" tIns="0" rIns="0" bIns="230400" anchor="b">
              <a:spAutoFit/>
            </a:bodyPr>
            <a:lstStyle/>
            <a:p>
              <a:pPr>
                <a:defRPr/>
              </a:pPr>
              <a:r>
                <a:rPr lang="en-GB" sz="800" dirty="0">
                  <a:solidFill>
                    <a:srgbClr val="0092D0"/>
                  </a:solidFill>
                  <a:latin typeface="+mn-lt"/>
                  <a:cs typeface="+mn-cs"/>
                </a:rPr>
                <a:t>End</a:t>
              </a:r>
              <a:r>
                <a:rPr lang="en-GB" sz="800" baseline="0" dirty="0">
                  <a:solidFill>
                    <a:srgbClr val="0092D0"/>
                  </a:solidFill>
                  <a:latin typeface="+mn-lt"/>
                  <a:cs typeface="+mn-cs"/>
                </a:rPr>
                <a:t> User Computing</a:t>
              </a:r>
              <a:endParaRPr lang="en-US" sz="800" dirty="0">
                <a:solidFill>
                  <a:srgbClr val="0092D0"/>
                </a:solidFill>
                <a:latin typeface="+mn-lt"/>
                <a:cs typeface="+mn-cs"/>
              </a:endParaRPr>
            </a:p>
          </p:txBody>
        </p:sp>
        <p:sp>
          <p:nvSpPr>
            <p:cNvPr id="9" name="TextBox 8"/>
            <p:cNvSpPr txBox="1"/>
            <p:nvPr userDrawn="1"/>
          </p:nvSpPr>
          <p:spPr>
            <a:xfrm>
              <a:off x="1" y="7040563"/>
              <a:ext cx="1401956" cy="180351"/>
            </a:xfrm>
            <a:prstGeom prst="rect">
              <a:avLst/>
            </a:prstGeom>
            <a:noFill/>
          </p:spPr>
          <p:txBody>
            <a:bodyPr wrap="none" lIns="536400" tIns="39600" rIns="0" bIns="0">
              <a:spAutoFit/>
            </a:bodyPr>
            <a:lstStyle/>
            <a:p>
              <a:pPr>
                <a:defRPr/>
              </a:pPr>
              <a:r>
                <a:rPr lang="en-US" sz="800" dirty="0">
                  <a:solidFill>
                    <a:srgbClr val="0018A8"/>
                  </a:solidFill>
                  <a:latin typeface="+mn-lt"/>
                  <a:cs typeface="+mn-cs"/>
                </a:rPr>
                <a:t>Deutsche Bank</a:t>
              </a:r>
            </a:p>
          </p:txBody>
        </p:sp>
      </p:grpSp>
      <p:sp>
        <p:nvSpPr>
          <p:cNvPr id="13" name="Content Placeholder 12"/>
          <p:cNvSpPr>
            <a:spLocks noGrp="1"/>
          </p:cNvSpPr>
          <p:nvPr>
            <p:ph sz="quarter" idx="17"/>
          </p:nvPr>
        </p:nvSpPr>
        <p:spPr>
          <a:xfrm>
            <a:off x="489981" y="1564835"/>
            <a:ext cx="8166352" cy="4287625"/>
          </a:xfrm>
        </p:spPr>
        <p:txBody>
          <a:bodyPr/>
          <a:lstStyle>
            <a:lvl1pPr marL="0" indent="0">
              <a:defRPr baseline="0">
                <a:solidFill>
                  <a:srgbClr val="0092D0"/>
                </a:solidFill>
              </a:defRPr>
            </a:lvl1pPr>
            <a:lvl2pPr>
              <a:defRPr baseline="0"/>
            </a:lvl2pPr>
            <a:lvl3pPr>
              <a:defRPr baseline="0"/>
            </a:lvl3pPr>
            <a:lvl4pPr>
              <a:defRPr baseline="0"/>
            </a:lvl4pPr>
            <a:lvl5pPr>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Rectangle 2"/>
          <p:cNvSpPr>
            <a:spLocks noGrp="1" noChangeArrowheads="1"/>
          </p:cNvSpPr>
          <p:nvPr>
            <p:ph type="title"/>
          </p:nvPr>
        </p:nvSpPr>
        <p:spPr bwMode="auto">
          <a:xfrm>
            <a:off x="0" y="-2080"/>
            <a:ext cx="8634840" cy="440048"/>
          </a:xfrm>
          <a:prstGeom prst="rect">
            <a:avLst/>
          </a:prstGeom>
          <a:solidFill>
            <a:schemeClr val="tx2">
              <a:lumMod val="40000"/>
              <a:lumOff val="60000"/>
            </a:schemeClr>
          </a:solidFill>
          <a:ln w="9525">
            <a:noFill/>
            <a:miter lim="800000"/>
            <a:headEnd/>
            <a:tailEnd/>
          </a:ln>
        </p:spPr>
        <p:txBody>
          <a:bodyPr/>
          <a:lstStyle>
            <a:lvl1pPr>
              <a:tabLst/>
              <a:defRPr lang="en-US" sz="2400" kern="1200" noProof="0" smtClean="0">
                <a:solidFill>
                  <a:schemeClr val="tx1"/>
                </a:solidFill>
                <a:latin typeface="+mn-lt"/>
                <a:ea typeface="ＭＳ Ｐゴシック" pitchFamily="34" charset="-128"/>
                <a:cs typeface="ＭＳ Ｐゴシック" pitchFamily="-109" charset="-128"/>
              </a:defRPr>
            </a:lvl1pPr>
          </a:lstStyle>
          <a:p>
            <a:pPr lvl="0"/>
            <a:r>
              <a:rPr lang="en-US" noProof="0" dirty="0"/>
              <a:t>Click to edit Master title style</a:t>
            </a:r>
          </a:p>
        </p:txBody>
      </p:sp>
      <p:sp>
        <p:nvSpPr>
          <p:cNvPr id="12" name="Slide Number Placeholder 7"/>
          <p:cNvSpPr>
            <a:spLocks noGrp="1"/>
          </p:cNvSpPr>
          <p:nvPr>
            <p:ph type="sldNum" sz="quarter" idx="20"/>
          </p:nvPr>
        </p:nvSpPr>
        <p:spPr>
          <a:xfrm>
            <a:off x="8164492" y="6368450"/>
            <a:ext cx="489754" cy="282819"/>
          </a:xfrm>
          <a:prstGeom prst="rect">
            <a:avLst/>
          </a:prstGeom>
        </p:spPr>
        <p:txBody>
          <a:bodyPr lIns="82845" tIns="41422" rIns="82845" bIns="41422"/>
          <a:lstStyle>
            <a:lvl1pPr>
              <a:defRPr/>
            </a:lvl1pPr>
          </a:lstStyle>
          <a:p>
            <a:pPr>
              <a:defRPr/>
            </a:pPr>
            <a:fld id="{550597B0-CBD5-48FA-A9DF-AC34A6F473F4}" type="slidenum">
              <a:rPr lang="en-US"/>
              <a:pPr>
                <a:defRPr/>
              </a:pPr>
              <a:t>‹#›</a:t>
            </a:fld>
            <a:endParaRPr lang="en-US" dirty="0"/>
          </a:p>
        </p:txBody>
      </p:sp>
      <p:sp>
        <p:nvSpPr>
          <p:cNvPr id="4" name="Freeform 4"/>
          <p:cNvSpPr>
            <a:spLocks noEditPoints="1"/>
          </p:cNvSpPr>
          <p:nvPr userDrawn="1"/>
        </p:nvSpPr>
        <p:spPr bwMode="black">
          <a:xfrm>
            <a:off x="8634840" y="17466"/>
            <a:ext cx="489754" cy="488114"/>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0018A8"/>
          </a:solidFill>
          <a:ln w="9525">
            <a:noFill/>
            <a:round/>
            <a:headEnd/>
            <a:tailEnd/>
          </a:ln>
        </p:spPr>
        <p:txBody>
          <a:bodyPr lIns="82845" tIns="41422" rIns="82845" bIns="41422"/>
          <a:lstStyle/>
          <a:p>
            <a:pPr>
              <a:defRPr/>
            </a:pPr>
            <a:endParaRPr lang="en-US" dirty="0"/>
          </a:p>
        </p:txBody>
      </p:sp>
    </p:spTree>
    <p:extLst>
      <p:ext uri="{BB962C8B-B14F-4D97-AF65-F5344CB8AC3E}">
        <p14:creationId xmlns:p14="http://schemas.microsoft.com/office/powerpoint/2010/main" val="340547286"/>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C93860-9F1F-4C6D-83CD-675E248CD07C}" type="datetime9">
              <a:rPr lang="en-US" smtClean="0"/>
              <a:pPr/>
              <a:t>7/9/2020 5:22:31 PM</a:t>
            </a:fld>
            <a:endParaRPr lang="en-US" dirty="0"/>
          </a:p>
        </p:txBody>
      </p:sp>
      <p:sp>
        <p:nvSpPr>
          <p:cNvPr id="5" name="Footer Placeholder 4"/>
          <p:cNvSpPr>
            <a:spLocks noGrp="1"/>
          </p:cNvSpPr>
          <p:nvPr>
            <p:ph type="ftr" sz="quarter" idx="11"/>
          </p:nvPr>
        </p:nvSpPr>
        <p:spPr/>
        <p:txBody>
          <a:bodyPr/>
          <a:lstStyle/>
          <a:p>
            <a:pPr>
              <a:defRPr/>
            </a:pPr>
            <a:r>
              <a:rPr lang="en-GB" altLang="de-DE" dirty="0"/>
              <a:t>2010 DB Blue template</a:t>
            </a:r>
          </a:p>
        </p:txBody>
      </p:sp>
      <p:sp>
        <p:nvSpPr>
          <p:cNvPr id="6" name="Slide Number Placeholder 5"/>
          <p:cNvSpPr>
            <a:spLocks noGrp="1"/>
          </p:cNvSpPr>
          <p:nvPr>
            <p:ph type="sldNum" sz="quarter" idx="12"/>
          </p:nvPr>
        </p:nvSpPr>
        <p:spPr/>
        <p:txBody>
          <a:bodyPr/>
          <a:lstStyle/>
          <a:p>
            <a:fld id="{E535E256-940A-42CD-B66A-3EA017B6C403}" type="slidenum">
              <a:rPr lang="en-US" smtClean="0"/>
              <a:pPr/>
              <a:t>‹#›</a:t>
            </a:fld>
            <a:endParaRPr lang="en-US" dirty="0"/>
          </a:p>
        </p:txBody>
      </p:sp>
    </p:spTree>
    <p:extLst>
      <p:ext uri="{BB962C8B-B14F-4D97-AF65-F5344CB8AC3E}">
        <p14:creationId xmlns:p14="http://schemas.microsoft.com/office/powerpoint/2010/main" val="3907758042"/>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0DA733-ACCE-420C-A7B0-1F4817494EF0}" type="datetime9">
              <a:rPr lang="en-US" smtClean="0"/>
              <a:pPr/>
              <a:t>7/9/2020 5:22:31 PM</a:t>
            </a:fld>
            <a:endParaRPr lang="en-US" dirty="0"/>
          </a:p>
        </p:txBody>
      </p:sp>
      <p:sp>
        <p:nvSpPr>
          <p:cNvPr id="5" name="Footer Placeholder 4"/>
          <p:cNvSpPr>
            <a:spLocks noGrp="1"/>
          </p:cNvSpPr>
          <p:nvPr>
            <p:ph type="ftr" sz="quarter" idx="11"/>
          </p:nvPr>
        </p:nvSpPr>
        <p:spPr/>
        <p:txBody>
          <a:bodyPr/>
          <a:lstStyle/>
          <a:p>
            <a:pPr>
              <a:defRPr/>
            </a:pPr>
            <a:r>
              <a:rPr lang="en-GB" altLang="de-DE" dirty="0"/>
              <a:t>2010 DB Blue template</a:t>
            </a:r>
          </a:p>
        </p:txBody>
      </p:sp>
      <p:sp>
        <p:nvSpPr>
          <p:cNvPr id="6" name="Slide Number Placeholder 5"/>
          <p:cNvSpPr>
            <a:spLocks noGrp="1"/>
          </p:cNvSpPr>
          <p:nvPr>
            <p:ph type="sldNum" sz="quarter" idx="12"/>
          </p:nvPr>
        </p:nvSpPr>
        <p:spPr/>
        <p:txBody>
          <a:bodyPr/>
          <a:lstStyle/>
          <a:p>
            <a:fld id="{E535E256-940A-42CD-B66A-3EA017B6C403}" type="slidenum">
              <a:rPr lang="en-US" smtClean="0"/>
              <a:pPr/>
              <a:t>‹#›</a:t>
            </a:fld>
            <a:endParaRPr lang="en-US" dirty="0"/>
          </a:p>
        </p:txBody>
      </p:sp>
    </p:spTree>
    <p:extLst>
      <p:ext uri="{BB962C8B-B14F-4D97-AF65-F5344CB8AC3E}">
        <p14:creationId xmlns:p14="http://schemas.microsoft.com/office/powerpoint/2010/main" val="4095380901"/>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FBF49C-6529-4EE2-8CF4-D6BB5989D842}" type="datetime9">
              <a:rPr lang="en-US" smtClean="0"/>
              <a:pPr/>
              <a:t>7/9/2020 5:22:31 PM</a:t>
            </a:fld>
            <a:endParaRPr lang="en-US" dirty="0"/>
          </a:p>
        </p:txBody>
      </p:sp>
      <p:sp>
        <p:nvSpPr>
          <p:cNvPr id="6" name="Footer Placeholder 5"/>
          <p:cNvSpPr>
            <a:spLocks noGrp="1"/>
          </p:cNvSpPr>
          <p:nvPr>
            <p:ph type="ftr" sz="quarter" idx="11"/>
          </p:nvPr>
        </p:nvSpPr>
        <p:spPr/>
        <p:txBody>
          <a:bodyPr/>
          <a:lstStyle/>
          <a:p>
            <a:pPr>
              <a:defRPr/>
            </a:pPr>
            <a:r>
              <a:rPr lang="en-GB" altLang="de-DE" dirty="0"/>
              <a:t>2010 DB Blue template</a:t>
            </a:r>
          </a:p>
        </p:txBody>
      </p:sp>
      <p:sp>
        <p:nvSpPr>
          <p:cNvPr id="7" name="Slide Number Placeholder 6"/>
          <p:cNvSpPr>
            <a:spLocks noGrp="1"/>
          </p:cNvSpPr>
          <p:nvPr>
            <p:ph type="sldNum" sz="quarter" idx="12"/>
          </p:nvPr>
        </p:nvSpPr>
        <p:spPr/>
        <p:txBody>
          <a:bodyPr/>
          <a:lstStyle/>
          <a:p>
            <a:fld id="{E535E256-940A-42CD-B66A-3EA017B6C403}" type="slidenum">
              <a:rPr lang="en-US" smtClean="0"/>
              <a:pPr/>
              <a:t>‹#›</a:t>
            </a:fld>
            <a:endParaRPr lang="en-US" dirty="0"/>
          </a:p>
        </p:txBody>
      </p:sp>
    </p:spTree>
    <p:extLst>
      <p:ext uri="{BB962C8B-B14F-4D97-AF65-F5344CB8AC3E}">
        <p14:creationId xmlns:p14="http://schemas.microsoft.com/office/powerpoint/2010/main" val="1328557163"/>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341274-91D2-4DC7-A518-999F9BA3A448}" type="datetime9">
              <a:rPr lang="en-US" smtClean="0"/>
              <a:pPr/>
              <a:t>7/9/2020 5:22:31 PM</a:t>
            </a:fld>
            <a:endParaRPr lang="en-US" dirty="0"/>
          </a:p>
        </p:txBody>
      </p:sp>
      <p:sp>
        <p:nvSpPr>
          <p:cNvPr id="8" name="Footer Placeholder 7"/>
          <p:cNvSpPr>
            <a:spLocks noGrp="1"/>
          </p:cNvSpPr>
          <p:nvPr>
            <p:ph type="ftr" sz="quarter" idx="11"/>
          </p:nvPr>
        </p:nvSpPr>
        <p:spPr/>
        <p:txBody>
          <a:bodyPr/>
          <a:lstStyle/>
          <a:p>
            <a:pPr>
              <a:defRPr/>
            </a:pPr>
            <a:r>
              <a:rPr lang="en-GB" altLang="de-DE" dirty="0"/>
              <a:t>2010 DB Blue template</a:t>
            </a:r>
          </a:p>
        </p:txBody>
      </p:sp>
      <p:sp>
        <p:nvSpPr>
          <p:cNvPr id="9" name="Slide Number Placeholder 8"/>
          <p:cNvSpPr>
            <a:spLocks noGrp="1"/>
          </p:cNvSpPr>
          <p:nvPr>
            <p:ph type="sldNum" sz="quarter" idx="12"/>
          </p:nvPr>
        </p:nvSpPr>
        <p:spPr/>
        <p:txBody>
          <a:bodyPr/>
          <a:lstStyle/>
          <a:p>
            <a:fld id="{E535E256-940A-42CD-B66A-3EA017B6C403}" type="slidenum">
              <a:rPr lang="en-US" smtClean="0"/>
              <a:pPr/>
              <a:t>‹#›</a:t>
            </a:fld>
            <a:endParaRPr lang="en-US" dirty="0"/>
          </a:p>
        </p:txBody>
      </p:sp>
    </p:spTree>
    <p:extLst>
      <p:ext uri="{BB962C8B-B14F-4D97-AF65-F5344CB8AC3E}">
        <p14:creationId xmlns:p14="http://schemas.microsoft.com/office/powerpoint/2010/main" val="1585210646"/>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AE8088-86F7-474C-BC36-74B7C03F7523}" type="datetime9">
              <a:rPr lang="en-US" smtClean="0"/>
              <a:pPr/>
              <a:t>7/9/2020 5:22:31 PM</a:t>
            </a:fld>
            <a:endParaRPr lang="en-US" dirty="0"/>
          </a:p>
        </p:txBody>
      </p:sp>
      <p:sp>
        <p:nvSpPr>
          <p:cNvPr id="4" name="Footer Placeholder 3"/>
          <p:cNvSpPr>
            <a:spLocks noGrp="1"/>
          </p:cNvSpPr>
          <p:nvPr>
            <p:ph type="ftr" sz="quarter" idx="11"/>
          </p:nvPr>
        </p:nvSpPr>
        <p:spPr/>
        <p:txBody>
          <a:bodyPr/>
          <a:lstStyle/>
          <a:p>
            <a:pPr>
              <a:defRPr/>
            </a:pPr>
            <a:r>
              <a:rPr lang="en-GB" altLang="de-DE" dirty="0"/>
              <a:t>2010 DB Blue template</a:t>
            </a:r>
          </a:p>
        </p:txBody>
      </p:sp>
      <p:sp>
        <p:nvSpPr>
          <p:cNvPr id="5" name="Slide Number Placeholder 4"/>
          <p:cNvSpPr>
            <a:spLocks noGrp="1"/>
          </p:cNvSpPr>
          <p:nvPr>
            <p:ph type="sldNum" sz="quarter" idx="12"/>
          </p:nvPr>
        </p:nvSpPr>
        <p:spPr/>
        <p:txBody>
          <a:bodyPr/>
          <a:lstStyle/>
          <a:p>
            <a:fld id="{E535E256-940A-42CD-B66A-3EA017B6C403}" type="slidenum">
              <a:rPr lang="en-US" smtClean="0"/>
              <a:pPr/>
              <a:t>‹#›</a:t>
            </a:fld>
            <a:endParaRPr lang="en-US" dirty="0"/>
          </a:p>
        </p:txBody>
      </p:sp>
    </p:spTree>
    <p:extLst>
      <p:ext uri="{BB962C8B-B14F-4D97-AF65-F5344CB8AC3E}">
        <p14:creationId xmlns:p14="http://schemas.microsoft.com/office/powerpoint/2010/main" val="2359109259"/>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892756-F0F3-441B-A330-A83E54241F6D}" type="datetime9">
              <a:rPr lang="en-US" smtClean="0"/>
              <a:pPr/>
              <a:t>7/9/2020 5:22:31 PM</a:t>
            </a:fld>
            <a:endParaRPr lang="en-US" dirty="0"/>
          </a:p>
        </p:txBody>
      </p:sp>
      <p:sp>
        <p:nvSpPr>
          <p:cNvPr id="3" name="Footer Placeholder 2"/>
          <p:cNvSpPr>
            <a:spLocks noGrp="1"/>
          </p:cNvSpPr>
          <p:nvPr>
            <p:ph type="ftr" sz="quarter" idx="11"/>
          </p:nvPr>
        </p:nvSpPr>
        <p:spPr/>
        <p:txBody>
          <a:bodyPr/>
          <a:lstStyle/>
          <a:p>
            <a:pPr>
              <a:defRPr/>
            </a:pPr>
            <a:r>
              <a:rPr lang="en-GB" altLang="de-DE" dirty="0"/>
              <a:t>2010 DB Blue template</a:t>
            </a:r>
          </a:p>
        </p:txBody>
      </p:sp>
      <p:sp>
        <p:nvSpPr>
          <p:cNvPr id="4" name="Slide Number Placeholder 3"/>
          <p:cNvSpPr>
            <a:spLocks noGrp="1"/>
          </p:cNvSpPr>
          <p:nvPr>
            <p:ph type="sldNum" sz="quarter" idx="12"/>
          </p:nvPr>
        </p:nvSpPr>
        <p:spPr/>
        <p:txBody>
          <a:bodyPr/>
          <a:lstStyle/>
          <a:p>
            <a:fld id="{E535E256-940A-42CD-B66A-3EA017B6C403}" type="slidenum">
              <a:rPr lang="en-US" smtClean="0"/>
              <a:pPr/>
              <a:t>‹#›</a:t>
            </a:fld>
            <a:endParaRPr lang="en-US" dirty="0"/>
          </a:p>
        </p:txBody>
      </p:sp>
      <p:sp>
        <p:nvSpPr>
          <p:cNvPr id="5" name="Title 4"/>
          <p:cNvSpPr>
            <a:spLocks noGrp="1"/>
          </p:cNvSpPr>
          <p:nvPr>
            <p:ph type="title"/>
          </p:nvPr>
        </p:nvSpPr>
        <p:spPr>
          <a:xfrm>
            <a:off x="0" y="-1950"/>
            <a:ext cx="9144000" cy="438912"/>
          </a:xfrm>
          <a:solidFill>
            <a:schemeClr val="tx2">
              <a:lumMod val="40000"/>
              <a:lumOff val="60000"/>
            </a:schemeClr>
          </a:solidFill>
        </p:spPr>
        <p:txBody>
          <a:bodyPr/>
          <a:lstStyle/>
          <a:p>
            <a:r>
              <a:rPr lang="en-US"/>
              <a:t>Click to edit Master title style</a:t>
            </a:r>
          </a:p>
        </p:txBody>
      </p:sp>
    </p:spTree>
    <p:extLst>
      <p:ext uri="{BB962C8B-B14F-4D97-AF65-F5344CB8AC3E}">
        <p14:creationId xmlns:p14="http://schemas.microsoft.com/office/powerpoint/2010/main" val="533602207"/>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4FCD320-30D3-4568-AF31-4AE49DDC38AC}" type="datetime9">
              <a:rPr lang="en-US" smtClean="0"/>
              <a:pPr/>
              <a:t>7/9/2020 5:22:31 PM</a:t>
            </a:fld>
            <a:endParaRPr lang="en-US" dirty="0"/>
          </a:p>
        </p:txBody>
      </p:sp>
      <p:sp>
        <p:nvSpPr>
          <p:cNvPr id="6" name="Footer Placeholder 5"/>
          <p:cNvSpPr>
            <a:spLocks noGrp="1"/>
          </p:cNvSpPr>
          <p:nvPr>
            <p:ph type="ftr" sz="quarter" idx="11"/>
          </p:nvPr>
        </p:nvSpPr>
        <p:spPr/>
        <p:txBody>
          <a:bodyPr/>
          <a:lstStyle/>
          <a:p>
            <a:pPr>
              <a:defRPr/>
            </a:pPr>
            <a:r>
              <a:rPr lang="en-GB" altLang="de-DE" dirty="0"/>
              <a:t>2010 DB Blue template</a:t>
            </a:r>
          </a:p>
        </p:txBody>
      </p:sp>
      <p:sp>
        <p:nvSpPr>
          <p:cNvPr id="7" name="Slide Number Placeholder 6"/>
          <p:cNvSpPr>
            <a:spLocks noGrp="1"/>
          </p:cNvSpPr>
          <p:nvPr>
            <p:ph type="sldNum" sz="quarter" idx="12"/>
          </p:nvPr>
        </p:nvSpPr>
        <p:spPr/>
        <p:txBody>
          <a:bodyPr/>
          <a:lstStyle/>
          <a:p>
            <a:fld id="{E535E256-940A-42CD-B66A-3EA017B6C403}" type="slidenum">
              <a:rPr lang="en-US" smtClean="0"/>
              <a:pPr/>
              <a:t>‹#›</a:t>
            </a:fld>
            <a:endParaRPr lang="en-US" dirty="0"/>
          </a:p>
        </p:txBody>
      </p:sp>
    </p:spTree>
    <p:extLst>
      <p:ext uri="{BB962C8B-B14F-4D97-AF65-F5344CB8AC3E}">
        <p14:creationId xmlns:p14="http://schemas.microsoft.com/office/powerpoint/2010/main" val="3901743396"/>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120F93A-69D2-4363-9818-F3C4AA15489C}" type="datetime9">
              <a:rPr lang="en-US" smtClean="0"/>
              <a:pPr/>
              <a:t>7/9/2020 5:22:31 PM</a:t>
            </a:fld>
            <a:endParaRPr lang="en-US" dirty="0"/>
          </a:p>
        </p:txBody>
      </p:sp>
      <p:sp>
        <p:nvSpPr>
          <p:cNvPr id="6" name="Footer Placeholder 5"/>
          <p:cNvSpPr>
            <a:spLocks noGrp="1"/>
          </p:cNvSpPr>
          <p:nvPr>
            <p:ph type="ftr" sz="quarter" idx="11"/>
          </p:nvPr>
        </p:nvSpPr>
        <p:spPr/>
        <p:txBody>
          <a:bodyPr/>
          <a:lstStyle/>
          <a:p>
            <a:pPr>
              <a:defRPr/>
            </a:pPr>
            <a:r>
              <a:rPr lang="en-GB" altLang="de-DE" dirty="0"/>
              <a:t>2010 DB Blue template</a:t>
            </a:r>
          </a:p>
        </p:txBody>
      </p:sp>
      <p:sp>
        <p:nvSpPr>
          <p:cNvPr id="7" name="Slide Number Placeholder 6"/>
          <p:cNvSpPr>
            <a:spLocks noGrp="1"/>
          </p:cNvSpPr>
          <p:nvPr>
            <p:ph type="sldNum" sz="quarter" idx="12"/>
          </p:nvPr>
        </p:nvSpPr>
        <p:spPr/>
        <p:txBody>
          <a:bodyPr/>
          <a:lstStyle/>
          <a:p>
            <a:fld id="{E535E256-940A-42CD-B66A-3EA017B6C403}" type="slidenum">
              <a:rPr lang="en-US" smtClean="0"/>
              <a:pPr/>
              <a:t>‹#›</a:t>
            </a:fld>
            <a:endParaRPr lang="en-US" dirty="0"/>
          </a:p>
        </p:txBody>
      </p:sp>
    </p:spTree>
    <p:extLst>
      <p:ext uri="{BB962C8B-B14F-4D97-AF65-F5344CB8AC3E}">
        <p14:creationId xmlns:p14="http://schemas.microsoft.com/office/powerpoint/2010/main" val="1587051756"/>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0C4E03B-5870-4602-9EAD-8402D2C7DC3C}" type="datetime9">
              <a:rPr lang="en-US" smtClean="0"/>
              <a:pPr/>
              <a:t>7/9/2020 5:22:31 PM</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GB" altLang="de-DE" dirty="0"/>
              <a:t>2010 DB Blue template</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535E256-940A-42CD-B66A-3EA017B6C403}" type="slidenum">
              <a:rPr lang="en-US" smtClean="0"/>
              <a:pPr/>
              <a:t>‹#›</a:t>
            </a:fld>
            <a:endParaRPr lang="en-US" dirty="0"/>
          </a:p>
        </p:txBody>
      </p:sp>
      <p:sp>
        <p:nvSpPr>
          <p:cNvPr id="7" name="fc" descr="For internal use only"/>
          <p:cNvSpPr txBox="1"/>
          <p:nvPr userDrawn="1"/>
        </p:nvSpPr>
        <p:spPr>
          <a:xfrm>
            <a:off x="0" y="6664960"/>
            <a:ext cx="9144000" cy="223138"/>
          </a:xfrm>
          <a:prstGeom prst="rect">
            <a:avLst/>
          </a:prstGeom>
          <a:noFill/>
        </p:spPr>
        <p:txBody>
          <a:bodyPr vert="horz" wrap="square" rtlCol="0">
            <a:spAutoFit/>
          </a:bodyPr>
          <a:lstStyle/>
          <a:p>
            <a:pPr algn="ctr"/>
            <a:r>
              <a:rPr lang="en-US" sz="850" b="0" i="0" u="none" baseline="0">
                <a:solidFill>
                  <a:srgbClr val="000000"/>
                </a:solidFill>
                <a:latin typeface="arial unicode ms" panose="020B0604020202020204" pitchFamily="34" charset="-128"/>
              </a:rPr>
              <a:t>For internal use only</a:t>
            </a:r>
            <a:endParaRPr lang="en-US" sz="850" b="0" i="0" u="none" baseline="0" dirty="0">
              <a:solidFill>
                <a:srgbClr val="000000"/>
              </a:solidFill>
              <a:latin typeface="arial unicode ms" panose="020B0604020202020204" pitchFamily="34" charset="-128"/>
            </a:endParaRPr>
          </a:p>
        </p:txBody>
      </p:sp>
      <p:sp>
        <p:nvSpPr>
          <p:cNvPr id="8" name="MSIPCMContentMarking" descr="{&quot;HashCode&quot;:776355569,&quot;Placement&quot;:&quot;Footer&quot;}"/>
          <p:cNvSpPr txBox="1"/>
          <p:nvPr userDrawn="1"/>
        </p:nvSpPr>
        <p:spPr>
          <a:xfrm>
            <a:off x="3881896" y="6595656"/>
            <a:ext cx="1380209" cy="262344"/>
          </a:xfrm>
          <a:prstGeom prst="rect">
            <a:avLst/>
          </a:prstGeom>
          <a:noFill/>
        </p:spPr>
        <p:txBody>
          <a:bodyPr vert="horz" wrap="square" lIns="0" tIns="0" rIns="0" bIns="0" rtlCol="0" anchor="ctr" anchorCtr="1">
            <a:spAutoFit/>
          </a:bodyPr>
          <a:lstStyle/>
          <a:p>
            <a:pPr algn="ctr">
              <a:spcBef>
                <a:spcPct val="0"/>
              </a:spcBef>
              <a:spcAft>
                <a:spcPct val="0"/>
              </a:spcAft>
            </a:pPr>
            <a:r>
              <a:rPr lang="en-GB" sz="1000">
                <a:solidFill>
                  <a:srgbClr val="000000"/>
                </a:solidFill>
                <a:latin typeface="Calibri" panose="020F0502020204030204" pitchFamily="34" charset="0"/>
              </a:rPr>
              <a:t> For internal use only </a:t>
            </a:r>
            <a:endParaRPr lang="en-GB" sz="1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156995888"/>
      </p:ext>
    </p:extLst>
  </p:cSld>
  <p:clrMap bg1="lt1" tx1="dk1" bg2="lt2" tx2="dk2" accent1="accent1" accent2="accent2" accent3="accent3" accent4="accent4" accent5="accent5" accent6="accent6" hlink="hlink" folHlink="folHlink"/>
  <p:sldLayoutIdLst>
    <p:sldLayoutId id="2147484735" r:id="rId1"/>
    <p:sldLayoutId id="2147484736" r:id="rId2"/>
    <p:sldLayoutId id="2147484737" r:id="rId3"/>
    <p:sldLayoutId id="2147484738" r:id="rId4"/>
    <p:sldLayoutId id="2147484739" r:id="rId5"/>
    <p:sldLayoutId id="2147484740" r:id="rId6"/>
    <p:sldLayoutId id="2147484741" r:id="rId7"/>
    <p:sldLayoutId id="2147484742" r:id="rId8"/>
    <p:sldLayoutId id="2147484743" r:id="rId9"/>
    <p:sldLayoutId id="2147484744" r:id="rId10"/>
    <p:sldLayoutId id="2147484745" r:id="rId11"/>
    <p:sldLayoutId id="2147484746" r:id="rId12"/>
    <p:sldLayoutId id="2147484747" r:id="rId13"/>
  </p:sldLayoutIdLst>
  <p:transition spd="med">
    <p:wipe dir="r"/>
  </p:transition>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sz="quarter"/>
          </p:nvPr>
        </p:nvSpPr>
        <p:spPr>
          <a:xfrm>
            <a:off x="683460" y="2599318"/>
            <a:ext cx="8167259" cy="905882"/>
          </a:xfrm>
        </p:spPr>
        <p:txBody>
          <a:bodyPr/>
          <a:lstStyle/>
          <a:p>
            <a:pPr>
              <a:defRPr/>
            </a:pPr>
            <a:r>
              <a:rPr lang="en-US" sz="3600" b="1" i="1" dirty="0" smtClean="0">
                <a:solidFill>
                  <a:schemeClr val="tx1"/>
                </a:solidFill>
              </a:rPr>
              <a:t>CAO, GMDART and NFR </a:t>
            </a:r>
            <a:r>
              <a:rPr lang="en-US" sz="3600" b="1" i="1" dirty="0">
                <a:solidFill>
                  <a:schemeClr val="tx1"/>
                </a:solidFill>
              </a:rPr>
              <a:t/>
            </a:r>
            <a:br>
              <a:rPr lang="en-US" sz="3600" b="1" i="1" dirty="0">
                <a:solidFill>
                  <a:schemeClr val="tx1"/>
                </a:solidFill>
              </a:rPr>
            </a:br>
            <a:r>
              <a:rPr lang="en-GB" sz="3600" b="1" i="1" dirty="0" smtClean="0">
                <a:solidFill>
                  <a:schemeClr val="tx1"/>
                </a:solidFill>
                <a:latin typeface="+mj-lt"/>
              </a:rPr>
              <a:t>Monthly </a:t>
            </a:r>
            <a:r>
              <a:rPr lang="en-GB" sz="3600" b="1" i="1" dirty="0">
                <a:solidFill>
                  <a:schemeClr val="tx1"/>
                </a:solidFill>
                <a:latin typeface="+mj-lt"/>
              </a:rPr>
              <a:t>Service Review Pack </a:t>
            </a:r>
            <a:br>
              <a:rPr lang="en-GB" sz="3600" b="1" i="1" dirty="0">
                <a:solidFill>
                  <a:schemeClr val="tx1"/>
                </a:solidFill>
                <a:latin typeface="+mj-lt"/>
              </a:rPr>
            </a:br>
            <a:r>
              <a:rPr lang="en-GB" sz="2800" b="1" i="1" dirty="0">
                <a:solidFill>
                  <a:schemeClr val="tx1"/>
                </a:solidFill>
              </a:rPr>
              <a:t/>
            </a:r>
            <a:br>
              <a:rPr lang="en-GB" sz="2800" b="1" i="1" dirty="0">
                <a:solidFill>
                  <a:schemeClr val="tx1"/>
                </a:solidFill>
              </a:rPr>
            </a:br>
            <a:r>
              <a:rPr lang="en-GB" sz="3600" b="1" i="1" dirty="0">
                <a:solidFill>
                  <a:schemeClr val="tx1"/>
                </a:solidFill>
                <a:latin typeface="+mj-lt"/>
              </a:rPr>
              <a:t/>
            </a:r>
            <a:br>
              <a:rPr lang="en-GB" sz="3600" b="1" i="1" dirty="0">
                <a:solidFill>
                  <a:schemeClr val="tx1"/>
                </a:solidFill>
                <a:latin typeface="+mj-lt"/>
              </a:rPr>
            </a:br>
            <a:r>
              <a:rPr lang="en-GB" sz="3600" b="1" i="1" dirty="0" smtClean="0">
                <a:solidFill>
                  <a:schemeClr val="tx1"/>
                </a:solidFill>
                <a:latin typeface="+mj-lt"/>
              </a:rPr>
              <a:t>11-June-2020 </a:t>
            </a:r>
            <a:endParaRPr lang="en-GB" sz="3600" b="1" i="1" dirty="0">
              <a:solidFill>
                <a:schemeClr val="tx1"/>
              </a:solidFill>
              <a:latin typeface="+mj-lt"/>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8300" y="469331"/>
            <a:ext cx="8623300" cy="2077492"/>
          </a:xfrm>
          <a:prstGeom prst="rect">
            <a:avLst/>
          </a:prstGeom>
          <a:noFill/>
        </p:spPr>
        <p:txBody>
          <a:bodyPr wrap="square" rtlCol="0">
            <a:spAutoFit/>
          </a:bodyPr>
          <a:lstStyle/>
          <a:p>
            <a:endParaRPr lang="en-US" sz="1300" b="0" u="none" dirty="0">
              <a:solidFill>
                <a:schemeClr val="tx1"/>
              </a:solidFill>
              <a:latin typeface="+mn-lt"/>
            </a:endParaRPr>
          </a:p>
          <a:p>
            <a:pPr marL="171450" indent="-171450">
              <a:buFont typeface="Arial" panose="020B0604020202020204" pitchFamily="34" charset="0"/>
              <a:buChar char="•"/>
            </a:pPr>
            <a:endParaRPr lang="en-GB" sz="1300" b="0" u="none" dirty="0">
              <a:solidFill>
                <a:schemeClr val="tx1"/>
              </a:solidFill>
              <a:latin typeface="+mn-lt"/>
            </a:endParaRPr>
          </a:p>
          <a:p>
            <a:pPr marL="171450" indent="-171450">
              <a:buFont typeface="Arial" panose="020B0604020202020204" pitchFamily="34" charset="0"/>
              <a:buChar char="•"/>
            </a:pPr>
            <a:endParaRPr lang="en-US" sz="1300" b="0" u="none" dirty="0">
              <a:solidFill>
                <a:schemeClr val="tx1"/>
              </a:solidFill>
              <a:latin typeface="+mn-lt"/>
            </a:endParaRPr>
          </a:p>
          <a:p>
            <a:pPr marL="171450" indent="-171450">
              <a:buFont typeface="Arial" panose="020B0604020202020204" pitchFamily="34" charset="0"/>
              <a:buChar char="•"/>
            </a:pPr>
            <a:endParaRPr lang="en-GB" sz="1300" b="0" u="none" dirty="0">
              <a:solidFill>
                <a:schemeClr val="tx1"/>
              </a:solidFill>
              <a:latin typeface="+mn-lt"/>
            </a:endParaRPr>
          </a:p>
          <a:p>
            <a:pPr marL="171450" indent="-171450">
              <a:buFont typeface="Arial" panose="020B0604020202020204" pitchFamily="34" charset="0"/>
              <a:buChar char="•"/>
            </a:pPr>
            <a:endParaRPr lang="en-GB" sz="1300" b="0" u="none" dirty="0">
              <a:solidFill>
                <a:schemeClr val="tx1"/>
              </a:solidFill>
              <a:latin typeface="+mn-lt"/>
            </a:endParaRPr>
          </a:p>
          <a:p>
            <a:pPr marL="171450" indent="-171450">
              <a:buFont typeface="Arial" panose="020B0604020202020204" pitchFamily="34" charset="0"/>
              <a:buChar char="•"/>
            </a:pPr>
            <a:endParaRPr lang="en-US" sz="1300" b="0" u="none" dirty="0">
              <a:solidFill>
                <a:schemeClr val="tx1"/>
              </a:solidFill>
              <a:latin typeface="+mn-lt"/>
            </a:endParaRPr>
          </a:p>
          <a:p>
            <a:endParaRPr lang="en-US" sz="1300" b="0" u="none" dirty="0">
              <a:solidFill>
                <a:srgbClr val="FF0000"/>
              </a:solidFill>
              <a:latin typeface="+mn-lt"/>
            </a:endParaRPr>
          </a:p>
          <a:p>
            <a:pPr marL="171450" indent="-171450">
              <a:buFont typeface="Arial" panose="020B0604020202020204" pitchFamily="34" charset="0"/>
              <a:buChar char="•"/>
            </a:pPr>
            <a:endParaRPr lang="en-US" sz="1300" b="0" u="none" dirty="0">
              <a:solidFill>
                <a:schemeClr val="tx1"/>
              </a:solidFill>
              <a:latin typeface="+mn-lt"/>
            </a:endParaRPr>
          </a:p>
          <a:p>
            <a:pPr marL="171450" indent="-171450">
              <a:buFont typeface="Arial" panose="020B0604020202020204" pitchFamily="34" charset="0"/>
              <a:buChar char="•"/>
            </a:pPr>
            <a:endParaRPr lang="en-US" sz="1300" b="0" u="none" dirty="0">
              <a:solidFill>
                <a:schemeClr val="tx1"/>
              </a:solidFill>
              <a:latin typeface="+mn-lt"/>
            </a:endParaRPr>
          </a:p>
          <a:p>
            <a:endParaRPr lang="de-DE" dirty="0"/>
          </a:p>
        </p:txBody>
      </p:sp>
      <p:sp>
        <p:nvSpPr>
          <p:cNvPr id="5" name="Text Placeholder 27"/>
          <p:cNvSpPr txBox="1">
            <a:spLocks/>
          </p:cNvSpPr>
          <p:nvPr/>
        </p:nvSpPr>
        <p:spPr>
          <a:xfrm>
            <a:off x="4672013" y="1285875"/>
            <a:ext cx="3906837" cy="125413"/>
          </a:xfrm>
          <a:prstGeom prst="rect">
            <a:avLst/>
          </a:prstGeom>
        </p:spPr>
        <p:txBody>
          <a:bodyPr lIns="0" tIns="0" rIns="0" bIns="0" anchor="b">
            <a:spAutoFit/>
          </a:bodyPr>
          <a:lstStyle/>
          <a:p>
            <a:pPr defTabSz="891628">
              <a:defRPr/>
            </a:pPr>
            <a:r>
              <a:rPr lang="en-US" sz="814" b="0" u="none" dirty="0">
                <a:solidFill>
                  <a:srgbClr val="FFFFFF"/>
                </a:solidFill>
                <a:latin typeface="Segoe UI Symbol" pitchFamily="34" charset="0"/>
                <a:ea typeface="Segoe UI Symbol" pitchFamily="34" charset="0"/>
                <a:cs typeface="Arial" charset="0"/>
              </a:rPr>
              <a:t>Combination single axis chart</a:t>
            </a:r>
          </a:p>
        </p:txBody>
      </p:sp>
      <p:graphicFrame>
        <p:nvGraphicFramePr>
          <p:cNvPr id="6" name="Table 5"/>
          <p:cNvGraphicFramePr>
            <a:graphicFrameLocks noGrp="1"/>
          </p:cNvGraphicFramePr>
          <p:nvPr>
            <p:extLst>
              <p:ext uri="{D42A27DB-BD31-4B8C-83A1-F6EECF244321}">
                <p14:modId xmlns:p14="http://schemas.microsoft.com/office/powerpoint/2010/main" val="1946735291"/>
              </p:ext>
            </p:extLst>
          </p:nvPr>
        </p:nvGraphicFramePr>
        <p:xfrm>
          <a:off x="482876" y="456493"/>
          <a:ext cx="8121650" cy="11988229"/>
        </p:xfrm>
        <a:graphic>
          <a:graphicData uri="http://schemas.openxmlformats.org/drawingml/2006/table">
            <a:tbl>
              <a:tblPr/>
              <a:tblGrid>
                <a:gridCol w="8121650">
                  <a:extLst>
                    <a:ext uri="{9D8B030D-6E8A-4147-A177-3AD203B41FA5}">
                      <a16:colId xmlns:a16="http://schemas.microsoft.com/office/drawing/2014/main" val="20000"/>
                    </a:ext>
                  </a:extLst>
                </a:gridCol>
              </a:tblGrid>
              <a:tr h="356171">
                <a:tc>
                  <a:txBody>
                    <a:bodyPr/>
                    <a:lstStyle/>
                    <a:p>
                      <a:pPr marL="0" marR="0" lvl="0" indent="0" algn="ctr" defTabSz="893763"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dirty="0" smtClean="0">
                          <a:ln>
                            <a:noFill/>
                          </a:ln>
                          <a:solidFill>
                            <a:srgbClr val="FFFFFF"/>
                          </a:solidFill>
                          <a:effectLst/>
                          <a:latin typeface="+mn-lt"/>
                          <a:ea typeface="ＭＳ Ｐゴシック" pitchFamily="34" charset="-128"/>
                          <a:cs typeface="Segoe UI" pitchFamily="34" charset="0"/>
                        </a:rPr>
                        <a:t>NFR Business </a:t>
                      </a:r>
                      <a:r>
                        <a:rPr kumimoji="0" lang="en-GB" altLang="en-US" sz="1400" b="1" i="0" u="none" strike="noStrike" cap="none" normalizeH="0" baseline="0" dirty="0">
                          <a:ln>
                            <a:noFill/>
                          </a:ln>
                          <a:solidFill>
                            <a:srgbClr val="FFFFFF"/>
                          </a:solidFill>
                          <a:effectLst/>
                          <a:latin typeface="+mn-lt"/>
                          <a:ea typeface="ＭＳ Ｐゴシック" pitchFamily="34" charset="-128"/>
                          <a:cs typeface="Segoe UI" pitchFamily="34" charset="0"/>
                        </a:rPr>
                        <a:t>Summary </a:t>
                      </a:r>
                    </a:p>
                  </a:txBody>
                  <a:tcPr marL="82674" marR="82674" marT="41275" marB="41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816029">
                <a:tc>
                  <a:txBody>
                    <a:bodyPr/>
                    <a:lstStyle/>
                    <a:p>
                      <a:pPr marL="0" lvl="1" algn="just" defTabSz="910725"/>
                      <a:r>
                        <a:rPr lang="en-GB" sz="1600" b="1" u="sng" dirty="0" smtClean="0">
                          <a:solidFill>
                            <a:schemeClr val="tx1"/>
                          </a:solidFill>
                          <a:latin typeface="+mn-lt"/>
                          <a:cs typeface="Arial" panose="020B0604020202020204" pitchFamily="34" charset="0"/>
                        </a:rPr>
                        <a:t>Transaction </a:t>
                      </a:r>
                      <a:r>
                        <a:rPr lang="en-GB" sz="1600" b="1" u="sng" dirty="0">
                          <a:solidFill>
                            <a:schemeClr val="tx1"/>
                          </a:solidFill>
                          <a:latin typeface="+mn-lt"/>
                          <a:cs typeface="Arial" panose="020B0604020202020204" pitchFamily="34" charset="0"/>
                        </a:rPr>
                        <a:t>Summary:</a:t>
                      </a:r>
                    </a:p>
                    <a:p>
                      <a:pPr marL="536575" marR="0" lvl="1" indent="-1714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600" b="0" u="none" kern="1200" baseline="0" dirty="0" smtClean="0">
                          <a:solidFill>
                            <a:schemeClr val="tx1"/>
                          </a:solidFill>
                          <a:latin typeface="+mn-lt"/>
                          <a:ea typeface="+mn-ea"/>
                          <a:cs typeface="Arial" panose="020B0604020202020204" pitchFamily="34" charset="0"/>
                        </a:rPr>
                        <a:t>Second IP-Repeat discussion in progress. Resource finalization yet to be done</a:t>
                      </a:r>
                    </a:p>
                    <a:p>
                      <a:pPr marL="536575" marR="0" lvl="1" indent="-1714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1600" b="0" u="none" kern="1200" baseline="0" dirty="0" smtClean="0">
                        <a:solidFill>
                          <a:schemeClr val="tx1"/>
                        </a:solidFill>
                        <a:latin typeface="+mn-lt"/>
                        <a:ea typeface="+mn-ea"/>
                        <a:cs typeface="Arial" panose="020B0604020202020204" pitchFamily="34" charset="0"/>
                      </a:endParaRPr>
                    </a:p>
                    <a:p>
                      <a:pPr marL="0" lvl="1" algn="just" defTabSz="910725"/>
                      <a:r>
                        <a:rPr lang="en-GB" sz="1600" b="1" u="sng" dirty="0" smtClean="0">
                          <a:solidFill>
                            <a:schemeClr val="tx1"/>
                          </a:solidFill>
                          <a:latin typeface="+mn-lt"/>
                          <a:cs typeface="Arial" panose="020B0604020202020204" pitchFamily="34" charset="0"/>
                        </a:rPr>
                        <a:t>Escalation Report:</a:t>
                      </a:r>
                      <a:r>
                        <a:rPr lang="en-GB" sz="1600" b="1" u="sng" baseline="0" dirty="0" smtClean="0">
                          <a:solidFill>
                            <a:schemeClr val="tx1"/>
                          </a:solidFill>
                          <a:latin typeface="+mn-lt"/>
                          <a:cs typeface="Arial" panose="020B0604020202020204" pitchFamily="34" charset="0"/>
                        </a:rPr>
                        <a:t> </a:t>
                      </a:r>
                      <a:r>
                        <a:rPr lang="en-GB" sz="1600" b="0" u="none" baseline="0" dirty="0" smtClean="0">
                          <a:solidFill>
                            <a:schemeClr val="tx1"/>
                          </a:solidFill>
                          <a:latin typeface="+mn-lt"/>
                          <a:cs typeface="Arial" panose="020B0604020202020204" pitchFamily="34" charset="0"/>
                        </a:rPr>
                        <a:t> None</a:t>
                      </a:r>
                      <a:endParaRPr lang="en-GB" sz="1600" b="1" u="sng" dirty="0" smtClean="0">
                        <a:solidFill>
                          <a:schemeClr val="tx1"/>
                        </a:solidFill>
                        <a:latin typeface="+mn-lt"/>
                        <a:cs typeface="Arial" panose="020B0604020202020204" pitchFamily="34" charset="0"/>
                      </a:endParaRPr>
                    </a:p>
                    <a:p>
                      <a:pPr marL="365125" marR="0" lvl="1" indent="0" algn="just"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600" b="0" u="none" kern="1200" baseline="0" dirty="0" smtClean="0">
                        <a:solidFill>
                          <a:schemeClr val="tx1"/>
                        </a:solidFill>
                        <a:latin typeface="+mn-lt"/>
                        <a:ea typeface="+mn-ea"/>
                        <a:cs typeface="Arial" panose="020B0604020202020204" pitchFamily="34" charset="0"/>
                      </a:endParaRPr>
                    </a:p>
                    <a:p>
                      <a:pPr marL="365125" marR="0" lvl="1" indent="0" algn="just"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600" b="0" u="none" kern="1200" baseline="0" dirty="0" smtClean="0">
                        <a:solidFill>
                          <a:schemeClr val="tx1"/>
                        </a:solidFill>
                        <a:latin typeface="+mn-lt"/>
                        <a:ea typeface="+mn-ea"/>
                        <a:cs typeface="Arial" panose="020B0604020202020204" pitchFamily="34" charset="0"/>
                      </a:endParaRPr>
                    </a:p>
                    <a:p>
                      <a:pPr marL="365125" marR="0" lvl="1" indent="0" algn="just"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600" b="0" u="none" kern="1200" baseline="0" dirty="0" smtClean="0">
                        <a:solidFill>
                          <a:schemeClr val="tx1"/>
                        </a:solidFill>
                        <a:latin typeface="+mn-lt"/>
                        <a:ea typeface="+mn-ea"/>
                        <a:cs typeface="Arial" panose="020B0604020202020204" pitchFamily="34" charset="0"/>
                      </a:endParaRPr>
                    </a:p>
                    <a:p>
                      <a:pPr marL="92075" lvl="1" indent="-92075" algn="just" defTabSz="685800" rtl="0" eaLnBrk="1" latinLnBrk="0" hangingPunct="1"/>
                      <a:endParaRPr lang="en-US" altLang="en-US" sz="1400" b="1" u="none" kern="1200" dirty="0">
                        <a:solidFill>
                          <a:schemeClr val="tx1"/>
                        </a:solidFill>
                        <a:latin typeface="+mn-lt"/>
                        <a:ea typeface="+mn-ea"/>
                        <a:cs typeface="Arial" panose="020B0604020202020204" pitchFamily="34" charset="0"/>
                      </a:endParaRPr>
                    </a:p>
                  </a:txBody>
                  <a:tcPr marL="82674" marR="82674" marT="41275" marB="412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6029">
                <a:tc>
                  <a:txBody>
                    <a:bodyPr/>
                    <a:lstStyle/>
                    <a:p>
                      <a:pPr marL="92075" lvl="1" indent="-92075" algn="just" defTabSz="685800" rtl="0" eaLnBrk="1" latinLnBrk="0" hangingPunct="1"/>
                      <a:endParaRPr lang="en-US" altLang="en-US" sz="1400" b="1" u="none" kern="1200" dirty="0">
                        <a:solidFill>
                          <a:schemeClr val="tx1"/>
                        </a:solidFill>
                        <a:latin typeface="+mn-lt"/>
                        <a:ea typeface="+mn-ea"/>
                        <a:cs typeface="Arial" panose="020B0604020202020204" pitchFamily="34" charset="0"/>
                      </a:endParaRPr>
                    </a:p>
                  </a:txBody>
                  <a:tcPr marL="82674" marR="82674" marT="41275" marB="412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74218286"/>
                  </a:ext>
                </a:extLst>
              </a:tr>
            </a:tbl>
          </a:graphicData>
        </a:graphic>
      </p:graphicFrame>
    </p:spTree>
    <p:extLst>
      <p:ext uri="{BB962C8B-B14F-4D97-AF65-F5344CB8AC3E}">
        <p14:creationId xmlns:p14="http://schemas.microsoft.com/office/powerpoint/2010/main" val="3316248924"/>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8300" y="469331"/>
            <a:ext cx="8623300" cy="2077492"/>
          </a:xfrm>
          <a:prstGeom prst="rect">
            <a:avLst/>
          </a:prstGeom>
          <a:noFill/>
        </p:spPr>
        <p:txBody>
          <a:bodyPr wrap="square" rtlCol="0">
            <a:spAutoFit/>
          </a:bodyPr>
          <a:lstStyle/>
          <a:p>
            <a:endParaRPr lang="en-US" sz="1300" b="0" u="none" dirty="0">
              <a:solidFill>
                <a:schemeClr val="tx1"/>
              </a:solidFill>
              <a:latin typeface="+mn-lt"/>
            </a:endParaRPr>
          </a:p>
          <a:p>
            <a:pPr marL="171450" indent="-171450">
              <a:buFont typeface="Arial" panose="020B0604020202020204" pitchFamily="34" charset="0"/>
              <a:buChar char="•"/>
            </a:pPr>
            <a:endParaRPr lang="en-GB" sz="1300" b="0" u="none" dirty="0">
              <a:solidFill>
                <a:schemeClr val="tx1"/>
              </a:solidFill>
              <a:latin typeface="+mn-lt"/>
            </a:endParaRPr>
          </a:p>
          <a:p>
            <a:pPr marL="171450" indent="-171450">
              <a:buFont typeface="Arial" panose="020B0604020202020204" pitchFamily="34" charset="0"/>
              <a:buChar char="•"/>
            </a:pPr>
            <a:endParaRPr lang="en-US" sz="1300" b="0" u="none" dirty="0">
              <a:solidFill>
                <a:schemeClr val="tx1"/>
              </a:solidFill>
              <a:latin typeface="+mn-lt"/>
            </a:endParaRPr>
          </a:p>
          <a:p>
            <a:pPr marL="171450" indent="-171450">
              <a:buFont typeface="Arial" panose="020B0604020202020204" pitchFamily="34" charset="0"/>
              <a:buChar char="•"/>
            </a:pPr>
            <a:endParaRPr lang="en-GB" sz="1300" b="0" u="none" dirty="0">
              <a:solidFill>
                <a:schemeClr val="tx1"/>
              </a:solidFill>
              <a:latin typeface="+mn-lt"/>
            </a:endParaRPr>
          </a:p>
          <a:p>
            <a:pPr marL="171450" indent="-171450">
              <a:buFont typeface="Arial" panose="020B0604020202020204" pitchFamily="34" charset="0"/>
              <a:buChar char="•"/>
            </a:pPr>
            <a:endParaRPr lang="en-GB" sz="1300" b="0" u="none" dirty="0">
              <a:solidFill>
                <a:schemeClr val="tx1"/>
              </a:solidFill>
              <a:latin typeface="+mn-lt"/>
            </a:endParaRPr>
          </a:p>
          <a:p>
            <a:pPr marL="171450" indent="-171450">
              <a:buFont typeface="Arial" panose="020B0604020202020204" pitchFamily="34" charset="0"/>
              <a:buChar char="•"/>
            </a:pPr>
            <a:endParaRPr lang="en-US" sz="1300" b="0" u="none" dirty="0">
              <a:solidFill>
                <a:schemeClr val="tx1"/>
              </a:solidFill>
              <a:latin typeface="+mn-lt"/>
            </a:endParaRPr>
          </a:p>
          <a:p>
            <a:endParaRPr lang="en-US" sz="1300" b="0" u="none" dirty="0">
              <a:solidFill>
                <a:srgbClr val="FF0000"/>
              </a:solidFill>
              <a:latin typeface="+mn-lt"/>
            </a:endParaRPr>
          </a:p>
          <a:p>
            <a:pPr marL="171450" indent="-171450">
              <a:buFont typeface="Arial" panose="020B0604020202020204" pitchFamily="34" charset="0"/>
              <a:buChar char="•"/>
            </a:pPr>
            <a:endParaRPr lang="en-US" sz="1300" b="0" u="none" dirty="0">
              <a:solidFill>
                <a:schemeClr val="tx1"/>
              </a:solidFill>
              <a:latin typeface="+mn-lt"/>
            </a:endParaRPr>
          </a:p>
          <a:p>
            <a:pPr marL="171450" indent="-171450">
              <a:buFont typeface="Arial" panose="020B0604020202020204" pitchFamily="34" charset="0"/>
              <a:buChar char="•"/>
            </a:pPr>
            <a:endParaRPr lang="en-US" sz="1300" b="0" u="none" dirty="0">
              <a:solidFill>
                <a:schemeClr val="tx1"/>
              </a:solidFill>
              <a:latin typeface="+mn-lt"/>
            </a:endParaRPr>
          </a:p>
          <a:p>
            <a:endParaRPr lang="de-DE" dirty="0"/>
          </a:p>
        </p:txBody>
      </p:sp>
      <p:sp>
        <p:nvSpPr>
          <p:cNvPr id="5" name="Text Placeholder 27"/>
          <p:cNvSpPr txBox="1">
            <a:spLocks/>
          </p:cNvSpPr>
          <p:nvPr/>
        </p:nvSpPr>
        <p:spPr>
          <a:xfrm>
            <a:off x="4672013" y="1285875"/>
            <a:ext cx="3906837" cy="125413"/>
          </a:xfrm>
          <a:prstGeom prst="rect">
            <a:avLst/>
          </a:prstGeom>
        </p:spPr>
        <p:txBody>
          <a:bodyPr lIns="0" tIns="0" rIns="0" bIns="0" anchor="b">
            <a:spAutoFit/>
          </a:bodyPr>
          <a:lstStyle/>
          <a:p>
            <a:pPr defTabSz="891628">
              <a:defRPr/>
            </a:pPr>
            <a:r>
              <a:rPr lang="en-US" sz="814" b="0" u="none" dirty="0">
                <a:solidFill>
                  <a:srgbClr val="FFFFFF"/>
                </a:solidFill>
                <a:latin typeface="Segoe UI Symbol" pitchFamily="34" charset="0"/>
                <a:ea typeface="Segoe UI Symbol" pitchFamily="34" charset="0"/>
                <a:cs typeface="Arial" charset="0"/>
              </a:rPr>
              <a:t>Combination single axis chart</a:t>
            </a:r>
          </a:p>
        </p:txBody>
      </p:sp>
      <p:graphicFrame>
        <p:nvGraphicFramePr>
          <p:cNvPr id="6" name="Table 5"/>
          <p:cNvGraphicFramePr>
            <a:graphicFrameLocks noGrp="1"/>
          </p:cNvGraphicFramePr>
          <p:nvPr>
            <p:extLst>
              <p:ext uri="{D42A27DB-BD31-4B8C-83A1-F6EECF244321}">
                <p14:modId xmlns:p14="http://schemas.microsoft.com/office/powerpoint/2010/main" val="1882945963"/>
              </p:ext>
            </p:extLst>
          </p:nvPr>
        </p:nvGraphicFramePr>
        <p:xfrm>
          <a:off x="482876" y="609600"/>
          <a:ext cx="8095974" cy="5782310"/>
        </p:xfrm>
        <a:graphic>
          <a:graphicData uri="http://schemas.openxmlformats.org/drawingml/2006/table">
            <a:tbl>
              <a:tblPr/>
              <a:tblGrid>
                <a:gridCol w="8095974">
                  <a:extLst>
                    <a:ext uri="{9D8B030D-6E8A-4147-A177-3AD203B41FA5}">
                      <a16:colId xmlns:a16="http://schemas.microsoft.com/office/drawing/2014/main" val="20000"/>
                    </a:ext>
                  </a:extLst>
                </a:gridCol>
              </a:tblGrid>
              <a:tr h="178870">
                <a:tc>
                  <a:txBody>
                    <a:bodyPr/>
                    <a:lstStyle/>
                    <a:p>
                      <a:pPr marL="0" marR="0" lvl="0" indent="0" algn="ctr" defTabSz="893763"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dirty="0" smtClean="0">
                          <a:ln>
                            <a:noFill/>
                          </a:ln>
                          <a:solidFill>
                            <a:srgbClr val="FFFFFF"/>
                          </a:solidFill>
                          <a:effectLst/>
                          <a:latin typeface="+mn-lt"/>
                          <a:ea typeface="ＭＳ Ｐゴシック" pitchFamily="34" charset="-128"/>
                          <a:cs typeface="Segoe UI" pitchFamily="34" charset="0"/>
                        </a:rPr>
                        <a:t>NFR Executive </a:t>
                      </a:r>
                      <a:r>
                        <a:rPr kumimoji="0" lang="en-GB" altLang="en-US" sz="1400" b="1" i="0" u="none" strike="noStrike" cap="none" normalizeH="0" baseline="0" dirty="0">
                          <a:ln>
                            <a:noFill/>
                          </a:ln>
                          <a:solidFill>
                            <a:srgbClr val="FFFFFF"/>
                          </a:solidFill>
                          <a:effectLst/>
                          <a:latin typeface="+mn-lt"/>
                          <a:ea typeface="ＭＳ Ｐゴシック" pitchFamily="34" charset="-128"/>
                          <a:cs typeface="Segoe UI" pitchFamily="34" charset="0"/>
                        </a:rPr>
                        <a:t>Summary </a:t>
                      </a:r>
                    </a:p>
                  </a:txBody>
                  <a:tcPr marL="82674" marR="82674" marT="41275" marB="41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90490">
                <a:tc>
                  <a:txBody>
                    <a:bodyPr/>
                    <a:lstStyle/>
                    <a:p>
                      <a:pPr marL="0" lvl="1" algn="just" defTabSz="910725"/>
                      <a:r>
                        <a:rPr lang="en-GB" sz="1600" b="1" u="sng" dirty="0" smtClean="0">
                          <a:solidFill>
                            <a:schemeClr val="tx1"/>
                          </a:solidFill>
                          <a:latin typeface="+mn-lt"/>
                          <a:cs typeface="Arial" panose="020B0604020202020204" pitchFamily="34" charset="0"/>
                        </a:rPr>
                        <a:t>Executive Monthly </a:t>
                      </a:r>
                      <a:r>
                        <a:rPr lang="en-GB" sz="1600" b="1" u="sng" dirty="0">
                          <a:solidFill>
                            <a:schemeClr val="tx1"/>
                          </a:solidFill>
                          <a:latin typeface="+mn-lt"/>
                          <a:cs typeface="Arial" panose="020B0604020202020204" pitchFamily="34" charset="0"/>
                        </a:rPr>
                        <a:t>Summary:</a:t>
                      </a:r>
                    </a:p>
                    <a:p>
                      <a:pPr marL="285750" lvl="0" indent="-285750">
                        <a:buFont typeface="Arial" panose="020B0604020202020204" pitchFamily="34" charset="0"/>
                        <a:buChar char="•"/>
                      </a:pPr>
                      <a:r>
                        <a:rPr lang="en-US" sz="1400" kern="1200" dirty="0" smtClean="0">
                          <a:solidFill>
                            <a:schemeClr val="tx1"/>
                          </a:solidFill>
                          <a:effectLst/>
                          <a:latin typeface="+mn-lt"/>
                          <a:ea typeface="+mn-ea"/>
                          <a:cs typeface="+mn-cs"/>
                        </a:rPr>
                        <a:t>Revised KT has been completed to DB internal team as requested by.</a:t>
                      </a:r>
                      <a:r>
                        <a:rPr lang="en-US" sz="1400" kern="1200" baseline="0" dirty="0" smtClean="0">
                          <a:solidFill>
                            <a:schemeClr val="tx1"/>
                          </a:solidFill>
                          <a:effectLst/>
                          <a:latin typeface="+mn-lt"/>
                          <a:ea typeface="+mn-ea"/>
                          <a:cs typeface="+mn-cs"/>
                        </a:rPr>
                        <a:t> Sing-off received.</a:t>
                      </a:r>
                      <a:endParaRPr lang="en-US" sz="1400" kern="1200" dirty="0" smtClean="0">
                        <a:solidFill>
                          <a:schemeClr val="tx1"/>
                        </a:solidFill>
                        <a:effectLst/>
                        <a:latin typeface="+mn-lt"/>
                        <a:ea typeface="+mn-ea"/>
                        <a:cs typeface="+mn-cs"/>
                      </a:endParaRPr>
                    </a:p>
                    <a:p>
                      <a:pPr marL="285750" lvl="0" indent="-285750">
                        <a:buFont typeface="Arial" panose="020B0604020202020204" pitchFamily="34" charset="0"/>
                        <a:buChar char="•"/>
                      </a:pPr>
                      <a:r>
                        <a:rPr lang="en-GB" sz="1400" kern="1200" dirty="0" smtClean="0">
                          <a:solidFill>
                            <a:schemeClr val="tx1"/>
                          </a:solidFill>
                          <a:effectLst/>
                          <a:latin typeface="+mn-lt"/>
                          <a:ea typeface="+mn-ea"/>
                          <a:cs typeface="+mn-cs"/>
                        </a:rPr>
                        <a:t>No major issues reported.</a:t>
                      </a:r>
                      <a:r>
                        <a:rPr lang="en-AU" sz="1600" b="0" u="none" kern="1200" baseline="0" dirty="0" smtClean="0">
                          <a:solidFill>
                            <a:schemeClr val="tx1"/>
                          </a:solidFill>
                          <a:effectLst/>
                          <a:latin typeface="+mn-lt"/>
                          <a:ea typeface="+mn-ea"/>
                          <a:cs typeface="Arial" panose="020B0604020202020204" pitchFamily="34" charset="0"/>
                        </a:rPr>
                        <a:t/>
                      </a:r>
                      <a:br>
                        <a:rPr lang="en-AU" sz="1600" b="0" u="none" kern="1200" baseline="0" dirty="0" smtClean="0">
                          <a:solidFill>
                            <a:schemeClr val="tx1"/>
                          </a:solidFill>
                          <a:effectLst/>
                          <a:latin typeface="+mn-lt"/>
                          <a:ea typeface="+mn-ea"/>
                          <a:cs typeface="Arial" panose="020B0604020202020204" pitchFamily="34" charset="0"/>
                        </a:rPr>
                      </a:br>
                      <a:r>
                        <a:rPr lang="en-AU" sz="1600" b="0" u="none" kern="1200" baseline="0" dirty="0" smtClean="0">
                          <a:solidFill>
                            <a:schemeClr val="tx1"/>
                          </a:solidFill>
                          <a:effectLst/>
                          <a:latin typeface="+mn-lt"/>
                          <a:ea typeface="+mn-ea"/>
                          <a:cs typeface="Arial" panose="020B0604020202020204" pitchFamily="34" charset="0"/>
                        </a:rPr>
                        <a:t/>
                      </a:r>
                      <a:br>
                        <a:rPr lang="en-AU" sz="1600" b="0" u="none" kern="1200" baseline="0" dirty="0" smtClean="0">
                          <a:solidFill>
                            <a:schemeClr val="tx1"/>
                          </a:solidFill>
                          <a:effectLst/>
                          <a:latin typeface="+mn-lt"/>
                          <a:ea typeface="+mn-ea"/>
                          <a:cs typeface="Arial" panose="020B0604020202020204" pitchFamily="34" charset="0"/>
                        </a:rPr>
                      </a:br>
                      <a:r>
                        <a:rPr lang="en-AU" sz="1600" b="1" u="sng" kern="1200" dirty="0" smtClean="0">
                          <a:solidFill>
                            <a:schemeClr val="tx1"/>
                          </a:solidFill>
                          <a:latin typeface="+mn-lt"/>
                          <a:ea typeface="+mn-ea"/>
                          <a:cs typeface="Arial" panose="020B0604020202020204" pitchFamily="34" charset="0"/>
                        </a:rPr>
                        <a:t>Upcoming DR:- </a:t>
                      </a:r>
                    </a:p>
                    <a:p>
                      <a:pPr marL="285750" lvl="0" indent="-285750">
                        <a:buFont typeface="Arial" panose="020B0604020202020204" pitchFamily="34" charset="0"/>
                        <a:buChar char="•"/>
                      </a:pPr>
                      <a:r>
                        <a:rPr lang="en-AU" sz="1600" b="0" u="none" kern="1200" baseline="0" dirty="0" smtClean="0">
                          <a:solidFill>
                            <a:schemeClr val="tx1"/>
                          </a:solidFill>
                          <a:effectLst/>
                          <a:latin typeface="+mn-lt"/>
                          <a:ea typeface="+mn-ea"/>
                          <a:cs typeface="Arial" panose="020B0604020202020204" pitchFamily="34" charset="0"/>
                        </a:rPr>
                        <a:t>CDC DR postpone till next notice</a:t>
                      </a:r>
                      <a:endParaRPr lang="en-US" sz="1400" kern="1200" dirty="0" smtClean="0">
                        <a:solidFill>
                          <a:schemeClr val="tx1"/>
                        </a:solidFill>
                        <a:effectLst/>
                        <a:latin typeface="+mn-lt"/>
                        <a:ea typeface="+mn-ea"/>
                        <a:cs typeface="+mn-cs"/>
                      </a:endParaRPr>
                    </a:p>
                  </a:txBody>
                  <a:tcPr marL="82674" marR="82674" marT="41275" marB="412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92075" lvl="1" indent="-92075" algn="just" defTabSz="685800" rtl="0" eaLnBrk="1" latinLnBrk="0" hangingPunct="1"/>
                      <a:endParaRPr lang="en-US" altLang="en-US" sz="1400" b="1" u="none" kern="1200" dirty="0" smtClean="0">
                        <a:solidFill>
                          <a:schemeClr val="tx1"/>
                        </a:solidFill>
                        <a:latin typeface="+mn-lt"/>
                        <a:ea typeface="+mn-ea"/>
                        <a:cs typeface="Arial" panose="020B0604020202020204" pitchFamily="34" charset="0"/>
                      </a:endParaRPr>
                    </a:p>
                  </a:txBody>
                  <a:tcPr marL="82674" marR="82674" marT="41275" marB="412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74218286"/>
                  </a:ext>
                </a:extLst>
              </a:tr>
            </a:tbl>
          </a:graphicData>
        </a:graphic>
      </p:graphicFrame>
    </p:spTree>
    <p:extLst>
      <p:ext uri="{BB962C8B-B14F-4D97-AF65-F5344CB8AC3E}">
        <p14:creationId xmlns:p14="http://schemas.microsoft.com/office/powerpoint/2010/main" val="3482525681"/>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304800"/>
            <a:ext cx="8153398" cy="400110"/>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u="none" dirty="0" smtClean="0">
                <a:ln w="0"/>
                <a:solidFill>
                  <a:schemeClr val="bg1"/>
                </a:solidFill>
                <a:effectLst>
                  <a:outerShdw blurRad="38100" dist="19050" dir="2700000" algn="tl" rotWithShape="0">
                    <a:schemeClr val="dk1">
                      <a:alpha val="40000"/>
                    </a:schemeClr>
                  </a:outerShdw>
                </a:effectLst>
              </a:rPr>
              <a:t>NFR</a:t>
            </a:r>
            <a:r>
              <a:rPr lang="en-US" sz="2000" u="none" dirty="0" smtClean="0">
                <a:ln w="0"/>
                <a:solidFill>
                  <a:schemeClr val="bg1"/>
                </a:solidFill>
                <a:effectLst>
                  <a:outerShdw blurRad="38100" dist="19050" dir="2700000" algn="tl" rotWithShape="0">
                    <a:schemeClr val="dk1">
                      <a:alpha val="40000"/>
                    </a:schemeClr>
                  </a:outerShdw>
                </a:effectLst>
                <a:latin typeface="+mn-lt"/>
              </a:rPr>
              <a:t> Ticket Trend</a:t>
            </a:r>
            <a:endParaRPr lang="de-DE" sz="2000" u="none" dirty="0">
              <a:ln w="0"/>
              <a:solidFill>
                <a:schemeClr val="bg1"/>
              </a:solidFill>
              <a:effectLst>
                <a:outerShdw blurRad="38100" dist="19050" dir="2700000" algn="tl" rotWithShape="0">
                  <a:schemeClr val="dk1">
                    <a:alpha val="40000"/>
                  </a:schemeClr>
                </a:outerShdw>
              </a:effectLst>
              <a:latin typeface="+mn-lt"/>
            </a:endParaRPr>
          </a:p>
        </p:txBody>
      </p:sp>
      <p:sp>
        <p:nvSpPr>
          <p:cNvPr id="9" name="Rectangle 8"/>
          <p:cNvSpPr/>
          <p:nvPr/>
        </p:nvSpPr>
        <p:spPr>
          <a:xfrm>
            <a:off x="762000" y="4572000"/>
            <a:ext cx="7696200" cy="12954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r>
              <a:rPr lang="en-IN" sz="1600" dirty="0">
                <a:solidFill>
                  <a:prstClr val="black"/>
                </a:solidFill>
              </a:rPr>
              <a:t>Inference</a:t>
            </a:r>
          </a:p>
          <a:p>
            <a:pPr marL="285750" indent="-285750">
              <a:buFont typeface="Arial" panose="020B0604020202020204" pitchFamily="34" charset="0"/>
              <a:buChar char="•"/>
            </a:pPr>
            <a:r>
              <a:rPr lang="en-IN" sz="1600" b="0" u="none" dirty="0" smtClean="0">
                <a:solidFill>
                  <a:prstClr val="black"/>
                </a:solidFill>
              </a:rPr>
              <a:t>Incident are high as post the application release MARS faced some (feed, report and table space issue) total 13 tickets as compared to last month 3 tickets.</a:t>
            </a:r>
          </a:p>
          <a:p>
            <a:pPr marL="285750" indent="-285750">
              <a:buFont typeface="Arial" panose="020B0604020202020204" pitchFamily="34" charset="0"/>
              <a:buChar char="•"/>
            </a:pPr>
            <a:r>
              <a:rPr lang="en-IN" sz="1600" b="0" u="none" dirty="0" smtClean="0">
                <a:solidFill>
                  <a:prstClr val="black"/>
                </a:solidFill>
              </a:rPr>
              <a:t>In SR all the query output asked based on SL3 request, more contribution on NPA app (13 tickets).</a:t>
            </a:r>
            <a:endParaRPr lang="en-IN" dirty="0">
              <a:solidFill>
                <a:prstClr val="black"/>
              </a:solidFill>
            </a:endParaRPr>
          </a:p>
        </p:txBody>
      </p:sp>
      <p:graphicFrame>
        <p:nvGraphicFramePr>
          <p:cNvPr id="5" name="Chart 4"/>
          <p:cNvGraphicFramePr>
            <a:graphicFrameLocks/>
          </p:cNvGraphicFramePr>
          <p:nvPr>
            <p:extLst>
              <p:ext uri="{D42A27DB-BD31-4B8C-83A1-F6EECF244321}">
                <p14:modId xmlns:p14="http://schemas.microsoft.com/office/powerpoint/2010/main" val="3744973951"/>
              </p:ext>
            </p:extLst>
          </p:nvPr>
        </p:nvGraphicFramePr>
        <p:xfrm>
          <a:off x="762000" y="990600"/>
          <a:ext cx="7848598" cy="3276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23522478"/>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304800"/>
            <a:ext cx="8153398" cy="400110"/>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u="none" dirty="0" smtClean="0">
                <a:ln w="0"/>
                <a:solidFill>
                  <a:schemeClr val="bg1"/>
                </a:solidFill>
                <a:effectLst>
                  <a:outerShdw blurRad="38100" dist="19050" dir="2700000" algn="tl" rotWithShape="0">
                    <a:schemeClr val="dk1">
                      <a:alpha val="40000"/>
                    </a:schemeClr>
                  </a:outerShdw>
                </a:effectLst>
              </a:rPr>
              <a:t>NFR</a:t>
            </a:r>
            <a:r>
              <a:rPr lang="en-US" sz="2000" u="none" dirty="0" smtClean="0">
                <a:ln w="0"/>
                <a:solidFill>
                  <a:schemeClr val="bg1"/>
                </a:solidFill>
                <a:effectLst>
                  <a:outerShdw blurRad="38100" dist="19050" dir="2700000" algn="tl" rotWithShape="0">
                    <a:schemeClr val="dk1">
                      <a:alpha val="40000"/>
                    </a:schemeClr>
                  </a:outerShdw>
                </a:effectLst>
                <a:latin typeface="+mn-lt"/>
              </a:rPr>
              <a:t> Team Pareto </a:t>
            </a:r>
            <a:r>
              <a:rPr lang="en-US" sz="2000" u="none" dirty="0" smtClean="0">
                <a:ln w="0"/>
                <a:solidFill>
                  <a:schemeClr val="bg1"/>
                </a:solidFill>
                <a:effectLst>
                  <a:outerShdw blurRad="38100" dist="19050" dir="2700000" algn="tl" rotWithShape="0">
                    <a:schemeClr val="dk1">
                      <a:alpha val="40000"/>
                    </a:schemeClr>
                  </a:outerShdw>
                </a:effectLst>
              </a:rPr>
              <a:t>May</a:t>
            </a:r>
            <a:endParaRPr lang="de-DE" sz="2000" u="none" dirty="0">
              <a:ln w="0"/>
              <a:solidFill>
                <a:schemeClr val="bg1"/>
              </a:solidFill>
              <a:effectLst>
                <a:outerShdw blurRad="38100" dist="19050" dir="2700000" algn="tl" rotWithShape="0">
                  <a:schemeClr val="dk1">
                    <a:alpha val="40000"/>
                  </a:schemeClr>
                </a:outerShdw>
              </a:effectLst>
              <a:latin typeface="+mn-lt"/>
            </a:endParaRPr>
          </a:p>
        </p:txBody>
      </p:sp>
      <p:graphicFrame>
        <p:nvGraphicFramePr>
          <p:cNvPr id="5" name="Chart 4">
            <a:extLst>
              <a:ext uri="{FF2B5EF4-FFF2-40B4-BE49-F238E27FC236}">
                <a16:creationId xmlns:a16="http://schemas.microsoft.com/office/drawing/2014/main" id="{00000000-0008-0000-0B00-000003000000}"/>
              </a:ext>
            </a:extLst>
          </p:cNvPr>
          <p:cNvGraphicFramePr>
            <a:graphicFrameLocks/>
          </p:cNvGraphicFramePr>
          <p:nvPr>
            <p:extLst>
              <p:ext uri="{D42A27DB-BD31-4B8C-83A1-F6EECF244321}">
                <p14:modId xmlns:p14="http://schemas.microsoft.com/office/powerpoint/2010/main" val="4253664526"/>
              </p:ext>
            </p:extLst>
          </p:nvPr>
        </p:nvGraphicFramePr>
        <p:xfrm>
          <a:off x="962296" y="3200401"/>
          <a:ext cx="7038704" cy="2362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41623166"/>
              </p:ext>
            </p:extLst>
          </p:nvPr>
        </p:nvGraphicFramePr>
        <p:xfrm>
          <a:off x="762000" y="914400"/>
          <a:ext cx="7539445" cy="1905000"/>
        </p:xfrm>
        <a:graphic>
          <a:graphicData uri="http://schemas.openxmlformats.org/drawingml/2006/table">
            <a:tbl>
              <a:tblPr/>
              <a:tblGrid>
                <a:gridCol w="3439459">
                  <a:extLst>
                    <a:ext uri="{9D8B030D-6E8A-4147-A177-3AD203B41FA5}">
                      <a16:colId xmlns:a16="http://schemas.microsoft.com/office/drawing/2014/main" val="2184060041"/>
                    </a:ext>
                  </a:extLst>
                </a:gridCol>
                <a:gridCol w="1151204">
                  <a:extLst>
                    <a:ext uri="{9D8B030D-6E8A-4147-A177-3AD203B41FA5}">
                      <a16:colId xmlns:a16="http://schemas.microsoft.com/office/drawing/2014/main" val="3152638298"/>
                    </a:ext>
                  </a:extLst>
                </a:gridCol>
                <a:gridCol w="1571111">
                  <a:extLst>
                    <a:ext uri="{9D8B030D-6E8A-4147-A177-3AD203B41FA5}">
                      <a16:colId xmlns:a16="http://schemas.microsoft.com/office/drawing/2014/main" val="2950936092"/>
                    </a:ext>
                  </a:extLst>
                </a:gridCol>
                <a:gridCol w="1377671">
                  <a:extLst>
                    <a:ext uri="{9D8B030D-6E8A-4147-A177-3AD203B41FA5}">
                      <a16:colId xmlns:a16="http://schemas.microsoft.com/office/drawing/2014/main" val="3564957075"/>
                    </a:ext>
                  </a:extLst>
                </a:gridCol>
              </a:tblGrid>
              <a:tr h="238125">
                <a:tc>
                  <a:txBody>
                    <a:bodyPr/>
                    <a:lstStyle/>
                    <a:p>
                      <a:pPr algn="l" rtl="0" fontAlgn="b"/>
                      <a:r>
                        <a:rPr lang="en-US" sz="1100" b="0" i="0" u="none" strike="noStrike" dirty="0">
                          <a:solidFill>
                            <a:srgbClr val="FFFFFF"/>
                          </a:solidFill>
                          <a:effectLst/>
                          <a:latin typeface="Calibri" panose="020F0502020204030204" pitchFamily="34" charset="0"/>
                        </a:rPr>
                        <a:t>RAS Name-NFR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b"/>
                      <a:r>
                        <a:rPr lang="en-US" sz="1100" b="0" i="0" u="none" strike="noStrike">
                          <a:solidFill>
                            <a:srgbClr val="FFFFFF"/>
                          </a:solidFill>
                          <a:effectLst/>
                          <a:latin typeface="Calibri" panose="020F0502020204030204" pitchFamily="34" charset="0"/>
                        </a:rPr>
                        <a:t>May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b"/>
                      <a:r>
                        <a:rPr lang="en-US" sz="1100" b="0" i="0" u="none" strike="noStrike">
                          <a:solidFill>
                            <a:srgbClr val="FFFFFF"/>
                          </a:solidFill>
                          <a:effectLst/>
                          <a:latin typeface="Calibri" panose="020F0502020204030204" pitchFamily="34" charset="0"/>
                        </a:rPr>
                        <a:t>May Cumulative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b"/>
                      <a:r>
                        <a:rPr lang="en-US" sz="1100" b="0" i="0" u="none" strike="noStrike" dirty="0">
                          <a:solidFill>
                            <a:srgbClr val="FFFFFF"/>
                          </a:solidFill>
                          <a:effectLst/>
                          <a:latin typeface="Calibri" panose="020F0502020204030204" pitchFamily="34" charset="0"/>
                        </a:rPr>
                        <a:t>May Pareto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487953182"/>
                  </a:ext>
                </a:extLst>
              </a:tr>
              <a:tr h="238125">
                <a:tc>
                  <a:txBody>
                    <a:bodyPr/>
                    <a:lstStyle/>
                    <a:p>
                      <a:pPr algn="l" fontAlgn="b"/>
                      <a:r>
                        <a:rPr lang="en-US" sz="1100" b="0" i="0" u="none" strike="noStrike">
                          <a:solidFill>
                            <a:srgbClr val="000000"/>
                          </a:solidFill>
                          <a:effectLst/>
                          <a:latin typeface="Calibri" panose="020F0502020204030204" pitchFamily="34" charset="0"/>
                        </a:rPr>
                        <a:t>Jayaprakash J</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9997309"/>
                  </a:ext>
                </a:extLst>
              </a:tr>
              <a:tr h="238125">
                <a:tc>
                  <a:txBody>
                    <a:bodyPr/>
                    <a:lstStyle/>
                    <a:p>
                      <a:pPr algn="l" fontAlgn="b"/>
                      <a:r>
                        <a:rPr lang="en-US" sz="1100" b="0" i="0" u="none" strike="noStrike">
                          <a:solidFill>
                            <a:srgbClr val="000000"/>
                          </a:solidFill>
                          <a:effectLst/>
                          <a:latin typeface="Calibri" panose="020F0502020204030204" pitchFamily="34" charset="0"/>
                        </a:rPr>
                        <a:t>Isaac Jebakumar 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1997061"/>
                  </a:ext>
                </a:extLst>
              </a:tr>
              <a:tr h="238125">
                <a:tc>
                  <a:txBody>
                    <a:bodyPr/>
                    <a:lstStyle/>
                    <a:p>
                      <a:pPr algn="l" fontAlgn="b"/>
                      <a:r>
                        <a:rPr lang="en-US" sz="1100" b="0" i="0" u="none" strike="noStrike">
                          <a:solidFill>
                            <a:srgbClr val="000000"/>
                          </a:solidFill>
                          <a:effectLst/>
                          <a:latin typeface="Calibri" panose="020F0502020204030204" pitchFamily="34" charset="0"/>
                        </a:rPr>
                        <a:t>Vigneshwaran 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6362193"/>
                  </a:ext>
                </a:extLst>
              </a:tr>
              <a:tr h="238125">
                <a:tc>
                  <a:txBody>
                    <a:bodyPr/>
                    <a:lstStyle/>
                    <a:p>
                      <a:pPr algn="l" fontAlgn="b"/>
                      <a:r>
                        <a:rPr lang="en-US" sz="1100" b="0" i="0" u="none" strike="noStrike">
                          <a:solidFill>
                            <a:srgbClr val="000000"/>
                          </a:solidFill>
                          <a:effectLst/>
                          <a:latin typeface="Calibri" panose="020F0502020204030204" pitchFamily="34" charset="0"/>
                        </a:rPr>
                        <a:t>Vijay Krishna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9340709"/>
                  </a:ext>
                </a:extLst>
              </a:tr>
              <a:tr h="238125">
                <a:tc>
                  <a:txBody>
                    <a:bodyPr/>
                    <a:lstStyle/>
                    <a:p>
                      <a:pPr algn="l" fontAlgn="b"/>
                      <a:r>
                        <a:rPr lang="en-US" sz="1100" b="0" i="0" u="none" strike="noStrike">
                          <a:solidFill>
                            <a:srgbClr val="000000"/>
                          </a:solidFill>
                          <a:effectLst/>
                          <a:latin typeface="Calibri" panose="020F0502020204030204" pitchFamily="34" charset="0"/>
                        </a:rPr>
                        <a:t>Shanmuga Priya 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2493610"/>
                  </a:ext>
                </a:extLst>
              </a:tr>
              <a:tr h="238125">
                <a:tc>
                  <a:txBody>
                    <a:bodyPr/>
                    <a:lstStyle/>
                    <a:p>
                      <a:pPr algn="l" fontAlgn="b"/>
                      <a:r>
                        <a:rPr lang="en-US" sz="1100" b="0" i="0" u="none" strike="noStrike">
                          <a:solidFill>
                            <a:srgbClr val="000000"/>
                          </a:solidFill>
                          <a:effectLst/>
                          <a:latin typeface="Calibri" panose="020F0502020204030204" pitchFamily="34" charset="0"/>
                        </a:rPr>
                        <a:t>Kalpana Kola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2883682"/>
                  </a:ext>
                </a:extLst>
              </a:tr>
              <a:tr h="238125">
                <a:tc>
                  <a:txBody>
                    <a:bodyPr/>
                    <a:lstStyle/>
                    <a:p>
                      <a:pPr algn="l" rtl="0" fontAlgn="b"/>
                      <a:r>
                        <a:rPr lang="en-US" sz="1100" b="0" i="0" u="none" strike="noStrike">
                          <a:solidFill>
                            <a:srgbClr val="FFFFFF"/>
                          </a:solidFill>
                          <a:effectLst/>
                          <a:latin typeface="Calibri" panose="020F0502020204030204" pitchFamily="34" charset="0"/>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b"/>
                      <a:r>
                        <a:rPr lang="en-US" sz="1100" b="0" i="0" u="none" strike="noStrike" dirty="0">
                          <a:solidFill>
                            <a:srgbClr val="FFFFFF"/>
                          </a:solidFill>
                          <a:effectLst/>
                          <a:latin typeface="Calibri" panose="020F0502020204030204" pitchFamily="34" charset="0"/>
                        </a:rPr>
                        <a:t>110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rtl="0" fontAlgn="b"/>
                      <a:r>
                        <a:rPr lang="en-US" sz="1100" b="0"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rtl="0" fontAlgn="b"/>
                      <a:r>
                        <a:rPr lang="en-US" sz="1100" b="0" i="0" u="none" strike="noStrike" dirty="0">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298474366"/>
                  </a:ext>
                </a:extLst>
              </a:tr>
            </a:tbl>
          </a:graphicData>
        </a:graphic>
      </p:graphicFrame>
    </p:spTree>
    <p:extLst>
      <p:ext uri="{BB962C8B-B14F-4D97-AF65-F5344CB8AC3E}">
        <p14:creationId xmlns:p14="http://schemas.microsoft.com/office/powerpoint/2010/main" val="2151178028"/>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304800"/>
            <a:ext cx="8153398" cy="400110"/>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u="none" dirty="0" smtClean="0">
                <a:ln w="0"/>
                <a:solidFill>
                  <a:schemeClr val="bg1"/>
                </a:solidFill>
                <a:effectLst>
                  <a:outerShdw blurRad="38100" dist="19050" dir="2700000" algn="tl" rotWithShape="0">
                    <a:schemeClr val="dk1">
                      <a:alpha val="40000"/>
                    </a:schemeClr>
                  </a:outerShdw>
                </a:effectLst>
                <a:latin typeface="+mn-lt"/>
              </a:rPr>
              <a:t>Resource Management	</a:t>
            </a:r>
            <a:endParaRPr lang="de-DE" sz="2000" u="none" dirty="0">
              <a:ln w="0"/>
              <a:solidFill>
                <a:schemeClr val="bg1"/>
              </a:solidFill>
              <a:effectLst>
                <a:outerShdw blurRad="38100" dist="19050" dir="2700000" algn="tl" rotWithShape="0">
                  <a:schemeClr val="dk1">
                    <a:alpha val="40000"/>
                  </a:schemeClr>
                </a:outerShdw>
              </a:effectLst>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3211532133"/>
              </p:ext>
            </p:extLst>
          </p:nvPr>
        </p:nvGraphicFramePr>
        <p:xfrm>
          <a:off x="483326" y="1066800"/>
          <a:ext cx="7974873" cy="3429001"/>
        </p:xfrm>
        <a:graphic>
          <a:graphicData uri="http://schemas.openxmlformats.org/drawingml/2006/table">
            <a:tbl>
              <a:tblPr/>
              <a:tblGrid>
                <a:gridCol w="2068926">
                  <a:extLst>
                    <a:ext uri="{9D8B030D-6E8A-4147-A177-3AD203B41FA5}">
                      <a16:colId xmlns:a16="http://schemas.microsoft.com/office/drawing/2014/main" val="2042747149"/>
                    </a:ext>
                  </a:extLst>
                </a:gridCol>
                <a:gridCol w="692480">
                  <a:extLst>
                    <a:ext uri="{9D8B030D-6E8A-4147-A177-3AD203B41FA5}">
                      <a16:colId xmlns:a16="http://schemas.microsoft.com/office/drawing/2014/main" val="3598090822"/>
                    </a:ext>
                  </a:extLst>
                </a:gridCol>
                <a:gridCol w="2667751">
                  <a:extLst>
                    <a:ext uri="{9D8B030D-6E8A-4147-A177-3AD203B41FA5}">
                      <a16:colId xmlns:a16="http://schemas.microsoft.com/office/drawing/2014/main" val="682048054"/>
                    </a:ext>
                  </a:extLst>
                </a:gridCol>
                <a:gridCol w="2545716">
                  <a:extLst>
                    <a:ext uri="{9D8B030D-6E8A-4147-A177-3AD203B41FA5}">
                      <a16:colId xmlns:a16="http://schemas.microsoft.com/office/drawing/2014/main" val="3197766895"/>
                    </a:ext>
                  </a:extLst>
                </a:gridCol>
              </a:tblGrid>
              <a:tr h="411406">
                <a:tc>
                  <a:txBody>
                    <a:bodyPr/>
                    <a:lstStyle/>
                    <a:p>
                      <a:pPr algn="l" rtl="0" fontAlgn="b"/>
                      <a:r>
                        <a:rPr lang="en-US" sz="1000" b="0" i="0" u="none" strike="noStrike">
                          <a:solidFill>
                            <a:srgbClr val="FFFFFF"/>
                          </a:solidFill>
                          <a:effectLst/>
                          <a:latin typeface="Calibri" panose="020F0502020204030204" pitchFamily="34" charset="0"/>
                        </a:rPr>
                        <a:t>NFR</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rtl="0" fontAlgn="b"/>
                      <a:r>
                        <a:rPr lang="en-US" sz="1000" b="0" i="0" u="none" strike="noStrike">
                          <a:solidFill>
                            <a:srgbClr val="FFFFFF"/>
                          </a:solidFill>
                          <a:effectLst/>
                          <a:latin typeface="Calibri" panose="020F0502020204030204" pitchFamily="34" charset="0"/>
                        </a:rPr>
                        <a:t>Apr</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rtl="0" fontAlgn="b"/>
                      <a:r>
                        <a:rPr lang="en-US" sz="1000" b="0" i="0" u="none" strike="noStrike">
                          <a:solidFill>
                            <a:srgbClr val="FFFFFF"/>
                          </a:solidFill>
                          <a:effectLst/>
                          <a:latin typeface="Calibri" panose="020F0502020204030204" pitchFamily="34" charset="0"/>
                        </a:rPr>
                        <a:t>Comments</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rtl="0" fontAlgn="b"/>
                      <a:r>
                        <a:rPr lang="en-US" sz="1000" b="0" i="0" u="none" strike="noStrike">
                          <a:solidFill>
                            <a:srgbClr val="FFFFFF"/>
                          </a:solidFill>
                          <a:effectLst/>
                          <a:latin typeface="Calibri" panose="020F0502020204030204" pitchFamily="34" charset="0"/>
                        </a:rPr>
                        <a:t>Productivity Improvement Plan</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544909324"/>
                  </a:ext>
                </a:extLst>
              </a:tr>
              <a:tr h="431085">
                <a:tc>
                  <a:txBody>
                    <a:bodyPr/>
                    <a:lstStyle/>
                    <a:p>
                      <a:pPr algn="l" fontAlgn="b"/>
                      <a:r>
                        <a:rPr lang="en-US" sz="1000" b="0" i="0" u="none" strike="noStrike">
                          <a:solidFill>
                            <a:srgbClr val="000000"/>
                          </a:solidFill>
                          <a:effectLst/>
                          <a:latin typeface="Calibri" panose="020F0502020204030204" pitchFamily="34" charset="0"/>
                        </a:rPr>
                        <a:t>Kalpana Kola</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000" b="0" i="0" u="none" strike="noStrike">
                          <a:solidFill>
                            <a:srgbClr val="000000"/>
                          </a:solidFill>
                          <a:effectLst/>
                          <a:latin typeface="Calibri" panose="020F0502020204030204" pitchFamily="34" charset="0"/>
                        </a:rPr>
                        <a:t>Green</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b"/>
                      <a:r>
                        <a:rPr lang="en-US" sz="1000" b="0" i="0" u="none" strike="noStrike">
                          <a:solidFill>
                            <a:srgbClr val="000000"/>
                          </a:solidFill>
                          <a:effectLst/>
                          <a:latin typeface="Calibri" panose="020F0502020204030204" pitchFamily="34" charset="0"/>
                        </a:rPr>
                        <a:t> </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tc>
                  <a:txBody>
                    <a:bodyPr/>
                    <a:lstStyle/>
                    <a:p>
                      <a:pPr algn="l" rtl="0" fontAlgn="b"/>
                      <a:r>
                        <a:rPr lang="en-US" sz="1000" b="0" i="0" u="none" strike="noStrike">
                          <a:solidFill>
                            <a:srgbClr val="000000"/>
                          </a:solidFill>
                          <a:effectLst/>
                          <a:latin typeface="Calibri" panose="020F0502020204030204" pitchFamily="34" charset="0"/>
                        </a:rPr>
                        <a:t>Doing good asked for techincal KT</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extLst>
                  <a:ext uri="{0D108BD9-81ED-4DB2-BD59-A6C34878D82A}">
                    <a16:rowId xmlns:a16="http://schemas.microsoft.com/office/drawing/2014/main" val="695259247"/>
                  </a:ext>
                </a:extLst>
              </a:tr>
              <a:tr h="431085">
                <a:tc>
                  <a:txBody>
                    <a:bodyPr/>
                    <a:lstStyle/>
                    <a:p>
                      <a:pPr algn="l" fontAlgn="b"/>
                      <a:r>
                        <a:rPr lang="en-US" sz="1000" b="0" i="0" u="none" strike="noStrike">
                          <a:solidFill>
                            <a:srgbClr val="000000"/>
                          </a:solidFill>
                          <a:effectLst/>
                          <a:latin typeface="Calibri" panose="020F0502020204030204" pitchFamily="34" charset="0"/>
                        </a:rPr>
                        <a:t>Vijay Krishna</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000" b="0" i="0" u="none" strike="noStrike">
                          <a:solidFill>
                            <a:srgbClr val="000000"/>
                          </a:solidFill>
                          <a:effectLst/>
                          <a:latin typeface="Calibri" panose="020F0502020204030204" pitchFamily="34" charset="0"/>
                        </a:rPr>
                        <a:t>Green</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b"/>
                      <a:r>
                        <a:rPr lang="en-US" sz="1000" b="0" i="0" u="none" strike="noStrike">
                          <a:solidFill>
                            <a:srgbClr val="000000"/>
                          </a:solidFill>
                          <a:effectLst/>
                          <a:latin typeface="Calibri" panose="020F0502020204030204" pitchFamily="34" charset="0"/>
                        </a:rPr>
                        <a:t> </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tc>
                  <a:txBody>
                    <a:bodyPr/>
                    <a:lstStyle/>
                    <a:p>
                      <a:pPr algn="l" rtl="0" fontAlgn="b"/>
                      <a:r>
                        <a:rPr lang="en-US" sz="1000" b="0" i="0" u="none" strike="noStrike">
                          <a:solidFill>
                            <a:srgbClr val="000000"/>
                          </a:solidFill>
                          <a:effectLst/>
                          <a:latin typeface="Calibri" panose="020F0502020204030204" pitchFamily="34" charset="0"/>
                        </a:rPr>
                        <a:t>Asked for Techincal, CDP planning</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extLst>
                  <a:ext uri="{0D108BD9-81ED-4DB2-BD59-A6C34878D82A}">
                    <a16:rowId xmlns:a16="http://schemas.microsoft.com/office/drawing/2014/main" val="2718162494"/>
                  </a:ext>
                </a:extLst>
              </a:tr>
              <a:tr h="431085">
                <a:tc>
                  <a:txBody>
                    <a:bodyPr/>
                    <a:lstStyle/>
                    <a:p>
                      <a:pPr algn="l" fontAlgn="b"/>
                      <a:r>
                        <a:rPr lang="en-US" sz="1000" b="0" i="0" u="none" strike="noStrike">
                          <a:solidFill>
                            <a:srgbClr val="000000"/>
                          </a:solidFill>
                          <a:effectLst/>
                          <a:latin typeface="Calibri" panose="020F0502020204030204" pitchFamily="34" charset="0"/>
                        </a:rPr>
                        <a:t>Shanmuga Priya G</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000" b="0" i="0" u="none" strike="noStrike">
                          <a:solidFill>
                            <a:srgbClr val="000000"/>
                          </a:solidFill>
                          <a:effectLst/>
                          <a:latin typeface="Calibri" panose="020F0502020204030204" pitchFamily="34" charset="0"/>
                        </a:rPr>
                        <a:t>Green</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b"/>
                      <a:r>
                        <a:rPr lang="en-US" sz="1000" b="0" i="0" u="none" strike="noStrike">
                          <a:solidFill>
                            <a:srgbClr val="000000"/>
                          </a:solidFill>
                          <a:effectLst/>
                          <a:latin typeface="Calibri" panose="020F0502020204030204" pitchFamily="34" charset="0"/>
                        </a:rPr>
                        <a:t> </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tc>
                  <a:txBody>
                    <a:bodyPr/>
                    <a:lstStyle/>
                    <a:p>
                      <a:pPr algn="l" rtl="0" fontAlgn="b"/>
                      <a:r>
                        <a:rPr lang="en-US" sz="1000" b="0" i="0" u="none" strike="noStrike">
                          <a:solidFill>
                            <a:srgbClr val="000000"/>
                          </a:solidFill>
                          <a:effectLst/>
                          <a:latin typeface="Calibri" panose="020F0502020204030204" pitchFamily="34" charset="0"/>
                        </a:rPr>
                        <a:t>Asked for Techincal, CDP planning</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extLst>
                  <a:ext uri="{0D108BD9-81ED-4DB2-BD59-A6C34878D82A}">
                    <a16:rowId xmlns:a16="http://schemas.microsoft.com/office/drawing/2014/main" val="641423558"/>
                  </a:ext>
                </a:extLst>
              </a:tr>
              <a:tr h="431085">
                <a:tc>
                  <a:txBody>
                    <a:bodyPr/>
                    <a:lstStyle/>
                    <a:p>
                      <a:pPr algn="l" fontAlgn="b"/>
                      <a:r>
                        <a:rPr lang="en-US" sz="1000" b="0" i="0" u="none" strike="noStrike">
                          <a:solidFill>
                            <a:srgbClr val="000000"/>
                          </a:solidFill>
                          <a:effectLst/>
                          <a:latin typeface="Calibri" panose="020F0502020204030204" pitchFamily="34" charset="0"/>
                        </a:rPr>
                        <a:t>Isaac Jebakumar D</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000" b="0" i="0" u="none" strike="noStrike">
                          <a:solidFill>
                            <a:srgbClr val="000000"/>
                          </a:solidFill>
                          <a:effectLst/>
                          <a:latin typeface="Calibri" panose="020F0502020204030204" pitchFamily="34" charset="0"/>
                        </a:rPr>
                        <a:t>Green</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b"/>
                      <a:r>
                        <a:rPr lang="en-US" sz="1000" b="0" i="0" u="none" strike="noStrike">
                          <a:solidFill>
                            <a:srgbClr val="000000"/>
                          </a:solidFill>
                          <a:effectLst/>
                          <a:latin typeface="Calibri" panose="020F0502020204030204" pitchFamily="34" charset="0"/>
                        </a:rPr>
                        <a:t> </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tc>
                  <a:txBody>
                    <a:bodyPr/>
                    <a:lstStyle/>
                    <a:p>
                      <a:pPr algn="l" rtl="0" fontAlgn="b"/>
                      <a:r>
                        <a:rPr lang="en-US" sz="1000" b="0" i="0" u="none" strike="noStrike">
                          <a:solidFill>
                            <a:srgbClr val="000000"/>
                          </a:solidFill>
                          <a:effectLst/>
                          <a:latin typeface="Calibri" panose="020F0502020204030204" pitchFamily="34" charset="0"/>
                        </a:rPr>
                        <a:t>Asked for Techincal, CDP planning</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extLst>
                  <a:ext uri="{0D108BD9-81ED-4DB2-BD59-A6C34878D82A}">
                    <a16:rowId xmlns:a16="http://schemas.microsoft.com/office/drawing/2014/main" val="1368426524"/>
                  </a:ext>
                </a:extLst>
              </a:tr>
              <a:tr h="431085">
                <a:tc>
                  <a:txBody>
                    <a:bodyPr/>
                    <a:lstStyle/>
                    <a:p>
                      <a:pPr algn="l" fontAlgn="b"/>
                      <a:r>
                        <a:rPr lang="en-US" sz="1000" b="0" i="0" u="none" strike="noStrike">
                          <a:solidFill>
                            <a:srgbClr val="000000"/>
                          </a:solidFill>
                          <a:effectLst/>
                          <a:latin typeface="Calibri" panose="020F0502020204030204" pitchFamily="34" charset="0"/>
                        </a:rPr>
                        <a:t>Vigneshwaran N</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000" b="0" i="0" u="none" strike="noStrike">
                          <a:solidFill>
                            <a:srgbClr val="000000"/>
                          </a:solidFill>
                          <a:effectLst/>
                          <a:latin typeface="Calibri" panose="020F0502020204030204" pitchFamily="34" charset="0"/>
                        </a:rPr>
                        <a:t>Green</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b"/>
                      <a:r>
                        <a:rPr lang="en-US" sz="1000" b="0" i="0" u="none" strike="noStrike">
                          <a:solidFill>
                            <a:srgbClr val="000000"/>
                          </a:solidFill>
                          <a:effectLst/>
                          <a:latin typeface="Calibri" panose="020F0502020204030204" pitchFamily="34" charset="0"/>
                        </a:rPr>
                        <a:t> </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tc>
                  <a:txBody>
                    <a:bodyPr/>
                    <a:lstStyle/>
                    <a:p>
                      <a:pPr algn="l" rtl="0" fontAlgn="b"/>
                      <a:r>
                        <a:rPr lang="en-US" sz="1000" b="0" i="0" u="none" strike="noStrike">
                          <a:solidFill>
                            <a:srgbClr val="000000"/>
                          </a:solidFill>
                          <a:effectLst/>
                          <a:latin typeface="Calibri" panose="020F0502020204030204" pitchFamily="34" charset="0"/>
                        </a:rPr>
                        <a:t>Asked for Techincal, CDP planning</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extLst>
                  <a:ext uri="{0D108BD9-81ED-4DB2-BD59-A6C34878D82A}">
                    <a16:rowId xmlns:a16="http://schemas.microsoft.com/office/drawing/2014/main" val="4261546738"/>
                  </a:ext>
                </a:extLst>
              </a:tr>
              <a:tr h="862170">
                <a:tc>
                  <a:txBody>
                    <a:bodyPr/>
                    <a:lstStyle/>
                    <a:p>
                      <a:pPr algn="l" fontAlgn="b"/>
                      <a:r>
                        <a:rPr lang="en-US" sz="1000" b="0" i="0" u="none" strike="noStrike">
                          <a:solidFill>
                            <a:srgbClr val="000000"/>
                          </a:solidFill>
                          <a:effectLst/>
                          <a:latin typeface="Calibri" panose="020F0502020204030204" pitchFamily="34" charset="0"/>
                        </a:rPr>
                        <a:t>Jayaprakash J</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000" b="0" i="0" u="none" strike="noStrike" dirty="0" smtClean="0">
                          <a:solidFill>
                            <a:srgbClr val="000000"/>
                          </a:solidFill>
                          <a:effectLst/>
                          <a:latin typeface="Calibri" panose="020F0502020204030204" pitchFamily="34" charset="0"/>
                        </a:rPr>
                        <a:t>Green</a:t>
                      </a:r>
                      <a:endParaRPr lang="en-US" sz="1000" b="0" i="0" u="none" strike="noStrike" dirty="0">
                        <a:solidFill>
                          <a:srgbClr val="000000"/>
                        </a:solidFill>
                        <a:effectLst/>
                        <a:latin typeface="Calibri" panose="020F0502020204030204" pitchFamily="34" charset="0"/>
                      </a:endParaRP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b"/>
                      <a:r>
                        <a:rPr lang="en-US" sz="1000" b="0" i="0" u="none" strike="noStrike" dirty="0">
                          <a:solidFill>
                            <a:srgbClr val="000000"/>
                          </a:solidFill>
                          <a:effectLst/>
                          <a:latin typeface="Calibri" panose="020F0502020204030204" pitchFamily="34" charset="0"/>
                        </a:rPr>
                        <a:t>Performance is not </a:t>
                      </a:r>
                      <a:r>
                        <a:rPr lang="en-US" sz="1000" b="0" i="0" u="none" strike="noStrike" dirty="0" smtClean="0">
                          <a:solidFill>
                            <a:srgbClr val="000000"/>
                          </a:solidFill>
                          <a:effectLst/>
                          <a:latin typeface="Calibri" panose="020F0502020204030204" pitchFamily="34" charset="0"/>
                        </a:rPr>
                        <a:t>up to </a:t>
                      </a:r>
                      <a:r>
                        <a:rPr lang="en-US" sz="1000" b="0" i="0" u="none" strike="noStrike" dirty="0">
                          <a:solidFill>
                            <a:srgbClr val="000000"/>
                          </a:solidFill>
                          <a:effectLst/>
                          <a:latin typeface="Calibri" panose="020F0502020204030204" pitchFamily="34" charset="0"/>
                        </a:rPr>
                        <a:t>mark, had a discussion and suggested for improvement areas</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tc>
                  <a:txBody>
                    <a:bodyPr/>
                    <a:lstStyle/>
                    <a:p>
                      <a:pPr algn="l" rtl="0" fontAlgn="b"/>
                      <a:r>
                        <a:rPr lang="en-US" sz="1000" b="0" i="0" u="none" strike="noStrike" dirty="0">
                          <a:solidFill>
                            <a:srgbClr val="000000"/>
                          </a:solidFill>
                          <a:effectLst/>
                          <a:latin typeface="Calibri" panose="020F0502020204030204" pitchFamily="34" charset="0"/>
                        </a:rPr>
                        <a:t>Asked for </a:t>
                      </a:r>
                      <a:r>
                        <a:rPr lang="en-US" sz="1000" b="0" i="0" u="none" strike="noStrike" dirty="0" err="1">
                          <a:solidFill>
                            <a:srgbClr val="000000"/>
                          </a:solidFill>
                          <a:effectLst/>
                          <a:latin typeface="Calibri" panose="020F0502020204030204" pitchFamily="34" charset="0"/>
                        </a:rPr>
                        <a:t>Techincal</a:t>
                      </a:r>
                      <a:r>
                        <a:rPr lang="en-US" sz="1000" b="0" i="0" u="none" strike="noStrike" dirty="0">
                          <a:solidFill>
                            <a:srgbClr val="000000"/>
                          </a:solidFill>
                          <a:effectLst/>
                          <a:latin typeface="Calibri" panose="020F0502020204030204" pitchFamily="34" charset="0"/>
                        </a:rPr>
                        <a:t>, CDP planning</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extLst>
                  <a:ext uri="{0D108BD9-81ED-4DB2-BD59-A6C34878D82A}">
                    <a16:rowId xmlns:a16="http://schemas.microsoft.com/office/drawing/2014/main" val="1001972140"/>
                  </a:ext>
                </a:extLst>
              </a:tr>
            </a:tbl>
          </a:graphicData>
        </a:graphic>
      </p:graphicFrame>
    </p:spTree>
    <p:extLst>
      <p:ext uri="{BB962C8B-B14F-4D97-AF65-F5344CB8AC3E}">
        <p14:creationId xmlns:p14="http://schemas.microsoft.com/office/powerpoint/2010/main" val="2589672967"/>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89004" y="381000"/>
            <a:ext cx="8021596" cy="400110"/>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u="none" dirty="0">
                <a:ln w="0"/>
                <a:solidFill>
                  <a:schemeClr val="bg1"/>
                </a:solidFill>
                <a:effectLst>
                  <a:outerShdw blurRad="38100" dist="19050" dir="2700000" algn="tl" rotWithShape="0">
                    <a:schemeClr val="dk1">
                      <a:alpha val="40000"/>
                    </a:schemeClr>
                  </a:outerShdw>
                </a:effectLst>
              </a:rPr>
              <a:t>Key Risks &amp; Issues</a:t>
            </a:r>
            <a:endParaRPr lang="de-DE" sz="2000" u="none" dirty="0">
              <a:ln w="0"/>
              <a:solidFill>
                <a:schemeClr val="bg1"/>
              </a:solidFill>
              <a:effectLst>
                <a:outerShdw blurRad="38100" dist="19050" dir="2700000" algn="tl" rotWithShape="0">
                  <a:schemeClr val="dk1">
                    <a:alpha val="40000"/>
                  </a:schemeClr>
                </a:outerShdw>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1188796400"/>
              </p:ext>
            </p:extLst>
          </p:nvPr>
        </p:nvGraphicFramePr>
        <p:xfrm>
          <a:off x="589004" y="1295400"/>
          <a:ext cx="8021595" cy="2243922"/>
        </p:xfrm>
        <a:graphic>
          <a:graphicData uri="http://schemas.openxmlformats.org/drawingml/2006/table">
            <a:tbl>
              <a:tblPr>
                <a:tableStyleId>{5C22544A-7EE6-4342-B048-85BDC9FD1C3A}</a:tableStyleId>
              </a:tblPr>
              <a:tblGrid>
                <a:gridCol w="390468">
                  <a:extLst>
                    <a:ext uri="{9D8B030D-6E8A-4147-A177-3AD203B41FA5}">
                      <a16:colId xmlns:a16="http://schemas.microsoft.com/office/drawing/2014/main" val="20000"/>
                    </a:ext>
                  </a:extLst>
                </a:gridCol>
                <a:gridCol w="1037241">
                  <a:extLst>
                    <a:ext uri="{9D8B030D-6E8A-4147-A177-3AD203B41FA5}">
                      <a16:colId xmlns:a16="http://schemas.microsoft.com/office/drawing/2014/main" val="20001"/>
                    </a:ext>
                  </a:extLst>
                </a:gridCol>
                <a:gridCol w="802687">
                  <a:extLst>
                    <a:ext uri="{9D8B030D-6E8A-4147-A177-3AD203B41FA5}">
                      <a16:colId xmlns:a16="http://schemas.microsoft.com/office/drawing/2014/main" val="20002"/>
                    </a:ext>
                  </a:extLst>
                </a:gridCol>
                <a:gridCol w="530908">
                  <a:extLst>
                    <a:ext uri="{9D8B030D-6E8A-4147-A177-3AD203B41FA5}">
                      <a16:colId xmlns:a16="http://schemas.microsoft.com/office/drawing/2014/main" val="20003"/>
                    </a:ext>
                  </a:extLst>
                </a:gridCol>
                <a:gridCol w="1678892">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gridCol w="414676">
                  <a:extLst>
                    <a:ext uri="{9D8B030D-6E8A-4147-A177-3AD203B41FA5}">
                      <a16:colId xmlns:a16="http://schemas.microsoft.com/office/drawing/2014/main" val="20006"/>
                    </a:ext>
                  </a:extLst>
                </a:gridCol>
                <a:gridCol w="2099923">
                  <a:extLst>
                    <a:ext uri="{9D8B030D-6E8A-4147-A177-3AD203B41FA5}">
                      <a16:colId xmlns:a16="http://schemas.microsoft.com/office/drawing/2014/main" val="20007"/>
                    </a:ext>
                  </a:extLst>
                </a:gridCol>
              </a:tblGrid>
              <a:tr h="312616">
                <a:tc rowSpan="3">
                  <a:txBody>
                    <a:bodyPr/>
                    <a:lstStyle/>
                    <a:p>
                      <a:pPr algn="ctr" rtl="0" fontAlgn="ctr"/>
                      <a:r>
                        <a:rPr lang="en-GB" sz="1200" b="1" u="none" strike="noStrike" dirty="0">
                          <a:solidFill>
                            <a:schemeClr val="bg1"/>
                          </a:solidFill>
                          <a:effectLst/>
                        </a:rPr>
                        <a:t>Ref id</a:t>
                      </a:r>
                      <a:endParaRPr lang="en-GB" sz="1200" b="1" i="0" u="none" strike="noStrike" dirty="0">
                        <a:solidFill>
                          <a:schemeClr val="bg1"/>
                        </a:solidFill>
                        <a:effectLst/>
                        <a:latin typeface="Calibri" panose="020F0502020204030204" pitchFamily="34" charset="0"/>
                      </a:endParaRPr>
                    </a:p>
                  </a:txBody>
                  <a:tcPr marL="8227" marR="8227" marT="8227" marB="0" anchor="ctr">
                    <a:solidFill>
                      <a:schemeClr val="accent1"/>
                    </a:solidFill>
                  </a:tcPr>
                </a:tc>
                <a:tc rowSpan="3">
                  <a:txBody>
                    <a:bodyPr/>
                    <a:lstStyle/>
                    <a:p>
                      <a:pPr algn="ctr" rtl="0" fontAlgn="ctr"/>
                      <a:r>
                        <a:rPr lang="en-GB" sz="1200" b="1" u="none" strike="noStrike" dirty="0">
                          <a:solidFill>
                            <a:schemeClr val="bg1"/>
                          </a:solidFill>
                          <a:effectLst/>
                        </a:rPr>
                        <a:t>Date identified</a:t>
                      </a:r>
                      <a:endParaRPr lang="en-GB" sz="1200" b="1" i="0" u="none" strike="noStrike" dirty="0">
                        <a:solidFill>
                          <a:schemeClr val="bg1"/>
                        </a:solidFill>
                        <a:effectLst/>
                        <a:latin typeface="Calibri" panose="020F0502020204030204" pitchFamily="34" charset="0"/>
                      </a:endParaRPr>
                    </a:p>
                  </a:txBody>
                  <a:tcPr marL="8227" marR="8227" marT="8227" marB="0" anchor="ctr">
                    <a:solidFill>
                      <a:schemeClr val="accent1"/>
                    </a:solidFill>
                  </a:tcPr>
                </a:tc>
                <a:tc rowSpan="3">
                  <a:txBody>
                    <a:bodyPr/>
                    <a:lstStyle/>
                    <a:p>
                      <a:pPr algn="ctr" rtl="0" fontAlgn="ctr"/>
                      <a:r>
                        <a:rPr lang="en-GB" sz="1200" b="1" u="none" strike="noStrike" dirty="0">
                          <a:solidFill>
                            <a:schemeClr val="bg1"/>
                          </a:solidFill>
                          <a:effectLst/>
                        </a:rPr>
                        <a:t>Raised by</a:t>
                      </a:r>
                      <a:endParaRPr lang="en-GB" sz="1200" b="1" i="0" u="none" strike="noStrike" dirty="0">
                        <a:solidFill>
                          <a:schemeClr val="bg1"/>
                        </a:solidFill>
                        <a:effectLst/>
                        <a:latin typeface="Calibri" panose="020F0502020204030204" pitchFamily="34" charset="0"/>
                      </a:endParaRPr>
                    </a:p>
                  </a:txBody>
                  <a:tcPr marL="8227" marR="8227" marT="8227" marB="0" anchor="ctr">
                    <a:solidFill>
                      <a:schemeClr val="accent1"/>
                    </a:solidFill>
                  </a:tcPr>
                </a:tc>
                <a:tc rowSpan="3">
                  <a:txBody>
                    <a:bodyPr/>
                    <a:lstStyle/>
                    <a:p>
                      <a:pPr algn="ctr" rtl="0" fontAlgn="ctr"/>
                      <a:r>
                        <a:rPr lang="en-GB" sz="1200" b="1" u="none" strike="noStrike" dirty="0">
                          <a:solidFill>
                            <a:schemeClr val="bg1"/>
                          </a:solidFill>
                          <a:effectLst/>
                        </a:rPr>
                        <a:t>Service </a:t>
                      </a:r>
                      <a:r>
                        <a:rPr lang="en-GB" sz="1200" b="1" u="none" strike="noStrike" dirty="0" smtClean="0">
                          <a:solidFill>
                            <a:schemeClr val="bg1"/>
                          </a:solidFill>
                          <a:effectLst/>
                        </a:rPr>
                        <a:t>Line</a:t>
                      </a:r>
                      <a:endParaRPr lang="en-GB" sz="1200" b="1" i="0" u="none" strike="noStrike" dirty="0">
                        <a:solidFill>
                          <a:schemeClr val="bg1"/>
                        </a:solidFill>
                        <a:effectLst/>
                        <a:latin typeface="Calibri" panose="020F0502020204030204" pitchFamily="34" charset="0"/>
                      </a:endParaRPr>
                    </a:p>
                  </a:txBody>
                  <a:tcPr marL="8227" marR="8227" marT="8227" marB="0" anchor="ctr">
                    <a:solidFill>
                      <a:schemeClr val="accent1"/>
                    </a:solidFill>
                  </a:tcPr>
                </a:tc>
                <a:tc rowSpan="3">
                  <a:txBody>
                    <a:bodyPr/>
                    <a:lstStyle/>
                    <a:p>
                      <a:pPr algn="ctr" rtl="0" fontAlgn="ctr"/>
                      <a:r>
                        <a:rPr lang="en-GB" sz="1200" b="1" u="none" strike="noStrike" dirty="0">
                          <a:solidFill>
                            <a:schemeClr val="bg1"/>
                          </a:solidFill>
                          <a:effectLst/>
                        </a:rPr>
                        <a:t>Risk Description</a:t>
                      </a:r>
                      <a:endParaRPr lang="en-GB" sz="1200" b="1" i="0" u="none" strike="noStrike" dirty="0">
                        <a:solidFill>
                          <a:schemeClr val="bg1"/>
                        </a:solidFill>
                        <a:effectLst/>
                        <a:latin typeface="Calibri" panose="020F0502020204030204" pitchFamily="34" charset="0"/>
                      </a:endParaRPr>
                    </a:p>
                  </a:txBody>
                  <a:tcPr marL="8227" marR="8227" marT="8227" marB="0" anchor="ctr">
                    <a:solidFill>
                      <a:schemeClr val="accent1"/>
                    </a:solidFill>
                  </a:tcPr>
                </a:tc>
                <a:tc rowSpan="3">
                  <a:txBody>
                    <a:bodyPr/>
                    <a:lstStyle/>
                    <a:p>
                      <a:pPr algn="ctr" rtl="0" fontAlgn="ctr"/>
                      <a:r>
                        <a:rPr lang="en-GB" sz="1200" b="1" u="none" strike="noStrike" dirty="0">
                          <a:solidFill>
                            <a:schemeClr val="bg1"/>
                          </a:solidFill>
                          <a:effectLst/>
                        </a:rPr>
                        <a:t>Risk Owner</a:t>
                      </a:r>
                      <a:endParaRPr lang="en-GB" sz="1200" b="1" i="0" u="none" strike="noStrike" dirty="0">
                        <a:solidFill>
                          <a:schemeClr val="bg1"/>
                        </a:solidFill>
                        <a:effectLst/>
                        <a:latin typeface="Calibri" panose="020F0502020204030204" pitchFamily="34" charset="0"/>
                      </a:endParaRPr>
                    </a:p>
                  </a:txBody>
                  <a:tcPr marL="8227" marR="8227" marT="8227" marB="0" anchor="ctr">
                    <a:solidFill>
                      <a:schemeClr val="accent1"/>
                    </a:solidFill>
                  </a:tcPr>
                </a:tc>
                <a:tc>
                  <a:txBody>
                    <a:bodyPr/>
                    <a:lstStyle/>
                    <a:p>
                      <a:pPr algn="ctr" rtl="0" fontAlgn="ctr"/>
                      <a:r>
                        <a:rPr lang="en-GB" sz="1200" b="1" u="none" strike="noStrike" dirty="0">
                          <a:solidFill>
                            <a:schemeClr val="bg1"/>
                          </a:solidFill>
                          <a:effectLst/>
                        </a:rPr>
                        <a:t>Risk Impact</a:t>
                      </a:r>
                      <a:endParaRPr lang="en-GB" sz="1200" b="1" i="0" u="none" strike="noStrike" dirty="0">
                        <a:solidFill>
                          <a:schemeClr val="bg1"/>
                        </a:solidFill>
                        <a:effectLst/>
                        <a:latin typeface="Calibri" panose="020F0502020204030204" pitchFamily="34" charset="0"/>
                      </a:endParaRPr>
                    </a:p>
                  </a:txBody>
                  <a:tcPr marL="8227" marR="8227" marT="8227" marB="0" anchor="ctr">
                    <a:solidFill>
                      <a:schemeClr val="accent1"/>
                    </a:solidFill>
                  </a:tcPr>
                </a:tc>
                <a:tc rowSpan="3">
                  <a:txBody>
                    <a:bodyPr/>
                    <a:lstStyle/>
                    <a:p>
                      <a:pPr algn="ctr" rtl="0" fontAlgn="ctr"/>
                      <a:r>
                        <a:rPr lang="en-GB" sz="1200" b="1" u="none" strike="noStrike" dirty="0">
                          <a:solidFill>
                            <a:schemeClr val="bg1"/>
                          </a:solidFill>
                          <a:effectLst/>
                        </a:rPr>
                        <a:t>Comments</a:t>
                      </a:r>
                      <a:endParaRPr lang="en-GB" sz="1200" b="1" i="0" u="none" strike="noStrike" dirty="0">
                        <a:solidFill>
                          <a:schemeClr val="bg1"/>
                        </a:solidFill>
                        <a:effectLst/>
                        <a:latin typeface="Calibri" panose="020F0502020204030204" pitchFamily="34" charset="0"/>
                      </a:endParaRPr>
                    </a:p>
                  </a:txBody>
                  <a:tcPr marL="8227" marR="8227" marT="8227" marB="0" anchor="ctr">
                    <a:solidFill>
                      <a:schemeClr val="accent1"/>
                    </a:solidFill>
                  </a:tcPr>
                </a:tc>
                <a:extLst>
                  <a:ext uri="{0D108BD9-81ED-4DB2-BD59-A6C34878D82A}">
                    <a16:rowId xmlns:a16="http://schemas.microsoft.com/office/drawing/2014/main" val="10000"/>
                  </a:ext>
                </a:extLst>
              </a:tr>
              <a:tr h="164535">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rtl="0" fontAlgn="ctr"/>
                      <a:r>
                        <a:rPr lang="en-GB" sz="1200" b="1" u="none" strike="noStrike" dirty="0">
                          <a:solidFill>
                            <a:schemeClr val="bg1"/>
                          </a:solidFill>
                          <a:effectLst/>
                        </a:rPr>
                        <a:t>H/M/L</a:t>
                      </a:r>
                      <a:endParaRPr lang="en-GB" sz="1200" b="1" i="0" u="none" strike="noStrike" dirty="0">
                        <a:solidFill>
                          <a:schemeClr val="bg1"/>
                        </a:solidFill>
                        <a:effectLst/>
                        <a:latin typeface="Calibri" panose="020F0502020204030204" pitchFamily="34" charset="0"/>
                      </a:endParaRPr>
                    </a:p>
                  </a:txBody>
                  <a:tcPr marL="8227" marR="8227" marT="8227" marB="0" anchor="ctr">
                    <a:solidFill>
                      <a:schemeClr val="accent1"/>
                    </a:solidFill>
                  </a:tcPr>
                </a:tc>
                <a:tc vMerge="1">
                  <a:txBody>
                    <a:bodyPr/>
                    <a:lstStyle/>
                    <a:p>
                      <a:endParaRPr lang="en-GB"/>
                    </a:p>
                  </a:txBody>
                  <a:tcPr/>
                </a:tc>
                <a:extLst>
                  <a:ext uri="{0D108BD9-81ED-4DB2-BD59-A6C34878D82A}">
                    <a16:rowId xmlns:a16="http://schemas.microsoft.com/office/drawing/2014/main" val="10001"/>
                  </a:ext>
                </a:extLst>
              </a:tr>
              <a:tr h="164535">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fontAlgn="t"/>
                      <a:r>
                        <a:rPr lang="en-GB" sz="1200" u="none" strike="noStrike" dirty="0">
                          <a:effectLst/>
                        </a:rPr>
                        <a:t> </a:t>
                      </a:r>
                      <a:endParaRPr lang="en-GB" sz="1200" b="0" i="0" u="none" strike="noStrike" dirty="0">
                        <a:solidFill>
                          <a:srgbClr val="000000"/>
                        </a:solidFill>
                        <a:effectLst/>
                        <a:latin typeface="Calibri" panose="020F0502020204030204" pitchFamily="34" charset="0"/>
                      </a:endParaRPr>
                    </a:p>
                  </a:txBody>
                  <a:tcPr marL="8227" marR="8227" marT="8227" marB="0"/>
                </a:tc>
                <a:tc vMerge="1">
                  <a:txBody>
                    <a:bodyPr/>
                    <a:lstStyle/>
                    <a:p>
                      <a:endParaRPr lang="en-GB"/>
                    </a:p>
                  </a:txBody>
                  <a:tcPr/>
                </a:tc>
                <a:extLst>
                  <a:ext uri="{0D108BD9-81ED-4DB2-BD59-A6C34878D82A}">
                    <a16:rowId xmlns:a16="http://schemas.microsoft.com/office/drawing/2014/main" val="10002"/>
                  </a:ext>
                </a:extLst>
              </a:tr>
              <a:tr h="329070">
                <a:tc>
                  <a:txBody>
                    <a:bodyPr/>
                    <a:lstStyle/>
                    <a:p>
                      <a:pPr algn="l" rtl="0" fontAlgn="ctr"/>
                      <a:r>
                        <a:rPr lang="en-GB" sz="1200" u="none" strike="noStrike">
                          <a:effectLst/>
                        </a:rPr>
                        <a:t>1</a:t>
                      </a:r>
                      <a:endParaRPr lang="en-GB" sz="1200" b="0" i="0" u="none" strike="noStrike">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u="none" strike="noStrike" dirty="0">
                          <a:effectLst/>
                        </a:rPr>
                        <a:t>07-Jan-2020</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u="none" strike="noStrike" dirty="0" smtClean="0">
                          <a:effectLst/>
                        </a:rPr>
                        <a:t>Panchanan</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u="none" strike="noStrike" dirty="0" smtClean="0">
                          <a:effectLst/>
                        </a:rPr>
                        <a:t>NFR</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chemeClr val="dk1"/>
                          </a:solidFill>
                          <a:effectLst/>
                          <a:latin typeface="+mn-lt"/>
                        </a:rPr>
                        <a:t>Current</a:t>
                      </a:r>
                      <a:r>
                        <a:rPr lang="en-GB" sz="1200" b="0" i="0" u="none" strike="noStrike" baseline="0" dirty="0" smtClean="0">
                          <a:solidFill>
                            <a:schemeClr val="dk1"/>
                          </a:solidFill>
                          <a:effectLst/>
                          <a:latin typeface="+mn-lt"/>
                        </a:rPr>
                        <a:t> operational model and plan.</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u="none" strike="noStrike" dirty="0">
                          <a:effectLst/>
                        </a:rPr>
                        <a:t>Shashi</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u="none" strike="noStrike" dirty="0">
                          <a:effectLst/>
                        </a:rPr>
                        <a:t>H</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baseline="0" dirty="0" smtClean="0">
                          <a:solidFill>
                            <a:schemeClr val="dk1"/>
                          </a:solidFill>
                          <a:effectLst/>
                          <a:latin typeface="+mn-lt"/>
                        </a:rPr>
                        <a:t>Meeting planned with CSM (Nitin) to discuss</a:t>
                      </a:r>
                      <a:endParaRPr lang="en-GB" sz="1200" b="0" i="0" u="none" strike="noStrike" dirty="0">
                        <a:solidFill>
                          <a:srgbClr val="000000"/>
                        </a:solidFill>
                        <a:effectLst/>
                        <a:latin typeface="Calibri" panose="020F0502020204030204" pitchFamily="34" charset="0"/>
                      </a:endParaRPr>
                    </a:p>
                  </a:txBody>
                  <a:tcPr marL="74041" marR="8227" marT="8227" marB="0" anchor="ctr"/>
                </a:tc>
                <a:extLst>
                  <a:ext uri="{0D108BD9-81ED-4DB2-BD59-A6C34878D82A}">
                    <a16:rowId xmlns:a16="http://schemas.microsoft.com/office/drawing/2014/main" val="10003"/>
                  </a:ext>
                </a:extLst>
              </a:tr>
              <a:tr h="329070">
                <a:tc>
                  <a:txBody>
                    <a:bodyPr/>
                    <a:lstStyle/>
                    <a:p>
                      <a:pPr algn="l" rtl="0" fontAlgn="ctr"/>
                      <a:r>
                        <a:rPr lang="en-GB" sz="1200" b="0" i="0" u="none" strike="noStrike" dirty="0" smtClean="0">
                          <a:solidFill>
                            <a:srgbClr val="000000"/>
                          </a:solidFill>
                          <a:effectLst/>
                          <a:latin typeface="Calibri" panose="020F0502020204030204" pitchFamily="34" charset="0"/>
                        </a:rPr>
                        <a:t>2</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10-Feb-2020</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Panchanan</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NFR</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Onshore rotation plan</a:t>
                      </a:r>
                      <a:r>
                        <a:rPr lang="en-GB" sz="1200" b="0" i="0" u="none" strike="noStrike" baseline="0" dirty="0" smtClean="0">
                          <a:solidFill>
                            <a:srgbClr val="000000"/>
                          </a:solidFill>
                          <a:effectLst/>
                          <a:latin typeface="Calibri" panose="020F0502020204030204" pitchFamily="34" charset="0"/>
                        </a:rPr>
                        <a:t> if position continue</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Shanthi/Shashi</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M</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Closed this point as position</a:t>
                      </a:r>
                      <a:r>
                        <a:rPr lang="en-GB" sz="1200" b="0" i="0" u="none" strike="noStrike" baseline="0" dirty="0" smtClean="0">
                          <a:solidFill>
                            <a:srgbClr val="000000"/>
                          </a:solidFill>
                          <a:effectLst/>
                          <a:latin typeface="Calibri" panose="020F0502020204030204" pitchFamily="34" charset="0"/>
                        </a:rPr>
                        <a:t> is getting closed</a:t>
                      </a:r>
                      <a:endParaRPr lang="en-GB" sz="1200" b="0" i="0" u="none" strike="noStrike" dirty="0">
                        <a:solidFill>
                          <a:srgbClr val="000000"/>
                        </a:solidFill>
                        <a:effectLst/>
                        <a:latin typeface="Calibri" panose="020F0502020204030204" pitchFamily="34" charset="0"/>
                      </a:endParaRPr>
                    </a:p>
                  </a:txBody>
                  <a:tcPr marL="74041" marR="8227" marT="8227" marB="0" anchor="ctr"/>
                </a:tc>
                <a:extLst>
                  <a:ext uri="{0D108BD9-81ED-4DB2-BD59-A6C34878D82A}">
                    <a16:rowId xmlns:a16="http://schemas.microsoft.com/office/drawing/2014/main" val="477504064"/>
                  </a:ext>
                </a:extLst>
              </a:tr>
              <a:tr h="329070">
                <a:tc>
                  <a:txBody>
                    <a:bodyPr/>
                    <a:lstStyle/>
                    <a:p>
                      <a:pPr algn="l" rtl="0" fontAlgn="ctr"/>
                      <a:r>
                        <a:rPr lang="en-GB" sz="1200" b="0" i="0" u="none" strike="noStrike" dirty="0" smtClean="0">
                          <a:solidFill>
                            <a:srgbClr val="000000"/>
                          </a:solidFill>
                          <a:effectLst/>
                          <a:latin typeface="Calibri" panose="020F0502020204030204" pitchFamily="34" charset="0"/>
                        </a:rPr>
                        <a:t>3</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7</a:t>
                      </a:r>
                      <a:r>
                        <a:rPr lang="en-GB" sz="1200" b="0" i="0" u="none" strike="noStrike" baseline="30000" dirty="0" smtClean="0">
                          <a:solidFill>
                            <a:srgbClr val="000000"/>
                          </a:solidFill>
                          <a:effectLst/>
                          <a:latin typeface="Calibri" panose="020F0502020204030204" pitchFamily="34" charset="0"/>
                        </a:rPr>
                        <a:t>th</a:t>
                      </a:r>
                      <a:r>
                        <a:rPr lang="en-GB" sz="1200" b="0" i="0" u="none" strike="noStrike" dirty="0" smtClean="0">
                          <a:solidFill>
                            <a:srgbClr val="000000"/>
                          </a:solidFill>
                          <a:effectLst/>
                          <a:latin typeface="Calibri" panose="020F0502020204030204" pitchFamily="34" charset="0"/>
                        </a:rPr>
                        <a:t> May 2020</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Panchanan</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NFR</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All resource in</a:t>
                      </a:r>
                      <a:r>
                        <a:rPr lang="en-GB" sz="1200" b="0" i="0" u="none" strike="noStrike" baseline="0" dirty="0" smtClean="0">
                          <a:solidFill>
                            <a:srgbClr val="000000"/>
                          </a:solidFill>
                          <a:effectLst/>
                          <a:latin typeface="Calibri" panose="020F0502020204030204" pitchFamily="34" charset="0"/>
                        </a:rPr>
                        <a:t> same location</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Panchanan/Shashi</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L</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During</a:t>
                      </a:r>
                      <a:r>
                        <a:rPr lang="en-GB" sz="1200" b="0" i="0" u="none" strike="noStrike" baseline="0" dirty="0" smtClean="0">
                          <a:solidFill>
                            <a:srgbClr val="000000"/>
                          </a:solidFill>
                          <a:effectLst/>
                          <a:latin typeface="Calibri" panose="020F0502020204030204" pitchFamily="34" charset="0"/>
                        </a:rPr>
                        <a:t> BCP it’s a risk as 85% resource fall in same location.</a:t>
                      </a:r>
                      <a:endParaRPr lang="en-GB" sz="1200" b="0" i="0" u="none" strike="noStrike" dirty="0">
                        <a:solidFill>
                          <a:srgbClr val="000000"/>
                        </a:solidFill>
                        <a:effectLst/>
                        <a:latin typeface="Calibri" panose="020F0502020204030204" pitchFamily="34" charset="0"/>
                      </a:endParaRPr>
                    </a:p>
                  </a:txBody>
                  <a:tcPr marL="74041" marR="8227" marT="8227" marB="0" anchor="ctr"/>
                </a:tc>
                <a:extLst>
                  <a:ext uri="{0D108BD9-81ED-4DB2-BD59-A6C34878D82A}">
                    <a16:rowId xmlns:a16="http://schemas.microsoft.com/office/drawing/2014/main" val="3099595845"/>
                  </a:ext>
                </a:extLst>
              </a:tr>
            </a:tbl>
          </a:graphicData>
        </a:graphic>
      </p:graphicFrame>
    </p:spTree>
    <p:extLst>
      <p:ext uri="{BB962C8B-B14F-4D97-AF65-F5344CB8AC3E}">
        <p14:creationId xmlns:p14="http://schemas.microsoft.com/office/powerpoint/2010/main" val="2846674593"/>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8300" y="469331"/>
            <a:ext cx="8623300" cy="2077492"/>
          </a:xfrm>
          <a:prstGeom prst="rect">
            <a:avLst/>
          </a:prstGeom>
          <a:noFill/>
        </p:spPr>
        <p:txBody>
          <a:bodyPr wrap="square" rtlCol="0">
            <a:spAutoFit/>
          </a:bodyPr>
          <a:lstStyle/>
          <a:p>
            <a:endParaRPr lang="en-US" sz="1300" b="0" u="none" dirty="0">
              <a:solidFill>
                <a:schemeClr val="tx1"/>
              </a:solidFill>
              <a:latin typeface="+mn-lt"/>
            </a:endParaRPr>
          </a:p>
          <a:p>
            <a:pPr marL="171450" indent="-171450">
              <a:buFont typeface="Arial" panose="020B0604020202020204" pitchFamily="34" charset="0"/>
              <a:buChar char="•"/>
            </a:pPr>
            <a:endParaRPr lang="en-GB" sz="1300" b="0" u="none" dirty="0">
              <a:solidFill>
                <a:schemeClr val="tx1"/>
              </a:solidFill>
              <a:latin typeface="+mn-lt"/>
            </a:endParaRPr>
          </a:p>
          <a:p>
            <a:pPr marL="171450" indent="-171450">
              <a:buFont typeface="Arial" panose="020B0604020202020204" pitchFamily="34" charset="0"/>
              <a:buChar char="•"/>
            </a:pPr>
            <a:endParaRPr lang="en-US" sz="1300" b="0" u="none" dirty="0">
              <a:solidFill>
                <a:schemeClr val="tx1"/>
              </a:solidFill>
              <a:latin typeface="+mn-lt"/>
            </a:endParaRPr>
          </a:p>
          <a:p>
            <a:pPr marL="171450" indent="-171450">
              <a:buFont typeface="Arial" panose="020B0604020202020204" pitchFamily="34" charset="0"/>
              <a:buChar char="•"/>
            </a:pPr>
            <a:endParaRPr lang="en-GB" sz="1300" b="0" u="none" dirty="0">
              <a:solidFill>
                <a:schemeClr val="tx1"/>
              </a:solidFill>
              <a:latin typeface="+mn-lt"/>
            </a:endParaRPr>
          </a:p>
          <a:p>
            <a:pPr marL="171450" indent="-171450">
              <a:buFont typeface="Arial" panose="020B0604020202020204" pitchFamily="34" charset="0"/>
              <a:buChar char="•"/>
            </a:pPr>
            <a:endParaRPr lang="en-GB" sz="1300" b="0" u="none" dirty="0">
              <a:solidFill>
                <a:schemeClr val="tx1"/>
              </a:solidFill>
              <a:latin typeface="+mn-lt"/>
            </a:endParaRPr>
          </a:p>
          <a:p>
            <a:pPr marL="171450" indent="-171450">
              <a:buFont typeface="Arial" panose="020B0604020202020204" pitchFamily="34" charset="0"/>
              <a:buChar char="•"/>
            </a:pPr>
            <a:endParaRPr lang="en-US" sz="1300" b="0" u="none" dirty="0">
              <a:solidFill>
                <a:schemeClr val="tx1"/>
              </a:solidFill>
              <a:latin typeface="+mn-lt"/>
            </a:endParaRPr>
          </a:p>
          <a:p>
            <a:endParaRPr lang="en-US" sz="1300" b="0" u="none" dirty="0">
              <a:solidFill>
                <a:srgbClr val="FF0000"/>
              </a:solidFill>
              <a:latin typeface="+mn-lt"/>
            </a:endParaRPr>
          </a:p>
          <a:p>
            <a:pPr marL="171450" indent="-171450">
              <a:buFont typeface="Arial" panose="020B0604020202020204" pitchFamily="34" charset="0"/>
              <a:buChar char="•"/>
            </a:pPr>
            <a:endParaRPr lang="en-US" sz="1300" b="0" u="none" dirty="0">
              <a:solidFill>
                <a:schemeClr val="tx1"/>
              </a:solidFill>
              <a:latin typeface="+mn-lt"/>
            </a:endParaRPr>
          </a:p>
          <a:p>
            <a:pPr marL="171450" indent="-171450">
              <a:buFont typeface="Arial" panose="020B0604020202020204" pitchFamily="34" charset="0"/>
              <a:buChar char="•"/>
            </a:pPr>
            <a:endParaRPr lang="en-US" sz="1300" b="0" u="none" dirty="0">
              <a:solidFill>
                <a:schemeClr val="tx1"/>
              </a:solidFill>
              <a:latin typeface="+mn-lt"/>
            </a:endParaRPr>
          </a:p>
          <a:p>
            <a:endParaRPr lang="de-DE" dirty="0"/>
          </a:p>
        </p:txBody>
      </p:sp>
      <p:sp>
        <p:nvSpPr>
          <p:cNvPr id="5" name="Text Placeholder 27"/>
          <p:cNvSpPr txBox="1">
            <a:spLocks/>
          </p:cNvSpPr>
          <p:nvPr/>
        </p:nvSpPr>
        <p:spPr>
          <a:xfrm>
            <a:off x="4672013" y="1285875"/>
            <a:ext cx="3906837" cy="125413"/>
          </a:xfrm>
          <a:prstGeom prst="rect">
            <a:avLst/>
          </a:prstGeom>
        </p:spPr>
        <p:txBody>
          <a:bodyPr lIns="0" tIns="0" rIns="0" bIns="0" anchor="b">
            <a:spAutoFit/>
          </a:bodyPr>
          <a:lstStyle/>
          <a:p>
            <a:pPr defTabSz="891628">
              <a:defRPr/>
            </a:pPr>
            <a:r>
              <a:rPr lang="en-US" sz="814" b="0" u="none" dirty="0">
                <a:solidFill>
                  <a:srgbClr val="FFFFFF"/>
                </a:solidFill>
                <a:latin typeface="Segoe UI Symbol" pitchFamily="34" charset="0"/>
                <a:ea typeface="Segoe UI Symbol" pitchFamily="34" charset="0"/>
                <a:cs typeface="Arial" charset="0"/>
              </a:rPr>
              <a:t>Combination single axis chart</a:t>
            </a:r>
          </a:p>
        </p:txBody>
      </p:sp>
      <p:graphicFrame>
        <p:nvGraphicFramePr>
          <p:cNvPr id="6" name="Table 5"/>
          <p:cNvGraphicFramePr>
            <a:graphicFrameLocks noGrp="1"/>
          </p:cNvGraphicFramePr>
          <p:nvPr>
            <p:extLst>
              <p:ext uri="{D42A27DB-BD31-4B8C-83A1-F6EECF244321}">
                <p14:modId xmlns:p14="http://schemas.microsoft.com/office/powerpoint/2010/main" val="1225159132"/>
              </p:ext>
            </p:extLst>
          </p:nvPr>
        </p:nvGraphicFramePr>
        <p:xfrm>
          <a:off x="482876" y="456493"/>
          <a:ext cx="8121650" cy="11988229"/>
        </p:xfrm>
        <a:graphic>
          <a:graphicData uri="http://schemas.openxmlformats.org/drawingml/2006/table">
            <a:tbl>
              <a:tblPr/>
              <a:tblGrid>
                <a:gridCol w="8121650">
                  <a:extLst>
                    <a:ext uri="{9D8B030D-6E8A-4147-A177-3AD203B41FA5}">
                      <a16:colId xmlns:a16="http://schemas.microsoft.com/office/drawing/2014/main" val="20000"/>
                    </a:ext>
                  </a:extLst>
                </a:gridCol>
              </a:tblGrid>
              <a:tr h="356171">
                <a:tc>
                  <a:txBody>
                    <a:bodyPr/>
                    <a:lstStyle/>
                    <a:p>
                      <a:pPr marL="0" marR="0" lvl="0" indent="0" algn="ctr" defTabSz="893763"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dirty="0" smtClean="0">
                          <a:ln>
                            <a:noFill/>
                          </a:ln>
                          <a:solidFill>
                            <a:srgbClr val="FFFFFF"/>
                          </a:solidFill>
                          <a:effectLst/>
                          <a:latin typeface="+mn-lt"/>
                          <a:ea typeface="ＭＳ Ｐゴシック" pitchFamily="34" charset="-128"/>
                          <a:cs typeface="Segoe UI" pitchFamily="34" charset="0"/>
                        </a:rPr>
                        <a:t>GMDART Executive </a:t>
                      </a:r>
                      <a:r>
                        <a:rPr kumimoji="0" lang="en-GB" altLang="en-US" sz="1400" b="1" i="0" u="none" strike="noStrike" cap="none" normalizeH="0" baseline="0" dirty="0">
                          <a:ln>
                            <a:noFill/>
                          </a:ln>
                          <a:solidFill>
                            <a:srgbClr val="FFFFFF"/>
                          </a:solidFill>
                          <a:effectLst/>
                          <a:latin typeface="+mn-lt"/>
                          <a:ea typeface="ＭＳ Ｐゴシック" pitchFamily="34" charset="-128"/>
                          <a:cs typeface="Segoe UI" pitchFamily="34" charset="0"/>
                        </a:rPr>
                        <a:t>Summary </a:t>
                      </a:r>
                    </a:p>
                  </a:txBody>
                  <a:tcPr marL="82674" marR="82674" marT="41275" marB="41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816029">
                <a:tc>
                  <a:txBody>
                    <a:bodyPr/>
                    <a:lstStyle/>
                    <a:p>
                      <a:pPr marL="0" lvl="1" algn="just" defTabSz="910725"/>
                      <a:r>
                        <a:rPr lang="en-GB" sz="1600" b="1" u="sng" dirty="0" smtClean="0">
                          <a:solidFill>
                            <a:schemeClr val="tx1"/>
                          </a:solidFill>
                          <a:latin typeface="+mn-lt"/>
                          <a:cs typeface="Arial" panose="020B0604020202020204" pitchFamily="34" charset="0"/>
                        </a:rPr>
                        <a:t>Transaction </a:t>
                      </a:r>
                      <a:r>
                        <a:rPr lang="en-GB" sz="1600" b="1" u="sng" dirty="0">
                          <a:solidFill>
                            <a:schemeClr val="tx1"/>
                          </a:solidFill>
                          <a:latin typeface="+mn-lt"/>
                          <a:cs typeface="Arial" panose="020B0604020202020204" pitchFamily="34" charset="0"/>
                        </a:rPr>
                        <a:t>Summary:</a:t>
                      </a:r>
                    </a:p>
                    <a:p>
                      <a:pPr marL="536575" marR="0" lvl="1" indent="-1714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600" b="0" u="none" kern="1200" baseline="0" dirty="0" smtClean="0">
                          <a:solidFill>
                            <a:schemeClr val="tx1"/>
                          </a:solidFill>
                          <a:latin typeface="+mn-lt"/>
                          <a:ea typeface="+mn-ea"/>
                          <a:cs typeface="Arial" panose="020B0604020202020204" pitchFamily="34" charset="0"/>
                        </a:rPr>
                        <a:t>Monthly Governance call requested by CSM</a:t>
                      </a:r>
                    </a:p>
                    <a:p>
                      <a:pPr marL="536575" marR="0" lvl="1" indent="-1714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1600" b="0" u="none" kern="1200" baseline="0" dirty="0" smtClean="0">
                        <a:solidFill>
                          <a:schemeClr val="tx1"/>
                        </a:solidFill>
                        <a:latin typeface="+mn-lt"/>
                        <a:ea typeface="+mn-ea"/>
                        <a:cs typeface="Arial" panose="020B0604020202020204" pitchFamily="34" charset="0"/>
                      </a:endParaRPr>
                    </a:p>
                    <a:p>
                      <a:pPr marL="0" lvl="1" algn="just" defTabSz="910725"/>
                      <a:r>
                        <a:rPr lang="en-GB" sz="1600" b="1" u="sng" dirty="0" smtClean="0">
                          <a:solidFill>
                            <a:schemeClr val="tx1"/>
                          </a:solidFill>
                          <a:latin typeface="+mn-lt"/>
                          <a:cs typeface="Arial" panose="020B0604020202020204" pitchFamily="34" charset="0"/>
                        </a:rPr>
                        <a:t>Escalation Report:</a:t>
                      </a:r>
                      <a:r>
                        <a:rPr lang="en-GB" sz="1600" b="1" u="sng" baseline="0" dirty="0" smtClean="0">
                          <a:solidFill>
                            <a:schemeClr val="tx1"/>
                          </a:solidFill>
                          <a:latin typeface="+mn-lt"/>
                          <a:cs typeface="Arial" panose="020B0604020202020204" pitchFamily="34" charset="0"/>
                        </a:rPr>
                        <a:t> </a:t>
                      </a:r>
                      <a:r>
                        <a:rPr lang="en-GB" sz="1600" b="0" u="none" baseline="0" dirty="0" smtClean="0">
                          <a:solidFill>
                            <a:schemeClr val="tx1"/>
                          </a:solidFill>
                          <a:latin typeface="+mn-lt"/>
                          <a:cs typeface="Arial" panose="020B0604020202020204" pitchFamily="34" charset="0"/>
                        </a:rPr>
                        <a:t> Few escalation by CSM-1 regarding the processes are not followed by team</a:t>
                      </a:r>
                    </a:p>
                    <a:p>
                      <a:pPr marL="0" lvl="1" algn="just" defTabSz="910725"/>
                      <a:endParaRPr lang="en-GB" sz="1600" b="0" u="none" baseline="0" dirty="0" smtClean="0">
                        <a:solidFill>
                          <a:schemeClr val="tx1"/>
                        </a:solidFill>
                        <a:latin typeface="+mn-lt"/>
                        <a:cs typeface="Arial" panose="020B0604020202020204" pitchFamily="34" charset="0"/>
                      </a:endParaRPr>
                    </a:p>
                    <a:p>
                      <a:pPr marL="0" lvl="1" algn="just" defTabSz="910725"/>
                      <a:r>
                        <a:rPr lang="en-GB" sz="1600" b="0" u="sng" baseline="0" dirty="0" smtClean="0">
                          <a:solidFill>
                            <a:schemeClr val="tx1"/>
                          </a:solidFill>
                          <a:latin typeface="+mn-lt"/>
                          <a:cs typeface="Arial" panose="020B0604020202020204" pitchFamily="34" charset="0"/>
                        </a:rPr>
                        <a:t>Summary</a:t>
                      </a:r>
                      <a:r>
                        <a:rPr lang="en-GB" sz="1600" b="0" u="none" baseline="0" dirty="0" smtClean="0">
                          <a:solidFill>
                            <a:schemeClr val="tx1"/>
                          </a:solidFill>
                          <a:latin typeface="+mn-lt"/>
                          <a:cs typeface="Arial" panose="020B0604020202020204" pitchFamily="34" charset="0"/>
                        </a:rPr>
                        <a:t> :- Resources are not aware of role and duties on the their task and not looping to CSM on communication, unawareness of ITSM rules.</a:t>
                      </a:r>
                    </a:p>
                    <a:p>
                      <a:pPr marL="0" lvl="1" algn="just" defTabSz="910725"/>
                      <a:endParaRPr lang="en-GB" sz="1600" b="0" u="none" baseline="0" dirty="0" smtClean="0">
                        <a:solidFill>
                          <a:schemeClr val="tx1"/>
                        </a:solidFill>
                        <a:latin typeface="+mn-lt"/>
                        <a:cs typeface="Arial" panose="020B0604020202020204" pitchFamily="34" charset="0"/>
                      </a:endParaRPr>
                    </a:p>
                    <a:p>
                      <a:pPr marL="0" lvl="1" algn="just" defTabSz="910725"/>
                      <a:r>
                        <a:rPr lang="en-GB" sz="1600" b="0" u="sng" baseline="0" dirty="0" smtClean="0">
                          <a:solidFill>
                            <a:schemeClr val="tx1"/>
                          </a:solidFill>
                          <a:latin typeface="+mn-lt"/>
                          <a:cs typeface="Arial" panose="020B0604020202020204" pitchFamily="34" charset="0"/>
                        </a:rPr>
                        <a:t>Remediation</a:t>
                      </a:r>
                      <a:r>
                        <a:rPr lang="en-GB" sz="1600" b="0" u="none" baseline="0" dirty="0" smtClean="0">
                          <a:solidFill>
                            <a:schemeClr val="tx1"/>
                          </a:solidFill>
                          <a:latin typeface="+mn-lt"/>
                          <a:cs typeface="Arial" panose="020B0604020202020204" pitchFamily="34" charset="0"/>
                        </a:rPr>
                        <a:t> :- Have detailed discussion with team and guided.</a:t>
                      </a:r>
                    </a:p>
                    <a:p>
                      <a:pPr marL="342900" lvl="1" indent="-342900" algn="just" defTabSz="910725">
                        <a:buFont typeface="+mj-lt"/>
                        <a:buAutoNum type="arabicPeriod"/>
                      </a:pPr>
                      <a:r>
                        <a:rPr lang="en-GB" sz="1600" b="0" u="none" baseline="0" dirty="0" smtClean="0">
                          <a:solidFill>
                            <a:schemeClr val="tx1"/>
                          </a:solidFill>
                          <a:latin typeface="+mn-lt"/>
                          <a:cs typeface="Arial" panose="020B0604020202020204" pitchFamily="34" charset="0"/>
                        </a:rPr>
                        <a:t>DB RIB preparation for Change Management and review each and every change weekly basis. --- </a:t>
                      </a:r>
                      <a:r>
                        <a:rPr lang="en-GB" sz="1600" b="1" u="none" baseline="0" dirty="0" smtClean="0">
                          <a:solidFill>
                            <a:srgbClr val="008000"/>
                          </a:solidFill>
                          <a:latin typeface="+mn-lt"/>
                          <a:cs typeface="Arial" panose="020B0604020202020204" pitchFamily="34" charset="0"/>
                        </a:rPr>
                        <a:t>Completed</a:t>
                      </a:r>
                    </a:p>
                    <a:p>
                      <a:pPr marL="342900" lvl="1" indent="-342900" algn="just" defTabSz="910725">
                        <a:buFont typeface="+mj-lt"/>
                        <a:buAutoNum type="arabicPeriod"/>
                      </a:pPr>
                      <a:r>
                        <a:rPr lang="en-GB" sz="1600" b="0" u="none" baseline="0" dirty="0" smtClean="0">
                          <a:solidFill>
                            <a:schemeClr val="tx1"/>
                          </a:solidFill>
                          <a:latin typeface="+mn-lt"/>
                          <a:cs typeface="Arial" panose="020B0604020202020204" pitchFamily="34" charset="0"/>
                        </a:rPr>
                        <a:t>Format shared for all CR with details  -- </a:t>
                      </a:r>
                      <a:r>
                        <a:rPr lang="en-GB" sz="1600" b="1" u="none" baseline="0" dirty="0" smtClean="0">
                          <a:solidFill>
                            <a:srgbClr val="008000"/>
                          </a:solidFill>
                          <a:latin typeface="+mn-lt"/>
                          <a:cs typeface="Arial" panose="020B0604020202020204" pitchFamily="34" charset="0"/>
                        </a:rPr>
                        <a:t>Completed and process is now in place</a:t>
                      </a:r>
                    </a:p>
                    <a:p>
                      <a:pPr marL="342900" lvl="1" indent="-342900" algn="just" defTabSz="910725">
                        <a:buFont typeface="+mj-lt"/>
                        <a:buAutoNum type="arabicPeriod"/>
                      </a:pPr>
                      <a:r>
                        <a:rPr lang="en-GB" sz="1600" b="0" u="none" baseline="0" dirty="0" smtClean="0">
                          <a:solidFill>
                            <a:schemeClr val="tx1"/>
                          </a:solidFill>
                          <a:latin typeface="+mn-lt"/>
                          <a:cs typeface="Arial" panose="020B0604020202020204" pitchFamily="34" charset="0"/>
                        </a:rPr>
                        <a:t>All such critical issue asked to loop team lead/manager and CSM --- </a:t>
                      </a:r>
                      <a:r>
                        <a:rPr lang="en-GB" sz="1600" b="1" u="none" baseline="0" dirty="0" smtClean="0">
                          <a:solidFill>
                            <a:srgbClr val="008000"/>
                          </a:solidFill>
                          <a:latin typeface="+mn-lt"/>
                          <a:cs typeface="Arial" panose="020B0604020202020204" pitchFamily="34" charset="0"/>
                        </a:rPr>
                        <a:t>Team is now following</a:t>
                      </a:r>
                    </a:p>
                    <a:p>
                      <a:pPr marL="342900" lvl="1" indent="-342900" algn="just" defTabSz="910725">
                        <a:buFont typeface="+mj-lt"/>
                        <a:buAutoNum type="arabicPeriod"/>
                      </a:pPr>
                      <a:endParaRPr lang="en-GB" sz="1600" b="0" u="none" baseline="0" dirty="0" smtClean="0">
                        <a:solidFill>
                          <a:schemeClr val="tx1"/>
                        </a:solidFill>
                        <a:latin typeface="+mn-lt"/>
                        <a:cs typeface="Arial" panose="020B0604020202020204" pitchFamily="34" charset="0"/>
                      </a:endParaRPr>
                    </a:p>
                    <a:p>
                      <a:pPr marL="0" lvl="1" algn="just" defTabSz="910725"/>
                      <a:endParaRPr lang="en-GB" sz="1600" b="1" u="sng" dirty="0" smtClean="0">
                        <a:solidFill>
                          <a:schemeClr val="tx1"/>
                        </a:solidFill>
                        <a:latin typeface="+mn-lt"/>
                        <a:cs typeface="Arial" panose="020B0604020202020204" pitchFamily="34" charset="0"/>
                      </a:endParaRPr>
                    </a:p>
                    <a:p>
                      <a:pPr marL="365125" marR="0" lvl="1" indent="0" algn="just"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600" b="0" u="none" kern="1200" baseline="0" dirty="0" smtClean="0">
                        <a:solidFill>
                          <a:schemeClr val="tx1"/>
                        </a:solidFill>
                        <a:latin typeface="+mn-lt"/>
                        <a:ea typeface="+mn-ea"/>
                        <a:cs typeface="Arial" panose="020B0604020202020204" pitchFamily="34" charset="0"/>
                      </a:endParaRPr>
                    </a:p>
                    <a:p>
                      <a:pPr marL="365125" marR="0" lvl="1" indent="0" algn="just"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600" b="0" u="none" kern="1200" baseline="0" dirty="0" smtClean="0">
                        <a:solidFill>
                          <a:schemeClr val="tx1"/>
                        </a:solidFill>
                        <a:latin typeface="+mn-lt"/>
                        <a:ea typeface="+mn-ea"/>
                        <a:cs typeface="Arial" panose="020B0604020202020204" pitchFamily="34" charset="0"/>
                      </a:endParaRPr>
                    </a:p>
                    <a:p>
                      <a:pPr marL="365125" marR="0" lvl="1" indent="0" algn="just"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600" b="0" u="none" kern="1200" baseline="0" dirty="0" smtClean="0">
                        <a:solidFill>
                          <a:schemeClr val="tx1"/>
                        </a:solidFill>
                        <a:latin typeface="+mn-lt"/>
                        <a:ea typeface="+mn-ea"/>
                        <a:cs typeface="Arial" panose="020B0604020202020204" pitchFamily="34" charset="0"/>
                      </a:endParaRPr>
                    </a:p>
                    <a:p>
                      <a:pPr marL="92075" lvl="1" indent="-92075" algn="just" defTabSz="685800" rtl="0" eaLnBrk="1" latinLnBrk="0" hangingPunct="1"/>
                      <a:endParaRPr lang="en-US" altLang="en-US" sz="1400" b="1" u="none" kern="1200" dirty="0">
                        <a:solidFill>
                          <a:schemeClr val="tx1"/>
                        </a:solidFill>
                        <a:latin typeface="+mn-lt"/>
                        <a:ea typeface="+mn-ea"/>
                        <a:cs typeface="Arial" panose="020B0604020202020204" pitchFamily="34" charset="0"/>
                      </a:endParaRPr>
                    </a:p>
                  </a:txBody>
                  <a:tcPr marL="82674" marR="82674" marT="41275" marB="412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6029">
                <a:tc>
                  <a:txBody>
                    <a:bodyPr/>
                    <a:lstStyle/>
                    <a:p>
                      <a:pPr marL="92075" lvl="1" indent="-92075" algn="just" defTabSz="685800" rtl="0" eaLnBrk="1" latinLnBrk="0" hangingPunct="1"/>
                      <a:endParaRPr lang="en-US" altLang="en-US" sz="1400" b="1" u="none" kern="1200" dirty="0">
                        <a:solidFill>
                          <a:schemeClr val="tx1"/>
                        </a:solidFill>
                        <a:latin typeface="+mn-lt"/>
                        <a:ea typeface="+mn-ea"/>
                        <a:cs typeface="Arial" panose="020B0604020202020204" pitchFamily="34" charset="0"/>
                      </a:endParaRPr>
                    </a:p>
                  </a:txBody>
                  <a:tcPr marL="82674" marR="82674" marT="41275" marB="412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74218286"/>
                  </a:ext>
                </a:extLst>
              </a:tr>
            </a:tbl>
          </a:graphicData>
        </a:graphic>
      </p:graphicFrame>
    </p:spTree>
    <p:extLst>
      <p:ext uri="{BB962C8B-B14F-4D97-AF65-F5344CB8AC3E}">
        <p14:creationId xmlns:p14="http://schemas.microsoft.com/office/powerpoint/2010/main" val="155335122"/>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8300" y="469331"/>
            <a:ext cx="8623300" cy="2077492"/>
          </a:xfrm>
          <a:prstGeom prst="rect">
            <a:avLst/>
          </a:prstGeom>
          <a:noFill/>
        </p:spPr>
        <p:txBody>
          <a:bodyPr wrap="square" rtlCol="0">
            <a:spAutoFit/>
          </a:bodyPr>
          <a:lstStyle/>
          <a:p>
            <a:endParaRPr lang="en-US" sz="1300" b="0" u="none" dirty="0">
              <a:solidFill>
                <a:schemeClr val="tx1"/>
              </a:solidFill>
              <a:latin typeface="+mn-lt"/>
            </a:endParaRPr>
          </a:p>
          <a:p>
            <a:pPr marL="171450" indent="-171450">
              <a:buFont typeface="Arial" panose="020B0604020202020204" pitchFamily="34" charset="0"/>
              <a:buChar char="•"/>
            </a:pPr>
            <a:endParaRPr lang="en-GB" sz="1300" b="0" u="none" dirty="0">
              <a:solidFill>
                <a:schemeClr val="tx1"/>
              </a:solidFill>
              <a:latin typeface="+mn-lt"/>
            </a:endParaRPr>
          </a:p>
          <a:p>
            <a:pPr marL="171450" indent="-171450">
              <a:buFont typeface="Arial" panose="020B0604020202020204" pitchFamily="34" charset="0"/>
              <a:buChar char="•"/>
            </a:pPr>
            <a:endParaRPr lang="en-US" sz="1300" b="0" u="none" dirty="0">
              <a:solidFill>
                <a:schemeClr val="tx1"/>
              </a:solidFill>
              <a:latin typeface="+mn-lt"/>
            </a:endParaRPr>
          </a:p>
          <a:p>
            <a:pPr marL="171450" indent="-171450">
              <a:buFont typeface="Arial" panose="020B0604020202020204" pitchFamily="34" charset="0"/>
              <a:buChar char="•"/>
            </a:pPr>
            <a:endParaRPr lang="en-GB" sz="1300" b="0" u="none" dirty="0">
              <a:solidFill>
                <a:schemeClr val="tx1"/>
              </a:solidFill>
              <a:latin typeface="+mn-lt"/>
            </a:endParaRPr>
          </a:p>
          <a:p>
            <a:pPr marL="171450" indent="-171450">
              <a:buFont typeface="Arial" panose="020B0604020202020204" pitchFamily="34" charset="0"/>
              <a:buChar char="•"/>
            </a:pPr>
            <a:endParaRPr lang="en-GB" sz="1300" b="0" u="none" dirty="0">
              <a:solidFill>
                <a:schemeClr val="tx1"/>
              </a:solidFill>
              <a:latin typeface="+mn-lt"/>
            </a:endParaRPr>
          </a:p>
          <a:p>
            <a:pPr marL="171450" indent="-171450">
              <a:buFont typeface="Arial" panose="020B0604020202020204" pitchFamily="34" charset="0"/>
              <a:buChar char="•"/>
            </a:pPr>
            <a:endParaRPr lang="en-US" sz="1300" b="0" u="none" dirty="0">
              <a:solidFill>
                <a:schemeClr val="tx1"/>
              </a:solidFill>
              <a:latin typeface="+mn-lt"/>
            </a:endParaRPr>
          </a:p>
          <a:p>
            <a:endParaRPr lang="en-US" sz="1300" b="0" u="none" dirty="0">
              <a:solidFill>
                <a:srgbClr val="FF0000"/>
              </a:solidFill>
              <a:latin typeface="+mn-lt"/>
            </a:endParaRPr>
          </a:p>
          <a:p>
            <a:pPr marL="171450" indent="-171450">
              <a:buFont typeface="Arial" panose="020B0604020202020204" pitchFamily="34" charset="0"/>
              <a:buChar char="•"/>
            </a:pPr>
            <a:endParaRPr lang="en-US" sz="1300" b="0" u="none" dirty="0">
              <a:solidFill>
                <a:schemeClr val="tx1"/>
              </a:solidFill>
              <a:latin typeface="+mn-lt"/>
            </a:endParaRPr>
          </a:p>
          <a:p>
            <a:pPr marL="171450" indent="-171450">
              <a:buFont typeface="Arial" panose="020B0604020202020204" pitchFamily="34" charset="0"/>
              <a:buChar char="•"/>
            </a:pPr>
            <a:endParaRPr lang="en-US" sz="1300" b="0" u="none" dirty="0">
              <a:solidFill>
                <a:schemeClr val="tx1"/>
              </a:solidFill>
              <a:latin typeface="+mn-lt"/>
            </a:endParaRPr>
          </a:p>
          <a:p>
            <a:endParaRPr lang="de-DE" dirty="0"/>
          </a:p>
        </p:txBody>
      </p:sp>
      <p:sp>
        <p:nvSpPr>
          <p:cNvPr id="5" name="Text Placeholder 27"/>
          <p:cNvSpPr txBox="1">
            <a:spLocks/>
          </p:cNvSpPr>
          <p:nvPr/>
        </p:nvSpPr>
        <p:spPr>
          <a:xfrm>
            <a:off x="4672013" y="1285875"/>
            <a:ext cx="3906837" cy="125413"/>
          </a:xfrm>
          <a:prstGeom prst="rect">
            <a:avLst/>
          </a:prstGeom>
        </p:spPr>
        <p:txBody>
          <a:bodyPr lIns="0" tIns="0" rIns="0" bIns="0" anchor="b">
            <a:spAutoFit/>
          </a:bodyPr>
          <a:lstStyle/>
          <a:p>
            <a:pPr defTabSz="891628">
              <a:defRPr/>
            </a:pPr>
            <a:r>
              <a:rPr lang="en-US" sz="814" b="0" u="none" dirty="0">
                <a:solidFill>
                  <a:srgbClr val="FFFFFF"/>
                </a:solidFill>
                <a:latin typeface="Segoe UI Symbol" pitchFamily="34" charset="0"/>
                <a:ea typeface="Segoe UI Symbol" pitchFamily="34" charset="0"/>
                <a:cs typeface="Arial" charset="0"/>
              </a:rPr>
              <a:t>Combination single axis chart</a:t>
            </a:r>
          </a:p>
        </p:txBody>
      </p:sp>
      <p:graphicFrame>
        <p:nvGraphicFramePr>
          <p:cNvPr id="6" name="Table 5"/>
          <p:cNvGraphicFramePr>
            <a:graphicFrameLocks noGrp="1"/>
          </p:cNvGraphicFramePr>
          <p:nvPr>
            <p:extLst>
              <p:ext uri="{D42A27DB-BD31-4B8C-83A1-F6EECF244321}">
                <p14:modId xmlns:p14="http://schemas.microsoft.com/office/powerpoint/2010/main" val="2428182368"/>
              </p:ext>
            </p:extLst>
          </p:nvPr>
        </p:nvGraphicFramePr>
        <p:xfrm>
          <a:off x="482876" y="456493"/>
          <a:ext cx="8121650" cy="6172200"/>
        </p:xfrm>
        <a:graphic>
          <a:graphicData uri="http://schemas.openxmlformats.org/drawingml/2006/table">
            <a:tbl>
              <a:tblPr/>
              <a:tblGrid>
                <a:gridCol w="8121650">
                  <a:extLst>
                    <a:ext uri="{9D8B030D-6E8A-4147-A177-3AD203B41FA5}">
                      <a16:colId xmlns:a16="http://schemas.microsoft.com/office/drawing/2014/main" val="20000"/>
                    </a:ext>
                  </a:extLst>
                </a:gridCol>
              </a:tblGrid>
              <a:tr h="356171">
                <a:tc>
                  <a:txBody>
                    <a:bodyPr/>
                    <a:lstStyle/>
                    <a:p>
                      <a:pPr marL="0" marR="0" lvl="0" indent="0" algn="ctr" defTabSz="893763"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dirty="0" smtClean="0">
                          <a:ln>
                            <a:noFill/>
                          </a:ln>
                          <a:solidFill>
                            <a:srgbClr val="FFFFFF"/>
                          </a:solidFill>
                          <a:effectLst/>
                          <a:latin typeface="+mn-lt"/>
                          <a:ea typeface="ＭＳ Ｐゴシック" pitchFamily="34" charset="-128"/>
                          <a:cs typeface="Segoe UI" pitchFamily="34" charset="0"/>
                        </a:rPr>
                        <a:t>GMDART Business </a:t>
                      </a:r>
                      <a:r>
                        <a:rPr kumimoji="0" lang="en-GB" altLang="en-US" sz="1400" b="1" i="0" u="none" strike="noStrike" cap="none" normalizeH="0" baseline="0" dirty="0">
                          <a:ln>
                            <a:noFill/>
                          </a:ln>
                          <a:solidFill>
                            <a:srgbClr val="FFFFFF"/>
                          </a:solidFill>
                          <a:effectLst/>
                          <a:latin typeface="+mn-lt"/>
                          <a:ea typeface="ＭＳ Ｐゴシック" pitchFamily="34" charset="-128"/>
                          <a:cs typeface="Segoe UI" pitchFamily="34" charset="0"/>
                        </a:rPr>
                        <a:t>Summary </a:t>
                      </a:r>
                    </a:p>
                  </a:txBody>
                  <a:tcPr marL="82674" marR="82674" marT="41275" marB="41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816029">
                <a:tc>
                  <a:txBody>
                    <a:bodyPr/>
                    <a:lstStyle/>
                    <a:p>
                      <a:pPr marL="0" lvl="1" algn="just" defTabSz="910725"/>
                      <a:r>
                        <a:rPr lang="en-GB" sz="1600" b="1" u="sng" dirty="0">
                          <a:solidFill>
                            <a:schemeClr val="tx1"/>
                          </a:solidFill>
                          <a:latin typeface="+mn-lt"/>
                          <a:cs typeface="Arial" panose="020B0604020202020204" pitchFamily="34" charset="0"/>
                        </a:rPr>
                        <a:t>Executive Monthly Summary:</a:t>
                      </a:r>
                    </a:p>
                    <a:p>
                      <a:pPr marL="285750" lvl="0" indent="-285750">
                        <a:buFont typeface="Arial" panose="020B0604020202020204" pitchFamily="34" charset="0"/>
                        <a:buChar char="•"/>
                      </a:pPr>
                      <a:r>
                        <a:rPr lang="en-US" sz="1350" kern="1200" dirty="0" smtClean="0">
                          <a:solidFill>
                            <a:schemeClr val="tx1"/>
                          </a:solidFill>
                          <a:effectLst/>
                          <a:latin typeface="+mn-lt"/>
                          <a:ea typeface="+mn-ea"/>
                          <a:cs typeface="+mn-cs"/>
                        </a:rPr>
                        <a:t>DART PD10 Reports Enhancements/ New Reports has completed successfully in the month of Apr-2020.</a:t>
                      </a:r>
                    </a:p>
                    <a:p>
                      <a:pPr marL="285750" lvl="0" indent="-285750">
                        <a:buFont typeface="Arial" panose="020B0604020202020204" pitchFamily="34" charset="0"/>
                        <a:buChar char="•"/>
                      </a:pPr>
                      <a:r>
                        <a:rPr lang="en-US" sz="1350" kern="1200" dirty="0" smtClean="0">
                          <a:solidFill>
                            <a:schemeClr val="tx1"/>
                          </a:solidFill>
                          <a:effectLst/>
                          <a:latin typeface="+mn-lt"/>
                          <a:ea typeface="+mn-ea"/>
                          <a:cs typeface="+mn-cs"/>
                        </a:rPr>
                        <a:t>DART May-2020 UBR restructure release completed in the month of May.</a:t>
                      </a:r>
                    </a:p>
                    <a:p>
                      <a:pPr marL="285750" lvl="0" indent="-285750">
                        <a:buFont typeface="Arial" panose="020B0604020202020204" pitchFamily="34" charset="0"/>
                        <a:buChar char="•"/>
                      </a:pPr>
                      <a:r>
                        <a:rPr lang="en-US" sz="1350" kern="1200" dirty="0" err="1" smtClean="0">
                          <a:solidFill>
                            <a:schemeClr val="tx1"/>
                          </a:solidFill>
                          <a:effectLst/>
                          <a:latin typeface="+mn-lt"/>
                          <a:ea typeface="+mn-ea"/>
                          <a:cs typeface="+mn-cs"/>
                        </a:rPr>
                        <a:t>CyberArck</a:t>
                      </a:r>
                      <a:r>
                        <a:rPr lang="en-US" sz="1350" kern="1200" dirty="0" smtClean="0">
                          <a:solidFill>
                            <a:schemeClr val="tx1"/>
                          </a:solidFill>
                          <a:effectLst/>
                          <a:latin typeface="+mn-lt"/>
                          <a:ea typeface="+mn-ea"/>
                          <a:cs typeface="+mn-cs"/>
                        </a:rPr>
                        <a:t> onboarding</a:t>
                      </a:r>
                      <a:r>
                        <a:rPr lang="en-US" sz="1350" kern="1200" baseline="0" dirty="0" smtClean="0">
                          <a:solidFill>
                            <a:schemeClr val="tx1"/>
                          </a:solidFill>
                          <a:effectLst/>
                          <a:latin typeface="+mn-lt"/>
                          <a:ea typeface="+mn-ea"/>
                          <a:cs typeface="+mn-cs"/>
                        </a:rPr>
                        <a:t> will done for both read and write account, which help the 60% </a:t>
                      </a:r>
                      <a:r>
                        <a:rPr lang="en-US" sz="1350" kern="1200" baseline="0" dirty="0" err="1" smtClean="0">
                          <a:solidFill>
                            <a:schemeClr val="tx1"/>
                          </a:solidFill>
                          <a:effectLst/>
                          <a:latin typeface="+mn-lt"/>
                          <a:ea typeface="+mn-ea"/>
                          <a:cs typeface="+mn-cs"/>
                        </a:rPr>
                        <a:t>eCR</a:t>
                      </a:r>
                      <a:r>
                        <a:rPr lang="en-US" sz="1350" kern="1200" baseline="0" dirty="0" smtClean="0">
                          <a:solidFill>
                            <a:schemeClr val="tx1"/>
                          </a:solidFill>
                          <a:effectLst/>
                          <a:latin typeface="+mn-lt"/>
                          <a:ea typeface="+mn-ea"/>
                          <a:cs typeface="+mn-cs"/>
                        </a:rPr>
                        <a:t> deduction  on monthly basis.</a:t>
                      </a:r>
                      <a:endParaRPr lang="en-US" sz="1350" kern="1200" dirty="0" smtClean="0">
                        <a:solidFill>
                          <a:schemeClr val="tx1"/>
                        </a:solidFill>
                        <a:effectLst/>
                        <a:latin typeface="+mn-lt"/>
                        <a:ea typeface="+mn-ea"/>
                        <a:cs typeface="+mn-cs"/>
                      </a:endParaRP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kern="1200" baseline="0" dirty="0" smtClean="0">
                          <a:solidFill>
                            <a:schemeClr val="tx1"/>
                          </a:solidFill>
                          <a:effectLst/>
                          <a:latin typeface="+mn-lt"/>
                          <a:ea typeface="+mn-ea"/>
                          <a:cs typeface="+mn-cs"/>
                        </a:rPr>
                        <a:t>Lowlight</a:t>
                      </a:r>
                      <a:r>
                        <a:rPr lang="en-US" sz="1400" kern="1200" baseline="0" dirty="0" smtClean="0">
                          <a:solidFill>
                            <a:schemeClr val="tx1"/>
                          </a:solidFill>
                          <a:effectLst/>
                          <a:latin typeface="+mn-lt"/>
                          <a:ea typeface="+mn-ea"/>
                          <a:cs typeface="+mn-cs"/>
                        </a:rPr>
                        <a:t> :- </a:t>
                      </a:r>
                      <a:r>
                        <a:rPr lang="en-US" sz="1350" kern="1200" baseline="0" dirty="0" smtClean="0">
                          <a:solidFill>
                            <a:schemeClr val="tx1"/>
                          </a:solidFill>
                          <a:effectLst/>
                          <a:latin typeface="+mn-lt"/>
                          <a:ea typeface="+mn-ea"/>
                          <a:cs typeface="+mn-cs"/>
                        </a:rPr>
                        <a:t>Batch filed job failed which lead to one P3C issue due to one of Technical account was revoked.</a:t>
                      </a:r>
                      <a:endParaRPr lang="en-US" sz="1350" kern="1200" dirty="0" smtClean="0">
                        <a:solidFill>
                          <a:schemeClr val="tx1"/>
                        </a:solidFill>
                        <a:effectLst/>
                        <a:latin typeface="+mn-lt"/>
                        <a:ea typeface="+mn-ea"/>
                        <a:cs typeface="+mn-cs"/>
                      </a:endParaRPr>
                    </a:p>
                    <a:p>
                      <a:pPr marL="285750" lvl="0" indent="-285750">
                        <a:buFont typeface="Arial" panose="020B0604020202020204" pitchFamily="34" charset="0"/>
                        <a:buChar char="•"/>
                      </a:pPr>
                      <a:endParaRPr lang="en-US" sz="1400" kern="1200" baseline="0" dirty="0" smtClean="0">
                        <a:solidFill>
                          <a:schemeClr val="tx1"/>
                        </a:solidFill>
                        <a:effectLst/>
                        <a:latin typeface="+mn-lt"/>
                        <a:ea typeface="+mn-ea"/>
                        <a:cs typeface="+mn-cs"/>
                      </a:endParaRP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50" b="1" kern="1200" dirty="0" smtClean="0">
                          <a:solidFill>
                            <a:schemeClr val="tx1"/>
                          </a:solidFill>
                          <a:effectLst/>
                          <a:latin typeface="+mn-lt"/>
                          <a:ea typeface="+mn-ea"/>
                          <a:cs typeface="+mn-cs"/>
                        </a:rPr>
                        <a:t>Focus Area</a:t>
                      </a:r>
                      <a:r>
                        <a:rPr lang="en-US" sz="1350" b="1" kern="1200" baseline="0" dirty="0" smtClean="0">
                          <a:solidFill>
                            <a:schemeClr val="tx1"/>
                          </a:solidFill>
                          <a:effectLst/>
                          <a:latin typeface="+mn-lt"/>
                          <a:ea typeface="+mn-ea"/>
                          <a:cs typeface="+mn-cs"/>
                        </a:rPr>
                        <a:t> </a:t>
                      </a:r>
                      <a:r>
                        <a:rPr lang="en-US" sz="1350" kern="1200" baseline="0" dirty="0" smtClean="0">
                          <a:solidFill>
                            <a:schemeClr val="tx1"/>
                          </a:solidFill>
                          <a:effectLst/>
                          <a:latin typeface="+mn-lt"/>
                          <a:ea typeface="+mn-ea"/>
                          <a:cs typeface="+mn-cs"/>
                        </a:rPr>
                        <a:t>:- OLA agreement signed with all upstream and downstream.</a:t>
                      </a:r>
                      <a:endParaRPr lang="en-US" sz="1350" kern="1200" dirty="0" smtClean="0">
                        <a:solidFill>
                          <a:schemeClr val="tx1"/>
                        </a:solidFill>
                        <a:effectLst/>
                        <a:latin typeface="+mn-lt"/>
                        <a:ea typeface="+mn-ea"/>
                        <a:cs typeface="+mn-cs"/>
                      </a:endParaRPr>
                    </a:p>
                    <a:p>
                      <a:pPr marL="285750" lvl="0" indent="-285750">
                        <a:buFont typeface="Arial" panose="020B0604020202020204" pitchFamily="34" charset="0"/>
                        <a:buChar char="•"/>
                      </a:pPr>
                      <a:endParaRPr lang="en-US" sz="1400" kern="1200" dirty="0" smtClean="0">
                        <a:solidFill>
                          <a:schemeClr val="tx1"/>
                        </a:solidFill>
                        <a:effectLst/>
                        <a:latin typeface="+mn-lt"/>
                        <a:ea typeface="+mn-ea"/>
                        <a:cs typeface="+mn-cs"/>
                      </a:endParaRPr>
                    </a:p>
                    <a:p>
                      <a:pPr marL="0" lvl="2" indent="0" algn="just" defTabSz="910725">
                        <a:buFont typeface="Arial" panose="020B0604020202020204" pitchFamily="34" charset="0"/>
                        <a:buNone/>
                      </a:pPr>
                      <a:endParaRPr lang="en-AU" altLang="en-US" sz="1600" b="0" u="none" kern="1200" baseline="0" dirty="0">
                        <a:solidFill>
                          <a:schemeClr val="tx1"/>
                        </a:solidFill>
                        <a:latin typeface="+mn-lt"/>
                        <a:ea typeface="+mn-ea"/>
                        <a:cs typeface="Arial" panose="020B0604020202020204" pitchFamily="34" charset="0"/>
                      </a:endParaRPr>
                    </a:p>
                    <a:p>
                      <a:pPr marL="92075" lvl="1" indent="-92075" algn="just" defTabSz="910725"/>
                      <a:r>
                        <a:rPr lang="en-GB" sz="1600" b="1" u="sng" dirty="0">
                          <a:solidFill>
                            <a:schemeClr val="tx1"/>
                          </a:solidFill>
                          <a:latin typeface="+mn-lt"/>
                          <a:cs typeface="Arial" panose="020B0604020202020204" pitchFamily="34" charset="0"/>
                        </a:rPr>
                        <a:t>Application  Stability:</a:t>
                      </a:r>
                    </a:p>
                    <a:p>
                      <a:pPr marL="92075" lvl="1" indent="-92075" algn="just"/>
                      <a:r>
                        <a:rPr lang="en-IN" sz="1600" b="1" u="none" dirty="0" smtClean="0">
                          <a:solidFill>
                            <a:schemeClr val="tx1"/>
                          </a:solidFill>
                          <a:latin typeface="+mn-lt"/>
                          <a:cs typeface="Arial" panose="020B0604020202020204" pitchFamily="34" charset="0"/>
                        </a:rPr>
                        <a:t> </a:t>
                      </a:r>
                      <a:r>
                        <a:rPr lang="en-IN" sz="1600" b="0" u="none" dirty="0" smtClean="0">
                          <a:solidFill>
                            <a:schemeClr val="tx1"/>
                          </a:solidFill>
                          <a:latin typeface="+mn-lt"/>
                          <a:cs typeface="Arial" panose="020B0604020202020204" pitchFamily="34" charset="0"/>
                        </a:rPr>
                        <a:t>No</a:t>
                      </a:r>
                      <a:r>
                        <a:rPr lang="en-IN" sz="1600" b="0" u="none" baseline="0" dirty="0" smtClean="0">
                          <a:solidFill>
                            <a:schemeClr val="tx1"/>
                          </a:solidFill>
                          <a:latin typeface="+mn-lt"/>
                          <a:cs typeface="Arial" panose="020B0604020202020204" pitchFamily="34" charset="0"/>
                        </a:rPr>
                        <a:t> issue in terms of app availability.</a:t>
                      </a:r>
                      <a:endParaRPr lang="en-IN" sz="1600" b="1" u="none" dirty="0">
                        <a:solidFill>
                          <a:schemeClr val="tx1"/>
                        </a:solidFill>
                        <a:latin typeface="+mn-lt"/>
                        <a:cs typeface="Arial" panose="020B0604020202020204" pitchFamily="34" charset="0"/>
                      </a:endParaRPr>
                    </a:p>
                    <a:p>
                      <a:pPr marL="365125" lvl="1" indent="0" algn="just" defTabSz="685800" rtl="0" eaLnBrk="1" latinLnBrk="0" hangingPunct="1">
                        <a:buFont typeface="Arial" panose="020B0604020202020204" pitchFamily="34" charset="0"/>
                        <a:buNone/>
                      </a:pPr>
                      <a:endParaRPr lang="en-IN" sz="1600" b="1" u="none" dirty="0">
                        <a:solidFill>
                          <a:schemeClr val="tx1"/>
                        </a:solidFill>
                        <a:latin typeface="+mn-lt"/>
                        <a:cs typeface="Arial" panose="020B0604020202020204" pitchFamily="34" charset="0"/>
                      </a:endParaRPr>
                    </a:p>
                    <a:p>
                      <a:pPr marL="92075" marR="0" lvl="1" indent="-92075" algn="just" defTabSz="685800" rtl="0" eaLnBrk="1" fontAlgn="auto" latinLnBrk="0" hangingPunct="1">
                        <a:lnSpc>
                          <a:spcPct val="100000"/>
                        </a:lnSpc>
                        <a:spcBef>
                          <a:spcPts val="0"/>
                        </a:spcBef>
                        <a:spcAft>
                          <a:spcPts val="0"/>
                        </a:spcAft>
                        <a:buClrTx/>
                        <a:buSzTx/>
                        <a:buFontTx/>
                        <a:buNone/>
                        <a:tabLst/>
                        <a:defRPr/>
                      </a:pPr>
                      <a:r>
                        <a:rPr lang="en-US" altLang="en-US" sz="1600" b="1" u="sng" kern="1200" dirty="0">
                          <a:solidFill>
                            <a:schemeClr val="tx1"/>
                          </a:solidFill>
                          <a:latin typeface="+mn-lt"/>
                          <a:ea typeface="+mn-ea"/>
                          <a:cs typeface="Arial" panose="020B0604020202020204" pitchFamily="34" charset="0"/>
                        </a:rPr>
                        <a:t>Upcoming Planned Activities</a:t>
                      </a:r>
                      <a:r>
                        <a:rPr lang="en-US" altLang="en-US" sz="1600" b="1" u="sng" kern="1200" dirty="0" smtClean="0">
                          <a:solidFill>
                            <a:schemeClr val="tx1"/>
                          </a:solidFill>
                          <a:latin typeface="+mn-lt"/>
                          <a:ea typeface="+mn-ea"/>
                          <a:cs typeface="Arial" panose="020B0604020202020204" pitchFamily="34" charset="0"/>
                        </a:rPr>
                        <a:t>:</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altLang="en-US" sz="1400" kern="1200" dirty="0" smtClean="0">
                          <a:solidFill>
                            <a:schemeClr val="tx1"/>
                          </a:solidFill>
                          <a:effectLst/>
                          <a:latin typeface="+mn-lt"/>
                          <a:ea typeface="+mn-ea"/>
                          <a:cs typeface="+mn-cs"/>
                        </a:rPr>
                        <a:t>Croydon DR postpone to next notice</a:t>
                      </a:r>
                      <a:r>
                        <a:rPr lang="en-AU" altLang="en-US" sz="1400" kern="1200" baseline="0" dirty="0" smtClean="0">
                          <a:solidFill>
                            <a:schemeClr val="tx1"/>
                          </a:solidFill>
                          <a:effectLst/>
                          <a:latin typeface="+mn-lt"/>
                          <a:ea typeface="+mn-ea"/>
                          <a:cs typeface="+mn-cs"/>
                        </a:rPr>
                        <a:t>.</a:t>
                      </a:r>
                      <a:endParaRPr lang="en-AU" altLang="en-US" sz="1400" kern="1200" dirty="0" smtClean="0">
                        <a:solidFill>
                          <a:schemeClr val="tx1"/>
                        </a:solidFill>
                        <a:effectLst/>
                        <a:latin typeface="+mn-lt"/>
                        <a:ea typeface="+mn-ea"/>
                        <a:cs typeface="+mn-cs"/>
                      </a:endParaRPr>
                    </a:p>
                    <a:p>
                      <a:pPr marL="536575" marR="0" lvl="1" indent="-1714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1600" b="0" u="none" kern="1200" baseline="0" dirty="0" smtClean="0">
                        <a:solidFill>
                          <a:schemeClr val="tx1"/>
                        </a:solidFill>
                        <a:latin typeface="+mn-lt"/>
                        <a:ea typeface="+mn-ea"/>
                        <a:cs typeface="Arial" panose="020B0604020202020204" pitchFamily="34" charset="0"/>
                      </a:endParaRPr>
                    </a:p>
                    <a:p>
                      <a:pPr marL="365125" marR="0" lvl="1" indent="0" algn="just"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600" b="0" u="none" kern="1200" baseline="0" dirty="0" smtClean="0">
                        <a:solidFill>
                          <a:schemeClr val="tx1"/>
                        </a:solidFill>
                        <a:latin typeface="+mn-lt"/>
                        <a:ea typeface="+mn-ea"/>
                        <a:cs typeface="Arial" panose="020B0604020202020204" pitchFamily="34" charset="0"/>
                      </a:endParaRPr>
                    </a:p>
                    <a:p>
                      <a:pPr marL="92075" marR="0" lvl="1" indent="-92075" algn="just" defTabSz="685800" rtl="0" eaLnBrk="1" fontAlgn="auto" latinLnBrk="0" hangingPunct="1">
                        <a:lnSpc>
                          <a:spcPct val="100000"/>
                        </a:lnSpc>
                        <a:spcBef>
                          <a:spcPts val="0"/>
                        </a:spcBef>
                        <a:spcAft>
                          <a:spcPts val="0"/>
                        </a:spcAft>
                        <a:buClrTx/>
                        <a:buSzTx/>
                        <a:buFontTx/>
                        <a:buNone/>
                        <a:tabLst/>
                        <a:defRPr/>
                      </a:pPr>
                      <a:r>
                        <a:rPr lang="en-US" altLang="en-US" sz="1600" b="1" u="sng" kern="1200" dirty="0" smtClean="0">
                          <a:solidFill>
                            <a:schemeClr val="tx1"/>
                          </a:solidFill>
                          <a:latin typeface="+mn-lt"/>
                          <a:ea typeface="+mn-ea"/>
                          <a:cs typeface="Arial" panose="020B0604020202020204" pitchFamily="34" charset="0"/>
                        </a:rPr>
                        <a:t>Upcoming Technologies/Tool</a:t>
                      </a:r>
                      <a:r>
                        <a:rPr lang="en-US" altLang="en-US" sz="1600" b="1" u="sng" kern="1200" baseline="0" dirty="0" smtClean="0">
                          <a:solidFill>
                            <a:schemeClr val="tx1"/>
                          </a:solidFill>
                          <a:latin typeface="+mn-lt"/>
                          <a:ea typeface="+mn-ea"/>
                          <a:cs typeface="Arial" panose="020B0604020202020204" pitchFamily="34" charset="0"/>
                        </a:rPr>
                        <a:t> for cluster</a:t>
                      </a:r>
                      <a:r>
                        <a:rPr lang="en-US" altLang="en-US" sz="1600" b="1" u="sng" kern="1200" dirty="0" smtClean="0">
                          <a:solidFill>
                            <a:schemeClr val="tx1"/>
                          </a:solidFill>
                          <a:latin typeface="+mn-lt"/>
                          <a:ea typeface="+mn-ea"/>
                          <a:cs typeface="Arial" panose="020B0604020202020204" pitchFamily="34" charset="0"/>
                        </a:rPr>
                        <a:t>:</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altLang="en-US" sz="1400" kern="1200" dirty="0" smtClean="0">
                          <a:solidFill>
                            <a:schemeClr val="tx1"/>
                          </a:solidFill>
                          <a:effectLst/>
                          <a:latin typeface="+mn-lt"/>
                          <a:ea typeface="+mn-ea"/>
                          <a:cs typeface="+mn-cs"/>
                        </a:rPr>
                        <a:t>Tableau</a:t>
                      </a:r>
                      <a:r>
                        <a:rPr lang="en-AU" altLang="en-US" sz="1400" kern="1200" baseline="0" dirty="0" smtClean="0">
                          <a:solidFill>
                            <a:schemeClr val="tx1"/>
                          </a:solidFill>
                          <a:effectLst/>
                          <a:latin typeface="+mn-lt"/>
                          <a:ea typeface="+mn-ea"/>
                          <a:cs typeface="+mn-cs"/>
                        </a:rPr>
                        <a:t> </a:t>
                      </a:r>
                      <a:endParaRPr lang="en-AU" altLang="en-US" sz="1400" kern="1200" dirty="0" smtClean="0">
                        <a:solidFill>
                          <a:schemeClr val="tx1"/>
                        </a:solidFill>
                        <a:effectLst/>
                        <a:latin typeface="+mn-lt"/>
                        <a:ea typeface="+mn-ea"/>
                        <a:cs typeface="+mn-cs"/>
                      </a:endParaRPr>
                    </a:p>
                    <a:p>
                      <a:pPr marL="92075" marR="0" lvl="1" indent="-92075" algn="just" defTabSz="685800" rtl="0" eaLnBrk="1" fontAlgn="auto" latinLnBrk="0" hangingPunct="1">
                        <a:lnSpc>
                          <a:spcPct val="100000"/>
                        </a:lnSpc>
                        <a:spcBef>
                          <a:spcPts val="0"/>
                        </a:spcBef>
                        <a:spcAft>
                          <a:spcPts val="0"/>
                        </a:spcAft>
                        <a:buClrTx/>
                        <a:buSzTx/>
                        <a:buFontTx/>
                        <a:buNone/>
                        <a:tabLst/>
                        <a:defRPr/>
                      </a:pPr>
                      <a:endParaRPr lang="en-AU" altLang="en-US" sz="1400" kern="1200" dirty="0" smtClean="0">
                        <a:solidFill>
                          <a:schemeClr val="tx1"/>
                        </a:solidFill>
                        <a:effectLst/>
                        <a:latin typeface="+mn-lt"/>
                        <a:ea typeface="+mn-ea"/>
                        <a:cs typeface="+mn-cs"/>
                      </a:endParaRPr>
                    </a:p>
                    <a:p>
                      <a:pPr marL="365125" marR="0" lvl="1" indent="0" algn="just"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600" b="0" u="none" kern="1200" baseline="0" dirty="0" smtClean="0">
                        <a:solidFill>
                          <a:schemeClr val="tx1"/>
                        </a:solidFill>
                        <a:latin typeface="+mn-lt"/>
                        <a:ea typeface="+mn-ea"/>
                        <a:cs typeface="Arial" panose="020B0604020202020204" pitchFamily="34" charset="0"/>
                      </a:endParaRPr>
                    </a:p>
                    <a:p>
                      <a:pPr marL="92075" lvl="1" indent="-92075" algn="just" defTabSz="685800" rtl="0" eaLnBrk="1" latinLnBrk="0" hangingPunct="1"/>
                      <a:endParaRPr lang="en-US" altLang="en-US" sz="1400" b="1" u="none" kern="1200" dirty="0">
                        <a:solidFill>
                          <a:schemeClr val="tx1"/>
                        </a:solidFill>
                        <a:latin typeface="+mn-lt"/>
                        <a:ea typeface="+mn-ea"/>
                        <a:cs typeface="Arial" panose="020B0604020202020204" pitchFamily="34" charset="0"/>
                      </a:endParaRPr>
                    </a:p>
                  </a:txBody>
                  <a:tcPr marL="82674" marR="82674" marT="41275" marB="412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03833469"/>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304800"/>
            <a:ext cx="8153398" cy="400110"/>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u="none" dirty="0" smtClean="0">
                <a:ln w="0"/>
                <a:solidFill>
                  <a:schemeClr val="bg1"/>
                </a:solidFill>
                <a:effectLst>
                  <a:outerShdw blurRad="38100" dist="19050" dir="2700000" algn="tl" rotWithShape="0">
                    <a:schemeClr val="dk1">
                      <a:alpha val="40000"/>
                    </a:schemeClr>
                  </a:outerShdw>
                </a:effectLst>
              </a:rPr>
              <a:t>GMDART</a:t>
            </a:r>
            <a:r>
              <a:rPr lang="en-US" sz="2000" u="none" dirty="0" smtClean="0">
                <a:ln w="0"/>
                <a:solidFill>
                  <a:schemeClr val="bg1"/>
                </a:solidFill>
                <a:effectLst>
                  <a:outerShdw blurRad="38100" dist="19050" dir="2700000" algn="tl" rotWithShape="0">
                    <a:schemeClr val="dk1">
                      <a:alpha val="40000"/>
                    </a:schemeClr>
                  </a:outerShdw>
                </a:effectLst>
                <a:latin typeface="+mn-lt"/>
              </a:rPr>
              <a:t> Ticket Trend</a:t>
            </a:r>
            <a:endParaRPr lang="de-DE" sz="2000" u="none" dirty="0">
              <a:ln w="0"/>
              <a:solidFill>
                <a:schemeClr val="bg1"/>
              </a:solidFill>
              <a:effectLst>
                <a:outerShdw blurRad="38100" dist="19050" dir="2700000" algn="tl" rotWithShape="0">
                  <a:schemeClr val="dk1">
                    <a:alpha val="40000"/>
                  </a:schemeClr>
                </a:outerShdw>
              </a:effectLst>
              <a:latin typeface="+mn-lt"/>
            </a:endParaRPr>
          </a:p>
        </p:txBody>
      </p:sp>
      <p:sp>
        <p:nvSpPr>
          <p:cNvPr id="9" name="Rectangle 8"/>
          <p:cNvSpPr/>
          <p:nvPr/>
        </p:nvSpPr>
        <p:spPr>
          <a:xfrm>
            <a:off x="609600" y="4343400"/>
            <a:ext cx="7848600" cy="12954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r>
              <a:rPr lang="en-IN" sz="1600" dirty="0">
                <a:solidFill>
                  <a:prstClr val="black"/>
                </a:solidFill>
              </a:rPr>
              <a:t>Inference</a:t>
            </a:r>
          </a:p>
          <a:p>
            <a:endParaRPr lang="en-GB" sz="1600" b="0" u="none" dirty="0">
              <a:solidFill>
                <a:prstClr val="black"/>
              </a:solidFill>
            </a:endParaRPr>
          </a:p>
          <a:p>
            <a:pPr marL="228600" indent="-228600">
              <a:buAutoNum type="arabicPeriod"/>
            </a:pPr>
            <a:r>
              <a:rPr lang="en-US" sz="1600" b="0" u="none" dirty="0">
                <a:solidFill>
                  <a:prstClr val="black"/>
                </a:solidFill>
              </a:rPr>
              <a:t> </a:t>
            </a:r>
            <a:r>
              <a:rPr lang="en-US" sz="1400" b="0" u="none" dirty="0" smtClean="0">
                <a:solidFill>
                  <a:prstClr val="black"/>
                </a:solidFill>
              </a:rPr>
              <a:t>Batch failure/Data issue are user access ticket (due to UBR release) caused in the slight change in the ticket pattern (3 batch failure and 3 access ticket).</a:t>
            </a:r>
          </a:p>
          <a:p>
            <a:pPr marL="228600" indent="-228600">
              <a:buAutoNum type="arabicPeriod"/>
            </a:pPr>
            <a:r>
              <a:rPr lang="en-US" sz="1400" b="0" u="none" dirty="0" smtClean="0">
                <a:solidFill>
                  <a:prstClr val="black"/>
                </a:solidFill>
              </a:rPr>
              <a:t>SR trend is similar to Apr, team is raising all monitoring task which need BAU. (60 tickets), access issues (20 tickets) and report (25 tickets).</a:t>
            </a:r>
          </a:p>
          <a:p>
            <a:endParaRPr lang="en-IN" dirty="0">
              <a:solidFill>
                <a:prstClr val="black"/>
              </a:solidFill>
            </a:endParaRPr>
          </a:p>
          <a:p>
            <a:endParaRPr lang="en-IN" dirty="0">
              <a:solidFill>
                <a:prstClr val="black"/>
              </a:solidFill>
            </a:endParaRPr>
          </a:p>
          <a:p>
            <a:endParaRPr lang="en-IN" dirty="0">
              <a:solidFill>
                <a:prstClr val="black"/>
              </a:solidFill>
            </a:endParaRPr>
          </a:p>
          <a:p>
            <a:endParaRPr lang="en-IN" dirty="0">
              <a:solidFill>
                <a:prstClr val="black"/>
              </a:solidFill>
            </a:endParaRPr>
          </a:p>
          <a:p>
            <a:endParaRPr lang="en-IN" dirty="0">
              <a:solidFill>
                <a:prstClr val="black"/>
              </a:solidFill>
            </a:endParaRPr>
          </a:p>
        </p:txBody>
      </p:sp>
      <p:graphicFrame>
        <p:nvGraphicFramePr>
          <p:cNvPr id="5" name="Chart 4"/>
          <p:cNvGraphicFramePr>
            <a:graphicFrameLocks/>
          </p:cNvGraphicFramePr>
          <p:nvPr>
            <p:extLst>
              <p:ext uri="{D42A27DB-BD31-4B8C-83A1-F6EECF244321}">
                <p14:modId xmlns:p14="http://schemas.microsoft.com/office/powerpoint/2010/main" val="2273880756"/>
              </p:ext>
            </p:extLst>
          </p:nvPr>
        </p:nvGraphicFramePr>
        <p:xfrm>
          <a:off x="762000" y="838200"/>
          <a:ext cx="7696200" cy="2971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90148491"/>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304800"/>
            <a:ext cx="8153398" cy="400110"/>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u="none" dirty="0">
                <a:ln w="0"/>
                <a:solidFill>
                  <a:schemeClr val="bg1"/>
                </a:solidFill>
                <a:effectLst>
                  <a:outerShdw blurRad="38100" dist="19050" dir="2700000" algn="tl" rotWithShape="0">
                    <a:schemeClr val="dk1">
                      <a:alpha val="40000"/>
                    </a:schemeClr>
                  </a:outerShdw>
                </a:effectLst>
              </a:rPr>
              <a:t>G</a:t>
            </a:r>
            <a:r>
              <a:rPr lang="en-US" sz="2000" u="none" dirty="0" smtClean="0">
                <a:ln w="0"/>
                <a:solidFill>
                  <a:schemeClr val="bg1"/>
                </a:solidFill>
                <a:effectLst>
                  <a:outerShdw blurRad="38100" dist="19050" dir="2700000" algn="tl" rotWithShape="0">
                    <a:schemeClr val="dk1">
                      <a:alpha val="40000"/>
                    </a:schemeClr>
                  </a:outerShdw>
                </a:effectLst>
              </a:rPr>
              <a:t>MDART</a:t>
            </a:r>
            <a:r>
              <a:rPr lang="en-US" sz="2000" u="none" dirty="0" smtClean="0">
                <a:ln w="0"/>
                <a:solidFill>
                  <a:schemeClr val="bg1"/>
                </a:solidFill>
                <a:effectLst>
                  <a:outerShdw blurRad="38100" dist="19050" dir="2700000" algn="tl" rotWithShape="0">
                    <a:schemeClr val="dk1">
                      <a:alpha val="40000"/>
                    </a:schemeClr>
                  </a:outerShdw>
                </a:effectLst>
                <a:latin typeface="+mn-lt"/>
              </a:rPr>
              <a:t> Team Pareto May</a:t>
            </a:r>
            <a:endParaRPr lang="de-DE" sz="2000" u="none" dirty="0">
              <a:ln w="0"/>
              <a:solidFill>
                <a:schemeClr val="bg1"/>
              </a:solidFill>
              <a:effectLst>
                <a:outerShdw blurRad="38100" dist="19050" dir="2700000" algn="tl" rotWithShape="0">
                  <a:schemeClr val="dk1">
                    <a:alpha val="40000"/>
                  </a:schemeClr>
                </a:outerShdw>
              </a:effectLst>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1843479357"/>
              </p:ext>
            </p:extLst>
          </p:nvPr>
        </p:nvGraphicFramePr>
        <p:xfrm>
          <a:off x="492034" y="914400"/>
          <a:ext cx="7966166" cy="2133603"/>
        </p:xfrm>
        <a:graphic>
          <a:graphicData uri="http://schemas.openxmlformats.org/drawingml/2006/table">
            <a:tbl>
              <a:tblPr/>
              <a:tblGrid>
                <a:gridCol w="3634127">
                  <a:extLst>
                    <a:ext uri="{9D8B030D-6E8A-4147-A177-3AD203B41FA5}">
                      <a16:colId xmlns:a16="http://schemas.microsoft.com/office/drawing/2014/main" val="3787968509"/>
                    </a:ext>
                  </a:extLst>
                </a:gridCol>
                <a:gridCol w="1216360">
                  <a:extLst>
                    <a:ext uri="{9D8B030D-6E8A-4147-A177-3AD203B41FA5}">
                      <a16:colId xmlns:a16="http://schemas.microsoft.com/office/drawing/2014/main" val="4216949301"/>
                    </a:ext>
                  </a:extLst>
                </a:gridCol>
                <a:gridCol w="1660034">
                  <a:extLst>
                    <a:ext uri="{9D8B030D-6E8A-4147-A177-3AD203B41FA5}">
                      <a16:colId xmlns:a16="http://schemas.microsoft.com/office/drawing/2014/main" val="3903181887"/>
                    </a:ext>
                  </a:extLst>
                </a:gridCol>
                <a:gridCol w="1455645">
                  <a:extLst>
                    <a:ext uri="{9D8B030D-6E8A-4147-A177-3AD203B41FA5}">
                      <a16:colId xmlns:a16="http://schemas.microsoft.com/office/drawing/2014/main" val="3734139608"/>
                    </a:ext>
                  </a:extLst>
                </a:gridCol>
              </a:tblGrid>
              <a:tr h="237067">
                <a:tc>
                  <a:txBody>
                    <a:bodyPr/>
                    <a:lstStyle/>
                    <a:p>
                      <a:pPr algn="l" rtl="0" fontAlgn="b"/>
                      <a:r>
                        <a:rPr lang="en-US" sz="1100" b="0" i="0" u="none" strike="noStrike">
                          <a:solidFill>
                            <a:srgbClr val="FFFFFF"/>
                          </a:solidFill>
                          <a:effectLst/>
                          <a:latin typeface="Calibri" panose="020F0502020204030204" pitchFamily="34" charset="0"/>
                        </a:rPr>
                        <a:t>GMDART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rtl="0" fontAlgn="b"/>
                      <a:r>
                        <a:rPr lang="en-US" sz="1100" b="0" i="0" u="none" strike="noStrike">
                          <a:solidFill>
                            <a:srgbClr val="FFFFFF"/>
                          </a:solidFill>
                          <a:effectLst/>
                          <a:latin typeface="Calibri" panose="020F0502020204030204" pitchFamily="34" charset="0"/>
                        </a:rPr>
                        <a:t>May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rtl="0" fontAlgn="b"/>
                      <a:r>
                        <a:rPr lang="en-US" sz="1100" b="0" i="0" u="none" strike="noStrike">
                          <a:solidFill>
                            <a:srgbClr val="FFFFFF"/>
                          </a:solidFill>
                          <a:effectLst/>
                          <a:latin typeface="Calibri" panose="020F0502020204030204" pitchFamily="34" charset="0"/>
                        </a:rPr>
                        <a:t>May Cumulative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rtl="0" fontAlgn="b"/>
                      <a:r>
                        <a:rPr lang="en-US" sz="1100" b="0" i="0" u="none" strike="noStrike">
                          <a:solidFill>
                            <a:srgbClr val="FFFFFF"/>
                          </a:solidFill>
                          <a:effectLst/>
                          <a:latin typeface="Calibri" panose="020F0502020204030204" pitchFamily="34" charset="0"/>
                        </a:rPr>
                        <a:t>May Pareto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857537429"/>
                  </a:ext>
                </a:extLst>
              </a:tr>
              <a:tr h="237067">
                <a:tc>
                  <a:txBody>
                    <a:bodyPr/>
                    <a:lstStyle/>
                    <a:p>
                      <a:pPr algn="l" fontAlgn="b"/>
                      <a:r>
                        <a:rPr lang="en-US" sz="1100" b="0" i="0" u="none" strike="noStrike">
                          <a:solidFill>
                            <a:srgbClr val="000000"/>
                          </a:solidFill>
                          <a:effectLst/>
                          <a:latin typeface="Calibri" panose="020F0502020204030204" pitchFamily="34" charset="0"/>
                        </a:rPr>
                        <a:t>Sureshbabu G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7992958"/>
                  </a:ext>
                </a:extLst>
              </a:tr>
              <a:tr h="237067">
                <a:tc>
                  <a:txBody>
                    <a:bodyPr/>
                    <a:lstStyle/>
                    <a:p>
                      <a:pPr algn="l" fontAlgn="b"/>
                      <a:r>
                        <a:rPr lang="en-US" sz="1100" b="0" i="0" u="none" strike="noStrike">
                          <a:solidFill>
                            <a:srgbClr val="000000"/>
                          </a:solidFill>
                          <a:effectLst/>
                          <a:latin typeface="Calibri" panose="020F0502020204030204" pitchFamily="34" charset="0"/>
                        </a:rPr>
                        <a:t>Rajendrarao Choppara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6204748"/>
                  </a:ext>
                </a:extLst>
              </a:tr>
              <a:tr h="237067">
                <a:tc>
                  <a:txBody>
                    <a:bodyPr/>
                    <a:lstStyle/>
                    <a:p>
                      <a:pPr algn="l" fontAlgn="b"/>
                      <a:r>
                        <a:rPr lang="en-US" sz="1100" b="0" i="0" u="none" strike="noStrike">
                          <a:solidFill>
                            <a:srgbClr val="000000"/>
                          </a:solidFill>
                          <a:effectLst/>
                          <a:latin typeface="Calibri" panose="020F0502020204030204" pitchFamily="34" charset="0"/>
                        </a:rPr>
                        <a:t>Nerusu Sivaprasad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8499539"/>
                  </a:ext>
                </a:extLst>
              </a:tr>
              <a:tr h="237067">
                <a:tc>
                  <a:txBody>
                    <a:bodyPr/>
                    <a:lstStyle/>
                    <a:p>
                      <a:pPr algn="l" fontAlgn="b"/>
                      <a:r>
                        <a:rPr lang="en-US" sz="1100" b="0" i="0" u="none" strike="noStrike">
                          <a:solidFill>
                            <a:srgbClr val="000000"/>
                          </a:solidFill>
                          <a:effectLst/>
                          <a:latin typeface="Calibri" panose="020F0502020204030204" pitchFamily="34" charset="0"/>
                        </a:rPr>
                        <a:t>Jyothi Hemanth Hegde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9684113"/>
                  </a:ext>
                </a:extLst>
              </a:tr>
              <a:tr h="237067">
                <a:tc>
                  <a:txBody>
                    <a:bodyPr/>
                    <a:lstStyle/>
                    <a:p>
                      <a:pPr algn="l" fontAlgn="b"/>
                      <a:r>
                        <a:rPr lang="en-US" sz="1100" b="0" i="0" u="none" strike="noStrike">
                          <a:solidFill>
                            <a:srgbClr val="000000"/>
                          </a:solidFill>
                          <a:effectLst/>
                          <a:latin typeface="Calibri" panose="020F0502020204030204" pitchFamily="34" charset="0"/>
                        </a:rPr>
                        <a:t>Rangitha Ramasamy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3580061"/>
                  </a:ext>
                </a:extLst>
              </a:tr>
              <a:tr h="237067">
                <a:tc>
                  <a:txBody>
                    <a:bodyPr/>
                    <a:lstStyle/>
                    <a:p>
                      <a:pPr algn="l" fontAlgn="b"/>
                      <a:r>
                        <a:rPr lang="en-US" sz="1100" b="0" i="0" u="none" strike="noStrike">
                          <a:solidFill>
                            <a:srgbClr val="000000"/>
                          </a:solidFill>
                          <a:effectLst/>
                          <a:latin typeface="Calibri" panose="020F0502020204030204" pitchFamily="34" charset="0"/>
                        </a:rPr>
                        <a:t>Srikala Thiruvalluru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3992014"/>
                  </a:ext>
                </a:extLst>
              </a:tr>
              <a:tr h="237067">
                <a:tc>
                  <a:txBody>
                    <a:bodyPr/>
                    <a:lstStyle/>
                    <a:p>
                      <a:pPr algn="l" fontAlgn="b"/>
                      <a:r>
                        <a:rPr lang="en-US" sz="1100" b="0" i="0" u="none" strike="noStrike">
                          <a:solidFill>
                            <a:srgbClr val="000000"/>
                          </a:solidFill>
                          <a:effectLst/>
                          <a:latin typeface="Calibri" panose="020F0502020204030204" pitchFamily="34" charset="0"/>
                        </a:rPr>
                        <a:t>Sushma 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3180411"/>
                  </a:ext>
                </a:extLst>
              </a:tr>
              <a:tr h="237067">
                <a:tc>
                  <a:txBody>
                    <a:bodyPr/>
                    <a:lstStyle/>
                    <a:p>
                      <a:pPr algn="l" rtl="0" fontAlgn="b"/>
                      <a:r>
                        <a:rPr lang="en-US" sz="1100" b="0" i="0" u="none" strike="noStrike">
                          <a:solidFill>
                            <a:srgbClr val="FFFFFF"/>
                          </a:solidFill>
                          <a:effectLst/>
                          <a:latin typeface="Calibri" panose="020F0502020204030204" pitchFamily="34" charset="0"/>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b"/>
                      <a:r>
                        <a:rPr lang="en-US" sz="1100" b="0" i="0" u="none" strike="noStrike" dirty="0">
                          <a:solidFill>
                            <a:srgbClr val="FFFFFF"/>
                          </a:solidFill>
                          <a:effectLst/>
                          <a:latin typeface="Calibri" panose="020F0502020204030204" pitchFamily="34" charset="0"/>
                        </a:rPr>
                        <a:t>259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rtl="0" fontAlgn="b"/>
                      <a:r>
                        <a:rPr lang="en-US" sz="1100" b="0"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rtl="0" fontAlgn="b"/>
                      <a:r>
                        <a:rPr lang="en-US" sz="1100" b="0" i="0" u="none" strike="noStrike" dirty="0">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59557401"/>
                  </a:ext>
                </a:extLst>
              </a:tr>
            </a:tbl>
          </a:graphicData>
        </a:graphic>
      </p:graphicFrame>
      <p:graphicFrame>
        <p:nvGraphicFramePr>
          <p:cNvPr id="7" name="Chart 6">
            <a:extLst>
              <a:ext uri="{FF2B5EF4-FFF2-40B4-BE49-F238E27FC236}">
                <a16:creationId xmlns:a16="http://schemas.microsoft.com/office/drawing/2014/main" id="{00000000-0008-0000-0B00-00000C000000}"/>
              </a:ext>
            </a:extLst>
          </p:cNvPr>
          <p:cNvGraphicFramePr>
            <a:graphicFrameLocks/>
          </p:cNvGraphicFramePr>
          <p:nvPr>
            <p:extLst>
              <p:ext uri="{D42A27DB-BD31-4B8C-83A1-F6EECF244321}">
                <p14:modId xmlns:p14="http://schemas.microsoft.com/office/powerpoint/2010/main" val="514171788"/>
              </p:ext>
            </p:extLst>
          </p:nvPr>
        </p:nvGraphicFramePr>
        <p:xfrm>
          <a:off x="563879" y="3257493"/>
          <a:ext cx="7822475" cy="273231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97576438"/>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graphicFrame>
        <p:nvGraphicFramePr>
          <p:cNvPr id="7" name="Table 4">
            <a:extLst>
              <a:ext uri="{FF2B5EF4-FFF2-40B4-BE49-F238E27FC236}">
                <a16:creationId xmlns:a16="http://schemas.microsoft.com/office/drawing/2014/main" id="{9D615E81-0A67-4FFA-9E46-EC747FFC11F1}"/>
              </a:ext>
            </a:extLst>
          </p:cNvPr>
          <p:cNvGraphicFramePr>
            <a:graphicFrameLocks noGrp="1"/>
          </p:cNvGraphicFramePr>
          <p:nvPr>
            <p:ph idx="4294967295"/>
            <p:extLst>
              <p:ext uri="{D42A27DB-BD31-4B8C-83A1-F6EECF244321}">
                <p14:modId xmlns:p14="http://schemas.microsoft.com/office/powerpoint/2010/main" val="889659942"/>
              </p:ext>
            </p:extLst>
          </p:nvPr>
        </p:nvGraphicFramePr>
        <p:xfrm>
          <a:off x="381000" y="1219200"/>
          <a:ext cx="7467600" cy="1783080"/>
        </p:xfrm>
        <a:graphic>
          <a:graphicData uri="http://schemas.openxmlformats.org/drawingml/2006/table">
            <a:tbl>
              <a:tblPr firstRow="1" bandRow="1">
                <a:tableStyleId>{5C22544A-7EE6-4342-B048-85BDC9FD1C3A}</a:tableStyleId>
              </a:tblPr>
              <a:tblGrid>
                <a:gridCol w="607540">
                  <a:extLst>
                    <a:ext uri="{9D8B030D-6E8A-4147-A177-3AD203B41FA5}">
                      <a16:colId xmlns:a16="http://schemas.microsoft.com/office/drawing/2014/main" val="2959349958"/>
                    </a:ext>
                  </a:extLst>
                </a:gridCol>
                <a:gridCol w="4370860">
                  <a:extLst>
                    <a:ext uri="{9D8B030D-6E8A-4147-A177-3AD203B41FA5}">
                      <a16:colId xmlns:a16="http://schemas.microsoft.com/office/drawing/2014/main" val="3470681584"/>
                    </a:ext>
                  </a:extLst>
                </a:gridCol>
                <a:gridCol w="2489200">
                  <a:extLst>
                    <a:ext uri="{9D8B030D-6E8A-4147-A177-3AD203B41FA5}">
                      <a16:colId xmlns:a16="http://schemas.microsoft.com/office/drawing/2014/main" val="1227663986"/>
                    </a:ext>
                  </a:extLst>
                </a:gridCol>
              </a:tblGrid>
              <a:tr h="320040">
                <a:tc>
                  <a:txBody>
                    <a:bodyPr/>
                    <a:lstStyle/>
                    <a:p>
                      <a:r>
                        <a:rPr lang="en-US" dirty="0"/>
                        <a:t>SL.NO</a:t>
                      </a:r>
                    </a:p>
                  </a:txBody>
                  <a:tcPr/>
                </a:tc>
                <a:tc>
                  <a:txBody>
                    <a:bodyPr/>
                    <a:lstStyle/>
                    <a:p>
                      <a:r>
                        <a:rPr lang="en-US" dirty="0"/>
                        <a:t>TOPIC</a:t>
                      </a:r>
                    </a:p>
                  </a:txBody>
                  <a:tcPr/>
                </a:tc>
                <a:tc>
                  <a:txBody>
                    <a:bodyPr/>
                    <a:lstStyle/>
                    <a:p>
                      <a:r>
                        <a:rPr lang="en-US" dirty="0" smtClean="0"/>
                        <a:t>Duration</a:t>
                      </a:r>
                      <a:endParaRPr lang="en-US" dirty="0"/>
                    </a:p>
                  </a:txBody>
                  <a:tcPr/>
                </a:tc>
                <a:extLst>
                  <a:ext uri="{0D108BD9-81ED-4DB2-BD59-A6C34878D82A}">
                    <a16:rowId xmlns:a16="http://schemas.microsoft.com/office/drawing/2014/main" val="1695521462"/>
                  </a:ext>
                </a:extLst>
              </a:tr>
              <a:tr h="320040">
                <a:tc>
                  <a:txBody>
                    <a:bodyPr/>
                    <a:lstStyle/>
                    <a:p>
                      <a:r>
                        <a:rPr lang="en-US" dirty="0"/>
                        <a:t>1</a:t>
                      </a:r>
                    </a:p>
                  </a:txBody>
                  <a:tcPr/>
                </a:tc>
                <a:tc>
                  <a:txBody>
                    <a:bodyPr/>
                    <a:lstStyle/>
                    <a:p>
                      <a:r>
                        <a:rPr lang="en-US" dirty="0" smtClean="0"/>
                        <a:t>CAO Cluster</a:t>
                      </a:r>
                      <a:r>
                        <a:rPr lang="en-US" baseline="0" dirty="0" smtClean="0"/>
                        <a:t> details</a:t>
                      </a:r>
                      <a:endParaRPr lang="en-US" dirty="0"/>
                    </a:p>
                  </a:txBody>
                  <a:tcPr/>
                </a:tc>
                <a:tc>
                  <a:txBody>
                    <a:bodyPr/>
                    <a:lstStyle/>
                    <a:p>
                      <a:r>
                        <a:rPr lang="en-US" dirty="0" smtClean="0"/>
                        <a:t>15</a:t>
                      </a:r>
                      <a:r>
                        <a:rPr lang="en-US" baseline="0" dirty="0" smtClean="0"/>
                        <a:t> min</a:t>
                      </a:r>
                      <a:endParaRPr lang="en-US" dirty="0"/>
                    </a:p>
                  </a:txBody>
                  <a:tcPr/>
                </a:tc>
                <a:extLst>
                  <a:ext uri="{0D108BD9-81ED-4DB2-BD59-A6C34878D82A}">
                    <a16:rowId xmlns:a16="http://schemas.microsoft.com/office/drawing/2014/main" val="2996330884"/>
                  </a:ext>
                </a:extLst>
              </a:tr>
              <a:tr h="320040">
                <a:tc>
                  <a:txBody>
                    <a:bodyPr/>
                    <a:lstStyle/>
                    <a:p>
                      <a:r>
                        <a:rPr lang="en-US" dirty="0"/>
                        <a:t>2</a:t>
                      </a:r>
                    </a:p>
                  </a:txBody>
                  <a:tcPr/>
                </a:tc>
                <a:tc>
                  <a:txBody>
                    <a:bodyPr/>
                    <a:lstStyle/>
                    <a:p>
                      <a:r>
                        <a:rPr lang="en-US" dirty="0" smtClean="0"/>
                        <a:t>GMDART</a:t>
                      </a:r>
                      <a:r>
                        <a:rPr lang="en-US" baseline="0" dirty="0" smtClean="0"/>
                        <a:t> Cluster details</a:t>
                      </a:r>
                      <a:endParaRPr lang="en-US" dirty="0"/>
                    </a:p>
                  </a:txBody>
                  <a:tcPr/>
                </a:tc>
                <a:tc>
                  <a:txBody>
                    <a:bodyPr/>
                    <a:lstStyle/>
                    <a:p>
                      <a:r>
                        <a:rPr lang="en-US" dirty="0" smtClean="0"/>
                        <a:t>15</a:t>
                      </a:r>
                      <a:r>
                        <a:rPr lang="en-US" baseline="0" dirty="0" smtClean="0"/>
                        <a:t> min</a:t>
                      </a:r>
                      <a:endParaRPr lang="en-US" dirty="0"/>
                    </a:p>
                  </a:txBody>
                  <a:tcPr/>
                </a:tc>
                <a:extLst>
                  <a:ext uri="{0D108BD9-81ED-4DB2-BD59-A6C34878D82A}">
                    <a16:rowId xmlns:a16="http://schemas.microsoft.com/office/drawing/2014/main" val="893042238"/>
                  </a:ext>
                </a:extLst>
              </a:tr>
              <a:tr h="320040">
                <a:tc>
                  <a:txBody>
                    <a:bodyPr/>
                    <a:lstStyle/>
                    <a:p>
                      <a:r>
                        <a:rPr lang="en-US" dirty="0"/>
                        <a:t>3</a:t>
                      </a:r>
                    </a:p>
                  </a:txBody>
                  <a:tcPr/>
                </a:tc>
                <a:tc>
                  <a:txBody>
                    <a:bodyPr/>
                    <a:lstStyle/>
                    <a:p>
                      <a:r>
                        <a:rPr lang="en-US" smtClean="0"/>
                        <a:t>NFR </a:t>
                      </a:r>
                      <a:r>
                        <a:rPr lang="en-US" dirty="0" smtClean="0"/>
                        <a:t>Cluster details</a:t>
                      </a:r>
                      <a:endParaRPr lang="en-US" dirty="0"/>
                    </a:p>
                  </a:txBody>
                  <a:tcPr/>
                </a:tc>
                <a:tc>
                  <a:txBody>
                    <a:bodyPr/>
                    <a:lstStyle/>
                    <a:p>
                      <a:r>
                        <a:rPr lang="en-US" dirty="0" smtClean="0"/>
                        <a:t>15</a:t>
                      </a:r>
                      <a:r>
                        <a:rPr lang="en-US" baseline="0" dirty="0" smtClean="0"/>
                        <a:t> min</a:t>
                      </a:r>
                      <a:endParaRPr lang="en-US" dirty="0"/>
                    </a:p>
                  </a:txBody>
                  <a:tcPr/>
                </a:tc>
                <a:extLst>
                  <a:ext uri="{0D108BD9-81ED-4DB2-BD59-A6C34878D82A}">
                    <a16:rowId xmlns:a16="http://schemas.microsoft.com/office/drawing/2014/main" val="4283343480"/>
                  </a:ext>
                </a:extLst>
              </a:tr>
              <a:tr h="320040">
                <a:tc>
                  <a:txBody>
                    <a:bodyPr/>
                    <a:lstStyle/>
                    <a:p>
                      <a:r>
                        <a:rPr lang="en-US" dirty="0"/>
                        <a:t>4</a:t>
                      </a:r>
                    </a:p>
                  </a:txBody>
                  <a:tcPr/>
                </a:tc>
                <a:tc>
                  <a:txBody>
                    <a:bodyPr/>
                    <a:lstStyle/>
                    <a:p>
                      <a:r>
                        <a:rPr lang="en-US" dirty="0"/>
                        <a:t>Questions </a:t>
                      </a:r>
                      <a:r>
                        <a:rPr lang="en-US" dirty="0" smtClean="0"/>
                        <a:t>and Suggestion</a:t>
                      </a:r>
                      <a:endParaRPr lang="en-US" dirty="0"/>
                    </a:p>
                  </a:txBody>
                  <a:tcPr/>
                </a:tc>
                <a:tc>
                  <a:txBody>
                    <a:bodyPr/>
                    <a:lstStyle/>
                    <a:p>
                      <a:r>
                        <a:rPr lang="en-US" dirty="0" smtClean="0"/>
                        <a:t>15 min</a:t>
                      </a:r>
                      <a:endParaRPr lang="en-US" dirty="0"/>
                    </a:p>
                  </a:txBody>
                  <a:tcPr/>
                </a:tc>
                <a:extLst>
                  <a:ext uri="{0D108BD9-81ED-4DB2-BD59-A6C34878D82A}">
                    <a16:rowId xmlns:a16="http://schemas.microsoft.com/office/drawing/2014/main" val="527142659"/>
                  </a:ext>
                </a:extLst>
              </a:tr>
            </a:tbl>
          </a:graphicData>
        </a:graphic>
      </p:graphicFrame>
    </p:spTree>
    <p:extLst>
      <p:ext uri="{BB962C8B-B14F-4D97-AF65-F5344CB8AC3E}">
        <p14:creationId xmlns:p14="http://schemas.microsoft.com/office/powerpoint/2010/main" val="3224477691"/>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304800"/>
            <a:ext cx="8153398" cy="400110"/>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u="none" dirty="0" smtClean="0">
                <a:ln w="0"/>
                <a:solidFill>
                  <a:schemeClr val="bg1"/>
                </a:solidFill>
                <a:effectLst>
                  <a:outerShdw blurRad="38100" dist="19050" dir="2700000" algn="tl" rotWithShape="0">
                    <a:schemeClr val="dk1">
                      <a:alpha val="40000"/>
                    </a:schemeClr>
                  </a:outerShdw>
                </a:effectLst>
              </a:rPr>
              <a:t>GMDART</a:t>
            </a:r>
            <a:r>
              <a:rPr lang="en-US" sz="2000" u="none" dirty="0" smtClean="0">
                <a:ln w="0"/>
                <a:solidFill>
                  <a:schemeClr val="bg1"/>
                </a:solidFill>
                <a:effectLst>
                  <a:outerShdw blurRad="38100" dist="19050" dir="2700000" algn="tl" rotWithShape="0">
                    <a:schemeClr val="dk1">
                      <a:alpha val="40000"/>
                    </a:schemeClr>
                  </a:outerShdw>
                </a:effectLst>
                <a:latin typeface="+mn-lt"/>
              </a:rPr>
              <a:t> </a:t>
            </a:r>
            <a:r>
              <a:rPr lang="en-US" sz="2000" u="none" dirty="0" smtClean="0">
                <a:ln w="0"/>
                <a:solidFill>
                  <a:schemeClr val="bg1"/>
                </a:solidFill>
                <a:effectLst>
                  <a:outerShdw blurRad="38100" dist="19050" dir="2700000" algn="tl" rotWithShape="0">
                    <a:schemeClr val="dk1">
                      <a:alpha val="40000"/>
                    </a:schemeClr>
                  </a:outerShdw>
                </a:effectLst>
              </a:rPr>
              <a:t>Problem Management</a:t>
            </a:r>
            <a:endParaRPr lang="de-DE" sz="2000" u="none" dirty="0">
              <a:ln w="0"/>
              <a:solidFill>
                <a:schemeClr val="bg1"/>
              </a:solidFill>
              <a:effectLst>
                <a:outerShdw blurRad="38100" dist="19050" dir="2700000" algn="tl" rotWithShape="0">
                  <a:schemeClr val="dk1">
                    <a:alpha val="40000"/>
                  </a:schemeClr>
                </a:outerShdw>
              </a:effectLst>
              <a:latin typeface="+mn-lt"/>
            </a:endParaRPr>
          </a:p>
        </p:txBody>
      </p:sp>
      <p:sp>
        <p:nvSpPr>
          <p:cNvPr id="9" name="Rectangle 8"/>
          <p:cNvSpPr/>
          <p:nvPr/>
        </p:nvSpPr>
        <p:spPr>
          <a:xfrm>
            <a:off x="422366" y="4191000"/>
            <a:ext cx="7842067" cy="19812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r>
              <a:rPr lang="en-IN" sz="1600" dirty="0" smtClean="0">
                <a:solidFill>
                  <a:prstClr val="black"/>
                </a:solidFill>
              </a:rPr>
              <a:t>Inference</a:t>
            </a:r>
          </a:p>
          <a:p>
            <a:endParaRPr lang="en-IN" sz="1600" dirty="0">
              <a:solidFill>
                <a:prstClr val="black"/>
              </a:solidFill>
            </a:endParaRPr>
          </a:p>
          <a:p>
            <a:pPr marL="285750" indent="-285750">
              <a:buFont typeface="Arial" panose="020B0604020202020204" pitchFamily="34" charset="0"/>
              <a:buChar char="•"/>
            </a:pPr>
            <a:r>
              <a:rPr lang="en-US" sz="1400" b="0" u="none" dirty="0" smtClean="0">
                <a:solidFill>
                  <a:prstClr val="black"/>
                </a:solidFill>
              </a:rPr>
              <a:t>We have initiated two month back weekly Problem Ticket management with DB stakeholder.</a:t>
            </a:r>
          </a:p>
          <a:p>
            <a:pPr marL="285750" indent="-285750">
              <a:buFont typeface="Arial" panose="020B0604020202020204" pitchFamily="34" charset="0"/>
              <a:buChar char="•"/>
            </a:pPr>
            <a:r>
              <a:rPr lang="en-US" sz="1400" b="0" u="none" dirty="0" smtClean="0">
                <a:solidFill>
                  <a:prstClr val="black"/>
                </a:solidFill>
              </a:rPr>
              <a:t>Till now 3 problem has been accepted by DEV team to consider.</a:t>
            </a:r>
          </a:p>
          <a:p>
            <a:pPr marL="285750" indent="-285750">
              <a:buFont typeface="Arial" panose="020B0604020202020204" pitchFamily="34" charset="0"/>
              <a:buChar char="•"/>
            </a:pPr>
            <a:r>
              <a:rPr lang="en-US" sz="1400" b="0" u="none" dirty="0" smtClean="0">
                <a:solidFill>
                  <a:prstClr val="black"/>
                </a:solidFill>
              </a:rPr>
              <a:t>Few tickets they are putting on hold as per strategic solution for report tool movement to new solution.</a:t>
            </a:r>
          </a:p>
          <a:p>
            <a:pPr marL="285750" indent="-285750">
              <a:buFont typeface="Arial" panose="020B0604020202020204" pitchFamily="34" charset="0"/>
              <a:buChar char="•"/>
            </a:pPr>
            <a:endParaRPr lang="en-IN" dirty="0">
              <a:solidFill>
                <a:prstClr val="black"/>
              </a:solidFill>
            </a:endParaRPr>
          </a:p>
          <a:p>
            <a:endParaRPr lang="en-IN" dirty="0">
              <a:solidFill>
                <a:prstClr val="black"/>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323569418"/>
              </p:ext>
            </p:extLst>
          </p:nvPr>
        </p:nvGraphicFramePr>
        <p:xfrm>
          <a:off x="5486400" y="1219200"/>
          <a:ext cx="3276600" cy="2819403"/>
        </p:xfrm>
        <a:graphic>
          <a:graphicData uri="http://schemas.openxmlformats.org/drawingml/2006/table">
            <a:tbl>
              <a:tblPr/>
              <a:tblGrid>
                <a:gridCol w="1240524">
                  <a:extLst>
                    <a:ext uri="{9D8B030D-6E8A-4147-A177-3AD203B41FA5}">
                      <a16:colId xmlns:a16="http://schemas.microsoft.com/office/drawing/2014/main" val="1039244234"/>
                    </a:ext>
                  </a:extLst>
                </a:gridCol>
                <a:gridCol w="1065232">
                  <a:extLst>
                    <a:ext uri="{9D8B030D-6E8A-4147-A177-3AD203B41FA5}">
                      <a16:colId xmlns:a16="http://schemas.microsoft.com/office/drawing/2014/main" val="3197365973"/>
                    </a:ext>
                  </a:extLst>
                </a:gridCol>
                <a:gridCol w="970844">
                  <a:extLst>
                    <a:ext uri="{9D8B030D-6E8A-4147-A177-3AD203B41FA5}">
                      <a16:colId xmlns:a16="http://schemas.microsoft.com/office/drawing/2014/main" val="3129762802"/>
                    </a:ext>
                  </a:extLst>
                </a:gridCol>
              </a:tblGrid>
              <a:tr h="313267">
                <a:tc gridSpan="3">
                  <a:txBody>
                    <a:bodyPr/>
                    <a:lstStyle/>
                    <a:p>
                      <a:pPr algn="ctr" fontAlgn="b"/>
                      <a:r>
                        <a:rPr lang="en-US" sz="1400" b="1" i="0" u="none" strike="noStrike" dirty="0" smtClean="0">
                          <a:solidFill>
                            <a:schemeClr val="tx2"/>
                          </a:solidFill>
                          <a:effectLst/>
                          <a:latin typeface="Calibri" panose="020F0502020204030204" pitchFamily="34" charset="0"/>
                        </a:rPr>
                        <a:t>PM Backlog GMDART</a:t>
                      </a:r>
                      <a:endParaRPr lang="en-US" sz="1400" b="1" i="0" u="none" strike="noStrike" dirty="0">
                        <a:solidFill>
                          <a:schemeClr val="tx2"/>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9940750"/>
                  </a:ext>
                </a:extLst>
              </a:tr>
              <a:tr h="313267">
                <a:tc>
                  <a:txBody>
                    <a:bodyPr/>
                    <a:lstStyle/>
                    <a:p>
                      <a:pPr algn="ctr" fontAlgn="ctr"/>
                      <a:r>
                        <a:rPr lang="en-US" sz="1100" b="1" i="0" u="none" strike="noStrike">
                          <a:solidFill>
                            <a:srgbClr val="000000"/>
                          </a:solidFill>
                          <a:effectLst/>
                          <a:latin typeface="Calibri" panose="020F0502020204030204" pitchFamily="34" charset="0"/>
                        </a:rPr>
                        <a:t>Row Labels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100" b="1" i="0" u="none" strike="noStrike">
                          <a:solidFill>
                            <a:srgbClr val="000000"/>
                          </a:solidFill>
                          <a:effectLst/>
                          <a:latin typeface="Calibri" panose="020F0502020204030204" pitchFamily="34" charset="0"/>
                        </a:rPr>
                        <a:t>APR-20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100" b="1" i="0" u="none" strike="noStrike">
                          <a:solidFill>
                            <a:srgbClr val="000000"/>
                          </a:solidFill>
                          <a:effectLst/>
                          <a:latin typeface="Calibri" panose="020F0502020204030204" pitchFamily="34" charset="0"/>
                        </a:rPr>
                        <a:t>May-20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389183624"/>
                  </a:ext>
                </a:extLst>
              </a:tr>
              <a:tr h="313267">
                <a:tc>
                  <a:txBody>
                    <a:bodyPr/>
                    <a:lstStyle/>
                    <a:p>
                      <a:pPr algn="ctr" fontAlgn="ctr"/>
                      <a:r>
                        <a:rPr lang="en-US" sz="1100" b="0" i="0" u="none" strike="noStrike">
                          <a:solidFill>
                            <a:srgbClr val="000000"/>
                          </a:solidFill>
                          <a:effectLst/>
                          <a:latin typeface="Calibri" panose="020F0502020204030204" pitchFamily="34" charset="0"/>
                        </a:rPr>
                        <a:t>&lt;=45 Days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2791974"/>
                  </a:ext>
                </a:extLst>
              </a:tr>
              <a:tr h="313267">
                <a:tc>
                  <a:txBody>
                    <a:bodyPr/>
                    <a:lstStyle/>
                    <a:p>
                      <a:pPr algn="ctr" fontAlgn="ctr"/>
                      <a:r>
                        <a:rPr lang="en-US" sz="1100" b="0" i="0" u="none" strike="noStrike">
                          <a:solidFill>
                            <a:srgbClr val="000000"/>
                          </a:solidFill>
                          <a:effectLst/>
                          <a:latin typeface="Calibri" panose="020F0502020204030204" pitchFamily="34" charset="0"/>
                        </a:rPr>
                        <a:t>46-60 Days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647262"/>
                  </a:ext>
                </a:extLst>
              </a:tr>
              <a:tr h="313267">
                <a:tc>
                  <a:txBody>
                    <a:bodyPr/>
                    <a:lstStyle/>
                    <a:p>
                      <a:pPr algn="ctr" fontAlgn="ctr"/>
                      <a:r>
                        <a:rPr lang="en-US" sz="1100" b="0" i="0" u="none" strike="noStrike">
                          <a:solidFill>
                            <a:srgbClr val="000000"/>
                          </a:solidFill>
                          <a:effectLst/>
                          <a:latin typeface="Calibri" panose="020F0502020204030204" pitchFamily="34" charset="0"/>
                        </a:rPr>
                        <a:t>61-120 Days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1727385"/>
                  </a:ext>
                </a:extLst>
              </a:tr>
              <a:tr h="313267">
                <a:tc>
                  <a:txBody>
                    <a:bodyPr/>
                    <a:lstStyle/>
                    <a:p>
                      <a:pPr algn="ctr" fontAlgn="ctr"/>
                      <a:r>
                        <a:rPr lang="en-US" sz="1100" b="0" i="0" u="none" strike="noStrike">
                          <a:solidFill>
                            <a:srgbClr val="000000"/>
                          </a:solidFill>
                          <a:effectLst/>
                          <a:latin typeface="Calibri" panose="020F0502020204030204" pitchFamily="34" charset="0"/>
                        </a:rPr>
                        <a:t>121-240 Days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7208616"/>
                  </a:ext>
                </a:extLst>
              </a:tr>
              <a:tr h="313267">
                <a:tc>
                  <a:txBody>
                    <a:bodyPr/>
                    <a:lstStyle/>
                    <a:p>
                      <a:pPr algn="ctr" fontAlgn="ctr"/>
                      <a:r>
                        <a:rPr lang="en-US" sz="1100" b="0" i="0" u="none" strike="noStrike">
                          <a:solidFill>
                            <a:srgbClr val="000000"/>
                          </a:solidFill>
                          <a:effectLst/>
                          <a:latin typeface="Calibri" panose="020F0502020204030204" pitchFamily="34" charset="0"/>
                        </a:rPr>
                        <a:t>241-365 Days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2727242"/>
                  </a:ext>
                </a:extLst>
              </a:tr>
              <a:tr h="313267">
                <a:tc>
                  <a:txBody>
                    <a:bodyPr/>
                    <a:lstStyle/>
                    <a:p>
                      <a:pPr algn="ctr" fontAlgn="ctr"/>
                      <a:r>
                        <a:rPr lang="en-US" sz="1100" b="0" i="0" u="none" strike="noStrike">
                          <a:solidFill>
                            <a:srgbClr val="000000"/>
                          </a:solidFill>
                          <a:effectLst/>
                          <a:latin typeface="Calibri" panose="020F0502020204030204" pitchFamily="34" charset="0"/>
                        </a:rPr>
                        <a:t>&gt;365 Days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6227198"/>
                  </a:ext>
                </a:extLst>
              </a:tr>
              <a:tr h="313267">
                <a:tc>
                  <a:txBody>
                    <a:bodyPr/>
                    <a:lstStyle/>
                    <a:p>
                      <a:pPr algn="ctr" fontAlgn="ctr"/>
                      <a:r>
                        <a:rPr lang="en-US" sz="1100" b="0" i="0" u="none" strike="noStrike">
                          <a:solidFill>
                            <a:srgbClr val="000000"/>
                          </a:solidFill>
                          <a:effectLst/>
                          <a:latin typeface="Calibri" panose="020F0502020204030204" pitchFamily="34" charset="0"/>
                        </a:rPr>
                        <a:t>PM Open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1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100" b="0" i="0" u="none" strike="noStrike" dirty="0">
                          <a:solidFill>
                            <a:srgbClr val="000000"/>
                          </a:solidFill>
                          <a:effectLst/>
                          <a:latin typeface="Calibri" panose="020F0502020204030204" pitchFamily="34"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extLst>
                  <a:ext uri="{0D108BD9-81ED-4DB2-BD59-A6C34878D82A}">
                    <a16:rowId xmlns:a16="http://schemas.microsoft.com/office/drawing/2014/main" val="50034651"/>
                  </a:ext>
                </a:extLst>
              </a:tr>
            </a:tbl>
          </a:graphicData>
        </a:graphic>
      </p:graphicFrame>
      <p:graphicFrame>
        <p:nvGraphicFramePr>
          <p:cNvPr id="8" name="Chart 7">
            <a:extLst>
              <a:ext uri="{FF2B5EF4-FFF2-40B4-BE49-F238E27FC236}">
                <a16:creationId xmlns:a16="http://schemas.microsoft.com/office/drawing/2014/main" id="{BDF7B11B-B289-4F2E-BEB7-BA227F534A4D}"/>
              </a:ext>
            </a:extLst>
          </p:cNvPr>
          <p:cNvGraphicFramePr>
            <a:graphicFrameLocks/>
          </p:cNvGraphicFramePr>
          <p:nvPr>
            <p:extLst>
              <p:ext uri="{D42A27DB-BD31-4B8C-83A1-F6EECF244321}">
                <p14:modId xmlns:p14="http://schemas.microsoft.com/office/powerpoint/2010/main" val="1880446748"/>
              </p:ext>
            </p:extLst>
          </p:nvPr>
        </p:nvGraphicFramePr>
        <p:xfrm>
          <a:off x="457200" y="1074363"/>
          <a:ext cx="4724400" cy="29642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30603277"/>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304800"/>
            <a:ext cx="8153398" cy="400110"/>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u="none" dirty="0" smtClean="0">
                <a:ln w="0"/>
                <a:solidFill>
                  <a:schemeClr val="bg1"/>
                </a:solidFill>
                <a:effectLst>
                  <a:outerShdw blurRad="38100" dist="19050" dir="2700000" algn="tl" rotWithShape="0">
                    <a:schemeClr val="dk1">
                      <a:alpha val="40000"/>
                    </a:schemeClr>
                  </a:outerShdw>
                </a:effectLst>
                <a:latin typeface="+mn-lt"/>
              </a:rPr>
              <a:t>Resource Management	</a:t>
            </a:r>
            <a:endParaRPr lang="de-DE" sz="2000" u="none" dirty="0">
              <a:ln w="0"/>
              <a:solidFill>
                <a:schemeClr val="bg1"/>
              </a:solidFill>
              <a:effectLst>
                <a:outerShdw blurRad="38100" dist="19050" dir="2700000" algn="tl" rotWithShape="0">
                  <a:schemeClr val="dk1">
                    <a:alpha val="40000"/>
                  </a:schemeClr>
                </a:outerShdw>
              </a:effectLst>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3014820108"/>
              </p:ext>
            </p:extLst>
          </p:nvPr>
        </p:nvGraphicFramePr>
        <p:xfrm>
          <a:off x="590549" y="1066800"/>
          <a:ext cx="8020048" cy="3962400"/>
        </p:xfrm>
        <a:graphic>
          <a:graphicData uri="http://schemas.openxmlformats.org/drawingml/2006/table">
            <a:tbl>
              <a:tblPr/>
              <a:tblGrid>
                <a:gridCol w="1985268">
                  <a:extLst>
                    <a:ext uri="{9D8B030D-6E8A-4147-A177-3AD203B41FA5}">
                      <a16:colId xmlns:a16="http://schemas.microsoft.com/office/drawing/2014/main" val="609302281"/>
                    </a:ext>
                  </a:extLst>
                </a:gridCol>
                <a:gridCol w="664479">
                  <a:extLst>
                    <a:ext uri="{9D8B030D-6E8A-4147-A177-3AD203B41FA5}">
                      <a16:colId xmlns:a16="http://schemas.microsoft.com/office/drawing/2014/main" val="3424259919"/>
                    </a:ext>
                  </a:extLst>
                </a:gridCol>
                <a:gridCol w="2559880">
                  <a:extLst>
                    <a:ext uri="{9D8B030D-6E8A-4147-A177-3AD203B41FA5}">
                      <a16:colId xmlns:a16="http://schemas.microsoft.com/office/drawing/2014/main" val="3292828870"/>
                    </a:ext>
                  </a:extLst>
                </a:gridCol>
                <a:gridCol w="2810421">
                  <a:extLst>
                    <a:ext uri="{9D8B030D-6E8A-4147-A177-3AD203B41FA5}">
                      <a16:colId xmlns:a16="http://schemas.microsoft.com/office/drawing/2014/main" val="3282944901"/>
                    </a:ext>
                  </a:extLst>
                </a:gridCol>
              </a:tblGrid>
              <a:tr h="495300">
                <a:tc>
                  <a:txBody>
                    <a:bodyPr/>
                    <a:lstStyle/>
                    <a:p>
                      <a:pPr algn="l" rtl="0" fontAlgn="b"/>
                      <a:r>
                        <a:rPr lang="en-US" sz="900" b="0" i="0" u="none" strike="noStrike">
                          <a:solidFill>
                            <a:srgbClr val="FFFFFF"/>
                          </a:solidFill>
                          <a:effectLst/>
                          <a:latin typeface="Calibri" panose="020F0502020204030204" pitchFamily="34" charset="0"/>
                        </a:rPr>
                        <a:t>GMDART</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rtl="0" fontAlgn="b"/>
                      <a:r>
                        <a:rPr lang="en-US" sz="900" b="0" i="0" u="none" strike="noStrike">
                          <a:solidFill>
                            <a:srgbClr val="FFFFFF"/>
                          </a:solidFill>
                          <a:effectLst/>
                          <a:latin typeface="Calibri" panose="020F0502020204030204" pitchFamily="34" charset="0"/>
                        </a:rPr>
                        <a:t>Apr</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rtl="0" fontAlgn="b"/>
                      <a:r>
                        <a:rPr lang="en-US" sz="900" b="0" i="0" u="none" strike="noStrike">
                          <a:solidFill>
                            <a:srgbClr val="FFFFFF"/>
                          </a:solidFill>
                          <a:effectLst/>
                          <a:latin typeface="Calibri" panose="020F0502020204030204" pitchFamily="34" charset="0"/>
                        </a:rPr>
                        <a:t>Comments</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rtl="0" fontAlgn="b"/>
                      <a:r>
                        <a:rPr lang="en-US" sz="900" b="0" i="0" u="none" strike="noStrike">
                          <a:solidFill>
                            <a:srgbClr val="FFFFFF"/>
                          </a:solidFill>
                          <a:effectLst/>
                          <a:latin typeface="Calibri" panose="020F0502020204030204" pitchFamily="34" charset="0"/>
                        </a:rPr>
                        <a:t>Productivity Improvement Plan</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4041782424"/>
                  </a:ext>
                </a:extLst>
              </a:tr>
              <a:tr h="495300">
                <a:tc>
                  <a:txBody>
                    <a:bodyPr/>
                    <a:lstStyle/>
                    <a:p>
                      <a:pPr algn="l" fontAlgn="b"/>
                      <a:r>
                        <a:rPr lang="en-US" sz="1000" b="0" i="0" u="none" strike="noStrike" dirty="0">
                          <a:solidFill>
                            <a:srgbClr val="000000"/>
                          </a:solidFill>
                          <a:effectLst/>
                          <a:latin typeface="Calibri" panose="020F0502020204030204" pitchFamily="34" charset="0"/>
                        </a:rPr>
                        <a:t>Rangitha Ramasamy</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000" b="0" i="0" u="none" strike="noStrike">
                          <a:solidFill>
                            <a:srgbClr val="000000"/>
                          </a:solidFill>
                          <a:effectLst/>
                          <a:latin typeface="Calibri" panose="020F0502020204030204" pitchFamily="34" charset="0"/>
                        </a:rPr>
                        <a:t>Green</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0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Oracle Session Suggested , </a:t>
                      </a:r>
                      <a:r>
                        <a:rPr lang="en-US" sz="1000" b="0" i="0" u="none" strike="noStrike" dirty="0" smtClean="0">
                          <a:solidFill>
                            <a:srgbClr val="000000"/>
                          </a:solidFill>
                          <a:effectLst/>
                          <a:latin typeface="Calibri" panose="020F0502020204030204" pitchFamily="34" charset="0"/>
                        </a:rPr>
                        <a:t>CDP Discussion is</a:t>
                      </a:r>
                      <a:r>
                        <a:rPr lang="en-US" sz="1000" b="0" i="0" u="none" strike="noStrike" baseline="0" dirty="0" smtClean="0">
                          <a:solidFill>
                            <a:srgbClr val="000000"/>
                          </a:solidFill>
                          <a:effectLst/>
                          <a:latin typeface="Calibri" panose="020F0502020204030204" pitchFamily="34" charset="0"/>
                        </a:rPr>
                        <a:t> in progress.</a:t>
                      </a:r>
                      <a:r>
                        <a:rPr lang="en-US" sz="1000" b="0" i="0" u="none" strike="noStrike" dirty="0" smtClean="0">
                          <a:solidFill>
                            <a:srgbClr val="000000"/>
                          </a:solidFill>
                          <a:effectLst/>
                          <a:latin typeface="Calibri" panose="020F0502020204030204" pitchFamily="34" charset="0"/>
                        </a:rPr>
                        <a:t> </a:t>
                      </a:r>
                      <a:endParaRPr lang="en-US" sz="1000" b="0" i="0" u="none" strike="noStrike" dirty="0">
                        <a:solidFill>
                          <a:srgbClr val="000000"/>
                        </a:solidFill>
                        <a:effectLst/>
                        <a:latin typeface="Calibri" panose="020F0502020204030204" pitchFamily="34" charset="0"/>
                      </a:endParaRP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0379951"/>
                  </a:ext>
                </a:extLst>
              </a:tr>
              <a:tr h="495300">
                <a:tc>
                  <a:txBody>
                    <a:bodyPr/>
                    <a:lstStyle/>
                    <a:p>
                      <a:pPr algn="l" fontAlgn="b"/>
                      <a:r>
                        <a:rPr lang="en-US" sz="1000" b="0" i="0" u="none" strike="noStrike" dirty="0">
                          <a:solidFill>
                            <a:srgbClr val="000000"/>
                          </a:solidFill>
                          <a:effectLst/>
                          <a:latin typeface="Calibri" panose="020F0502020204030204" pitchFamily="34" charset="0"/>
                        </a:rPr>
                        <a:t>Sushma G</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000" b="0" i="0" u="none" strike="noStrike">
                          <a:solidFill>
                            <a:srgbClr val="000000"/>
                          </a:solidFill>
                          <a:effectLst/>
                          <a:latin typeface="Calibri" panose="020F0502020204030204" pitchFamily="34" charset="0"/>
                        </a:rPr>
                        <a:t>Green</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000" b="0" i="0" u="none" strike="noStrike">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Process improvement and ITSM and session on GEMA</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1837298"/>
                  </a:ext>
                </a:extLst>
              </a:tr>
              <a:tr h="495300">
                <a:tc>
                  <a:txBody>
                    <a:bodyPr/>
                    <a:lstStyle/>
                    <a:p>
                      <a:pPr algn="l" fontAlgn="b"/>
                      <a:r>
                        <a:rPr lang="en-US" sz="1000" b="0" i="0" u="none" strike="noStrike" dirty="0">
                          <a:solidFill>
                            <a:srgbClr val="000000"/>
                          </a:solidFill>
                          <a:effectLst/>
                          <a:latin typeface="Calibri" panose="020F0502020204030204" pitchFamily="34" charset="0"/>
                        </a:rPr>
                        <a:t>Jyothi Hemanth Hegde</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000" b="0" i="0" u="none" strike="noStrike">
                          <a:solidFill>
                            <a:srgbClr val="000000"/>
                          </a:solidFill>
                          <a:effectLst/>
                          <a:latin typeface="Calibri" panose="020F0502020204030204" pitchFamily="34" charset="0"/>
                        </a:rPr>
                        <a:t>Green</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000" b="0" i="0" u="none" strike="noStrike" dirty="0" smtClean="0">
                          <a:solidFill>
                            <a:srgbClr val="000000"/>
                          </a:solidFill>
                          <a:effectLst/>
                          <a:latin typeface="Calibri" panose="020F0502020204030204" pitchFamily="34" charset="0"/>
                        </a:rPr>
                        <a:t>Movement planned to other area, replace yet to received</a:t>
                      </a:r>
                      <a:r>
                        <a:rPr lang="en-US" sz="1000" b="0" i="0" u="none" strike="noStrike" dirty="0">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Knowledge on app level</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7799126"/>
                  </a:ext>
                </a:extLst>
              </a:tr>
              <a:tr h="495300">
                <a:tc>
                  <a:txBody>
                    <a:bodyPr/>
                    <a:lstStyle/>
                    <a:p>
                      <a:pPr algn="l" fontAlgn="b"/>
                      <a:r>
                        <a:rPr lang="en-US" sz="1000" b="0" i="0" u="none" strike="noStrike" dirty="0">
                          <a:solidFill>
                            <a:srgbClr val="000000"/>
                          </a:solidFill>
                          <a:effectLst/>
                          <a:latin typeface="Calibri" panose="020F0502020204030204" pitchFamily="34" charset="0"/>
                        </a:rPr>
                        <a:t>Srikala Thiruvalluru</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000" b="0" i="0" u="none" strike="noStrike" dirty="0" smtClean="0">
                          <a:solidFill>
                            <a:srgbClr val="000000"/>
                          </a:solidFill>
                          <a:effectLst/>
                          <a:latin typeface="Calibri" panose="020F0502020204030204" pitchFamily="34" charset="0"/>
                        </a:rPr>
                        <a:t>AMBER</a:t>
                      </a:r>
                      <a:endParaRPr lang="en-US" sz="1000" b="0" i="0" u="none" strike="noStrike" dirty="0">
                        <a:solidFill>
                          <a:srgbClr val="000000"/>
                        </a:solidFill>
                        <a:effectLst/>
                        <a:latin typeface="Calibri" panose="020F0502020204030204" pitchFamily="34" charset="0"/>
                      </a:endParaRP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US" sz="1000" b="0" i="0" u="none" strike="noStrike" dirty="0" smtClean="0">
                          <a:solidFill>
                            <a:srgbClr val="000000"/>
                          </a:solidFill>
                          <a:effectLst/>
                          <a:latin typeface="Calibri" panose="020F0502020204030204" pitchFamily="34" charset="0"/>
                        </a:rPr>
                        <a:t>Due</a:t>
                      </a:r>
                      <a:r>
                        <a:rPr lang="en-US" sz="1000" b="0" i="0" u="none" strike="noStrike" baseline="0" dirty="0" smtClean="0">
                          <a:solidFill>
                            <a:srgbClr val="000000"/>
                          </a:solidFill>
                          <a:effectLst/>
                          <a:latin typeface="Calibri" panose="020F0502020204030204" pitchFamily="34" charset="0"/>
                        </a:rPr>
                        <a:t> to medical reason resource will not available on weekend and for longer term need some replacement, dis</a:t>
                      </a:r>
                      <a:endParaRPr lang="en-US" sz="1000" b="0" i="0" u="none" strike="noStrike" dirty="0">
                        <a:solidFill>
                          <a:srgbClr val="000000"/>
                        </a:solidFill>
                        <a:effectLst/>
                        <a:latin typeface="Calibri" panose="020F0502020204030204" pitchFamily="34" charset="0"/>
                      </a:endParaRP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Oracle Session Suggested , CDP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5325233"/>
                  </a:ext>
                </a:extLst>
              </a:tr>
              <a:tr h="495300">
                <a:tc>
                  <a:txBody>
                    <a:bodyPr/>
                    <a:lstStyle/>
                    <a:p>
                      <a:pPr algn="l" fontAlgn="b"/>
                      <a:r>
                        <a:rPr lang="en-US" sz="1000" b="0" i="0" u="none" strike="noStrike" dirty="0">
                          <a:solidFill>
                            <a:srgbClr val="000000"/>
                          </a:solidFill>
                          <a:effectLst/>
                          <a:latin typeface="Calibri" panose="020F0502020204030204" pitchFamily="34" charset="0"/>
                        </a:rPr>
                        <a:t>Rajendrarao Choppara</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000" b="0" i="0" u="none" strike="noStrike" dirty="0">
                          <a:solidFill>
                            <a:srgbClr val="000000"/>
                          </a:solidFill>
                          <a:effectLst/>
                          <a:latin typeface="Calibri" panose="020F0502020204030204" pitchFamily="34" charset="0"/>
                        </a:rPr>
                        <a:t>Green</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000" b="0" i="0" u="none" strike="noStrike" dirty="0">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Knowledge on app level</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4810240"/>
                  </a:ext>
                </a:extLst>
              </a:tr>
              <a:tr h="495300">
                <a:tc>
                  <a:txBody>
                    <a:bodyPr/>
                    <a:lstStyle/>
                    <a:p>
                      <a:pPr algn="l" fontAlgn="b"/>
                      <a:r>
                        <a:rPr lang="en-US" sz="1000" b="0" i="0" u="none" strike="noStrike">
                          <a:solidFill>
                            <a:srgbClr val="000000"/>
                          </a:solidFill>
                          <a:effectLst/>
                          <a:latin typeface="Calibri" panose="020F0502020204030204" pitchFamily="34" charset="0"/>
                        </a:rPr>
                        <a:t>Nerusu Sivaprasad</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000" b="0" i="0" u="none" strike="noStrike">
                          <a:solidFill>
                            <a:srgbClr val="000000"/>
                          </a:solidFill>
                          <a:effectLst/>
                          <a:latin typeface="Calibri" panose="020F0502020204030204" pitchFamily="34" charset="0"/>
                        </a:rPr>
                        <a:t>Green</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000" b="0" i="0" u="none" strike="noStrike" dirty="0">
                          <a:solidFill>
                            <a:srgbClr val="000000"/>
                          </a:solidFill>
                          <a:effectLst/>
                          <a:latin typeface="Calibri" panose="020F0502020204030204" pitchFamily="34" charset="0"/>
                        </a:rPr>
                        <a:t>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Knowledge on app level</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4655642"/>
                  </a:ext>
                </a:extLst>
              </a:tr>
              <a:tr h="495300">
                <a:tc>
                  <a:txBody>
                    <a:bodyPr/>
                    <a:lstStyle/>
                    <a:p>
                      <a:pPr algn="l" fontAlgn="b"/>
                      <a:r>
                        <a:rPr lang="en-US" sz="1000" b="0" i="0" u="none" strike="noStrike">
                          <a:solidFill>
                            <a:srgbClr val="000000"/>
                          </a:solidFill>
                          <a:effectLst/>
                          <a:latin typeface="Calibri" panose="020F0502020204030204" pitchFamily="34" charset="0"/>
                        </a:rPr>
                        <a:t>Sureshbabu G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000" b="0" i="0" u="none" strike="noStrike" dirty="0" smtClean="0">
                          <a:solidFill>
                            <a:srgbClr val="000000"/>
                          </a:solidFill>
                          <a:effectLst/>
                          <a:latin typeface="Calibri" panose="020F0502020204030204" pitchFamily="34" charset="0"/>
                        </a:rPr>
                        <a:t>AMBER</a:t>
                      </a:r>
                      <a:endParaRPr lang="en-US" sz="1000" b="0" i="0" u="none" strike="noStrike" dirty="0">
                        <a:solidFill>
                          <a:srgbClr val="000000"/>
                        </a:solidFill>
                        <a:effectLst/>
                        <a:latin typeface="Calibri" panose="020F0502020204030204" pitchFamily="34" charset="0"/>
                      </a:endParaRP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US" sz="1000" b="0" i="0" u="none" strike="noStrike" dirty="0" smtClean="0">
                          <a:solidFill>
                            <a:srgbClr val="000000"/>
                          </a:solidFill>
                          <a:effectLst/>
                          <a:latin typeface="Calibri" panose="020F0502020204030204" pitchFamily="34" charset="0"/>
                        </a:rPr>
                        <a:t>Resource raised concern</a:t>
                      </a:r>
                      <a:r>
                        <a:rPr lang="en-US" sz="1000" b="0" i="0" u="none" strike="noStrike" baseline="0" dirty="0" smtClean="0">
                          <a:solidFill>
                            <a:srgbClr val="000000"/>
                          </a:solidFill>
                          <a:effectLst/>
                          <a:latin typeface="Calibri" panose="020F0502020204030204" pitchFamily="34" charset="0"/>
                        </a:rPr>
                        <a:t> on Appraisal Feedback and  ability on leading the team is not on the bench</a:t>
                      </a:r>
                      <a:endParaRPr lang="en-US" sz="1000" b="0" i="0" u="none" strike="noStrike" dirty="0">
                        <a:solidFill>
                          <a:srgbClr val="000000"/>
                        </a:solidFill>
                        <a:effectLst/>
                        <a:latin typeface="Calibri" panose="020F0502020204030204" pitchFamily="34" charset="0"/>
                      </a:endParaRP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Process improvement and ITSM </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9934486"/>
                  </a:ext>
                </a:extLst>
              </a:tr>
            </a:tbl>
          </a:graphicData>
        </a:graphic>
      </p:graphicFrame>
    </p:spTree>
    <p:extLst>
      <p:ext uri="{BB962C8B-B14F-4D97-AF65-F5344CB8AC3E}">
        <p14:creationId xmlns:p14="http://schemas.microsoft.com/office/powerpoint/2010/main" val="1719748968"/>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89004" y="381000"/>
            <a:ext cx="8021596" cy="400110"/>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u="none" dirty="0">
                <a:ln w="0"/>
                <a:solidFill>
                  <a:schemeClr val="bg1"/>
                </a:solidFill>
                <a:effectLst>
                  <a:outerShdw blurRad="38100" dist="19050" dir="2700000" algn="tl" rotWithShape="0">
                    <a:schemeClr val="dk1">
                      <a:alpha val="40000"/>
                    </a:schemeClr>
                  </a:outerShdw>
                </a:effectLst>
              </a:rPr>
              <a:t>Key Risks &amp; Issues</a:t>
            </a:r>
            <a:endParaRPr lang="de-DE" sz="2000" u="none" dirty="0">
              <a:ln w="0"/>
              <a:solidFill>
                <a:schemeClr val="bg1"/>
              </a:solidFill>
              <a:effectLst>
                <a:outerShdw blurRad="38100" dist="19050" dir="2700000" algn="tl" rotWithShape="0">
                  <a:schemeClr val="dk1">
                    <a:alpha val="40000"/>
                  </a:schemeClr>
                </a:outerShdw>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3116793833"/>
              </p:ext>
            </p:extLst>
          </p:nvPr>
        </p:nvGraphicFramePr>
        <p:xfrm>
          <a:off x="589004" y="1295400"/>
          <a:ext cx="8021595" cy="3166549"/>
        </p:xfrm>
        <a:graphic>
          <a:graphicData uri="http://schemas.openxmlformats.org/drawingml/2006/table">
            <a:tbl>
              <a:tblPr>
                <a:tableStyleId>{5C22544A-7EE6-4342-B048-85BDC9FD1C3A}</a:tableStyleId>
              </a:tblPr>
              <a:tblGrid>
                <a:gridCol w="390468">
                  <a:extLst>
                    <a:ext uri="{9D8B030D-6E8A-4147-A177-3AD203B41FA5}">
                      <a16:colId xmlns:a16="http://schemas.microsoft.com/office/drawing/2014/main" val="20000"/>
                    </a:ext>
                  </a:extLst>
                </a:gridCol>
                <a:gridCol w="1037241">
                  <a:extLst>
                    <a:ext uri="{9D8B030D-6E8A-4147-A177-3AD203B41FA5}">
                      <a16:colId xmlns:a16="http://schemas.microsoft.com/office/drawing/2014/main" val="20001"/>
                    </a:ext>
                  </a:extLst>
                </a:gridCol>
                <a:gridCol w="802687">
                  <a:extLst>
                    <a:ext uri="{9D8B030D-6E8A-4147-A177-3AD203B41FA5}">
                      <a16:colId xmlns:a16="http://schemas.microsoft.com/office/drawing/2014/main" val="20002"/>
                    </a:ext>
                  </a:extLst>
                </a:gridCol>
                <a:gridCol w="530908">
                  <a:extLst>
                    <a:ext uri="{9D8B030D-6E8A-4147-A177-3AD203B41FA5}">
                      <a16:colId xmlns:a16="http://schemas.microsoft.com/office/drawing/2014/main" val="20003"/>
                    </a:ext>
                  </a:extLst>
                </a:gridCol>
                <a:gridCol w="1678892">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gridCol w="414676">
                  <a:extLst>
                    <a:ext uri="{9D8B030D-6E8A-4147-A177-3AD203B41FA5}">
                      <a16:colId xmlns:a16="http://schemas.microsoft.com/office/drawing/2014/main" val="20006"/>
                    </a:ext>
                  </a:extLst>
                </a:gridCol>
                <a:gridCol w="2099923">
                  <a:extLst>
                    <a:ext uri="{9D8B030D-6E8A-4147-A177-3AD203B41FA5}">
                      <a16:colId xmlns:a16="http://schemas.microsoft.com/office/drawing/2014/main" val="20007"/>
                    </a:ext>
                  </a:extLst>
                </a:gridCol>
              </a:tblGrid>
              <a:tr h="312616">
                <a:tc rowSpan="3">
                  <a:txBody>
                    <a:bodyPr/>
                    <a:lstStyle/>
                    <a:p>
                      <a:pPr algn="ctr" rtl="0" fontAlgn="ctr"/>
                      <a:r>
                        <a:rPr lang="en-GB" sz="1200" b="1" u="none" strike="noStrike" dirty="0">
                          <a:solidFill>
                            <a:schemeClr val="bg1"/>
                          </a:solidFill>
                          <a:effectLst/>
                        </a:rPr>
                        <a:t>Ref id</a:t>
                      </a:r>
                      <a:endParaRPr lang="en-GB" sz="1200" b="1" i="0" u="none" strike="noStrike" dirty="0">
                        <a:solidFill>
                          <a:schemeClr val="bg1"/>
                        </a:solidFill>
                        <a:effectLst/>
                        <a:latin typeface="Calibri" panose="020F0502020204030204" pitchFamily="34" charset="0"/>
                      </a:endParaRPr>
                    </a:p>
                  </a:txBody>
                  <a:tcPr marL="8227" marR="8227" marT="8227" marB="0" anchor="ctr">
                    <a:solidFill>
                      <a:schemeClr val="accent1"/>
                    </a:solidFill>
                  </a:tcPr>
                </a:tc>
                <a:tc rowSpan="3">
                  <a:txBody>
                    <a:bodyPr/>
                    <a:lstStyle/>
                    <a:p>
                      <a:pPr algn="ctr" rtl="0" fontAlgn="ctr"/>
                      <a:r>
                        <a:rPr lang="en-GB" sz="1200" b="1" u="none" strike="noStrike" dirty="0">
                          <a:solidFill>
                            <a:schemeClr val="bg1"/>
                          </a:solidFill>
                          <a:effectLst/>
                        </a:rPr>
                        <a:t>Date identified</a:t>
                      </a:r>
                      <a:endParaRPr lang="en-GB" sz="1200" b="1" i="0" u="none" strike="noStrike" dirty="0">
                        <a:solidFill>
                          <a:schemeClr val="bg1"/>
                        </a:solidFill>
                        <a:effectLst/>
                        <a:latin typeface="Calibri" panose="020F0502020204030204" pitchFamily="34" charset="0"/>
                      </a:endParaRPr>
                    </a:p>
                  </a:txBody>
                  <a:tcPr marL="8227" marR="8227" marT="8227" marB="0" anchor="ctr">
                    <a:solidFill>
                      <a:schemeClr val="accent1"/>
                    </a:solidFill>
                  </a:tcPr>
                </a:tc>
                <a:tc rowSpan="3">
                  <a:txBody>
                    <a:bodyPr/>
                    <a:lstStyle/>
                    <a:p>
                      <a:pPr algn="ctr" rtl="0" fontAlgn="ctr"/>
                      <a:r>
                        <a:rPr lang="en-GB" sz="1200" b="1" u="none" strike="noStrike" dirty="0">
                          <a:solidFill>
                            <a:schemeClr val="bg1"/>
                          </a:solidFill>
                          <a:effectLst/>
                        </a:rPr>
                        <a:t>Raised by</a:t>
                      </a:r>
                      <a:endParaRPr lang="en-GB" sz="1200" b="1" i="0" u="none" strike="noStrike" dirty="0">
                        <a:solidFill>
                          <a:schemeClr val="bg1"/>
                        </a:solidFill>
                        <a:effectLst/>
                        <a:latin typeface="Calibri" panose="020F0502020204030204" pitchFamily="34" charset="0"/>
                      </a:endParaRPr>
                    </a:p>
                  </a:txBody>
                  <a:tcPr marL="8227" marR="8227" marT="8227" marB="0" anchor="ctr">
                    <a:solidFill>
                      <a:schemeClr val="accent1"/>
                    </a:solidFill>
                  </a:tcPr>
                </a:tc>
                <a:tc rowSpan="3">
                  <a:txBody>
                    <a:bodyPr/>
                    <a:lstStyle/>
                    <a:p>
                      <a:pPr algn="ctr" rtl="0" fontAlgn="ctr"/>
                      <a:r>
                        <a:rPr lang="en-GB" sz="1200" b="1" u="none" strike="noStrike" dirty="0">
                          <a:solidFill>
                            <a:schemeClr val="bg1"/>
                          </a:solidFill>
                          <a:effectLst/>
                        </a:rPr>
                        <a:t>Service </a:t>
                      </a:r>
                      <a:r>
                        <a:rPr lang="en-GB" sz="1200" b="1" u="none" strike="noStrike" dirty="0" smtClean="0">
                          <a:solidFill>
                            <a:schemeClr val="bg1"/>
                          </a:solidFill>
                          <a:effectLst/>
                        </a:rPr>
                        <a:t>Line</a:t>
                      </a:r>
                      <a:endParaRPr lang="en-GB" sz="1200" b="1" i="0" u="none" strike="noStrike" dirty="0">
                        <a:solidFill>
                          <a:schemeClr val="bg1"/>
                        </a:solidFill>
                        <a:effectLst/>
                        <a:latin typeface="Calibri" panose="020F0502020204030204" pitchFamily="34" charset="0"/>
                      </a:endParaRPr>
                    </a:p>
                  </a:txBody>
                  <a:tcPr marL="8227" marR="8227" marT="8227" marB="0" anchor="ctr">
                    <a:solidFill>
                      <a:schemeClr val="accent1"/>
                    </a:solidFill>
                  </a:tcPr>
                </a:tc>
                <a:tc rowSpan="3">
                  <a:txBody>
                    <a:bodyPr/>
                    <a:lstStyle/>
                    <a:p>
                      <a:pPr algn="ctr" rtl="0" fontAlgn="ctr"/>
                      <a:r>
                        <a:rPr lang="en-GB" sz="1200" b="1" u="none" strike="noStrike" dirty="0">
                          <a:solidFill>
                            <a:schemeClr val="bg1"/>
                          </a:solidFill>
                          <a:effectLst/>
                        </a:rPr>
                        <a:t>Risk Description</a:t>
                      </a:r>
                      <a:endParaRPr lang="en-GB" sz="1200" b="1" i="0" u="none" strike="noStrike" dirty="0">
                        <a:solidFill>
                          <a:schemeClr val="bg1"/>
                        </a:solidFill>
                        <a:effectLst/>
                        <a:latin typeface="Calibri" panose="020F0502020204030204" pitchFamily="34" charset="0"/>
                      </a:endParaRPr>
                    </a:p>
                  </a:txBody>
                  <a:tcPr marL="8227" marR="8227" marT="8227" marB="0" anchor="ctr">
                    <a:solidFill>
                      <a:schemeClr val="accent1"/>
                    </a:solidFill>
                  </a:tcPr>
                </a:tc>
                <a:tc rowSpan="3">
                  <a:txBody>
                    <a:bodyPr/>
                    <a:lstStyle/>
                    <a:p>
                      <a:pPr algn="ctr" rtl="0" fontAlgn="ctr"/>
                      <a:r>
                        <a:rPr lang="en-GB" sz="1200" b="1" u="none" strike="noStrike" dirty="0">
                          <a:solidFill>
                            <a:schemeClr val="bg1"/>
                          </a:solidFill>
                          <a:effectLst/>
                        </a:rPr>
                        <a:t>Risk Owner</a:t>
                      </a:r>
                      <a:endParaRPr lang="en-GB" sz="1200" b="1" i="0" u="none" strike="noStrike" dirty="0">
                        <a:solidFill>
                          <a:schemeClr val="bg1"/>
                        </a:solidFill>
                        <a:effectLst/>
                        <a:latin typeface="Calibri" panose="020F0502020204030204" pitchFamily="34" charset="0"/>
                      </a:endParaRPr>
                    </a:p>
                  </a:txBody>
                  <a:tcPr marL="8227" marR="8227" marT="8227" marB="0" anchor="ctr">
                    <a:solidFill>
                      <a:schemeClr val="accent1"/>
                    </a:solidFill>
                  </a:tcPr>
                </a:tc>
                <a:tc>
                  <a:txBody>
                    <a:bodyPr/>
                    <a:lstStyle/>
                    <a:p>
                      <a:pPr algn="ctr" rtl="0" fontAlgn="ctr"/>
                      <a:r>
                        <a:rPr lang="en-GB" sz="1200" b="1" u="none" strike="noStrike" dirty="0">
                          <a:solidFill>
                            <a:schemeClr val="bg1"/>
                          </a:solidFill>
                          <a:effectLst/>
                        </a:rPr>
                        <a:t>Risk Impact</a:t>
                      </a:r>
                      <a:endParaRPr lang="en-GB" sz="1200" b="1" i="0" u="none" strike="noStrike" dirty="0">
                        <a:solidFill>
                          <a:schemeClr val="bg1"/>
                        </a:solidFill>
                        <a:effectLst/>
                        <a:latin typeface="Calibri" panose="020F0502020204030204" pitchFamily="34" charset="0"/>
                      </a:endParaRPr>
                    </a:p>
                  </a:txBody>
                  <a:tcPr marL="8227" marR="8227" marT="8227" marB="0" anchor="ctr">
                    <a:solidFill>
                      <a:schemeClr val="accent1"/>
                    </a:solidFill>
                  </a:tcPr>
                </a:tc>
                <a:tc rowSpan="3">
                  <a:txBody>
                    <a:bodyPr/>
                    <a:lstStyle/>
                    <a:p>
                      <a:pPr algn="ctr" rtl="0" fontAlgn="ctr"/>
                      <a:r>
                        <a:rPr lang="en-GB" sz="1200" b="1" u="none" strike="noStrike" dirty="0">
                          <a:solidFill>
                            <a:schemeClr val="bg1"/>
                          </a:solidFill>
                          <a:effectLst/>
                        </a:rPr>
                        <a:t>Comments</a:t>
                      </a:r>
                      <a:endParaRPr lang="en-GB" sz="1200" b="1" i="0" u="none" strike="noStrike" dirty="0">
                        <a:solidFill>
                          <a:schemeClr val="bg1"/>
                        </a:solidFill>
                        <a:effectLst/>
                        <a:latin typeface="Calibri" panose="020F0502020204030204" pitchFamily="34" charset="0"/>
                      </a:endParaRPr>
                    </a:p>
                  </a:txBody>
                  <a:tcPr marL="8227" marR="8227" marT="8227" marB="0" anchor="ctr">
                    <a:solidFill>
                      <a:schemeClr val="accent1"/>
                    </a:solidFill>
                  </a:tcPr>
                </a:tc>
                <a:extLst>
                  <a:ext uri="{0D108BD9-81ED-4DB2-BD59-A6C34878D82A}">
                    <a16:rowId xmlns:a16="http://schemas.microsoft.com/office/drawing/2014/main" val="10000"/>
                  </a:ext>
                </a:extLst>
              </a:tr>
              <a:tr h="164535">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rtl="0" fontAlgn="ctr"/>
                      <a:r>
                        <a:rPr lang="en-GB" sz="1200" b="1" u="none" strike="noStrike" dirty="0">
                          <a:solidFill>
                            <a:schemeClr val="bg1"/>
                          </a:solidFill>
                          <a:effectLst/>
                        </a:rPr>
                        <a:t>H/M/L</a:t>
                      </a:r>
                      <a:endParaRPr lang="en-GB" sz="1200" b="1" i="0" u="none" strike="noStrike" dirty="0">
                        <a:solidFill>
                          <a:schemeClr val="bg1"/>
                        </a:solidFill>
                        <a:effectLst/>
                        <a:latin typeface="Calibri" panose="020F0502020204030204" pitchFamily="34" charset="0"/>
                      </a:endParaRPr>
                    </a:p>
                  </a:txBody>
                  <a:tcPr marL="8227" marR="8227" marT="8227" marB="0" anchor="ctr">
                    <a:solidFill>
                      <a:schemeClr val="accent1"/>
                    </a:solidFill>
                  </a:tcPr>
                </a:tc>
                <a:tc vMerge="1">
                  <a:txBody>
                    <a:bodyPr/>
                    <a:lstStyle/>
                    <a:p>
                      <a:endParaRPr lang="en-GB"/>
                    </a:p>
                  </a:txBody>
                  <a:tcPr/>
                </a:tc>
                <a:extLst>
                  <a:ext uri="{0D108BD9-81ED-4DB2-BD59-A6C34878D82A}">
                    <a16:rowId xmlns:a16="http://schemas.microsoft.com/office/drawing/2014/main" val="10001"/>
                  </a:ext>
                </a:extLst>
              </a:tr>
              <a:tr h="164535">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fontAlgn="t"/>
                      <a:r>
                        <a:rPr lang="en-GB" sz="1200" u="none" strike="noStrike" dirty="0">
                          <a:effectLst/>
                        </a:rPr>
                        <a:t> </a:t>
                      </a:r>
                      <a:endParaRPr lang="en-GB" sz="1200" b="0" i="0" u="none" strike="noStrike" dirty="0">
                        <a:solidFill>
                          <a:srgbClr val="000000"/>
                        </a:solidFill>
                        <a:effectLst/>
                        <a:latin typeface="Calibri" panose="020F0502020204030204" pitchFamily="34" charset="0"/>
                      </a:endParaRPr>
                    </a:p>
                  </a:txBody>
                  <a:tcPr marL="8227" marR="8227" marT="8227" marB="0"/>
                </a:tc>
                <a:tc vMerge="1">
                  <a:txBody>
                    <a:bodyPr/>
                    <a:lstStyle/>
                    <a:p>
                      <a:endParaRPr lang="en-GB"/>
                    </a:p>
                  </a:txBody>
                  <a:tcPr/>
                </a:tc>
                <a:extLst>
                  <a:ext uri="{0D108BD9-81ED-4DB2-BD59-A6C34878D82A}">
                    <a16:rowId xmlns:a16="http://schemas.microsoft.com/office/drawing/2014/main" val="10002"/>
                  </a:ext>
                </a:extLst>
              </a:tr>
              <a:tr h="329070">
                <a:tc>
                  <a:txBody>
                    <a:bodyPr/>
                    <a:lstStyle/>
                    <a:p>
                      <a:pPr algn="l" rtl="0" fontAlgn="ctr"/>
                      <a:r>
                        <a:rPr lang="en-GB" sz="1200" u="none" strike="noStrike">
                          <a:effectLst/>
                        </a:rPr>
                        <a:t>1</a:t>
                      </a:r>
                      <a:endParaRPr lang="en-GB" sz="1200" b="0" i="0" u="none" strike="noStrike">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u="none" strike="noStrike" dirty="0" smtClean="0">
                          <a:effectLst/>
                        </a:rPr>
                        <a:t>01-Jan-2020</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u="none" strike="noStrike" dirty="0" smtClean="0">
                          <a:effectLst/>
                        </a:rPr>
                        <a:t>Panchanan</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u="none" strike="noStrike" dirty="0" smtClean="0">
                          <a:effectLst/>
                        </a:rPr>
                        <a:t>GMDART</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Team</a:t>
                      </a:r>
                      <a:r>
                        <a:rPr lang="en-GB" sz="1200" b="0" i="0" u="none" strike="noStrike" baseline="0" dirty="0" smtClean="0">
                          <a:solidFill>
                            <a:srgbClr val="000000"/>
                          </a:solidFill>
                          <a:effectLst/>
                          <a:latin typeface="Calibri" panose="020F0502020204030204" pitchFamily="34" charset="0"/>
                        </a:rPr>
                        <a:t> dependency on two resources</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u="none" strike="noStrike" dirty="0" smtClean="0">
                          <a:effectLst/>
                        </a:rPr>
                        <a:t>Panchanan/Shashi</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a:solidFill>
                            <a:schemeClr val="dk1"/>
                          </a:solidFill>
                          <a:effectLst/>
                          <a:latin typeface="+mn-lt"/>
                        </a:rPr>
                        <a:t>M</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We are cross</a:t>
                      </a:r>
                      <a:r>
                        <a:rPr lang="en-GB" sz="1200" b="0" i="0" u="none" strike="noStrike" baseline="0" dirty="0" smtClean="0">
                          <a:solidFill>
                            <a:srgbClr val="000000"/>
                          </a:solidFill>
                          <a:effectLst/>
                          <a:latin typeface="Calibri" panose="020F0502020204030204" pitchFamily="34" charset="0"/>
                        </a:rPr>
                        <a:t> training the team members to reduce the dependency </a:t>
                      </a:r>
                      <a:endParaRPr lang="en-GB" sz="1200" b="0" i="0" u="none" strike="noStrike" dirty="0">
                        <a:solidFill>
                          <a:srgbClr val="000000"/>
                        </a:solidFill>
                        <a:effectLst/>
                        <a:latin typeface="Calibri" panose="020F0502020204030204" pitchFamily="34" charset="0"/>
                      </a:endParaRPr>
                    </a:p>
                  </a:txBody>
                  <a:tcPr marL="74041" marR="8227" marT="8227" marB="0" anchor="ctr"/>
                </a:tc>
                <a:extLst>
                  <a:ext uri="{0D108BD9-81ED-4DB2-BD59-A6C34878D82A}">
                    <a16:rowId xmlns:a16="http://schemas.microsoft.com/office/drawing/2014/main" val="10003"/>
                  </a:ext>
                </a:extLst>
              </a:tr>
              <a:tr h="329070">
                <a:tc>
                  <a:txBody>
                    <a:bodyPr/>
                    <a:lstStyle/>
                    <a:p>
                      <a:pPr algn="l" rtl="0" fontAlgn="ctr"/>
                      <a:r>
                        <a:rPr lang="en-GB" sz="1200" b="0" i="0" u="none" strike="noStrike" dirty="0" smtClean="0">
                          <a:solidFill>
                            <a:srgbClr val="000000"/>
                          </a:solidFill>
                          <a:effectLst/>
                          <a:latin typeface="Calibri" panose="020F0502020204030204" pitchFamily="34" charset="0"/>
                        </a:rPr>
                        <a:t>2</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01-Feb-2020</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Panchanan</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en-GB" sz="1200" u="none" strike="noStrike" dirty="0" smtClean="0">
                          <a:effectLst/>
                        </a:rPr>
                        <a:t>GMDART</a:t>
                      </a:r>
                      <a:endParaRPr lang="en-GB" sz="1200" b="0" i="0" u="none" strike="noStrike" dirty="0" smtClean="0">
                        <a:solidFill>
                          <a:srgbClr val="000000"/>
                        </a:solidFill>
                        <a:effectLst/>
                        <a:latin typeface="Calibri" panose="020F0502020204030204" pitchFamily="34" charset="0"/>
                      </a:endParaRPr>
                    </a:p>
                    <a:p>
                      <a:pPr algn="l" rtl="0" fontAlgn="ct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One resource Jyothi want release</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Panchanan/Shashi</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M</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Have discussed</a:t>
                      </a:r>
                      <a:r>
                        <a:rPr lang="en-GB" sz="1200" b="0" i="0" u="none" strike="noStrike" baseline="0" dirty="0" smtClean="0">
                          <a:solidFill>
                            <a:srgbClr val="000000"/>
                          </a:solidFill>
                          <a:effectLst/>
                          <a:latin typeface="Calibri" panose="020F0502020204030204" pitchFamily="34" charset="0"/>
                        </a:rPr>
                        <a:t> with resource post that she agreed to continue.</a:t>
                      </a:r>
                      <a:endParaRPr lang="en-GB" sz="1200" b="0" i="0" u="none" strike="noStrike" dirty="0">
                        <a:solidFill>
                          <a:srgbClr val="000000"/>
                        </a:solidFill>
                        <a:effectLst/>
                        <a:latin typeface="Calibri" panose="020F0502020204030204" pitchFamily="34" charset="0"/>
                      </a:endParaRPr>
                    </a:p>
                  </a:txBody>
                  <a:tcPr marL="74041" marR="8227" marT="8227" marB="0" anchor="ctr"/>
                </a:tc>
                <a:extLst>
                  <a:ext uri="{0D108BD9-81ED-4DB2-BD59-A6C34878D82A}">
                    <a16:rowId xmlns:a16="http://schemas.microsoft.com/office/drawing/2014/main" val="477504064"/>
                  </a:ext>
                </a:extLst>
              </a:tr>
              <a:tr h="329070">
                <a:tc>
                  <a:txBody>
                    <a:bodyPr/>
                    <a:lstStyle/>
                    <a:p>
                      <a:pPr algn="l" rtl="0" fontAlgn="ctr"/>
                      <a:r>
                        <a:rPr lang="en-GB" sz="1200" b="0" i="0" u="none" strike="noStrike" dirty="0" smtClean="0">
                          <a:solidFill>
                            <a:srgbClr val="000000"/>
                          </a:solidFill>
                          <a:effectLst/>
                          <a:latin typeface="Calibri" panose="020F0502020204030204" pitchFamily="34" charset="0"/>
                        </a:rPr>
                        <a:t>3</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05-May-2020</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Panchanan</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GMDART</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One resource movement proposed</a:t>
                      </a:r>
                      <a:r>
                        <a:rPr lang="en-GB" sz="1200" b="0" i="0" u="none" strike="noStrike" baseline="0" dirty="0" smtClean="0">
                          <a:solidFill>
                            <a:srgbClr val="000000"/>
                          </a:solidFill>
                          <a:effectLst/>
                          <a:latin typeface="Calibri" panose="020F0502020204030204" pitchFamily="34" charset="0"/>
                        </a:rPr>
                        <a:t> due to new fulfilment</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Panchanan/Shashi</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L</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Backup Resource need to be planned</a:t>
                      </a:r>
                      <a:endParaRPr lang="en-GB" sz="1200" b="0" i="0" u="none" strike="noStrike" dirty="0">
                        <a:solidFill>
                          <a:srgbClr val="000000"/>
                        </a:solidFill>
                        <a:effectLst/>
                        <a:latin typeface="Calibri" panose="020F0502020204030204" pitchFamily="34" charset="0"/>
                      </a:endParaRPr>
                    </a:p>
                  </a:txBody>
                  <a:tcPr marL="74041" marR="8227" marT="8227" marB="0" anchor="ctr"/>
                </a:tc>
                <a:extLst>
                  <a:ext uri="{0D108BD9-81ED-4DB2-BD59-A6C34878D82A}">
                    <a16:rowId xmlns:a16="http://schemas.microsoft.com/office/drawing/2014/main" val="2290202342"/>
                  </a:ext>
                </a:extLst>
              </a:tr>
              <a:tr h="329070">
                <a:tc>
                  <a:txBody>
                    <a:bodyPr/>
                    <a:lstStyle/>
                    <a:p>
                      <a:pPr algn="l" rtl="0" fontAlgn="ctr"/>
                      <a:r>
                        <a:rPr lang="en-GB" sz="1200" b="0" i="0" u="none" strike="noStrike" dirty="0" smtClean="0">
                          <a:solidFill>
                            <a:srgbClr val="000000"/>
                          </a:solidFill>
                          <a:effectLst/>
                          <a:latin typeface="Calibri" panose="020F0502020204030204" pitchFamily="34" charset="0"/>
                        </a:rPr>
                        <a:t>4</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03-May-2020</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Panchanan</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GMDART</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Team awareness on</a:t>
                      </a:r>
                      <a:r>
                        <a:rPr lang="en-GB" sz="1200" b="0" i="0" u="none" strike="noStrike" baseline="0" dirty="0" smtClean="0">
                          <a:solidFill>
                            <a:srgbClr val="000000"/>
                          </a:solidFill>
                          <a:effectLst/>
                          <a:latin typeface="Calibri" panose="020F0502020204030204" pitchFamily="34" charset="0"/>
                        </a:rPr>
                        <a:t> process is very low</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Panchanan</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M</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Working on</a:t>
                      </a:r>
                      <a:r>
                        <a:rPr lang="en-GB" sz="1200" b="0" i="0" u="none" strike="noStrike" baseline="0" dirty="0" smtClean="0">
                          <a:solidFill>
                            <a:srgbClr val="000000"/>
                          </a:solidFill>
                          <a:effectLst/>
                          <a:latin typeface="Calibri" panose="020F0502020204030204" pitchFamily="34" charset="0"/>
                        </a:rPr>
                        <a:t> with team to streamline </a:t>
                      </a:r>
                      <a:endParaRPr lang="en-GB" sz="1200" b="0" i="0" u="none" strike="noStrike" dirty="0">
                        <a:solidFill>
                          <a:srgbClr val="000000"/>
                        </a:solidFill>
                        <a:effectLst/>
                        <a:latin typeface="Calibri" panose="020F0502020204030204" pitchFamily="34" charset="0"/>
                      </a:endParaRPr>
                    </a:p>
                  </a:txBody>
                  <a:tcPr marL="74041" marR="8227" marT="8227" marB="0" anchor="ctr"/>
                </a:tc>
                <a:extLst>
                  <a:ext uri="{0D108BD9-81ED-4DB2-BD59-A6C34878D82A}">
                    <a16:rowId xmlns:a16="http://schemas.microsoft.com/office/drawing/2014/main" val="3996806052"/>
                  </a:ext>
                </a:extLst>
              </a:tr>
            </a:tbl>
          </a:graphicData>
        </a:graphic>
      </p:graphicFrame>
    </p:spTree>
    <p:extLst>
      <p:ext uri="{BB962C8B-B14F-4D97-AF65-F5344CB8AC3E}">
        <p14:creationId xmlns:p14="http://schemas.microsoft.com/office/powerpoint/2010/main" val="1165081790"/>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304800"/>
            <a:ext cx="8153398" cy="400110"/>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u="none" dirty="0" smtClean="0">
                <a:ln w="0"/>
                <a:solidFill>
                  <a:schemeClr val="bg1"/>
                </a:solidFill>
                <a:effectLst>
                  <a:outerShdw blurRad="38100" dist="19050" dir="2700000" algn="tl" rotWithShape="0">
                    <a:schemeClr val="dk1">
                      <a:alpha val="40000"/>
                    </a:schemeClr>
                  </a:outerShdw>
                </a:effectLst>
              </a:rPr>
              <a:t>Ticket Quality Details</a:t>
            </a:r>
            <a:endParaRPr lang="de-DE" sz="2000" u="none" dirty="0">
              <a:ln w="0"/>
              <a:solidFill>
                <a:schemeClr val="bg1"/>
              </a:solidFill>
              <a:effectLst>
                <a:outerShdw blurRad="38100" dist="19050" dir="2700000" algn="tl" rotWithShape="0">
                  <a:schemeClr val="dk1">
                    <a:alpha val="40000"/>
                  </a:schemeClr>
                </a:outerShdw>
              </a:effectLst>
              <a:latin typeface="+mn-lt"/>
            </a:endParaRPr>
          </a:p>
        </p:txBody>
      </p:sp>
      <p:sp>
        <p:nvSpPr>
          <p:cNvPr id="9" name="Rectangle 8"/>
          <p:cNvSpPr/>
          <p:nvPr/>
        </p:nvSpPr>
        <p:spPr>
          <a:xfrm>
            <a:off x="609600" y="4343400"/>
            <a:ext cx="7848600" cy="12954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r>
              <a:rPr lang="en-IN" sz="1600" dirty="0">
                <a:solidFill>
                  <a:prstClr val="black"/>
                </a:solidFill>
              </a:rPr>
              <a:t>Inference</a:t>
            </a:r>
          </a:p>
          <a:p>
            <a:endParaRPr lang="en-GB" sz="1600" b="0" u="none" dirty="0">
              <a:solidFill>
                <a:prstClr val="black"/>
              </a:solidFill>
            </a:endParaRPr>
          </a:p>
          <a:p>
            <a:pPr marL="228600" indent="-228600">
              <a:buAutoNum type="arabicPeriod"/>
            </a:pPr>
            <a:r>
              <a:rPr lang="en-US" sz="1600" b="0" u="none" dirty="0" smtClean="0">
                <a:solidFill>
                  <a:prstClr val="black"/>
                </a:solidFill>
              </a:rPr>
              <a:t>In GMDART area 4 tickets was missed by Jyothi, so have trained to her on the process.</a:t>
            </a:r>
          </a:p>
          <a:p>
            <a:pPr marL="228600" indent="-228600">
              <a:buAutoNum type="arabicPeriod"/>
            </a:pPr>
            <a:r>
              <a:rPr lang="en-US" sz="1600" b="0" u="none" dirty="0" smtClean="0">
                <a:solidFill>
                  <a:prstClr val="black"/>
                </a:solidFill>
              </a:rPr>
              <a:t>In CAO, Chand did the 2 ticket wrongly closed without activity update. Guided to the team.</a:t>
            </a:r>
            <a:endParaRPr lang="en-IN" dirty="0">
              <a:solidFill>
                <a:prstClr val="black"/>
              </a:solidFill>
            </a:endParaRPr>
          </a:p>
        </p:txBody>
      </p:sp>
      <p:graphicFrame>
        <p:nvGraphicFramePr>
          <p:cNvPr id="7" name="Chart 6">
            <a:extLst>
              <a:ext uri="{FF2B5EF4-FFF2-40B4-BE49-F238E27FC236}">
                <a16:creationId xmlns:a16="http://schemas.microsoft.com/office/drawing/2014/main" id="{00000000-0008-0000-0E00-000003000000}"/>
              </a:ext>
            </a:extLst>
          </p:cNvPr>
          <p:cNvGraphicFramePr>
            <a:graphicFrameLocks/>
          </p:cNvGraphicFramePr>
          <p:nvPr>
            <p:extLst>
              <p:ext uri="{D42A27DB-BD31-4B8C-83A1-F6EECF244321}">
                <p14:modId xmlns:p14="http://schemas.microsoft.com/office/powerpoint/2010/main" val="3188731117"/>
              </p:ext>
            </p:extLst>
          </p:nvPr>
        </p:nvGraphicFramePr>
        <p:xfrm>
          <a:off x="3733800" y="1161808"/>
          <a:ext cx="4572000" cy="27813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154448288"/>
              </p:ext>
            </p:extLst>
          </p:nvPr>
        </p:nvGraphicFramePr>
        <p:xfrm>
          <a:off x="637903" y="1204285"/>
          <a:ext cx="2908300" cy="1343819"/>
        </p:xfrm>
        <a:graphic>
          <a:graphicData uri="http://schemas.openxmlformats.org/drawingml/2006/table">
            <a:tbl>
              <a:tblPr/>
              <a:tblGrid>
                <a:gridCol w="816714">
                  <a:extLst>
                    <a:ext uri="{9D8B030D-6E8A-4147-A177-3AD203B41FA5}">
                      <a16:colId xmlns:a16="http://schemas.microsoft.com/office/drawing/2014/main" val="1878032349"/>
                    </a:ext>
                  </a:extLst>
                </a:gridCol>
                <a:gridCol w="936234">
                  <a:extLst>
                    <a:ext uri="{9D8B030D-6E8A-4147-A177-3AD203B41FA5}">
                      <a16:colId xmlns:a16="http://schemas.microsoft.com/office/drawing/2014/main" val="633450148"/>
                    </a:ext>
                  </a:extLst>
                </a:gridCol>
                <a:gridCol w="1155352">
                  <a:extLst>
                    <a:ext uri="{9D8B030D-6E8A-4147-A177-3AD203B41FA5}">
                      <a16:colId xmlns:a16="http://schemas.microsoft.com/office/drawing/2014/main" val="3658561637"/>
                    </a:ext>
                  </a:extLst>
                </a:gridCol>
              </a:tblGrid>
              <a:tr h="577463">
                <a:tc>
                  <a:txBody>
                    <a:bodyPr/>
                    <a:lstStyle/>
                    <a:p>
                      <a:pPr algn="l" rtl="0" fontAlgn="b"/>
                      <a:r>
                        <a:rPr lang="en-US" sz="1100" b="0" i="0" u="none" strike="noStrike" dirty="0">
                          <a:solidFill>
                            <a:srgbClr val="FFFFFF"/>
                          </a:solidFill>
                          <a:effectLst/>
                          <a:latin typeface="Calibri" panose="020F0502020204030204" pitchFamily="34" charset="0"/>
                        </a:rPr>
                        <a:t>Team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rtl="0" fontAlgn="b"/>
                      <a:r>
                        <a:rPr lang="en-US" sz="1100" b="0" i="0" u="none" strike="noStrike">
                          <a:solidFill>
                            <a:srgbClr val="FFFFFF"/>
                          </a:solidFill>
                          <a:effectLst/>
                          <a:latin typeface="Calibri" panose="020F0502020204030204" pitchFamily="34" charset="0"/>
                        </a:rPr>
                        <a:t>Apr-20 %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rtl="0" fontAlgn="b"/>
                      <a:r>
                        <a:rPr lang="en-US" sz="1100" b="0" i="0" u="none" strike="noStrike">
                          <a:solidFill>
                            <a:srgbClr val="FFFFFF"/>
                          </a:solidFill>
                          <a:effectLst/>
                          <a:latin typeface="Calibri" panose="020F0502020204030204" pitchFamily="34" charset="0"/>
                        </a:rPr>
                        <a:t>May-20 %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849449479"/>
                  </a:ext>
                </a:extLst>
              </a:tr>
              <a:tr h="383178">
                <a:tc>
                  <a:txBody>
                    <a:bodyPr/>
                    <a:lstStyle/>
                    <a:p>
                      <a:pPr algn="l" fontAlgn="ctr"/>
                      <a:r>
                        <a:rPr lang="en-US" sz="1100" b="0" i="0" u="none" strike="noStrike">
                          <a:solidFill>
                            <a:srgbClr val="000000"/>
                          </a:solidFill>
                          <a:effectLst/>
                          <a:latin typeface="Calibri" panose="020F0502020204030204" pitchFamily="34" charset="0"/>
                        </a:rPr>
                        <a:t>GMDart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97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0000"/>
                          </a:solidFill>
                          <a:effectLst/>
                          <a:latin typeface="Calibri" panose="020F0502020204030204" pitchFamily="34" charset="0"/>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8547984"/>
                  </a:ext>
                </a:extLst>
              </a:tr>
              <a:tr h="383178">
                <a:tc>
                  <a:txBody>
                    <a:bodyPr/>
                    <a:lstStyle/>
                    <a:p>
                      <a:pPr algn="l" fontAlgn="ctr"/>
                      <a:r>
                        <a:rPr lang="en-US" sz="1100" b="0" i="0" u="none" strike="noStrike">
                          <a:solidFill>
                            <a:srgbClr val="000000"/>
                          </a:solidFill>
                          <a:effectLst/>
                          <a:latin typeface="Calibri" panose="020F0502020204030204" pitchFamily="34" charset="0"/>
                        </a:rPr>
                        <a:t>CAO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0000"/>
                          </a:solidFill>
                          <a:effectLst/>
                          <a:latin typeface="Calibri" panose="020F0502020204030204" pitchFamily="34" charset="0"/>
                        </a:rPr>
                        <a:t>96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5393046"/>
                  </a:ext>
                </a:extLst>
              </a:tr>
            </a:tbl>
          </a:graphicData>
        </a:graphic>
      </p:graphicFrame>
    </p:spTree>
    <p:extLst>
      <p:ext uri="{BB962C8B-B14F-4D97-AF65-F5344CB8AC3E}">
        <p14:creationId xmlns:p14="http://schemas.microsoft.com/office/powerpoint/2010/main" val="3779589951"/>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89004" y="381000"/>
            <a:ext cx="8021596" cy="400110"/>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wrap="square" rtlCol="0">
            <a:spAutoFit/>
          </a:bodyPr>
          <a:lstStyle/>
          <a:p>
            <a:r>
              <a:rPr lang="de-DE" sz="2000" u="none" dirty="0" smtClean="0">
                <a:ln w="0"/>
                <a:solidFill>
                  <a:schemeClr val="bg1"/>
                </a:solidFill>
                <a:effectLst>
                  <a:outerShdw blurRad="38100" dist="19050" dir="2700000" algn="tl" rotWithShape="0">
                    <a:schemeClr val="dk1">
                      <a:alpha val="40000"/>
                    </a:schemeClr>
                  </a:outerShdw>
                </a:effectLst>
              </a:rPr>
              <a:t>F&amp;Q and Action Point</a:t>
            </a:r>
            <a:endParaRPr lang="de-DE" sz="2000" u="none"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59008798"/>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8300" y="469331"/>
            <a:ext cx="8623300" cy="2077492"/>
          </a:xfrm>
          <a:prstGeom prst="rect">
            <a:avLst/>
          </a:prstGeom>
          <a:noFill/>
        </p:spPr>
        <p:txBody>
          <a:bodyPr wrap="square" rtlCol="0">
            <a:spAutoFit/>
          </a:bodyPr>
          <a:lstStyle/>
          <a:p>
            <a:endParaRPr lang="en-US" sz="1300" b="0" u="none" dirty="0">
              <a:solidFill>
                <a:schemeClr val="tx1"/>
              </a:solidFill>
              <a:latin typeface="+mn-lt"/>
            </a:endParaRPr>
          </a:p>
          <a:p>
            <a:pPr marL="171450" indent="-171450">
              <a:buFont typeface="Arial" panose="020B0604020202020204" pitchFamily="34" charset="0"/>
              <a:buChar char="•"/>
            </a:pPr>
            <a:endParaRPr lang="en-GB" sz="1300" b="0" u="none" dirty="0">
              <a:solidFill>
                <a:schemeClr val="tx1"/>
              </a:solidFill>
              <a:latin typeface="+mn-lt"/>
            </a:endParaRPr>
          </a:p>
          <a:p>
            <a:pPr marL="171450" indent="-171450">
              <a:buFont typeface="Arial" panose="020B0604020202020204" pitchFamily="34" charset="0"/>
              <a:buChar char="•"/>
            </a:pPr>
            <a:endParaRPr lang="en-US" sz="1300" b="0" u="none" dirty="0">
              <a:solidFill>
                <a:schemeClr val="tx1"/>
              </a:solidFill>
              <a:latin typeface="+mn-lt"/>
            </a:endParaRPr>
          </a:p>
          <a:p>
            <a:pPr marL="171450" indent="-171450">
              <a:buFont typeface="Arial" panose="020B0604020202020204" pitchFamily="34" charset="0"/>
              <a:buChar char="•"/>
            </a:pPr>
            <a:endParaRPr lang="en-GB" sz="1300" b="0" u="none" dirty="0">
              <a:solidFill>
                <a:schemeClr val="tx1"/>
              </a:solidFill>
              <a:latin typeface="+mn-lt"/>
            </a:endParaRPr>
          </a:p>
          <a:p>
            <a:pPr marL="171450" indent="-171450">
              <a:buFont typeface="Arial" panose="020B0604020202020204" pitchFamily="34" charset="0"/>
              <a:buChar char="•"/>
            </a:pPr>
            <a:endParaRPr lang="en-GB" sz="1300" b="0" u="none" dirty="0">
              <a:solidFill>
                <a:schemeClr val="tx1"/>
              </a:solidFill>
              <a:latin typeface="+mn-lt"/>
            </a:endParaRPr>
          </a:p>
          <a:p>
            <a:pPr marL="171450" indent="-171450">
              <a:buFont typeface="Arial" panose="020B0604020202020204" pitchFamily="34" charset="0"/>
              <a:buChar char="•"/>
            </a:pPr>
            <a:endParaRPr lang="en-US" sz="1300" b="0" u="none" dirty="0">
              <a:solidFill>
                <a:schemeClr val="tx1"/>
              </a:solidFill>
              <a:latin typeface="+mn-lt"/>
            </a:endParaRPr>
          </a:p>
          <a:p>
            <a:endParaRPr lang="en-US" sz="1300" b="0" u="none" dirty="0">
              <a:solidFill>
                <a:srgbClr val="FF0000"/>
              </a:solidFill>
              <a:latin typeface="+mn-lt"/>
            </a:endParaRPr>
          </a:p>
          <a:p>
            <a:pPr marL="171450" indent="-171450">
              <a:buFont typeface="Arial" panose="020B0604020202020204" pitchFamily="34" charset="0"/>
              <a:buChar char="•"/>
            </a:pPr>
            <a:endParaRPr lang="en-US" sz="1300" b="0" u="none" dirty="0">
              <a:solidFill>
                <a:schemeClr val="tx1"/>
              </a:solidFill>
              <a:latin typeface="+mn-lt"/>
            </a:endParaRPr>
          </a:p>
          <a:p>
            <a:pPr marL="171450" indent="-171450">
              <a:buFont typeface="Arial" panose="020B0604020202020204" pitchFamily="34" charset="0"/>
              <a:buChar char="•"/>
            </a:pPr>
            <a:endParaRPr lang="en-US" sz="1300" b="0" u="none" dirty="0">
              <a:solidFill>
                <a:schemeClr val="tx1"/>
              </a:solidFill>
              <a:latin typeface="+mn-lt"/>
            </a:endParaRPr>
          </a:p>
          <a:p>
            <a:endParaRPr lang="de-DE" dirty="0"/>
          </a:p>
        </p:txBody>
      </p:sp>
      <p:sp>
        <p:nvSpPr>
          <p:cNvPr id="5" name="Text Placeholder 27"/>
          <p:cNvSpPr txBox="1">
            <a:spLocks/>
          </p:cNvSpPr>
          <p:nvPr/>
        </p:nvSpPr>
        <p:spPr>
          <a:xfrm>
            <a:off x="4672013" y="1285875"/>
            <a:ext cx="3906837" cy="125413"/>
          </a:xfrm>
          <a:prstGeom prst="rect">
            <a:avLst/>
          </a:prstGeom>
        </p:spPr>
        <p:txBody>
          <a:bodyPr lIns="0" tIns="0" rIns="0" bIns="0" anchor="b">
            <a:spAutoFit/>
          </a:bodyPr>
          <a:lstStyle/>
          <a:p>
            <a:pPr defTabSz="891628">
              <a:defRPr/>
            </a:pPr>
            <a:r>
              <a:rPr lang="en-US" sz="814" b="0" u="none" dirty="0">
                <a:solidFill>
                  <a:srgbClr val="FFFFFF"/>
                </a:solidFill>
                <a:latin typeface="Segoe UI Symbol" pitchFamily="34" charset="0"/>
                <a:ea typeface="Segoe UI Symbol" pitchFamily="34" charset="0"/>
                <a:cs typeface="Arial" charset="0"/>
              </a:rPr>
              <a:t>Combination single axis chart</a:t>
            </a:r>
          </a:p>
        </p:txBody>
      </p:sp>
      <p:graphicFrame>
        <p:nvGraphicFramePr>
          <p:cNvPr id="6" name="Table 5"/>
          <p:cNvGraphicFramePr>
            <a:graphicFrameLocks noGrp="1"/>
          </p:cNvGraphicFramePr>
          <p:nvPr>
            <p:extLst>
              <p:ext uri="{D42A27DB-BD31-4B8C-83A1-F6EECF244321}">
                <p14:modId xmlns:p14="http://schemas.microsoft.com/office/powerpoint/2010/main" val="2382221708"/>
              </p:ext>
            </p:extLst>
          </p:nvPr>
        </p:nvGraphicFramePr>
        <p:xfrm>
          <a:off x="482876" y="456493"/>
          <a:ext cx="8121650" cy="11988229"/>
        </p:xfrm>
        <a:graphic>
          <a:graphicData uri="http://schemas.openxmlformats.org/drawingml/2006/table">
            <a:tbl>
              <a:tblPr/>
              <a:tblGrid>
                <a:gridCol w="8121650">
                  <a:extLst>
                    <a:ext uri="{9D8B030D-6E8A-4147-A177-3AD203B41FA5}">
                      <a16:colId xmlns:a16="http://schemas.microsoft.com/office/drawing/2014/main" val="20000"/>
                    </a:ext>
                  </a:extLst>
                </a:gridCol>
              </a:tblGrid>
              <a:tr h="356171">
                <a:tc>
                  <a:txBody>
                    <a:bodyPr/>
                    <a:lstStyle/>
                    <a:p>
                      <a:pPr marL="0" marR="0" lvl="0" indent="0" algn="ctr" defTabSz="893763"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dirty="0" smtClean="0">
                          <a:ln>
                            <a:noFill/>
                          </a:ln>
                          <a:solidFill>
                            <a:srgbClr val="FFFFFF"/>
                          </a:solidFill>
                          <a:effectLst/>
                          <a:latin typeface="+mn-lt"/>
                          <a:ea typeface="ＭＳ Ｐゴシック" pitchFamily="34" charset="-128"/>
                          <a:cs typeface="Segoe UI" pitchFamily="34" charset="0"/>
                        </a:rPr>
                        <a:t>CAO Executive </a:t>
                      </a:r>
                      <a:r>
                        <a:rPr kumimoji="0" lang="en-GB" altLang="en-US" sz="1400" b="1" i="0" u="none" strike="noStrike" cap="none" normalizeH="0" baseline="0" dirty="0">
                          <a:ln>
                            <a:noFill/>
                          </a:ln>
                          <a:solidFill>
                            <a:srgbClr val="FFFFFF"/>
                          </a:solidFill>
                          <a:effectLst/>
                          <a:latin typeface="+mn-lt"/>
                          <a:ea typeface="ＭＳ Ｐゴシック" pitchFamily="34" charset="-128"/>
                          <a:cs typeface="Segoe UI" pitchFamily="34" charset="0"/>
                        </a:rPr>
                        <a:t>Summary </a:t>
                      </a:r>
                    </a:p>
                  </a:txBody>
                  <a:tcPr marL="82674" marR="82674" marT="41275" marB="41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816029">
                <a:tc>
                  <a:txBody>
                    <a:bodyPr/>
                    <a:lstStyle/>
                    <a:p>
                      <a:pPr marL="0" lvl="1" algn="just" defTabSz="910725"/>
                      <a:r>
                        <a:rPr lang="en-GB" sz="1600" b="1" u="sng" dirty="0" smtClean="0">
                          <a:solidFill>
                            <a:schemeClr val="tx1"/>
                          </a:solidFill>
                          <a:latin typeface="+mn-lt"/>
                          <a:cs typeface="Arial" panose="020B0604020202020204" pitchFamily="34" charset="0"/>
                        </a:rPr>
                        <a:t>Transaction </a:t>
                      </a:r>
                      <a:r>
                        <a:rPr lang="en-GB" sz="1600" b="1" u="sng" dirty="0">
                          <a:solidFill>
                            <a:schemeClr val="tx1"/>
                          </a:solidFill>
                          <a:latin typeface="+mn-lt"/>
                          <a:cs typeface="Arial" panose="020B0604020202020204" pitchFamily="34" charset="0"/>
                        </a:rPr>
                        <a:t>Summary:</a:t>
                      </a:r>
                    </a:p>
                    <a:p>
                      <a:pPr marL="536575" marR="0" lvl="1" indent="-1714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600" b="0" u="none" kern="1200" baseline="0" dirty="0" smtClean="0">
                          <a:solidFill>
                            <a:schemeClr val="tx1"/>
                          </a:solidFill>
                          <a:latin typeface="+mn-lt"/>
                          <a:ea typeface="+mn-ea"/>
                          <a:cs typeface="Arial" panose="020B0604020202020204" pitchFamily="34" charset="0"/>
                        </a:rPr>
                        <a:t>Team resized from 10 to 7 FTE’s and till now first week of support looks good, no major issue received.</a:t>
                      </a:r>
                    </a:p>
                    <a:p>
                      <a:pPr marL="536575" marR="0" lvl="1" indent="-1714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600" b="0" u="none" kern="1200" baseline="0" dirty="0" smtClean="0">
                          <a:solidFill>
                            <a:schemeClr val="tx1"/>
                          </a:solidFill>
                          <a:latin typeface="+mn-lt"/>
                          <a:ea typeface="+mn-ea"/>
                          <a:cs typeface="Arial" panose="020B0604020202020204" pitchFamily="34" charset="0"/>
                        </a:rPr>
                        <a:t>Governance call scheduled with CSM on weekly basis, we have discussed on multiple topics for streamline (like reduction of calls, Segregation of duties etc..) CSM asked to park all points till June end for clarity with their senior management.</a:t>
                      </a:r>
                    </a:p>
                    <a:p>
                      <a:pPr marL="536575" marR="0" lvl="1" indent="-1714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600" b="0" u="none" kern="1200" baseline="0" dirty="0" smtClean="0">
                          <a:solidFill>
                            <a:schemeClr val="tx1"/>
                          </a:solidFill>
                          <a:latin typeface="+mn-lt"/>
                          <a:ea typeface="+mn-ea"/>
                          <a:cs typeface="Arial" panose="020B0604020202020204" pitchFamily="34" charset="0"/>
                        </a:rPr>
                        <a:t>Resource Harinath on boarding yet to be started, DBG id created.</a:t>
                      </a:r>
                    </a:p>
                    <a:p>
                      <a:pPr marL="536575" marR="0" lvl="1" indent="-1714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1600" b="0" u="none" kern="1200" baseline="0" dirty="0" smtClean="0">
                        <a:solidFill>
                          <a:schemeClr val="tx1"/>
                        </a:solidFill>
                        <a:latin typeface="+mn-lt"/>
                        <a:ea typeface="+mn-ea"/>
                        <a:cs typeface="Arial" panose="020B0604020202020204" pitchFamily="34" charset="0"/>
                      </a:endParaRPr>
                    </a:p>
                    <a:p>
                      <a:pPr marL="0" lvl="1" algn="just" defTabSz="910725"/>
                      <a:r>
                        <a:rPr lang="en-GB" sz="1600" b="1" u="sng" dirty="0" smtClean="0">
                          <a:solidFill>
                            <a:schemeClr val="tx1"/>
                          </a:solidFill>
                          <a:latin typeface="+mn-lt"/>
                          <a:cs typeface="Arial" panose="020B0604020202020204" pitchFamily="34" charset="0"/>
                        </a:rPr>
                        <a:t>Escalation Report:</a:t>
                      </a:r>
                      <a:r>
                        <a:rPr lang="en-GB" sz="1600" b="1" u="sng" baseline="0" dirty="0" smtClean="0">
                          <a:solidFill>
                            <a:schemeClr val="tx1"/>
                          </a:solidFill>
                          <a:latin typeface="+mn-lt"/>
                          <a:cs typeface="Arial" panose="020B0604020202020204" pitchFamily="34" charset="0"/>
                        </a:rPr>
                        <a:t> </a:t>
                      </a:r>
                      <a:r>
                        <a:rPr lang="en-GB" sz="1600" b="0" u="none" baseline="0" dirty="0" smtClean="0">
                          <a:solidFill>
                            <a:schemeClr val="tx1"/>
                          </a:solidFill>
                          <a:latin typeface="+mn-lt"/>
                          <a:cs typeface="Arial" panose="020B0604020202020204" pitchFamily="34" charset="0"/>
                        </a:rPr>
                        <a:t> None</a:t>
                      </a:r>
                      <a:endParaRPr lang="en-US" altLang="en-US" sz="1400" b="1" u="none" kern="1200" dirty="0">
                        <a:solidFill>
                          <a:schemeClr val="tx1"/>
                        </a:solidFill>
                        <a:latin typeface="+mn-lt"/>
                        <a:ea typeface="+mn-ea"/>
                        <a:cs typeface="Arial" panose="020B0604020202020204" pitchFamily="34" charset="0"/>
                      </a:endParaRPr>
                    </a:p>
                  </a:txBody>
                  <a:tcPr marL="82674" marR="82674" marT="41275" marB="412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6029">
                <a:tc>
                  <a:txBody>
                    <a:bodyPr/>
                    <a:lstStyle/>
                    <a:p>
                      <a:pPr marL="92075" lvl="1" indent="-92075" algn="just" defTabSz="685800" rtl="0" eaLnBrk="1" latinLnBrk="0" hangingPunct="1"/>
                      <a:endParaRPr lang="en-US" altLang="en-US" sz="1400" b="1" u="none" kern="1200" dirty="0">
                        <a:solidFill>
                          <a:schemeClr val="tx1"/>
                        </a:solidFill>
                        <a:latin typeface="+mn-lt"/>
                        <a:ea typeface="+mn-ea"/>
                        <a:cs typeface="Arial" panose="020B0604020202020204" pitchFamily="34" charset="0"/>
                      </a:endParaRPr>
                    </a:p>
                  </a:txBody>
                  <a:tcPr marL="82674" marR="82674" marT="41275" marB="412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74218286"/>
                  </a:ext>
                </a:extLst>
              </a:tr>
            </a:tbl>
          </a:graphicData>
        </a:graphic>
      </p:graphicFrame>
    </p:spTree>
    <p:extLst>
      <p:ext uri="{BB962C8B-B14F-4D97-AF65-F5344CB8AC3E}">
        <p14:creationId xmlns:p14="http://schemas.microsoft.com/office/powerpoint/2010/main" val="1845356078"/>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8300" y="469331"/>
            <a:ext cx="8623300" cy="2077492"/>
          </a:xfrm>
          <a:prstGeom prst="rect">
            <a:avLst/>
          </a:prstGeom>
          <a:noFill/>
        </p:spPr>
        <p:txBody>
          <a:bodyPr wrap="square" rtlCol="0">
            <a:spAutoFit/>
          </a:bodyPr>
          <a:lstStyle/>
          <a:p>
            <a:endParaRPr lang="en-US" sz="1300" b="0" u="none" dirty="0">
              <a:solidFill>
                <a:schemeClr val="tx1"/>
              </a:solidFill>
              <a:latin typeface="+mn-lt"/>
            </a:endParaRPr>
          </a:p>
          <a:p>
            <a:pPr marL="171450" indent="-171450">
              <a:buFont typeface="Arial" panose="020B0604020202020204" pitchFamily="34" charset="0"/>
              <a:buChar char="•"/>
            </a:pPr>
            <a:endParaRPr lang="en-GB" sz="1300" b="0" u="none" dirty="0">
              <a:solidFill>
                <a:schemeClr val="tx1"/>
              </a:solidFill>
              <a:latin typeface="+mn-lt"/>
            </a:endParaRPr>
          </a:p>
          <a:p>
            <a:pPr marL="171450" indent="-171450">
              <a:buFont typeface="Arial" panose="020B0604020202020204" pitchFamily="34" charset="0"/>
              <a:buChar char="•"/>
            </a:pPr>
            <a:endParaRPr lang="en-US" sz="1300" b="0" u="none" dirty="0">
              <a:solidFill>
                <a:schemeClr val="tx1"/>
              </a:solidFill>
              <a:latin typeface="+mn-lt"/>
            </a:endParaRPr>
          </a:p>
          <a:p>
            <a:pPr marL="171450" indent="-171450">
              <a:buFont typeface="Arial" panose="020B0604020202020204" pitchFamily="34" charset="0"/>
              <a:buChar char="•"/>
            </a:pPr>
            <a:endParaRPr lang="en-GB" sz="1300" b="0" u="none" dirty="0">
              <a:solidFill>
                <a:schemeClr val="tx1"/>
              </a:solidFill>
              <a:latin typeface="+mn-lt"/>
            </a:endParaRPr>
          </a:p>
          <a:p>
            <a:pPr marL="171450" indent="-171450">
              <a:buFont typeface="Arial" panose="020B0604020202020204" pitchFamily="34" charset="0"/>
              <a:buChar char="•"/>
            </a:pPr>
            <a:endParaRPr lang="en-GB" sz="1300" b="0" u="none" dirty="0">
              <a:solidFill>
                <a:schemeClr val="tx1"/>
              </a:solidFill>
              <a:latin typeface="+mn-lt"/>
            </a:endParaRPr>
          </a:p>
          <a:p>
            <a:pPr marL="171450" indent="-171450">
              <a:buFont typeface="Arial" panose="020B0604020202020204" pitchFamily="34" charset="0"/>
              <a:buChar char="•"/>
            </a:pPr>
            <a:endParaRPr lang="en-US" sz="1300" b="0" u="none" dirty="0">
              <a:solidFill>
                <a:schemeClr val="tx1"/>
              </a:solidFill>
              <a:latin typeface="+mn-lt"/>
            </a:endParaRPr>
          </a:p>
          <a:p>
            <a:endParaRPr lang="en-US" sz="1300" b="0" u="none" dirty="0">
              <a:solidFill>
                <a:srgbClr val="FF0000"/>
              </a:solidFill>
              <a:latin typeface="+mn-lt"/>
            </a:endParaRPr>
          </a:p>
          <a:p>
            <a:pPr marL="171450" indent="-171450">
              <a:buFont typeface="Arial" panose="020B0604020202020204" pitchFamily="34" charset="0"/>
              <a:buChar char="•"/>
            </a:pPr>
            <a:endParaRPr lang="en-US" sz="1300" b="0" u="none" dirty="0">
              <a:solidFill>
                <a:schemeClr val="tx1"/>
              </a:solidFill>
              <a:latin typeface="+mn-lt"/>
            </a:endParaRPr>
          </a:p>
          <a:p>
            <a:pPr marL="171450" indent="-171450">
              <a:buFont typeface="Arial" panose="020B0604020202020204" pitchFamily="34" charset="0"/>
              <a:buChar char="•"/>
            </a:pPr>
            <a:endParaRPr lang="en-US" sz="1300" b="0" u="none" dirty="0">
              <a:solidFill>
                <a:schemeClr val="tx1"/>
              </a:solidFill>
              <a:latin typeface="+mn-lt"/>
            </a:endParaRPr>
          </a:p>
          <a:p>
            <a:endParaRPr lang="de-DE" dirty="0"/>
          </a:p>
        </p:txBody>
      </p:sp>
      <p:sp>
        <p:nvSpPr>
          <p:cNvPr id="5" name="Text Placeholder 27"/>
          <p:cNvSpPr txBox="1">
            <a:spLocks/>
          </p:cNvSpPr>
          <p:nvPr/>
        </p:nvSpPr>
        <p:spPr>
          <a:xfrm>
            <a:off x="4672013" y="1285875"/>
            <a:ext cx="3906837" cy="125413"/>
          </a:xfrm>
          <a:prstGeom prst="rect">
            <a:avLst/>
          </a:prstGeom>
        </p:spPr>
        <p:txBody>
          <a:bodyPr lIns="0" tIns="0" rIns="0" bIns="0" anchor="b">
            <a:spAutoFit/>
          </a:bodyPr>
          <a:lstStyle/>
          <a:p>
            <a:pPr defTabSz="891628">
              <a:defRPr/>
            </a:pPr>
            <a:r>
              <a:rPr lang="en-US" sz="814" b="0" u="none" dirty="0">
                <a:solidFill>
                  <a:srgbClr val="FFFFFF"/>
                </a:solidFill>
                <a:latin typeface="Segoe UI Symbol" pitchFamily="34" charset="0"/>
                <a:ea typeface="Segoe UI Symbol" pitchFamily="34" charset="0"/>
                <a:cs typeface="Arial" charset="0"/>
              </a:rPr>
              <a:t>Combination single axis chart</a:t>
            </a:r>
          </a:p>
        </p:txBody>
      </p:sp>
      <p:graphicFrame>
        <p:nvGraphicFramePr>
          <p:cNvPr id="6" name="Table 5"/>
          <p:cNvGraphicFramePr>
            <a:graphicFrameLocks noGrp="1"/>
          </p:cNvGraphicFramePr>
          <p:nvPr>
            <p:extLst>
              <p:ext uri="{D42A27DB-BD31-4B8C-83A1-F6EECF244321}">
                <p14:modId xmlns:p14="http://schemas.microsoft.com/office/powerpoint/2010/main" val="2089129129"/>
              </p:ext>
            </p:extLst>
          </p:nvPr>
        </p:nvGraphicFramePr>
        <p:xfrm>
          <a:off x="482876" y="456493"/>
          <a:ext cx="8121650" cy="6172200"/>
        </p:xfrm>
        <a:graphic>
          <a:graphicData uri="http://schemas.openxmlformats.org/drawingml/2006/table">
            <a:tbl>
              <a:tblPr/>
              <a:tblGrid>
                <a:gridCol w="8121650">
                  <a:extLst>
                    <a:ext uri="{9D8B030D-6E8A-4147-A177-3AD203B41FA5}">
                      <a16:colId xmlns:a16="http://schemas.microsoft.com/office/drawing/2014/main" val="20000"/>
                    </a:ext>
                  </a:extLst>
                </a:gridCol>
              </a:tblGrid>
              <a:tr h="356171">
                <a:tc>
                  <a:txBody>
                    <a:bodyPr/>
                    <a:lstStyle/>
                    <a:p>
                      <a:pPr marL="0" marR="0" lvl="0" indent="0" algn="ctr" defTabSz="893763"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dirty="0" smtClean="0">
                          <a:ln>
                            <a:noFill/>
                          </a:ln>
                          <a:solidFill>
                            <a:srgbClr val="FFFFFF"/>
                          </a:solidFill>
                          <a:effectLst/>
                          <a:latin typeface="+mn-lt"/>
                          <a:ea typeface="ＭＳ Ｐゴシック" pitchFamily="34" charset="-128"/>
                          <a:cs typeface="Segoe UI" pitchFamily="34" charset="0"/>
                        </a:rPr>
                        <a:t>CAO Business </a:t>
                      </a:r>
                      <a:r>
                        <a:rPr kumimoji="0" lang="en-GB" altLang="en-US" sz="1400" b="1" i="0" u="none" strike="noStrike" cap="none" normalizeH="0" baseline="0" dirty="0">
                          <a:ln>
                            <a:noFill/>
                          </a:ln>
                          <a:solidFill>
                            <a:srgbClr val="FFFFFF"/>
                          </a:solidFill>
                          <a:effectLst/>
                          <a:latin typeface="+mn-lt"/>
                          <a:ea typeface="ＭＳ Ｐゴシック" pitchFamily="34" charset="-128"/>
                          <a:cs typeface="Segoe UI" pitchFamily="34" charset="0"/>
                        </a:rPr>
                        <a:t>Summary </a:t>
                      </a:r>
                    </a:p>
                  </a:txBody>
                  <a:tcPr marL="82674" marR="82674" marT="41275" marB="41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816029">
                <a:tc>
                  <a:txBody>
                    <a:bodyPr/>
                    <a:lstStyle/>
                    <a:p>
                      <a:pPr marL="0" lvl="1" algn="just" defTabSz="910725"/>
                      <a:r>
                        <a:rPr lang="en-GB" sz="1600" b="1" u="sng" dirty="0">
                          <a:solidFill>
                            <a:schemeClr val="tx1"/>
                          </a:solidFill>
                          <a:latin typeface="+mn-lt"/>
                          <a:cs typeface="Arial" panose="020B0604020202020204" pitchFamily="34" charset="0"/>
                        </a:rPr>
                        <a:t>Executive Monthly Summary:</a:t>
                      </a:r>
                    </a:p>
                    <a:p>
                      <a:pPr marL="285750" lvl="0" indent="-285750">
                        <a:buFont typeface="Arial" panose="020B0604020202020204" pitchFamily="34" charset="0"/>
                        <a:buChar char="•"/>
                      </a:pPr>
                      <a:r>
                        <a:rPr lang="en-US" sz="1400" kern="1200" dirty="0" smtClean="0">
                          <a:solidFill>
                            <a:schemeClr val="tx1"/>
                          </a:solidFill>
                          <a:effectLst/>
                          <a:latin typeface="+mn-lt"/>
                          <a:ea typeface="+mn-ea"/>
                          <a:cs typeface="+mn-cs"/>
                        </a:rPr>
                        <a:t>We have closed all tickets within MTTR of 4.8 as compared to 7.4 last month, 21% tickets linked with PRB and 72% tickets linked with KEDB.</a:t>
                      </a:r>
                    </a:p>
                    <a:p>
                      <a:pPr marL="285750" lvl="0" indent="-285750">
                        <a:buFont typeface="Arial" panose="020B0604020202020204" pitchFamily="34" charset="0"/>
                        <a:buChar char="•"/>
                      </a:pPr>
                      <a:r>
                        <a:rPr lang="en-US" sz="1400" kern="1200" dirty="0" smtClean="0">
                          <a:solidFill>
                            <a:schemeClr val="tx1"/>
                          </a:solidFill>
                          <a:effectLst/>
                          <a:latin typeface="+mn-lt"/>
                          <a:ea typeface="+mn-ea"/>
                          <a:cs typeface="+mn-cs"/>
                        </a:rPr>
                        <a:t>8 new PRB ticket has been created on application issue,</a:t>
                      </a:r>
                      <a:r>
                        <a:rPr lang="en-US" sz="1400" kern="1200" baseline="0" dirty="0" smtClean="0">
                          <a:solidFill>
                            <a:schemeClr val="tx1"/>
                          </a:solidFill>
                          <a:effectLst/>
                          <a:latin typeface="+mn-lt"/>
                          <a:ea typeface="+mn-ea"/>
                          <a:cs typeface="+mn-cs"/>
                        </a:rPr>
                        <a:t> which are related to workaround task, and proactive issue.</a:t>
                      </a:r>
                      <a:endParaRPr lang="en-US" sz="1400" kern="1200" dirty="0" smtClean="0">
                        <a:solidFill>
                          <a:schemeClr val="tx1"/>
                        </a:solidFill>
                        <a:effectLst/>
                        <a:latin typeface="+mn-lt"/>
                        <a:ea typeface="+mn-ea"/>
                        <a:cs typeface="+mn-cs"/>
                      </a:endParaRPr>
                    </a:p>
                    <a:p>
                      <a:pPr marL="285750" lvl="0" indent="-285750">
                        <a:buFont typeface="Arial" panose="020B0604020202020204" pitchFamily="34" charset="0"/>
                        <a:buChar char="•"/>
                      </a:pPr>
                      <a:r>
                        <a:rPr lang="en-US" sz="1400" kern="1200" dirty="0" smtClean="0">
                          <a:solidFill>
                            <a:schemeClr val="tx1"/>
                          </a:solidFill>
                          <a:effectLst/>
                          <a:latin typeface="+mn-lt"/>
                          <a:ea typeface="+mn-ea"/>
                          <a:cs typeface="+mn-cs"/>
                        </a:rPr>
                        <a:t>DMS-Legal</a:t>
                      </a:r>
                      <a:r>
                        <a:rPr lang="en-US" sz="1400" kern="1200" baseline="0" dirty="0" smtClean="0">
                          <a:solidFill>
                            <a:schemeClr val="tx1"/>
                          </a:solidFill>
                          <a:effectLst/>
                          <a:latin typeface="+mn-lt"/>
                          <a:ea typeface="+mn-ea"/>
                          <a:cs typeface="+mn-cs"/>
                        </a:rPr>
                        <a:t> onboarding completed, Hyper Care in progress.</a:t>
                      </a:r>
                    </a:p>
                    <a:p>
                      <a:pPr marL="285750" lvl="0" indent="-285750">
                        <a:buFont typeface="Arial" panose="020B0604020202020204" pitchFamily="34" charset="0"/>
                        <a:buChar char="•"/>
                      </a:pPr>
                      <a:r>
                        <a:rPr lang="en-US" sz="1400" kern="1200" baseline="0" dirty="0" smtClean="0">
                          <a:solidFill>
                            <a:schemeClr val="tx1"/>
                          </a:solidFill>
                          <a:effectLst/>
                          <a:latin typeface="+mn-lt"/>
                          <a:ea typeface="+mn-ea"/>
                          <a:cs typeface="+mn-cs"/>
                        </a:rPr>
                        <a:t>Minor fix applied on Policy Portal application which earlier caused performance issue and bank’s DHS cluster.</a:t>
                      </a:r>
                    </a:p>
                    <a:p>
                      <a:pPr marL="285750" lvl="0" indent="-285750">
                        <a:buFont typeface="Arial" panose="020B0604020202020204" pitchFamily="34" charset="0"/>
                        <a:buChar char="•"/>
                      </a:pPr>
                      <a:r>
                        <a:rPr lang="en-US" sz="1400" kern="1200" baseline="0" dirty="0" smtClean="0">
                          <a:solidFill>
                            <a:schemeClr val="tx1"/>
                          </a:solidFill>
                          <a:effectLst/>
                          <a:latin typeface="+mn-lt"/>
                          <a:ea typeface="+mn-ea"/>
                          <a:cs typeface="+mn-cs"/>
                        </a:rPr>
                        <a:t>ELM DWH job automated which help monthly 22 incidents from our end and  44 SR’s to </a:t>
                      </a:r>
                      <a:r>
                        <a:rPr lang="en-US" sz="1400" kern="1200" baseline="0" dirty="0" err="1" smtClean="0">
                          <a:solidFill>
                            <a:schemeClr val="tx1"/>
                          </a:solidFill>
                          <a:effectLst/>
                          <a:latin typeface="+mn-lt"/>
                          <a:ea typeface="+mn-ea"/>
                          <a:cs typeface="+mn-cs"/>
                        </a:rPr>
                        <a:t>dbNitro</a:t>
                      </a:r>
                      <a:r>
                        <a:rPr lang="en-US" sz="1400" kern="1200" baseline="0" dirty="0" smtClean="0">
                          <a:solidFill>
                            <a:schemeClr val="tx1"/>
                          </a:solidFill>
                          <a:effectLst/>
                          <a:latin typeface="+mn-lt"/>
                          <a:ea typeface="+mn-ea"/>
                          <a:cs typeface="+mn-cs"/>
                        </a:rPr>
                        <a:t> end reduction.</a:t>
                      </a:r>
                      <a:endParaRPr lang="en-US" sz="1400" kern="1200" dirty="0" smtClean="0">
                        <a:solidFill>
                          <a:schemeClr val="tx1"/>
                        </a:solidFill>
                        <a:effectLst/>
                        <a:latin typeface="+mn-lt"/>
                        <a:ea typeface="+mn-ea"/>
                        <a:cs typeface="+mn-cs"/>
                      </a:endParaRPr>
                    </a:p>
                    <a:p>
                      <a:pPr marL="0" lvl="2" indent="0" algn="just" defTabSz="910725">
                        <a:buFont typeface="Arial" panose="020B0604020202020204" pitchFamily="34" charset="0"/>
                        <a:buNone/>
                      </a:pPr>
                      <a:endParaRPr lang="en-AU" altLang="en-US" sz="1600" b="0" u="none" kern="1200" baseline="0" dirty="0">
                        <a:solidFill>
                          <a:schemeClr val="tx1"/>
                        </a:solidFill>
                        <a:latin typeface="+mn-lt"/>
                        <a:ea typeface="+mn-ea"/>
                        <a:cs typeface="Arial" panose="020B0604020202020204" pitchFamily="34" charset="0"/>
                      </a:endParaRPr>
                    </a:p>
                    <a:p>
                      <a:pPr marL="92075" lvl="1" indent="-92075" algn="just" defTabSz="910725"/>
                      <a:r>
                        <a:rPr lang="en-GB" sz="1600" b="1" u="sng" dirty="0">
                          <a:solidFill>
                            <a:schemeClr val="tx1"/>
                          </a:solidFill>
                          <a:latin typeface="+mn-lt"/>
                          <a:cs typeface="Arial" panose="020B0604020202020204" pitchFamily="34" charset="0"/>
                        </a:rPr>
                        <a:t>Application  Stability:</a:t>
                      </a:r>
                    </a:p>
                    <a:p>
                      <a:pPr marL="92075" lvl="1" indent="-92075" algn="just" defTabSz="910725"/>
                      <a:endParaRPr lang="en-SG" sz="1600" b="0" u="none" dirty="0">
                        <a:solidFill>
                          <a:schemeClr val="tx1"/>
                        </a:solidFill>
                        <a:latin typeface="+mn-lt"/>
                        <a:cs typeface="Arial" panose="020B0604020202020204" pitchFamily="34" charset="0"/>
                      </a:endParaRPr>
                    </a:p>
                    <a:p>
                      <a:pPr marL="92075" lvl="1" indent="-92075" algn="just"/>
                      <a:r>
                        <a:rPr lang="en-IN" sz="1600" b="0" u="sng" dirty="0" err="1" smtClean="0">
                          <a:solidFill>
                            <a:schemeClr val="tx1"/>
                          </a:solidFill>
                          <a:latin typeface="+mn-lt"/>
                          <a:cs typeface="Arial" panose="020B0604020202020204" pitchFamily="34" charset="0"/>
                        </a:rPr>
                        <a:t>db-PolicyPortal</a:t>
                      </a:r>
                      <a:r>
                        <a:rPr lang="en-IN" sz="1600" b="0" u="sng" baseline="0" dirty="0" smtClean="0">
                          <a:solidFill>
                            <a:schemeClr val="tx1"/>
                          </a:solidFill>
                          <a:latin typeface="+mn-lt"/>
                          <a:cs typeface="Arial" panose="020B0604020202020204" pitchFamily="34" charset="0"/>
                        </a:rPr>
                        <a:t> </a:t>
                      </a:r>
                      <a:r>
                        <a:rPr lang="en-IN" sz="1600" b="0" u="sng" baseline="0" dirty="0" err="1" smtClean="0">
                          <a:solidFill>
                            <a:schemeClr val="tx1"/>
                          </a:solidFill>
                          <a:latin typeface="+mn-lt"/>
                          <a:cs typeface="Arial" panose="020B0604020202020204" pitchFamily="34" charset="0"/>
                        </a:rPr>
                        <a:t>dbECM</a:t>
                      </a:r>
                      <a:r>
                        <a:rPr lang="en-IN" sz="1600" b="1" u="sng" dirty="0" smtClean="0">
                          <a:solidFill>
                            <a:schemeClr val="tx1"/>
                          </a:solidFill>
                          <a:latin typeface="+mn-lt"/>
                          <a:cs typeface="Arial" panose="020B0604020202020204" pitchFamily="34" charset="0"/>
                        </a:rPr>
                        <a:t> :</a:t>
                      </a:r>
                      <a:endParaRPr lang="en-IN" sz="1600" b="1" u="sng" dirty="0">
                        <a:solidFill>
                          <a:schemeClr val="tx1"/>
                        </a:solidFill>
                        <a:latin typeface="+mn-lt"/>
                        <a:cs typeface="Arial" panose="020B0604020202020204" pitchFamily="34" charset="0"/>
                      </a:endParaRP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kern="1200" dirty="0" smtClean="0">
                          <a:solidFill>
                            <a:schemeClr val="tx1"/>
                          </a:solidFill>
                          <a:effectLst/>
                          <a:latin typeface="+mn-lt"/>
                          <a:ea typeface="+mn-ea"/>
                          <a:cs typeface="+mn-cs"/>
                        </a:rPr>
                        <a:t>Connectivity issue caused application unavailability, which leads to one</a:t>
                      </a:r>
                      <a:r>
                        <a:rPr lang="en-IN" sz="1400" kern="1200" baseline="0" dirty="0" smtClean="0">
                          <a:solidFill>
                            <a:schemeClr val="tx1"/>
                          </a:solidFill>
                          <a:effectLst/>
                          <a:latin typeface="+mn-lt"/>
                          <a:ea typeface="+mn-ea"/>
                          <a:cs typeface="+mn-cs"/>
                        </a:rPr>
                        <a:t> P3C</a:t>
                      </a:r>
                      <a:r>
                        <a:rPr lang="en-IN" sz="1400" kern="1200" dirty="0" smtClean="0">
                          <a:solidFill>
                            <a:schemeClr val="tx1"/>
                          </a:solidFill>
                          <a:effectLst/>
                          <a:latin typeface="+mn-lt"/>
                          <a:ea typeface="+mn-ea"/>
                          <a:cs typeface="+mn-cs"/>
                        </a:rPr>
                        <a:t> incident. Currently app is running on one single node, daily analysis is in progress. Root cause unknown and detail investigation is carried forward through PRB ticket.</a:t>
                      </a:r>
                    </a:p>
                    <a:p>
                      <a:pPr marL="365125" lvl="1" indent="0" algn="just" defTabSz="685800" rtl="0" eaLnBrk="1" latinLnBrk="0" hangingPunct="1">
                        <a:buFont typeface="Arial" panose="020B0604020202020204" pitchFamily="34" charset="0"/>
                        <a:buNone/>
                      </a:pPr>
                      <a:endParaRPr lang="en-IN" sz="1600" b="1" u="none" dirty="0">
                        <a:solidFill>
                          <a:schemeClr val="tx1"/>
                        </a:solidFill>
                        <a:latin typeface="+mn-lt"/>
                        <a:cs typeface="Arial" panose="020B0604020202020204" pitchFamily="34" charset="0"/>
                      </a:endParaRPr>
                    </a:p>
                    <a:p>
                      <a:pPr marL="92075" marR="0" lvl="1" indent="-92075" algn="just" defTabSz="685800" rtl="0" eaLnBrk="1" fontAlgn="auto" latinLnBrk="0" hangingPunct="1">
                        <a:lnSpc>
                          <a:spcPct val="100000"/>
                        </a:lnSpc>
                        <a:spcBef>
                          <a:spcPts val="0"/>
                        </a:spcBef>
                        <a:spcAft>
                          <a:spcPts val="0"/>
                        </a:spcAft>
                        <a:buClrTx/>
                        <a:buSzTx/>
                        <a:buFontTx/>
                        <a:buNone/>
                        <a:tabLst/>
                        <a:defRPr/>
                      </a:pPr>
                      <a:r>
                        <a:rPr lang="en-US" altLang="en-US" sz="1600" b="1" u="sng" kern="1200" dirty="0">
                          <a:solidFill>
                            <a:schemeClr val="tx1"/>
                          </a:solidFill>
                          <a:latin typeface="+mn-lt"/>
                          <a:ea typeface="+mn-ea"/>
                          <a:cs typeface="Arial" panose="020B0604020202020204" pitchFamily="34" charset="0"/>
                        </a:rPr>
                        <a:t>Upcoming Planned Activities:</a:t>
                      </a:r>
                      <a:endParaRPr lang="en-IN" sz="1600" b="1" u="sng" kern="1200" baseline="0" dirty="0">
                        <a:solidFill>
                          <a:schemeClr val="tx1"/>
                        </a:solidFill>
                        <a:effectLst/>
                        <a:latin typeface="+mn-lt"/>
                        <a:ea typeface="+mn-ea"/>
                        <a:cs typeface="+mn-cs"/>
                      </a:endParaRP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altLang="en-US" sz="1400" kern="1200" dirty="0" smtClean="0">
                          <a:solidFill>
                            <a:schemeClr val="tx1"/>
                          </a:solidFill>
                          <a:effectLst/>
                          <a:latin typeface="+mn-lt"/>
                          <a:ea typeface="+mn-ea"/>
                          <a:cs typeface="+mn-cs"/>
                        </a:rPr>
                        <a:t>Croydon DR postpone</a:t>
                      </a:r>
                      <a:r>
                        <a:rPr lang="en-AU" altLang="en-US" sz="1400" kern="1200" baseline="0" dirty="0" smtClean="0">
                          <a:solidFill>
                            <a:schemeClr val="tx1"/>
                          </a:solidFill>
                          <a:effectLst/>
                          <a:latin typeface="+mn-lt"/>
                          <a:ea typeface="+mn-ea"/>
                          <a:cs typeface="+mn-cs"/>
                        </a:rPr>
                        <a:t> to till next notice.</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altLang="en-US" sz="1400" kern="1200" baseline="0" dirty="0" smtClean="0">
                          <a:solidFill>
                            <a:schemeClr val="tx1"/>
                          </a:solidFill>
                          <a:effectLst/>
                          <a:latin typeface="+mn-lt"/>
                          <a:ea typeface="+mn-ea"/>
                          <a:cs typeface="+mn-cs"/>
                        </a:rPr>
                        <a:t>DCB DR planned to till next notice.</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altLang="en-US" sz="1400" kern="1200" baseline="0" dirty="0" smtClean="0">
                          <a:solidFill>
                            <a:schemeClr val="tx1"/>
                          </a:solidFill>
                          <a:effectLst/>
                          <a:latin typeface="+mn-lt"/>
                          <a:ea typeface="+mn-ea"/>
                          <a:cs typeface="+mn-cs"/>
                        </a:rPr>
                        <a:t>Major FileNet and </a:t>
                      </a:r>
                      <a:r>
                        <a:rPr lang="en-AU" altLang="en-US" sz="1400" kern="1200" baseline="0" dirty="0" err="1" smtClean="0">
                          <a:solidFill>
                            <a:schemeClr val="tx1"/>
                          </a:solidFill>
                          <a:effectLst/>
                          <a:latin typeface="+mn-lt"/>
                          <a:ea typeface="+mn-ea"/>
                          <a:cs typeface="+mn-cs"/>
                        </a:rPr>
                        <a:t>Legaldocs-dbECM</a:t>
                      </a:r>
                      <a:r>
                        <a:rPr lang="en-AU" altLang="en-US" sz="1400" kern="1200" baseline="0" dirty="0" smtClean="0">
                          <a:solidFill>
                            <a:schemeClr val="tx1"/>
                          </a:solidFill>
                          <a:effectLst/>
                          <a:latin typeface="+mn-lt"/>
                          <a:ea typeface="+mn-ea"/>
                          <a:cs typeface="+mn-cs"/>
                        </a:rPr>
                        <a:t> migration on 5</a:t>
                      </a:r>
                      <a:r>
                        <a:rPr lang="en-AU" altLang="en-US" sz="1400" kern="1200" baseline="30000" dirty="0" smtClean="0">
                          <a:solidFill>
                            <a:schemeClr val="tx1"/>
                          </a:solidFill>
                          <a:effectLst/>
                          <a:latin typeface="+mn-lt"/>
                          <a:ea typeface="+mn-ea"/>
                          <a:cs typeface="+mn-cs"/>
                        </a:rPr>
                        <a:t>th</a:t>
                      </a:r>
                      <a:r>
                        <a:rPr lang="en-AU" altLang="en-US" sz="1400" kern="1200" baseline="0" dirty="0" smtClean="0">
                          <a:solidFill>
                            <a:schemeClr val="tx1"/>
                          </a:solidFill>
                          <a:effectLst/>
                          <a:latin typeface="+mn-lt"/>
                          <a:ea typeface="+mn-ea"/>
                          <a:cs typeface="+mn-cs"/>
                        </a:rPr>
                        <a:t> and 18</a:t>
                      </a:r>
                      <a:r>
                        <a:rPr lang="en-AU" altLang="en-US" sz="1400" kern="1200" baseline="30000" dirty="0" smtClean="0">
                          <a:solidFill>
                            <a:schemeClr val="tx1"/>
                          </a:solidFill>
                          <a:effectLst/>
                          <a:latin typeface="+mn-lt"/>
                          <a:ea typeface="+mn-ea"/>
                          <a:cs typeface="+mn-cs"/>
                        </a:rPr>
                        <a:t>th</a:t>
                      </a:r>
                      <a:r>
                        <a:rPr lang="en-AU" altLang="en-US" sz="1400" kern="1200" baseline="0" dirty="0" smtClean="0">
                          <a:solidFill>
                            <a:schemeClr val="tx1"/>
                          </a:solidFill>
                          <a:effectLst/>
                          <a:latin typeface="+mn-lt"/>
                          <a:ea typeface="+mn-ea"/>
                          <a:cs typeface="+mn-cs"/>
                        </a:rPr>
                        <a:t> July 2020, preparation in progress.</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altLang="en-US" sz="1400" kern="1200" baseline="0" dirty="0" smtClean="0">
                          <a:solidFill>
                            <a:schemeClr val="tx1"/>
                          </a:solidFill>
                          <a:effectLst/>
                          <a:latin typeface="+mn-lt"/>
                          <a:ea typeface="+mn-ea"/>
                          <a:cs typeface="+mn-cs"/>
                        </a:rPr>
                        <a:t>CSR application CV-tool decommission path.</a:t>
                      </a:r>
                      <a:endParaRPr lang="en-AU" sz="1600" b="0" u="none" kern="1200" baseline="0" dirty="0" smtClean="0">
                        <a:solidFill>
                          <a:schemeClr val="tx1"/>
                        </a:solidFill>
                        <a:latin typeface="+mn-lt"/>
                        <a:ea typeface="+mn-ea"/>
                        <a:cs typeface="Arial" panose="020B0604020202020204" pitchFamily="34" charset="0"/>
                      </a:endParaRPr>
                    </a:p>
                    <a:p>
                      <a:pPr marL="365125" marR="0" lvl="1" indent="0" algn="just"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600" b="0" u="none" kern="1200" baseline="0" dirty="0" smtClean="0">
                        <a:solidFill>
                          <a:schemeClr val="tx1"/>
                        </a:solidFill>
                        <a:latin typeface="+mn-lt"/>
                        <a:ea typeface="+mn-ea"/>
                        <a:cs typeface="Arial" panose="020B0604020202020204" pitchFamily="34" charset="0"/>
                      </a:endParaRPr>
                    </a:p>
                    <a:p>
                      <a:pPr marL="92075" lvl="1" indent="-92075" algn="just" defTabSz="685800" rtl="0" eaLnBrk="1" latinLnBrk="0" hangingPunct="1"/>
                      <a:endParaRPr lang="en-US" altLang="en-US" sz="1400" b="1" u="none" kern="1200" dirty="0">
                        <a:solidFill>
                          <a:schemeClr val="tx1"/>
                        </a:solidFill>
                        <a:latin typeface="+mn-lt"/>
                        <a:ea typeface="+mn-ea"/>
                        <a:cs typeface="Arial" panose="020B0604020202020204" pitchFamily="34" charset="0"/>
                      </a:endParaRPr>
                    </a:p>
                  </a:txBody>
                  <a:tcPr marL="82674" marR="82674" marT="41275" marB="412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20483832"/>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304800"/>
            <a:ext cx="8153398" cy="400110"/>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u="none" dirty="0" smtClean="0">
                <a:ln w="0"/>
                <a:solidFill>
                  <a:schemeClr val="bg1"/>
                </a:solidFill>
                <a:effectLst>
                  <a:outerShdw blurRad="38100" dist="19050" dir="2700000" algn="tl" rotWithShape="0">
                    <a:schemeClr val="dk1">
                      <a:alpha val="40000"/>
                    </a:schemeClr>
                  </a:outerShdw>
                </a:effectLst>
                <a:latin typeface="+mn-lt"/>
              </a:rPr>
              <a:t>CAO Ticket Trend</a:t>
            </a:r>
            <a:endParaRPr lang="de-DE" sz="2000" u="none" dirty="0">
              <a:ln w="0"/>
              <a:solidFill>
                <a:schemeClr val="bg1"/>
              </a:solidFill>
              <a:effectLst>
                <a:outerShdw blurRad="38100" dist="19050" dir="2700000" algn="tl" rotWithShape="0">
                  <a:schemeClr val="dk1">
                    <a:alpha val="40000"/>
                  </a:schemeClr>
                </a:outerShdw>
              </a:effectLst>
              <a:latin typeface="+mn-lt"/>
            </a:endParaRPr>
          </a:p>
        </p:txBody>
      </p:sp>
      <p:sp>
        <p:nvSpPr>
          <p:cNvPr id="9" name="Rectangle 8"/>
          <p:cNvSpPr/>
          <p:nvPr/>
        </p:nvSpPr>
        <p:spPr>
          <a:xfrm>
            <a:off x="422366" y="4191000"/>
            <a:ext cx="7842067" cy="19812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r>
              <a:rPr lang="en-IN" sz="1600" dirty="0">
                <a:solidFill>
                  <a:prstClr val="black"/>
                </a:solidFill>
              </a:rPr>
              <a:t>Inference</a:t>
            </a:r>
          </a:p>
          <a:p>
            <a:pPr marL="285750" indent="-285750">
              <a:buFont typeface="Arial" panose="020B0604020202020204" pitchFamily="34" charset="0"/>
              <a:buChar char="•"/>
            </a:pPr>
            <a:r>
              <a:rPr lang="en-US" sz="1400" b="0" u="none" dirty="0" smtClean="0">
                <a:solidFill>
                  <a:prstClr val="black"/>
                </a:solidFill>
              </a:rPr>
              <a:t>As compared to last month 50% ticket reduced in the board pad </a:t>
            </a:r>
            <a:r>
              <a:rPr lang="en-US" sz="1400" b="0" u="none" dirty="0">
                <a:solidFill>
                  <a:prstClr val="black"/>
                </a:solidFill>
              </a:rPr>
              <a:t>application (May 8 tickets as compared to Apr 15 tickets) </a:t>
            </a:r>
            <a:r>
              <a:rPr lang="en-US" sz="1400" b="0" u="none" dirty="0" smtClean="0">
                <a:solidFill>
                  <a:prstClr val="black"/>
                </a:solidFill>
              </a:rPr>
              <a:t>and FCR app ticket tickets down by 50</a:t>
            </a:r>
            <a:r>
              <a:rPr lang="en-US" sz="1400" b="0" u="none" dirty="0">
                <a:solidFill>
                  <a:prstClr val="black"/>
                </a:solidFill>
              </a:rPr>
              <a:t>% (May 9 tickets compared to </a:t>
            </a:r>
            <a:r>
              <a:rPr lang="en-US" sz="1400" b="0" u="none" dirty="0" smtClean="0">
                <a:solidFill>
                  <a:prstClr val="black"/>
                </a:solidFill>
              </a:rPr>
              <a:t>Apr </a:t>
            </a:r>
            <a:r>
              <a:rPr lang="en-US" sz="1400" b="0" u="none" dirty="0">
                <a:solidFill>
                  <a:prstClr val="black"/>
                </a:solidFill>
              </a:rPr>
              <a:t>21 tickets)</a:t>
            </a:r>
            <a:endParaRPr lang="en-US" sz="1400" b="0" u="none" dirty="0" smtClean="0">
              <a:solidFill>
                <a:prstClr val="black"/>
              </a:solidFill>
            </a:endParaRPr>
          </a:p>
          <a:p>
            <a:pPr marL="285750" indent="-285750">
              <a:buFont typeface="Arial" panose="020B0604020202020204" pitchFamily="34" charset="0"/>
              <a:buChar char="•"/>
            </a:pPr>
            <a:r>
              <a:rPr lang="en-US" sz="1400" b="0" u="none" dirty="0" smtClean="0">
                <a:solidFill>
                  <a:prstClr val="black"/>
                </a:solidFill>
              </a:rPr>
              <a:t>INC ticket </a:t>
            </a:r>
            <a:r>
              <a:rPr lang="en-US" sz="1400" b="0" u="none" dirty="0">
                <a:solidFill>
                  <a:prstClr val="black"/>
                </a:solidFill>
              </a:rPr>
              <a:t>hike due to performance issue on DBPP </a:t>
            </a:r>
            <a:r>
              <a:rPr lang="en-US" sz="1400" b="0" u="none" dirty="0" smtClean="0">
                <a:solidFill>
                  <a:prstClr val="black"/>
                </a:solidFill>
              </a:rPr>
              <a:t>app by 23% ( May 75 tickets as compared to APR 57 tickets).</a:t>
            </a:r>
          </a:p>
          <a:p>
            <a:pPr marL="285750" indent="-285750">
              <a:buFont typeface="Arial" panose="020B0604020202020204" pitchFamily="34" charset="0"/>
              <a:buChar char="•"/>
            </a:pPr>
            <a:r>
              <a:rPr lang="en-US" sz="1400" b="0" u="none" dirty="0" smtClean="0">
                <a:solidFill>
                  <a:prstClr val="black"/>
                </a:solidFill>
              </a:rPr>
              <a:t>SR tickets increase due to multiple query output for ELM application requested as part of data validation.</a:t>
            </a:r>
            <a:endParaRPr lang="en-IN" dirty="0">
              <a:solidFill>
                <a:prstClr val="black"/>
              </a:solidFill>
            </a:endParaRPr>
          </a:p>
          <a:p>
            <a:endParaRPr lang="en-IN" dirty="0">
              <a:solidFill>
                <a:prstClr val="black"/>
              </a:solidFill>
            </a:endParaRPr>
          </a:p>
        </p:txBody>
      </p:sp>
      <p:graphicFrame>
        <p:nvGraphicFramePr>
          <p:cNvPr id="8" name="Chart 7"/>
          <p:cNvGraphicFramePr>
            <a:graphicFrameLocks/>
          </p:cNvGraphicFramePr>
          <p:nvPr>
            <p:extLst>
              <p:ext uri="{D42A27DB-BD31-4B8C-83A1-F6EECF244321}">
                <p14:modId xmlns:p14="http://schemas.microsoft.com/office/powerpoint/2010/main" val="2688331131"/>
              </p:ext>
            </p:extLst>
          </p:nvPr>
        </p:nvGraphicFramePr>
        <p:xfrm>
          <a:off x="422366" y="838200"/>
          <a:ext cx="8032566" cy="304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04984236"/>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304800"/>
            <a:ext cx="8153398" cy="400110"/>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u="none" dirty="0" smtClean="0">
                <a:ln w="0"/>
                <a:solidFill>
                  <a:schemeClr val="bg1"/>
                </a:solidFill>
                <a:effectLst>
                  <a:outerShdw blurRad="38100" dist="19050" dir="2700000" algn="tl" rotWithShape="0">
                    <a:schemeClr val="dk1">
                      <a:alpha val="40000"/>
                    </a:schemeClr>
                  </a:outerShdw>
                </a:effectLst>
                <a:latin typeface="+mn-lt"/>
              </a:rPr>
              <a:t>CAO </a:t>
            </a:r>
            <a:r>
              <a:rPr lang="en-US" sz="2000" u="none" dirty="0" smtClean="0">
                <a:ln w="0"/>
                <a:solidFill>
                  <a:schemeClr val="bg1"/>
                </a:solidFill>
                <a:effectLst>
                  <a:outerShdw blurRad="38100" dist="19050" dir="2700000" algn="tl" rotWithShape="0">
                    <a:schemeClr val="dk1">
                      <a:alpha val="40000"/>
                    </a:schemeClr>
                  </a:outerShdw>
                </a:effectLst>
              </a:rPr>
              <a:t>Problem Management</a:t>
            </a:r>
            <a:endParaRPr lang="de-DE" sz="2000" u="none" dirty="0">
              <a:ln w="0"/>
              <a:solidFill>
                <a:schemeClr val="bg1"/>
              </a:solidFill>
              <a:effectLst>
                <a:outerShdw blurRad="38100" dist="19050" dir="2700000" algn="tl" rotWithShape="0">
                  <a:schemeClr val="dk1">
                    <a:alpha val="40000"/>
                  </a:schemeClr>
                </a:outerShdw>
              </a:effectLst>
              <a:latin typeface="+mn-lt"/>
            </a:endParaRPr>
          </a:p>
        </p:txBody>
      </p:sp>
      <p:sp>
        <p:nvSpPr>
          <p:cNvPr id="9" name="Rectangle 8"/>
          <p:cNvSpPr/>
          <p:nvPr/>
        </p:nvSpPr>
        <p:spPr>
          <a:xfrm>
            <a:off x="422366" y="4191000"/>
            <a:ext cx="7842067" cy="19812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r>
              <a:rPr lang="en-IN" sz="1600" dirty="0" smtClean="0">
                <a:solidFill>
                  <a:prstClr val="black"/>
                </a:solidFill>
              </a:rPr>
              <a:t>Inference</a:t>
            </a:r>
          </a:p>
          <a:p>
            <a:endParaRPr lang="en-IN" sz="1600" dirty="0">
              <a:solidFill>
                <a:prstClr val="black"/>
              </a:solidFill>
            </a:endParaRPr>
          </a:p>
          <a:p>
            <a:pPr marL="285750" indent="-285750">
              <a:buFont typeface="Arial" panose="020B0604020202020204" pitchFamily="34" charset="0"/>
              <a:buChar char="•"/>
            </a:pPr>
            <a:r>
              <a:rPr lang="en-US" sz="1400" b="0" u="none" dirty="0" smtClean="0">
                <a:solidFill>
                  <a:prstClr val="black"/>
                </a:solidFill>
              </a:rPr>
              <a:t>Problem management driving by CAO CSM’s team.</a:t>
            </a:r>
          </a:p>
          <a:p>
            <a:pPr marL="285750" indent="-285750">
              <a:buFont typeface="Arial" panose="020B0604020202020204" pitchFamily="34" charset="0"/>
              <a:buChar char="•"/>
            </a:pPr>
            <a:r>
              <a:rPr lang="en-US" sz="1400" b="0" u="none" dirty="0" smtClean="0">
                <a:solidFill>
                  <a:prstClr val="black"/>
                </a:solidFill>
              </a:rPr>
              <a:t>Due to constraints from all SL3 team faster resolution is not coming.</a:t>
            </a:r>
          </a:p>
          <a:p>
            <a:pPr marL="285750" indent="-285750">
              <a:buFont typeface="Arial" panose="020B0604020202020204" pitchFamily="34" charset="0"/>
              <a:buChar char="•"/>
            </a:pPr>
            <a:r>
              <a:rPr lang="en-US" sz="1400" b="0" u="none" dirty="0" smtClean="0">
                <a:solidFill>
                  <a:prstClr val="black"/>
                </a:solidFill>
              </a:rPr>
              <a:t>Some of the area Vendor involved but still waiting for fix.</a:t>
            </a:r>
          </a:p>
          <a:p>
            <a:pPr marL="285750" indent="-285750">
              <a:buFont typeface="Arial" panose="020B0604020202020204" pitchFamily="34" charset="0"/>
              <a:buChar char="•"/>
            </a:pPr>
            <a:endParaRPr lang="en-IN" dirty="0">
              <a:solidFill>
                <a:prstClr val="black"/>
              </a:solidFill>
            </a:endParaRPr>
          </a:p>
          <a:p>
            <a:endParaRPr lang="en-IN" dirty="0">
              <a:solidFill>
                <a:prstClr val="black"/>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430906067"/>
              </p:ext>
            </p:extLst>
          </p:nvPr>
        </p:nvGraphicFramePr>
        <p:xfrm>
          <a:off x="5181599" y="1117145"/>
          <a:ext cx="3082833" cy="2692854"/>
        </p:xfrm>
        <a:graphic>
          <a:graphicData uri="http://schemas.openxmlformats.org/drawingml/2006/table">
            <a:tbl>
              <a:tblPr>
                <a:tableStyleId>{5C22544A-7EE6-4342-B048-85BDC9FD1C3A}</a:tableStyleId>
              </a:tblPr>
              <a:tblGrid>
                <a:gridCol w="1167163">
                  <a:extLst>
                    <a:ext uri="{9D8B030D-6E8A-4147-A177-3AD203B41FA5}">
                      <a16:colId xmlns:a16="http://schemas.microsoft.com/office/drawing/2014/main" val="2077348808"/>
                    </a:ext>
                  </a:extLst>
                </a:gridCol>
                <a:gridCol w="1002238">
                  <a:extLst>
                    <a:ext uri="{9D8B030D-6E8A-4147-A177-3AD203B41FA5}">
                      <a16:colId xmlns:a16="http://schemas.microsoft.com/office/drawing/2014/main" val="1388693880"/>
                    </a:ext>
                  </a:extLst>
                </a:gridCol>
                <a:gridCol w="913432">
                  <a:extLst>
                    <a:ext uri="{9D8B030D-6E8A-4147-A177-3AD203B41FA5}">
                      <a16:colId xmlns:a16="http://schemas.microsoft.com/office/drawing/2014/main" val="3594774088"/>
                    </a:ext>
                  </a:extLst>
                </a:gridCol>
              </a:tblGrid>
              <a:tr h="299206">
                <a:tc gridSpan="3">
                  <a:txBody>
                    <a:bodyPr/>
                    <a:lstStyle/>
                    <a:p>
                      <a:pPr algn="ctr" fontAlgn="b"/>
                      <a:r>
                        <a:rPr lang="en-US" sz="1400" b="1" u="none" strike="noStrike" dirty="0">
                          <a:solidFill>
                            <a:schemeClr val="tx2"/>
                          </a:solidFill>
                          <a:effectLst/>
                        </a:rPr>
                        <a:t>PM Backlog CAO</a:t>
                      </a:r>
                      <a:endParaRPr lang="en-US" sz="1400" b="1" i="0" u="none" strike="noStrike" dirty="0">
                        <a:solidFill>
                          <a:schemeClr val="tx2"/>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129592"/>
                  </a:ext>
                </a:extLst>
              </a:tr>
              <a:tr h="299206">
                <a:tc>
                  <a:txBody>
                    <a:bodyPr/>
                    <a:lstStyle/>
                    <a:p>
                      <a:pPr algn="ctr" fontAlgn="ctr"/>
                      <a:r>
                        <a:rPr lang="en-US" sz="1100" u="none" strike="noStrike" dirty="0" smtClean="0">
                          <a:effectLst/>
                        </a:rPr>
                        <a:t>Aging</a:t>
                      </a:r>
                      <a:endParaRPr lang="en-US" sz="11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100" u="none" strike="noStrike" dirty="0">
                          <a:effectLst/>
                        </a:rPr>
                        <a:t>APR-20</a:t>
                      </a:r>
                      <a:endParaRPr lang="en-US" sz="11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100" u="none" strike="noStrike" dirty="0">
                          <a:effectLst/>
                        </a:rPr>
                        <a:t>May-20</a:t>
                      </a:r>
                      <a:endParaRPr lang="en-US" sz="11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89918753"/>
                  </a:ext>
                </a:extLst>
              </a:tr>
              <a:tr h="299206">
                <a:tc>
                  <a:txBody>
                    <a:bodyPr/>
                    <a:lstStyle/>
                    <a:p>
                      <a:pPr algn="ctr" fontAlgn="ctr"/>
                      <a:r>
                        <a:rPr lang="en-US" sz="1100" u="none" strike="noStrike">
                          <a:effectLst/>
                        </a:rPr>
                        <a:t>&lt;=45 Days</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14</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537404"/>
                  </a:ext>
                </a:extLst>
              </a:tr>
              <a:tr h="299206">
                <a:tc>
                  <a:txBody>
                    <a:bodyPr/>
                    <a:lstStyle/>
                    <a:p>
                      <a:pPr algn="ctr" fontAlgn="ctr"/>
                      <a:r>
                        <a:rPr lang="en-US" sz="1100" u="none" strike="noStrike">
                          <a:effectLst/>
                        </a:rPr>
                        <a:t>46-60 Days</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845047"/>
                  </a:ext>
                </a:extLst>
              </a:tr>
              <a:tr h="299206">
                <a:tc>
                  <a:txBody>
                    <a:bodyPr/>
                    <a:lstStyle/>
                    <a:p>
                      <a:pPr algn="ctr" fontAlgn="ctr"/>
                      <a:r>
                        <a:rPr lang="en-US" sz="1100" u="none" strike="noStrike">
                          <a:effectLst/>
                        </a:rPr>
                        <a:t>61-120 Days</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9140946"/>
                  </a:ext>
                </a:extLst>
              </a:tr>
              <a:tr h="299206">
                <a:tc>
                  <a:txBody>
                    <a:bodyPr/>
                    <a:lstStyle/>
                    <a:p>
                      <a:pPr algn="ctr" fontAlgn="ctr"/>
                      <a:r>
                        <a:rPr lang="en-US" sz="1100" u="none" strike="noStrike">
                          <a:effectLst/>
                        </a:rPr>
                        <a:t>121-240 Days</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7013771"/>
                  </a:ext>
                </a:extLst>
              </a:tr>
              <a:tr h="299206">
                <a:tc>
                  <a:txBody>
                    <a:bodyPr/>
                    <a:lstStyle/>
                    <a:p>
                      <a:pPr algn="ctr" fontAlgn="ctr"/>
                      <a:r>
                        <a:rPr lang="en-US" sz="1100" u="none" strike="noStrike">
                          <a:effectLst/>
                        </a:rPr>
                        <a:t>241-365 Days</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7859850"/>
                  </a:ext>
                </a:extLst>
              </a:tr>
              <a:tr h="299206">
                <a:tc>
                  <a:txBody>
                    <a:bodyPr/>
                    <a:lstStyle/>
                    <a:p>
                      <a:pPr algn="ctr" fontAlgn="ctr"/>
                      <a:r>
                        <a:rPr lang="en-US" sz="1100" u="none" strike="noStrike">
                          <a:effectLst/>
                        </a:rPr>
                        <a:t>&gt;365 Days</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2141134"/>
                  </a:ext>
                </a:extLst>
              </a:tr>
              <a:tr h="299206">
                <a:tc>
                  <a:txBody>
                    <a:bodyPr/>
                    <a:lstStyle/>
                    <a:p>
                      <a:pPr algn="ctr" fontAlgn="ctr"/>
                      <a:r>
                        <a:rPr lang="en-US" sz="1100" u="none" strike="noStrike">
                          <a:effectLst/>
                        </a:rPr>
                        <a:t>PM Open</a:t>
                      </a: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12</a:t>
                      </a: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25</a:t>
                      </a: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0296019"/>
                  </a:ext>
                </a:extLst>
              </a:tr>
            </a:tbl>
          </a:graphicData>
        </a:graphic>
      </p:graphicFrame>
      <p:graphicFrame>
        <p:nvGraphicFramePr>
          <p:cNvPr id="10" name="Chart 9">
            <a:extLst>
              <a:ext uri="{FF2B5EF4-FFF2-40B4-BE49-F238E27FC236}">
                <a16:creationId xmlns:a16="http://schemas.microsoft.com/office/drawing/2014/main" id="{00000000-0008-0000-1100-000004000000}"/>
              </a:ext>
            </a:extLst>
          </p:cNvPr>
          <p:cNvGraphicFramePr>
            <a:graphicFrameLocks/>
          </p:cNvGraphicFramePr>
          <p:nvPr>
            <p:extLst>
              <p:ext uri="{D42A27DB-BD31-4B8C-83A1-F6EECF244321}">
                <p14:modId xmlns:p14="http://schemas.microsoft.com/office/powerpoint/2010/main" val="288440688"/>
              </p:ext>
            </p:extLst>
          </p:nvPr>
        </p:nvGraphicFramePr>
        <p:xfrm>
          <a:off x="457200" y="1079650"/>
          <a:ext cx="4648200" cy="31021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12874777"/>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304800"/>
            <a:ext cx="8153398" cy="400110"/>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u="none" dirty="0" smtClean="0">
                <a:ln w="0"/>
                <a:solidFill>
                  <a:schemeClr val="bg1"/>
                </a:solidFill>
                <a:effectLst>
                  <a:outerShdw blurRad="38100" dist="19050" dir="2700000" algn="tl" rotWithShape="0">
                    <a:schemeClr val="dk1">
                      <a:alpha val="40000"/>
                    </a:schemeClr>
                  </a:outerShdw>
                </a:effectLst>
                <a:latin typeface="+mn-lt"/>
              </a:rPr>
              <a:t>CAO Team Pareto </a:t>
            </a:r>
            <a:r>
              <a:rPr lang="en-US" sz="2000" u="none" dirty="0" smtClean="0">
                <a:ln w="0"/>
                <a:solidFill>
                  <a:schemeClr val="bg1"/>
                </a:solidFill>
                <a:effectLst>
                  <a:outerShdw blurRad="38100" dist="19050" dir="2700000" algn="tl" rotWithShape="0">
                    <a:schemeClr val="dk1">
                      <a:alpha val="40000"/>
                    </a:schemeClr>
                  </a:outerShdw>
                </a:effectLst>
              </a:rPr>
              <a:t>May</a:t>
            </a:r>
            <a:endParaRPr lang="de-DE" sz="2000" u="none" dirty="0">
              <a:ln w="0"/>
              <a:solidFill>
                <a:schemeClr val="bg1"/>
              </a:solidFill>
              <a:effectLst>
                <a:outerShdw blurRad="38100" dist="19050" dir="2700000" algn="tl" rotWithShape="0">
                  <a:schemeClr val="dk1">
                    <a:alpha val="40000"/>
                  </a:schemeClr>
                </a:outerShdw>
              </a:effectLst>
              <a:latin typeface="+mn-lt"/>
            </a:endParaRPr>
          </a:p>
        </p:txBody>
      </p:sp>
      <p:graphicFrame>
        <p:nvGraphicFramePr>
          <p:cNvPr id="9" name="Chart 8">
            <a:extLst>
              <a:ext uri="{FF2B5EF4-FFF2-40B4-BE49-F238E27FC236}">
                <a16:creationId xmlns:a16="http://schemas.microsoft.com/office/drawing/2014/main" id="{00000000-0008-0000-0B00-00000E000000}"/>
              </a:ext>
            </a:extLst>
          </p:cNvPr>
          <p:cNvGraphicFramePr>
            <a:graphicFrameLocks/>
          </p:cNvGraphicFramePr>
          <p:nvPr>
            <p:extLst>
              <p:ext uri="{D42A27DB-BD31-4B8C-83A1-F6EECF244321}">
                <p14:modId xmlns:p14="http://schemas.microsoft.com/office/powerpoint/2010/main" val="1987023827"/>
              </p:ext>
            </p:extLst>
          </p:nvPr>
        </p:nvGraphicFramePr>
        <p:xfrm>
          <a:off x="685800" y="3160663"/>
          <a:ext cx="7467600" cy="28591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943110303"/>
              </p:ext>
            </p:extLst>
          </p:nvPr>
        </p:nvGraphicFramePr>
        <p:xfrm>
          <a:off x="685800" y="785432"/>
          <a:ext cx="7467600" cy="2262564"/>
        </p:xfrm>
        <a:graphic>
          <a:graphicData uri="http://schemas.openxmlformats.org/drawingml/2006/table">
            <a:tbl>
              <a:tblPr/>
              <a:tblGrid>
                <a:gridCol w="3406683">
                  <a:extLst>
                    <a:ext uri="{9D8B030D-6E8A-4147-A177-3AD203B41FA5}">
                      <a16:colId xmlns:a16="http://schemas.microsoft.com/office/drawing/2014/main" val="1421056451"/>
                    </a:ext>
                  </a:extLst>
                </a:gridCol>
                <a:gridCol w="1140234">
                  <a:extLst>
                    <a:ext uri="{9D8B030D-6E8A-4147-A177-3AD203B41FA5}">
                      <a16:colId xmlns:a16="http://schemas.microsoft.com/office/drawing/2014/main" val="191482534"/>
                    </a:ext>
                  </a:extLst>
                </a:gridCol>
                <a:gridCol w="1556140">
                  <a:extLst>
                    <a:ext uri="{9D8B030D-6E8A-4147-A177-3AD203B41FA5}">
                      <a16:colId xmlns:a16="http://schemas.microsoft.com/office/drawing/2014/main" val="2970234962"/>
                    </a:ext>
                  </a:extLst>
                </a:gridCol>
                <a:gridCol w="1364543">
                  <a:extLst>
                    <a:ext uri="{9D8B030D-6E8A-4147-A177-3AD203B41FA5}">
                      <a16:colId xmlns:a16="http://schemas.microsoft.com/office/drawing/2014/main" val="1083385826"/>
                    </a:ext>
                  </a:extLst>
                </a:gridCol>
              </a:tblGrid>
              <a:tr h="188547">
                <a:tc>
                  <a:txBody>
                    <a:bodyPr/>
                    <a:lstStyle/>
                    <a:p>
                      <a:pPr algn="l" rtl="0" fontAlgn="b"/>
                      <a:r>
                        <a:rPr lang="en-US" sz="1100" b="0" i="0" u="none" strike="noStrike">
                          <a:solidFill>
                            <a:srgbClr val="FFFFFF"/>
                          </a:solidFill>
                          <a:effectLst/>
                          <a:latin typeface="Calibri" panose="020F0502020204030204" pitchFamily="34" charset="0"/>
                        </a:rPr>
                        <a:t>CAO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b"/>
                      <a:r>
                        <a:rPr lang="en-US" sz="1100" b="0" i="0" u="none" strike="noStrike">
                          <a:solidFill>
                            <a:srgbClr val="FFFFFF"/>
                          </a:solidFill>
                          <a:effectLst/>
                          <a:latin typeface="Calibri" panose="020F0502020204030204" pitchFamily="34" charset="0"/>
                        </a:rPr>
                        <a:t>May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b"/>
                      <a:r>
                        <a:rPr lang="en-US" sz="1100" b="0" i="0" u="none" strike="noStrike">
                          <a:solidFill>
                            <a:srgbClr val="FFFFFF"/>
                          </a:solidFill>
                          <a:effectLst/>
                          <a:latin typeface="Calibri" panose="020F0502020204030204" pitchFamily="34" charset="0"/>
                        </a:rPr>
                        <a:t>May Cumulative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b"/>
                      <a:r>
                        <a:rPr lang="en-US" sz="1100" b="0" i="0" u="none" strike="noStrike">
                          <a:solidFill>
                            <a:srgbClr val="FFFFFF"/>
                          </a:solidFill>
                          <a:effectLst/>
                          <a:latin typeface="Calibri" panose="020F0502020204030204" pitchFamily="34" charset="0"/>
                        </a:rPr>
                        <a:t>May Pareto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166191543"/>
                  </a:ext>
                </a:extLst>
              </a:tr>
              <a:tr h="188547">
                <a:tc>
                  <a:txBody>
                    <a:bodyPr/>
                    <a:lstStyle/>
                    <a:p>
                      <a:pPr algn="l" fontAlgn="b"/>
                      <a:r>
                        <a:rPr lang="en-US" sz="1100" b="0" i="0" u="none" strike="noStrike">
                          <a:solidFill>
                            <a:srgbClr val="000000"/>
                          </a:solidFill>
                          <a:effectLst/>
                          <a:latin typeface="Calibri" panose="020F0502020204030204" pitchFamily="34" charset="0"/>
                        </a:rPr>
                        <a:t>Rahul-HCL-A Jain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2791791"/>
                  </a:ext>
                </a:extLst>
              </a:tr>
              <a:tr h="188547">
                <a:tc>
                  <a:txBody>
                    <a:bodyPr/>
                    <a:lstStyle/>
                    <a:p>
                      <a:pPr algn="l" fontAlgn="b"/>
                      <a:r>
                        <a:rPr lang="en-US" sz="1100" b="0" i="0" u="none" strike="noStrike">
                          <a:solidFill>
                            <a:srgbClr val="000000"/>
                          </a:solidFill>
                          <a:effectLst/>
                          <a:latin typeface="Calibri" panose="020F0502020204030204" pitchFamily="34" charset="0"/>
                        </a:rPr>
                        <a:t>PANCHANAN SHAW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9721911"/>
                  </a:ext>
                </a:extLst>
              </a:tr>
              <a:tr h="188547">
                <a:tc>
                  <a:txBody>
                    <a:bodyPr/>
                    <a:lstStyle/>
                    <a:p>
                      <a:pPr algn="l" fontAlgn="b"/>
                      <a:r>
                        <a:rPr lang="en-US" sz="1100" b="0" i="0" u="none" strike="noStrike">
                          <a:solidFill>
                            <a:srgbClr val="000000"/>
                          </a:solidFill>
                          <a:effectLst/>
                          <a:latin typeface="Calibri" panose="020F0502020204030204" pitchFamily="34" charset="0"/>
                        </a:rPr>
                        <a:t>Pulaharish Kumar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5515814"/>
                  </a:ext>
                </a:extLst>
              </a:tr>
              <a:tr h="188547">
                <a:tc>
                  <a:txBody>
                    <a:bodyPr/>
                    <a:lstStyle/>
                    <a:p>
                      <a:pPr algn="l" fontAlgn="b"/>
                      <a:r>
                        <a:rPr lang="en-US" sz="1100" b="0" i="0" u="none" strike="noStrike">
                          <a:solidFill>
                            <a:srgbClr val="000000"/>
                          </a:solidFill>
                          <a:effectLst/>
                          <a:latin typeface="Calibri" panose="020F0502020204030204" pitchFamily="34" charset="0"/>
                        </a:rPr>
                        <a:t>Samir Kumar Chand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6858599"/>
                  </a:ext>
                </a:extLst>
              </a:tr>
              <a:tr h="188547">
                <a:tc>
                  <a:txBody>
                    <a:bodyPr/>
                    <a:lstStyle/>
                    <a:p>
                      <a:pPr algn="l" fontAlgn="b"/>
                      <a:r>
                        <a:rPr lang="en-US" sz="1100" b="0" i="0" u="none" strike="noStrike">
                          <a:solidFill>
                            <a:srgbClr val="000000"/>
                          </a:solidFill>
                          <a:effectLst/>
                          <a:latin typeface="Calibri" panose="020F0502020204030204" pitchFamily="34" charset="0"/>
                        </a:rPr>
                        <a:t>Yogendra Ganesh Panchadarla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3481799"/>
                  </a:ext>
                </a:extLst>
              </a:tr>
              <a:tr h="188547">
                <a:tc>
                  <a:txBody>
                    <a:bodyPr/>
                    <a:lstStyle/>
                    <a:p>
                      <a:pPr algn="l" fontAlgn="b"/>
                      <a:r>
                        <a:rPr lang="en-US" sz="1100" b="0" i="0" u="none" strike="noStrike">
                          <a:solidFill>
                            <a:srgbClr val="000000"/>
                          </a:solidFill>
                          <a:effectLst/>
                          <a:latin typeface="Calibri" panose="020F0502020204030204" pitchFamily="34" charset="0"/>
                        </a:rPr>
                        <a:t>Pavithra Pateela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8435028"/>
                  </a:ext>
                </a:extLst>
              </a:tr>
              <a:tr h="188547">
                <a:tc>
                  <a:txBody>
                    <a:bodyPr/>
                    <a:lstStyle/>
                    <a:p>
                      <a:pPr algn="l" fontAlgn="b"/>
                      <a:r>
                        <a:rPr lang="en-US" sz="1100" b="0" i="0" u="none" strike="noStrike">
                          <a:solidFill>
                            <a:srgbClr val="000000"/>
                          </a:solidFill>
                          <a:effectLst/>
                          <a:latin typeface="Calibri" panose="020F0502020204030204" pitchFamily="34" charset="0"/>
                        </a:rPr>
                        <a:t>Karthick 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3049097"/>
                  </a:ext>
                </a:extLst>
              </a:tr>
              <a:tr h="188547">
                <a:tc>
                  <a:txBody>
                    <a:bodyPr/>
                    <a:lstStyle/>
                    <a:p>
                      <a:pPr algn="l" fontAlgn="b"/>
                      <a:r>
                        <a:rPr lang="en-US" sz="1100" b="0" i="0" u="none" strike="noStrike">
                          <a:solidFill>
                            <a:srgbClr val="000000"/>
                          </a:solidFill>
                          <a:effectLst/>
                          <a:latin typeface="Calibri" panose="020F0502020204030204" pitchFamily="34" charset="0"/>
                        </a:rPr>
                        <a:t>Mahaboob Shareef Shaik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0734691"/>
                  </a:ext>
                </a:extLst>
              </a:tr>
              <a:tr h="188547">
                <a:tc>
                  <a:txBody>
                    <a:bodyPr/>
                    <a:lstStyle/>
                    <a:p>
                      <a:pPr algn="l" fontAlgn="b"/>
                      <a:r>
                        <a:rPr lang="en-US" sz="1100" b="0" i="0" u="none" strike="noStrike">
                          <a:solidFill>
                            <a:srgbClr val="000000"/>
                          </a:solidFill>
                          <a:effectLst/>
                          <a:latin typeface="Calibri" panose="020F0502020204030204" pitchFamily="34" charset="0"/>
                        </a:rPr>
                        <a:t>Suddala VenkataKishore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3467738"/>
                  </a:ext>
                </a:extLst>
              </a:tr>
              <a:tr h="188547">
                <a:tc>
                  <a:txBody>
                    <a:bodyPr/>
                    <a:lstStyle/>
                    <a:p>
                      <a:pPr algn="l" fontAlgn="b"/>
                      <a:r>
                        <a:rPr lang="en-US" sz="1100" b="0" i="0" u="none" strike="noStrike">
                          <a:solidFill>
                            <a:srgbClr val="000000"/>
                          </a:solidFill>
                          <a:effectLst/>
                          <a:latin typeface="Calibri" panose="020F0502020204030204" pitchFamily="34" charset="0"/>
                        </a:rPr>
                        <a:t>Mukesh Baitha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0525227"/>
                  </a:ext>
                </a:extLst>
              </a:tr>
              <a:tr h="188547">
                <a:tc>
                  <a:txBody>
                    <a:bodyPr/>
                    <a:lstStyle/>
                    <a:p>
                      <a:pPr algn="l" rtl="0" fontAlgn="b"/>
                      <a:r>
                        <a:rPr lang="en-US" sz="1100" b="0" i="0" u="none" strike="noStrike">
                          <a:solidFill>
                            <a:srgbClr val="FFFFFF"/>
                          </a:solidFill>
                          <a:effectLst/>
                          <a:latin typeface="Calibri" panose="020F0502020204030204" pitchFamily="34" charset="0"/>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r" rtl="0" fontAlgn="b"/>
                      <a:r>
                        <a:rPr lang="en-US" sz="1100" b="0" i="0" u="none" strike="noStrike">
                          <a:solidFill>
                            <a:srgbClr val="FFFFFF"/>
                          </a:solidFill>
                          <a:effectLst/>
                          <a:latin typeface="Calibri" panose="020F0502020204030204" pitchFamily="34" charset="0"/>
                        </a:rPr>
                        <a:t>365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rtl="0" fontAlgn="b"/>
                      <a:r>
                        <a:rPr lang="en-US" sz="1100" b="0"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rtl="0" fontAlgn="b"/>
                      <a:r>
                        <a:rPr lang="en-US" sz="1100" b="0" i="0" u="none" strike="noStrike" dirty="0">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2594674080"/>
                  </a:ext>
                </a:extLst>
              </a:tr>
            </a:tbl>
          </a:graphicData>
        </a:graphic>
      </p:graphicFrame>
    </p:spTree>
    <p:extLst>
      <p:ext uri="{BB962C8B-B14F-4D97-AF65-F5344CB8AC3E}">
        <p14:creationId xmlns:p14="http://schemas.microsoft.com/office/powerpoint/2010/main" val="2445276120"/>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304800"/>
            <a:ext cx="8153398" cy="400110"/>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u="none" dirty="0" smtClean="0">
                <a:ln w="0"/>
                <a:solidFill>
                  <a:schemeClr val="bg1"/>
                </a:solidFill>
                <a:effectLst>
                  <a:outerShdw blurRad="38100" dist="19050" dir="2700000" algn="tl" rotWithShape="0">
                    <a:schemeClr val="dk1">
                      <a:alpha val="40000"/>
                    </a:schemeClr>
                  </a:outerShdw>
                </a:effectLst>
                <a:latin typeface="+mn-lt"/>
              </a:rPr>
              <a:t>Resource Management	</a:t>
            </a:r>
            <a:endParaRPr lang="de-DE" sz="2000" u="none" dirty="0">
              <a:ln w="0"/>
              <a:solidFill>
                <a:schemeClr val="bg1"/>
              </a:solidFill>
              <a:effectLst>
                <a:outerShdw blurRad="38100" dist="19050" dir="2700000" algn="tl" rotWithShape="0">
                  <a:schemeClr val="dk1">
                    <a:alpha val="40000"/>
                  </a:schemeClr>
                </a:outerShdw>
              </a:effectLst>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2271034609"/>
              </p:ext>
            </p:extLst>
          </p:nvPr>
        </p:nvGraphicFramePr>
        <p:xfrm>
          <a:off x="457200" y="990600"/>
          <a:ext cx="8534400" cy="3841480"/>
        </p:xfrm>
        <a:graphic>
          <a:graphicData uri="http://schemas.openxmlformats.org/drawingml/2006/table">
            <a:tbl>
              <a:tblPr/>
              <a:tblGrid>
                <a:gridCol w="2214085">
                  <a:extLst>
                    <a:ext uri="{9D8B030D-6E8A-4147-A177-3AD203B41FA5}">
                      <a16:colId xmlns:a16="http://schemas.microsoft.com/office/drawing/2014/main" val="1092135585"/>
                    </a:ext>
                  </a:extLst>
                </a:gridCol>
                <a:gridCol w="741065">
                  <a:extLst>
                    <a:ext uri="{9D8B030D-6E8A-4147-A177-3AD203B41FA5}">
                      <a16:colId xmlns:a16="http://schemas.microsoft.com/office/drawing/2014/main" val="3696526561"/>
                    </a:ext>
                  </a:extLst>
                </a:gridCol>
                <a:gridCol w="2854924">
                  <a:extLst>
                    <a:ext uri="{9D8B030D-6E8A-4147-A177-3AD203B41FA5}">
                      <a16:colId xmlns:a16="http://schemas.microsoft.com/office/drawing/2014/main" val="2093905631"/>
                    </a:ext>
                  </a:extLst>
                </a:gridCol>
                <a:gridCol w="2724326">
                  <a:extLst>
                    <a:ext uri="{9D8B030D-6E8A-4147-A177-3AD203B41FA5}">
                      <a16:colId xmlns:a16="http://schemas.microsoft.com/office/drawing/2014/main" val="2353228404"/>
                    </a:ext>
                  </a:extLst>
                </a:gridCol>
              </a:tblGrid>
              <a:tr h="296528">
                <a:tc>
                  <a:txBody>
                    <a:bodyPr/>
                    <a:lstStyle/>
                    <a:p>
                      <a:pPr algn="l" rtl="0" fontAlgn="b"/>
                      <a:r>
                        <a:rPr lang="en-US" sz="1000" b="0" i="0" u="none" strike="noStrike">
                          <a:solidFill>
                            <a:srgbClr val="FFFFFF"/>
                          </a:solidFill>
                          <a:effectLst/>
                          <a:latin typeface="Calibri" panose="020F0502020204030204" pitchFamily="34" charset="0"/>
                        </a:rPr>
                        <a:t>CAO</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rtl="0" fontAlgn="b"/>
                      <a:r>
                        <a:rPr lang="en-US" sz="1000" b="0" i="0" u="none" strike="noStrike">
                          <a:solidFill>
                            <a:srgbClr val="FFFFFF"/>
                          </a:solidFill>
                          <a:effectLst/>
                          <a:latin typeface="Calibri" panose="020F0502020204030204" pitchFamily="34" charset="0"/>
                        </a:rPr>
                        <a:t>Apr</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rtl="0" fontAlgn="b"/>
                      <a:r>
                        <a:rPr lang="en-US" sz="1000" b="0" i="0" u="none" strike="noStrike">
                          <a:solidFill>
                            <a:srgbClr val="FFFFFF"/>
                          </a:solidFill>
                          <a:effectLst/>
                          <a:latin typeface="Calibri" panose="020F0502020204030204" pitchFamily="34" charset="0"/>
                        </a:rPr>
                        <a:t>Comments</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rtl="0" fontAlgn="b"/>
                      <a:r>
                        <a:rPr lang="en-US" sz="1000" b="0" i="0" u="none" strike="noStrike">
                          <a:solidFill>
                            <a:srgbClr val="FFFFFF"/>
                          </a:solidFill>
                          <a:effectLst/>
                          <a:latin typeface="Calibri" panose="020F0502020204030204" pitchFamily="34" charset="0"/>
                        </a:rPr>
                        <a:t>Productivity Improvement Plan</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671846204"/>
                  </a:ext>
                </a:extLst>
              </a:tr>
              <a:tr h="593057">
                <a:tc>
                  <a:txBody>
                    <a:bodyPr/>
                    <a:lstStyle/>
                    <a:p>
                      <a:pPr algn="ctr" rtl="0" fontAlgn="b"/>
                      <a:r>
                        <a:rPr lang="en-US" sz="1000" b="0" i="0" u="none" strike="noStrike">
                          <a:solidFill>
                            <a:srgbClr val="000000"/>
                          </a:solidFill>
                          <a:effectLst/>
                          <a:latin typeface="Calibri" panose="020F0502020204030204" pitchFamily="34" charset="0"/>
                        </a:rPr>
                        <a:t>Suddala VenkataKishore</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tc>
                  <a:txBody>
                    <a:bodyPr/>
                    <a:lstStyle/>
                    <a:p>
                      <a:pPr algn="r" rtl="0" fontAlgn="b"/>
                      <a:r>
                        <a:rPr lang="en-US" sz="1000" b="0" i="0" u="none" strike="noStrike">
                          <a:solidFill>
                            <a:srgbClr val="000000"/>
                          </a:solidFill>
                          <a:effectLst/>
                          <a:latin typeface="Calibri" panose="020F0502020204030204" pitchFamily="34" charset="0"/>
                        </a:rPr>
                        <a:t>Green</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b"/>
                      <a:r>
                        <a:rPr lang="en-US" sz="1000" b="0" i="0" u="none" strike="noStrike">
                          <a:solidFill>
                            <a:srgbClr val="000000"/>
                          </a:solidFill>
                          <a:effectLst/>
                          <a:latin typeface="Calibri" panose="020F0502020204030204" pitchFamily="34" charset="0"/>
                        </a:rPr>
                        <a:t> </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tc>
                  <a:txBody>
                    <a:bodyPr/>
                    <a:lstStyle/>
                    <a:p>
                      <a:pPr algn="r" rtl="0" fontAlgn="b"/>
                      <a:r>
                        <a:rPr lang="en-US" sz="1000" b="0" i="0" u="none" strike="noStrike">
                          <a:solidFill>
                            <a:srgbClr val="000000"/>
                          </a:solidFill>
                          <a:effectLst/>
                          <a:latin typeface="Calibri" panose="020F0502020204030204" pitchFamily="34" charset="0"/>
                        </a:rPr>
                        <a:t>As of now doing good asked for technical session on App Dynamics </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extLst>
                  <a:ext uri="{0D108BD9-81ED-4DB2-BD59-A6C34878D82A}">
                    <a16:rowId xmlns:a16="http://schemas.microsoft.com/office/drawing/2014/main" val="1711422581"/>
                  </a:ext>
                </a:extLst>
              </a:tr>
              <a:tr h="296528">
                <a:tc>
                  <a:txBody>
                    <a:bodyPr/>
                    <a:lstStyle/>
                    <a:p>
                      <a:pPr algn="ctr" rtl="0" fontAlgn="b"/>
                      <a:r>
                        <a:rPr lang="en-US" sz="1000" b="0" i="0" u="none" strike="noStrike">
                          <a:solidFill>
                            <a:srgbClr val="000000"/>
                          </a:solidFill>
                          <a:effectLst/>
                          <a:latin typeface="Calibri" panose="020F0502020204030204" pitchFamily="34" charset="0"/>
                        </a:rPr>
                        <a:t>Mahaboob Shareef Shaik</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tc>
                  <a:txBody>
                    <a:bodyPr/>
                    <a:lstStyle/>
                    <a:p>
                      <a:pPr algn="r" rtl="0" fontAlgn="b"/>
                      <a:r>
                        <a:rPr lang="en-US" sz="1000" b="0" i="0" u="none" strike="noStrike">
                          <a:solidFill>
                            <a:srgbClr val="000000"/>
                          </a:solidFill>
                          <a:effectLst/>
                          <a:latin typeface="Calibri" panose="020F0502020204030204" pitchFamily="34" charset="0"/>
                        </a:rPr>
                        <a:t>Green</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b"/>
                      <a:r>
                        <a:rPr lang="en-US" sz="1000" b="0" i="0" u="none" strike="noStrike">
                          <a:solidFill>
                            <a:srgbClr val="000000"/>
                          </a:solidFill>
                          <a:effectLst/>
                          <a:latin typeface="Calibri" panose="020F0502020204030204" pitchFamily="34" charset="0"/>
                        </a:rPr>
                        <a:t> </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tc>
                  <a:txBody>
                    <a:bodyPr/>
                    <a:lstStyle/>
                    <a:p>
                      <a:pPr algn="r" rtl="0" fontAlgn="b"/>
                      <a:r>
                        <a:rPr lang="en-US" sz="1000" b="0" i="0" u="none" strike="noStrike">
                          <a:solidFill>
                            <a:srgbClr val="000000"/>
                          </a:solidFill>
                          <a:effectLst/>
                          <a:latin typeface="Calibri" panose="020F0502020204030204" pitchFamily="34" charset="0"/>
                        </a:rPr>
                        <a:t>Involving on other area apart from Legal space</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extLst>
                  <a:ext uri="{0D108BD9-81ED-4DB2-BD59-A6C34878D82A}">
                    <a16:rowId xmlns:a16="http://schemas.microsoft.com/office/drawing/2014/main" val="1220717414"/>
                  </a:ext>
                </a:extLst>
              </a:tr>
              <a:tr h="593057">
                <a:tc>
                  <a:txBody>
                    <a:bodyPr/>
                    <a:lstStyle/>
                    <a:p>
                      <a:pPr algn="ctr" rtl="0" fontAlgn="b"/>
                      <a:r>
                        <a:rPr lang="en-US" sz="1000" b="0" i="0" u="none" strike="noStrike">
                          <a:solidFill>
                            <a:srgbClr val="000000"/>
                          </a:solidFill>
                          <a:effectLst/>
                          <a:latin typeface="Calibri" panose="020F0502020204030204" pitchFamily="34" charset="0"/>
                        </a:rPr>
                        <a:t>Mukesh Baitha </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tc>
                  <a:txBody>
                    <a:bodyPr/>
                    <a:lstStyle/>
                    <a:p>
                      <a:pPr algn="r" rtl="0" fontAlgn="b"/>
                      <a:r>
                        <a:rPr lang="en-US" sz="1000" b="0" i="0" u="none" strike="noStrike">
                          <a:solidFill>
                            <a:srgbClr val="000000"/>
                          </a:solidFill>
                          <a:effectLst/>
                          <a:latin typeface="Calibri" panose="020F0502020204030204" pitchFamily="34" charset="0"/>
                        </a:rPr>
                        <a:t>Green</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b"/>
                      <a:r>
                        <a:rPr lang="en-US" sz="1000" b="0" i="0" u="none" strike="noStrike">
                          <a:solidFill>
                            <a:srgbClr val="000000"/>
                          </a:solidFill>
                          <a:effectLst/>
                          <a:latin typeface="Calibri" panose="020F0502020204030204" pitchFamily="34" charset="0"/>
                        </a:rPr>
                        <a:t> </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tc>
                  <a:txBody>
                    <a:bodyPr/>
                    <a:lstStyle/>
                    <a:p>
                      <a:pPr algn="r" rtl="0" fontAlgn="b"/>
                      <a:r>
                        <a:rPr lang="en-US" sz="1000" b="0" i="0" u="none" strike="noStrike">
                          <a:solidFill>
                            <a:srgbClr val="000000"/>
                          </a:solidFill>
                          <a:effectLst/>
                          <a:latin typeface="Calibri" panose="020F0502020204030204" pitchFamily="34" charset="0"/>
                        </a:rPr>
                        <a:t>Doing good, asked to worked on DBRIB reporting task earlier done by Rahul</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extLst>
                  <a:ext uri="{0D108BD9-81ED-4DB2-BD59-A6C34878D82A}">
                    <a16:rowId xmlns:a16="http://schemas.microsoft.com/office/drawing/2014/main" val="1036326480"/>
                  </a:ext>
                </a:extLst>
              </a:tr>
              <a:tr h="659230">
                <a:tc>
                  <a:txBody>
                    <a:bodyPr/>
                    <a:lstStyle/>
                    <a:p>
                      <a:pPr algn="ctr" rtl="0" fontAlgn="b"/>
                      <a:r>
                        <a:rPr lang="en-US" sz="1000" b="0" i="0" u="none" strike="noStrike" dirty="0">
                          <a:solidFill>
                            <a:srgbClr val="000000"/>
                          </a:solidFill>
                          <a:effectLst/>
                          <a:latin typeface="Calibri" panose="020F0502020204030204" pitchFamily="34" charset="0"/>
                        </a:rPr>
                        <a:t>Karthick P</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tc>
                  <a:txBody>
                    <a:bodyPr/>
                    <a:lstStyle/>
                    <a:p>
                      <a:pPr algn="r" rtl="0" fontAlgn="b"/>
                      <a:r>
                        <a:rPr lang="en-US" sz="1000" b="0" i="0" u="none" strike="noStrike" dirty="0">
                          <a:solidFill>
                            <a:srgbClr val="000000"/>
                          </a:solidFill>
                          <a:effectLst/>
                          <a:latin typeface="Calibri" panose="020F0502020204030204" pitchFamily="34" charset="0"/>
                        </a:rPr>
                        <a:t>AMBER</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rtl="0" fontAlgn="b"/>
                      <a:r>
                        <a:rPr lang="en-US" sz="1000" b="0" i="0" u="none" strike="noStrike" dirty="0" smtClean="0">
                          <a:solidFill>
                            <a:srgbClr val="000000"/>
                          </a:solidFill>
                          <a:effectLst/>
                          <a:latin typeface="Calibri" panose="020F0502020204030204" pitchFamily="34" charset="0"/>
                        </a:rPr>
                        <a:t>Concerned raised for Appraisal Feedback </a:t>
                      </a:r>
                      <a:endParaRPr lang="en-US" sz="1000" b="0" i="0" u="none" strike="noStrike" dirty="0">
                        <a:solidFill>
                          <a:srgbClr val="000000"/>
                        </a:solidFill>
                        <a:effectLst/>
                        <a:latin typeface="Calibri" panose="020F0502020204030204" pitchFamily="34" charset="0"/>
                      </a:endParaRP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tc>
                  <a:txBody>
                    <a:bodyPr/>
                    <a:lstStyle/>
                    <a:p>
                      <a:pPr algn="r" rtl="0" fontAlgn="b"/>
                      <a:r>
                        <a:rPr lang="en-US" sz="1000" b="0" i="0" u="none" strike="noStrike" dirty="0" err="1" smtClean="0">
                          <a:solidFill>
                            <a:srgbClr val="000000"/>
                          </a:solidFill>
                          <a:effectLst/>
                          <a:latin typeface="Calibri" panose="020F0502020204030204" pitchFamily="34" charset="0"/>
                        </a:rPr>
                        <a:t>Geneos</a:t>
                      </a:r>
                      <a:r>
                        <a:rPr lang="en-US" sz="1000" b="0" i="0" u="none" strike="noStrike" dirty="0" smtClean="0">
                          <a:solidFill>
                            <a:srgbClr val="000000"/>
                          </a:solidFill>
                          <a:effectLst/>
                          <a:latin typeface="Calibri" panose="020F0502020204030204" pitchFamily="34" charset="0"/>
                        </a:rPr>
                        <a:t> KT completed</a:t>
                      </a:r>
                      <a:endParaRPr lang="en-US" sz="1000" b="0" i="0" u="none" strike="noStrike" dirty="0">
                        <a:solidFill>
                          <a:srgbClr val="000000"/>
                        </a:solidFill>
                        <a:effectLst/>
                        <a:latin typeface="Calibri" panose="020F0502020204030204" pitchFamily="34" charset="0"/>
                      </a:endParaRP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extLst>
                  <a:ext uri="{0D108BD9-81ED-4DB2-BD59-A6C34878D82A}">
                    <a16:rowId xmlns:a16="http://schemas.microsoft.com/office/drawing/2014/main" val="114119601"/>
                  </a:ext>
                </a:extLst>
              </a:tr>
              <a:tr h="296528">
                <a:tc>
                  <a:txBody>
                    <a:bodyPr/>
                    <a:lstStyle/>
                    <a:p>
                      <a:pPr algn="ctr" rtl="0" fontAlgn="b"/>
                      <a:r>
                        <a:rPr lang="en-US" sz="1000" b="0" i="0" u="none" strike="noStrike" dirty="0">
                          <a:solidFill>
                            <a:srgbClr val="000000"/>
                          </a:solidFill>
                          <a:effectLst/>
                          <a:latin typeface="Calibri" panose="020F0502020204030204" pitchFamily="34" charset="0"/>
                        </a:rPr>
                        <a:t>Pavithra Pateela</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tc>
                  <a:txBody>
                    <a:bodyPr/>
                    <a:lstStyle/>
                    <a:p>
                      <a:pPr algn="r" rtl="0" fontAlgn="b"/>
                      <a:r>
                        <a:rPr lang="en-US" sz="1000" b="0" i="0" u="none" strike="noStrike">
                          <a:solidFill>
                            <a:srgbClr val="000000"/>
                          </a:solidFill>
                          <a:effectLst/>
                          <a:latin typeface="Calibri" panose="020F0502020204030204" pitchFamily="34" charset="0"/>
                        </a:rPr>
                        <a:t>Green</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b"/>
                      <a:r>
                        <a:rPr lang="en-US" sz="1000" b="0" i="0" u="none" strike="noStrike" dirty="0">
                          <a:solidFill>
                            <a:srgbClr val="000000"/>
                          </a:solidFill>
                          <a:effectLst/>
                          <a:latin typeface="Calibri" panose="020F0502020204030204" pitchFamily="34" charset="0"/>
                        </a:rPr>
                        <a:t>Resource LWD on 19th June, EMS Code assigned</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tc>
                  <a:txBody>
                    <a:bodyPr/>
                    <a:lstStyle/>
                    <a:p>
                      <a:pPr algn="r" rtl="0" fontAlgn="b"/>
                      <a:r>
                        <a:rPr lang="en-US" sz="1000" b="0" i="0" u="none" strike="noStrike" dirty="0">
                          <a:solidFill>
                            <a:srgbClr val="000000"/>
                          </a:solidFill>
                          <a:effectLst/>
                          <a:latin typeface="Calibri" panose="020F0502020204030204" pitchFamily="34" charset="0"/>
                        </a:rPr>
                        <a:t>NA</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extLst>
                  <a:ext uri="{0D108BD9-81ED-4DB2-BD59-A6C34878D82A}">
                    <a16:rowId xmlns:a16="http://schemas.microsoft.com/office/drawing/2014/main" val="2943926267"/>
                  </a:ext>
                </a:extLst>
              </a:tr>
              <a:tr h="296528">
                <a:tc>
                  <a:txBody>
                    <a:bodyPr/>
                    <a:lstStyle/>
                    <a:p>
                      <a:pPr algn="ctr" rtl="0" fontAlgn="b"/>
                      <a:r>
                        <a:rPr lang="en-US" sz="1000" b="0" i="0" u="none" strike="noStrike">
                          <a:solidFill>
                            <a:srgbClr val="000000"/>
                          </a:solidFill>
                          <a:effectLst/>
                          <a:latin typeface="Calibri" panose="020F0502020204030204" pitchFamily="34" charset="0"/>
                        </a:rPr>
                        <a:t>Yogendra Ganesh Panchadarla</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tc>
                  <a:txBody>
                    <a:bodyPr/>
                    <a:lstStyle/>
                    <a:p>
                      <a:pPr algn="r" rtl="0" fontAlgn="b"/>
                      <a:r>
                        <a:rPr lang="en-US" sz="1000" b="0" i="0" u="none" strike="noStrike">
                          <a:solidFill>
                            <a:srgbClr val="000000"/>
                          </a:solidFill>
                          <a:effectLst/>
                          <a:latin typeface="Calibri" panose="020F0502020204030204" pitchFamily="34" charset="0"/>
                        </a:rPr>
                        <a:t>Green</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b"/>
                      <a:r>
                        <a:rPr lang="en-US" sz="1000" b="0" i="0" u="none" strike="noStrike">
                          <a:solidFill>
                            <a:srgbClr val="000000"/>
                          </a:solidFill>
                          <a:effectLst/>
                          <a:latin typeface="Calibri" panose="020F0502020204030204" pitchFamily="34" charset="0"/>
                        </a:rPr>
                        <a:t> </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tc>
                  <a:txBody>
                    <a:bodyPr/>
                    <a:lstStyle/>
                    <a:p>
                      <a:pPr algn="r" rtl="0" fontAlgn="b"/>
                      <a:r>
                        <a:rPr lang="en-US" sz="1000" b="0" i="0" u="none" strike="noStrike">
                          <a:solidFill>
                            <a:srgbClr val="000000"/>
                          </a:solidFill>
                          <a:effectLst/>
                          <a:latin typeface="Calibri" panose="020F0502020204030204" pitchFamily="34" charset="0"/>
                        </a:rPr>
                        <a:t>Involving on other area apart from Legal space</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extLst>
                  <a:ext uri="{0D108BD9-81ED-4DB2-BD59-A6C34878D82A}">
                    <a16:rowId xmlns:a16="http://schemas.microsoft.com/office/drawing/2014/main" val="825804632"/>
                  </a:ext>
                </a:extLst>
              </a:tr>
              <a:tr h="200270">
                <a:tc>
                  <a:txBody>
                    <a:bodyPr/>
                    <a:lstStyle/>
                    <a:p>
                      <a:pPr algn="ctr" rtl="0" fontAlgn="b"/>
                      <a:r>
                        <a:rPr lang="en-US" sz="1000" b="0" i="0" u="none" strike="noStrike" dirty="0">
                          <a:solidFill>
                            <a:srgbClr val="000000"/>
                          </a:solidFill>
                          <a:effectLst/>
                          <a:latin typeface="Calibri" panose="020F0502020204030204" pitchFamily="34" charset="0"/>
                        </a:rPr>
                        <a:t>PANCHANAN SHAW  </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tc>
                  <a:txBody>
                    <a:bodyPr/>
                    <a:lstStyle/>
                    <a:p>
                      <a:pPr algn="r" rtl="0" fontAlgn="b"/>
                      <a:r>
                        <a:rPr lang="en-US" sz="1000" b="0" i="0" u="none" strike="noStrike">
                          <a:solidFill>
                            <a:srgbClr val="000000"/>
                          </a:solidFill>
                          <a:effectLst/>
                          <a:latin typeface="Calibri" panose="020F0502020204030204" pitchFamily="34" charset="0"/>
                        </a:rPr>
                        <a:t>Green</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b"/>
                      <a:r>
                        <a:rPr lang="en-US" sz="1000" b="0" i="0" u="none" strike="noStrike">
                          <a:solidFill>
                            <a:srgbClr val="000000"/>
                          </a:solidFill>
                          <a:effectLst/>
                          <a:latin typeface="Calibri" panose="020F0502020204030204" pitchFamily="34" charset="0"/>
                        </a:rPr>
                        <a:t> </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tc>
                  <a:txBody>
                    <a:bodyPr/>
                    <a:lstStyle/>
                    <a:p>
                      <a:pPr algn="r" rtl="0" fontAlgn="b"/>
                      <a:r>
                        <a:rPr lang="en-US" sz="1000" b="0" i="0" u="none" strike="noStrike">
                          <a:solidFill>
                            <a:srgbClr val="000000"/>
                          </a:solidFill>
                          <a:effectLst/>
                          <a:latin typeface="Calibri" panose="020F0502020204030204" pitchFamily="34" charset="0"/>
                        </a:rPr>
                        <a:t> </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extLst>
                  <a:ext uri="{0D108BD9-81ED-4DB2-BD59-A6C34878D82A}">
                    <a16:rowId xmlns:a16="http://schemas.microsoft.com/office/drawing/2014/main" val="2790161779"/>
                  </a:ext>
                </a:extLst>
              </a:tr>
              <a:tr h="296528">
                <a:tc>
                  <a:txBody>
                    <a:bodyPr/>
                    <a:lstStyle/>
                    <a:p>
                      <a:pPr algn="ctr" rtl="0" fontAlgn="b"/>
                      <a:r>
                        <a:rPr lang="en-US" sz="1000" b="0" i="0" u="none" strike="noStrike" dirty="0">
                          <a:solidFill>
                            <a:srgbClr val="000000"/>
                          </a:solidFill>
                          <a:effectLst/>
                          <a:latin typeface="Calibri" panose="020F0502020204030204" pitchFamily="34" charset="0"/>
                        </a:rPr>
                        <a:t>Pulaharish Kumar</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tc>
                  <a:txBody>
                    <a:bodyPr/>
                    <a:lstStyle/>
                    <a:p>
                      <a:pPr algn="r" rtl="0" fontAlgn="b"/>
                      <a:r>
                        <a:rPr lang="en-US" sz="1000" b="0" i="0" u="none" strike="noStrike" dirty="0" smtClean="0">
                          <a:solidFill>
                            <a:srgbClr val="000000"/>
                          </a:solidFill>
                          <a:effectLst/>
                          <a:latin typeface="Calibri" panose="020F0502020204030204" pitchFamily="34" charset="0"/>
                        </a:rPr>
                        <a:t>AMBER</a:t>
                      </a:r>
                      <a:endParaRPr lang="en-US" sz="1000" b="0" i="0" u="none" strike="noStrike" dirty="0">
                        <a:solidFill>
                          <a:srgbClr val="000000"/>
                        </a:solidFill>
                        <a:effectLst/>
                        <a:latin typeface="Calibri" panose="020F0502020204030204" pitchFamily="34" charset="0"/>
                      </a:endParaRP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rtl="0" fontAlgn="b"/>
                      <a:r>
                        <a:rPr lang="en-US" sz="1000" b="0" i="0" u="none" strike="noStrike" dirty="0" smtClean="0">
                          <a:solidFill>
                            <a:srgbClr val="000000"/>
                          </a:solidFill>
                          <a:effectLst/>
                          <a:latin typeface="Calibri" panose="020F0502020204030204" pitchFamily="34" charset="0"/>
                        </a:rPr>
                        <a:t>Concerned on Appraisal Rating and Salary concern. Shashi had</a:t>
                      </a:r>
                      <a:r>
                        <a:rPr lang="en-US" sz="1000" b="0" i="0" u="none" strike="noStrike" baseline="0" dirty="0" smtClean="0">
                          <a:solidFill>
                            <a:srgbClr val="000000"/>
                          </a:solidFill>
                          <a:effectLst/>
                          <a:latin typeface="Calibri" panose="020F0502020204030204" pitchFamily="34" charset="0"/>
                        </a:rPr>
                        <a:t> explained on the same. </a:t>
                      </a:r>
                      <a:r>
                        <a:rPr lang="en-US" sz="1000" b="0" i="0" u="none" strike="noStrike" dirty="0">
                          <a:solidFill>
                            <a:srgbClr val="000000"/>
                          </a:solidFill>
                          <a:effectLst/>
                          <a:latin typeface="Calibri" panose="020F0502020204030204" pitchFamily="34" charset="0"/>
                        </a:rPr>
                        <a:t> </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tc>
                  <a:txBody>
                    <a:bodyPr/>
                    <a:lstStyle/>
                    <a:p>
                      <a:pPr algn="r" rtl="0" fontAlgn="b"/>
                      <a:r>
                        <a:rPr lang="en-US" sz="1000" b="0" i="0" u="none" strike="noStrike" dirty="0">
                          <a:solidFill>
                            <a:srgbClr val="000000"/>
                          </a:solidFill>
                          <a:effectLst/>
                          <a:latin typeface="Calibri" panose="020F0502020204030204" pitchFamily="34" charset="0"/>
                        </a:rPr>
                        <a:t>Involved in onshore app as primary resource</a:t>
                      </a: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extLst>
                  <a:ext uri="{0D108BD9-81ED-4DB2-BD59-A6C34878D82A}">
                    <a16:rowId xmlns:a16="http://schemas.microsoft.com/office/drawing/2014/main" val="3331459886"/>
                  </a:ext>
                </a:extLst>
              </a:tr>
              <a:tr h="296528">
                <a:tc>
                  <a:txBody>
                    <a:bodyPr/>
                    <a:lstStyle/>
                    <a:p>
                      <a:pPr algn="ctr" rtl="0" fontAlgn="b"/>
                      <a:r>
                        <a:rPr lang="en-US" sz="1000" b="0" i="0" u="none" strike="noStrike" dirty="0" err="1" smtClean="0">
                          <a:solidFill>
                            <a:srgbClr val="000000"/>
                          </a:solidFill>
                          <a:effectLst/>
                          <a:latin typeface="Calibri" panose="020F0502020204030204" pitchFamily="34" charset="0"/>
                        </a:rPr>
                        <a:t>Premulla</a:t>
                      </a:r>
                      <a:r>
                        <a:rPr lang="en-US" sz="1000" b="0" i="0" u="none" strike="noStrike" dirty="0" smtClean="0">
                          <a:solidFill>
                            <a:srgbClr val="000000"/>
                          </a:solidFill>
                          <a:effectLst/>
                          <a:latin typeface="Calibri" panose="020F0502020204030204" pitchFamily="34" charset="0"/>
                        </a:rPr>
                        <a:t> Harinath</a:t>
                      </a:r>
                      <a:endParaRPr lang="en-US" sz="1000" b="0" i="0" u="none" strike="noStrike" dirty="0">
                        <a:solidFill>
                          <a:srgbClr val="000000"/>
                        </a:solidFill>
                        <a:effectLst/>
                        <a:latin typeface="Calibri" panose="020F0502020204030204" pitchFamily="34" charset="0"/>
                      </a:endParaRP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tc>
                  <a:txBody>
                    <a:bodyPr/>
                    <a:lstStyle/>
                    <a:p>
                      <a:pPr algn="r" rtl="0" fontAlgn="b"/>
                      <a:r>
                        <a:rPr lang="en-US" sz="1000" b="0" i="0" u="none" strike="noStrike" dirty="0" smtClean="0">
                          <a:solidFill>
                            <a:srgbClr val="000000"/>
                          </a:solidFill>
                          <a:effectLst/>
                          <a:latin typeface="Calibri" panose="020F0502020204030204" pitchFamily="34" charset="0"/>
                        </a:rPr>
                        <a:t>Green</a:t>
                      </a:r>
                      <a:endParaRPr lang="en-US" sz="1000" b="0" i="0" u="none" strike="noStrike" dirty="0">
                        <a:solidFill>
                          <a:srgbClr val="000000"/>
                        </a:solidFill>
                        <a:effectLst/>
                        <a:latin typeface="Calibri" panose="020F0502020204030204" pitchFamily="34" charset="0"/>
                      </a:endParaRP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b"/>
                      <a:endParaRPr lang="en-US" sz="1000" b="0" i="0" u="none" strike="noStrike" dirty="0">
                        <a:solidFill>
                          <a:srgbClr val="000000"/>
                        </a:solidFill>
                        <a:effectLst/>
                        <a:latin typeface="Calibri" panose="020F0502020204030204" pitchFamily="34" charset="0"/>
                      </a:endParaRP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tc>
                  <a:txBody>
                    <a:bodyPr/>
                    <a:lstStyle/>
                    <a:p>
                      <a:pPr algn="r" rtl="0" fontAlgn="b"/>
                      <a:r>
                        <a:rPr lang="en-US" sz="1000" b="0" i="0" u="none" strike="noStrike" dirty="0" smtClean="0">
                          <a:solidFill>
                            <a:srgbClr val="000000"/>
                          </a:solidFill>
                          <a:effectLst/>
                          <a:latin typeface="Calibri" panose="020F0502020204030204" pitchFamily="34" charset="0"/>
                        </a:rPr>
                        <a:t>Training will start once onboarding</a:t>
                      </a:r>
                      <a:r>
                        <a:rPr lang="en-US" sz="1000" b="0" i="0" u="none" strike="noStrike" baseline="0" dirty="0" smtClean="0">
                          <a:solidFill>
                            <a:srgbClr val="000000"/>
                          </a:solidFill>
                          <a:effectLst/>
                          <a:latin typeface="Calibri" panose="020F0502020204030204" pitchFamily="34" charset="0"/>
                        </a:rPr>
                        <a:t> done</a:t>
                      </a:r>
                      <a:endParaRPr lang="en-US" sz="1000" b="0" i="0" u="none" strike="noStrike" dirty="0">
                        <a:solidFill>
                          <a:srgbClr val="000000"/>
                        </a:solidFill>
                        <a:effectLst/>
                        <a:latin typeface="Calibri" panose="020F0502020204030204" pitchFamily="34" charset="0"/>
                      </a:endParaRPr>
                    </a:p>
                  </a:txBody>
                  <a:tcPr marL="8426" marR="8426" marT="8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extLst>
                  <a:ext uri="{0D108BD9-81ED-4DB2-BD59-A6C34878D82A}">
                    <a16:rowId xmlns:a16="http://schemas.microsoft.com/office/drawing/2014/main" val="1071126133"/>
                  </a:ext>
                </a:extLst>
              </a:tr>
            </a:tbl>
          </a:graphicData>
        </a:graphic>
      </p:graphicFrame>
    </p:spTree>
    <p:extLst>
      <p:ext uri="{BB962C8B-B14F-4D97-AF65-F5344CB8AC3E}">
        <p14:creationId xmlns:p14="http://schemas.microsoft.com/office/powerpoint/2010/main" val="2159493727"/>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89004" y="381000"/>
            <a:ext cx="8021596" cy="400110"/>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u="none" dirty="0">
                <a:ln w="0"/>
                <a:solidFill>
                  <a:schemeClr val="bg1"/>
                </a:solidFill>
                <a:effectLst>
                  <a:outerShdw blurRad="38100" dist="19050" dir="2700000" algn="tl" rotWithShape="0">
                    <a:schemeClr val="dk1">
                      <a:alpha val="40000"/>
                    </a:schemeClr>
                  </a:outerShdw>
                </a:effectLst>
              </a:rPr>
              <a:t>Key Risks &amp; Issues</a:t>
            </a:r>
            <a:endParaRPr lang="de-DE" sz="2000" u="none" dirty="0">
              <a:ln w="0"/>
              <a:solidFill>
                <a:schemeClr val="bg1"/>
              </a:solidFill>
              <a:effectLst>
                <a:outerShdw blurRad="38100" dist="19050" dir="2700000" algn="tl" rotWithShape="0">
                  <a:schemeClr val="dk1">
                    <a:alpha val="40000"/>
                  </a:schemeClr>
                </a:outerShdw>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1759527053"/>
              </p:ext>
            </p:extLst>
          </p:nvPr>
        </p:nvGraphicFramePr>
        <p:xfrm>
          <a:off x="589004" y="1295400"/>
          <a:ext cx="8021595" cy="4241557"/>
        </p:xfrm>
        <a:graphic>
          <a:graphicData uri="http://schemas.openxmlformats.org/drawingml/2006/table">
            <a:tbl>
              <a:tblPr>
                <a:tableStyleId>{5C22544A-7EE6-4342-B048-85BDC9FD1C3A}</a:tableStyleId>
              </a:tblPr>
              <a:tblGrid>
                <a:gridCol w="390468">
                  <a:extLst>
                    <a:ext uri="{9D8B030D-6E8A-4147-A177-3AD203B41FA5}">
                      <a16:colId xmlns:a16="http://schemas.microsoft.com/office/drawing/2014/main" val="20000"/>
                    </a:ext>
                  </a:extLst>
                </a:gridCol>
                <a:gridCol w="1037241">
                  <a:extLst>
                    <a:ext uri="{9D8B030D-6E8A-4147-A177-3AD203B41FA5}">
                      <a16:colId xmlns:a16="http://schemas.microsoft.com/office/drawing/2014/main" val="20001"/>
                    </a:ext>
                  </a:extLst>
                </a:gridCol>
                <a:gridCol w="802687">
                  <a:extLst>
                    <a:ext uri="{9D8B030D-6E8A-4147-A177-3AD203B41FA5}">
                      <a16:colId xmlns:a16="http://schemas.microsoft.com/office/drawing/2014/main" val="20002"/>
                    </a:ext>
                  </a:extLst>
                </a:gridCol>
                <a:gridCol w="530908">
                  <a:extLst>
                    <a:ext uri="{9D8B030D-6E8A-4147-A177-3AD203B41FA5}">
                      <a16:colId xmlns:a16="http://schemas.microsoft.com/office/drawing/2014/main" val="20003"/>
                    </a:ext>
                  </a:extLst>
                </a:gridCol>
                <a:gridCol w="1678892">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gridCol w="414676">
                  <a:extLst>
                    <a:ext uri="{9D8B030D-6E8A-4147-A177-3AD203B41FA5}">
                      <a16:colId xmlns:a16="http://schemas.microsoft.com/office/drawing/2014/main" val="20006"/>
                    </a:ext>
                  </a:extLst>
                </a:gridCol>
                <a:gridCol w="2099923">
                  <a:extLst>
                    <a:ext uri="{9D8B030D-6E8A-4147-A177-3AD203B41FA5}">
                      <a16:colId xmlns:a16="http://schemas.microsoft.com/office/drawing/2014/main" val="20007"/>
                    </a:ext>
                  </a:extLst>
                </a:gridCol>
              </a:tblGrid>
              <a:tr h="312616">
                <a:tc rowSpan="3">
                  <a:txBody>
                    <a:bodyPr/>
                    <a:lstStyle/>
                    <a:p>
                      <a:pPr algn="ctr" rtl="0" fontAlgn="ctr"/>
                      <a:r>
                        <a:rPr lang="en-GB" sz="1200" b="1" u="none" strike="noStrike" dirty="0">
                          <a:solidFill>
                            <a:schemeClr val="bg1"/>
                          </a:solidFill>
                          <a:effectLst/>
                        </a:rPr>
                        <a:t>Ref id</a:t>
                      </a:r>
                      <a:endParaRPr lang="en-GB" sz="1200" b="1" i="0" u="none" strike="noStrike" dirty="0">
                        <a:solidFill>
                          <a:schemeClr val="bg1"/>
                        </a:solidFill>
                        <a:effectLst/>
                        <a:latin typeface="Calibri" panose="020F0502020204030204" pitchFamily="34" charset="0"/>
                      </a:endParaRPr>
                    </a:p>
                  </a:txBody>
                  <a:tcPr marL="8227" marR="8227" marT="8227" marB="0" anchor="ctr">
                    <a:solidFill>
                      <a:schemeClr val="accent1"/>
                    </a:solidFill>
                  </a:tcPr>
                </a:tc>
                <a:tc rowSpan="3">
                  <a:txBody>
                    <a:bodyPr/>
                    <a:lstStyle/>
                    <a:p>
                      <a:pPr algn="ctr" rtl="0" fontAlgn="ctr"/>
                      <a:r>
                        <a:rPr lang="en-GB" sz="1200" b="1" u="none" strike="noStrike" dirty="0">
                          <a:solidFill>
                            <a:schemeClr val="bg1"/>
                          </a:solidFill>
                          <a:effectLst/>
                        </a:rPr>
                        <a:t>Date identified</a:t>
                      </a:r>
                      <a:endParaRPr lang="en-GB" sz="1200" b="1" i="0" u="none" strike="noStrike" dirty="0">
                        <a:solidFill>
                          <a:schemeClr val="bg1"/>
                        </a:solidFill>
                        <a:effectLst/>
                        <a:latin typeface="Calibri" panose="020F0502020204030204" pitchFamily="34" charset="0"/>
                      </a:endParaRPr>
                    </a:p>
                  </a:txBody>
                  <a:tcPr marL="8227" marR="8227" marT="8227" marB="0" anchor="ctr">
                    <a:solidFill>
                      <a:schemeClr val="accent1"/>
                    </a:solidFill>
                  </a:tcPr>
                </a:tc>
                <a:tc rowSpan="3">
                  <a:txBody>
                    <a:bodyPr/>
                    <a:lstStyle/>
                    <a:p>
                      <a:pPr algn="ctr" rtl="0" fontAlgn="ctr"/>
                      <a:r>
                        <a:rPr lang="en-GB" sz="1200" b="1" u="none" strike="noStrike" dirty="0">
                          <a:solidFill>
                            <a:schemeClr val="bg1"/>
                          </a:solidFill>
                          <a:effectLst/>
                        </a:rPr>
                        <a:t>Raised by</a:t>
                      </a:r>
                      <a:endParaRPr lang="en-GB" sz="1200" b="1" i="0" u="none" strike="noStrike" dirty="0">
                        <a:solidFill>
                          <a:schemeClr val="bg1"/>
                        </a:solidFill>
                        <a:effectLst/>
                        <a:latin typeface="Calibri" panose="020F0502020204030204" pitchFamily="34" charset="0"/>
                      </a:endParaRPr>
                    </a:p>
                  </a:txBody>
                  <a:tcPr marL="8227" marR="8227" marT="8227" marB="0" anchor="ctr">
                    <a:solidFill>
                      <a:schemeClr val="accent1"/>
                    </a:solidFill>
                  </a:tcPr>
                </a:tc>
                <a:tc rowSpan="3">
                  <a:txBody>
                    <a:bodyPr/>
                    <a:lstStyle/>
                    <a:p>
                      <a:pPr algn="ctr" rtl="0" fontAlgn="ctr"/>
                      <a:r>
                        <a:rPr lang="en-GB" sz="1200" b="1" u="none" strike="noStrike" dirty="0">
                          <a:solidFill>
                            <a:schemeClr val="bg1"/>
                          </a:solidFill>
                          <a:effectLst/>
                        </a:rPr>
                        <a:t>Service </a:t>
                      </a:r>
                      <a:r>
                        <a:rPr lang="en-GB" sz="1200" b="1" u="none" strike="noStrike" dirty="0" smtClean="0">
                          <a:solidFill>
                            <a:schemeClr val="bg1"/>
                          </a:solidFill>
                          <a:effectLst/>
                        </a:rPr>
                        <a:t>Line</a:t>
                      </a:r>
                      <a:endParaRPr lang="en-GB" sz="1200" b="1" i="0" u="none" strike="noStrike" dirty="0">
                        <a:solidFill>
                          <a:schemeClr val="bg1"/>
                        </a:solidFill>
                        <a:effectLst/>
                        <a:latin typeface="Calibri" panose="020F0502020204030204" pitchFamily="34" charset="0"/>
                      </a:endParaRPr>
                    </a:p>
                  </a:txBody>
                  <a:tcPr marL="8227" marR="8227" marT="8227" marB="0" anchor="ctr">
                    <a:solidFill>
                      <a:schemeClr val="accent1"/>
                    </a:solidFill>
                  </a:tcPr>
                </a:tc>
                <a:tc rowSpan="3">
                  <a:txBody>
                    <a:bodyPr/>
                    <a:lstStyle/>
                    <a:p>
                      <a:pPr algn="ctr" rtl="0" fontAlgn="ctr"/>
                      <a:r>
                        <a:rPr lang="en-GB" sz="1200" b="1" u="none" strike="noStrike" dirty="0">
                          <a:solidFill>
                            <a:schemeClr val="bg1"/>
                          </a:solidFill>
                          <a:effectLst/>
                        </a:rPr>
                        <a:t>Risk Description</a:t>
                      </a:r>
                      <a:endParaRPr lang="en-GB" sz="1200" b="1" i="0" u="none" strike="noStrike" dirty="0">
                        <a:solidFill>
                          <a:schemeClr val="bg1"/>
                        </a:solidFill>
                        <a:effectLst/>
                        <a:latin typeface="Calibri" panose="020F0502020204030204" pitchFamily="34" charset="0"/>
                      </a:endParaRPr>
                    </a:p>
                  </a:txBody>
                  <a:tcPr marL="8227" marR="8227" marT="8227" marB="0" anchor="ctr">
                    <a:solidFill>
                      <a:schemeClr val="accent1"/>
                    </a:solidFill>
                  </a:tcPr>
                </a:tc>
                <a:tc rowSpan="3">
                  <a:txBody>
                    <a:bodyPr/>
                    <a:lstStyle/>
                    <a:p>
                      <a:pPr algn="ctr" rtl="0" fontAlgn="ctr"/>
                      <a:r>
                        <a:rPr lang="en-GB" sz="1200" b="1" u="none" strike="noStrike" dirty="0">
                          <a:solidFill>
                            <a:schemeClr val="bg1"/>
                          </a:solidFill>
                          <a:effectLst/>
                        </a:rPr>
                        <a:t>Risk Owner</a:t>
                      </a:r>
                      <a:endParaRPr lang="en-GB" sz="1200" b="1" i="0" u="none" strike="noStrike" dirty="0">
                        <a:solidFill>
                          <a:schemeClr val="bg1"/>
                        </a:solidFill>
                        <a:effectLst/>
                        <a:latin typeface="Calibri" panose="020F0502020204030204" pitchFamily="34" charset="0"/>
                      </a:endParaRPr>
                    </a:p>
                  </a:txBody>
                  <a:tcPr marL="8227" marR="8227" marT="8227" marB="0" anchor="ctr">
                    <a:solidFill>
                      <a:schemeClr val="accent1"/>
                    </a:solidFill>
                  </a:tcPr>
                </a:tc>
                <a:tc>
                  <a:txBody>
                    <a:bodyPr/>
                    <a:lstStyle/>
                    <a:p>
                      <a:pPr algn="ctr" rtl="0" fontAlgn="ctr"/>
                      <a:r>
                        <a:rPr lang="en-GB" sz="1200" b="1" u="none" strike="noStrike" dirty="0">
                          <a:solidFill>
                            <a:schemeClr val="bg1"/>
                          </a:solidFill>
                          <a:effectLst/>
                        </a:rPr>
                        <a:t>Risk Impact</a:t>
                      </a:r>
                      <a:endParaRPr lang="en-GB" sz="1200" b="1" i="0" u="none" strike="noStrike" dirty="0">
                        <a:solidFill>
                          <a:schemeClr val="bg1"/>
                        </a:solidFill>
                        <a:effectLst/>
                        <a:latin typeface="Calibri" panose="020F0502020204030204" pitchFamily="34" charset="0"/>
                      </a:endParaRPr>
                    </a:p>
                  </a:txBody>
                  <a:tcPr marL="8227" marR="8227" marT="8227" marB="0" anchor="ctr">
                    <a:solidFill>
                      <a:schemeClr val="accent1"/>
                    </a:solidFill>
                  </a:tcPr>
                </a:tc>
                <a:tc rowSpan="3">
                  <a:txBody>
                    <a:bodyPr/>
                    <a:lstStyle/>
                    <a:p>
                      <a:pPr algn="ctr" rtl="0" fontAlgn="ctr"/>
                      <a:r>
                        <a:rPr lang="en-GB" sz="1200" b="1" u="none" strike="noStrike" dirty="0">
                          <a:solidFill>
                            <a:schemeClr val="bg1"/>
                          </a:solidFill>
                          <a:effectLst/>
                        </a:rPr>
                        <a:t>Comments</a:t>
                      </a:r>
                      <a:endParaRPr lang="en-GB" sz="1200" b="1" i="0" u="none" strike="noStrike" dirty="0">
                        <a:solidFill>
                          <a:schemeClr val="bg1"/>
                        </a:solidFill>
                        <a:effectLst/>
                        <a:latin typeface="Calibri" panose="020F0502020204030204" pitchFamily="34" charset="0"/>
                      </a:endParaRPr>
                    </a:p>
                  </a:txBody>
                  <a:tcPr marL="8227" marR="8227" marT="8227" marB="0" anchor="ctr">
                    <a:solidFill>
                      <a:schemeClr val="accent1"/>
                    </a:solidFill>
                  </a:tcPr>
                </a:tc>
                <a:extLst>
                  <a:ext uri="{0D108BD9-81ED-4DB2-BD59-A6C34878D82A}">
                    <a16:rowId xmlns:a16="http://schemas.microsoft.com/office/drawing/2014/main" val="10000"/>
                  </a:ext>
                </a:extLst>
              </a:tr>
              <a:tr h="164535">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rtl="0" fontAlgn="ctr"/>
                      <a:r>
                        <a:rPr lang="en-GB" sz="1200" b="1" u="none" strike="noStrike" dirty="0">
                          <a:solidFill>
                            <a:schemeClr val="bg1"/>
                          </a:solidFill>
                          <a:effectLst/>
                        </a:rPr>
                        <a:t>H/M/L</a:t>
                      </a:r>
                      <a:endParaRPr lang="en-GB" sz="1200" b="1" i="0" u="none" strike="noStrike" dirty="0">
                        <a:solidFill>
                          <a:schemeClr val="bg1"/>
                        </a:solidFill>
                        <a:effectLst/>
                        <a:latin typeface="Calibri" panose="020F0502020204030204" pitchFamily="34" charset="0"/>
                      </a:endParaRPr>
                    </a:p>
                  </a:txBody>
                  <a:tcPr marL="8227" marR="8227" marT="8227" marB="0" anchor="ctr">
                    <a:solidFill>
                      <a:schemeClr val="accent1"/>
                    </a:solidFill>
                  </a:tcPr>
                </a:tc>
                <a:tc vMerge="1">
                  <a:txBody>
                    <a:bodyPr/>
                    <a:lstStyle/>
                    <a:p>
                      <a:endParaRPr lang="en-GB"/>
                    </a:p>
                  </a:txBody>
                  <a:tcPr/>
                </a:tc>
                <a:extLst>
                  <a:ext uri="{0D108BD9-81ED-4DB2-BD59-A6C34878D82A}">
                    <a16:rowId xmlns:a16="http://schemas.microsoft.com/office/drawing/2014/main" val="10001"/>
                  </a:ext>
                </a:extLst>
              </a:tr>
              <a:tr h="164535">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fontAlgn="t"/>
                      <a:r>
                        <a:rPr lang="en-GB" sz="1200" u="none" strike="noStrike" dirty="0">
                          <a:effectLst/>
                        </a:rPr>
                        <a:t> </a:t>
                      </a:r>
                      <a:endParaRPr lang="en-GB" sz="1200" b="0" i="0" u="none" strike="noStrike" dirty="0">
                        <a:solidFill>
                          <a:srgbClr val="000000"/>
                        </a:solidFill>
                        <a:effectLst/>
                        <a:latin typeface="Calibri" panose="020F0502020204030204" pitchFamily="34" charset="0"/>
                      </a:endParaRPr>
                    </a:p>
                  </a:txBody>
                  <a:tcPr marL="8227" marR="8227" marT="8227" marB="0"/>
                </a:tc>
                <a:tc vMerge="1">
                  <a:txBody>
                    <a:bodyPr/>
                    <a:lstStyle/>
                    <a:p>
                      <a:endParaRPr lang="en-GB"/>
                    </a:p>
                  </a:txBody>
                  <a:tcPr/>
                </a:tc>
                <a:extLst>
                  <a:ext uri="{0D108BD9-81ED-4DB2-BD59-A6C34878D82A}">
                    <a16:rowId xmlns:a16="http://schemas.microsoft.com/office/drawing/2014/main" val="10002"/>
                  </a:ext>
                </a:extLst>
              </a:tr>
              <a:tr h="329070">
                <a:tc>
                  <a:txBody>
                    <a:bodyPr/>
                    <a:lstStyle/>
                    <a:p>
                      <a:pPr algn="l" rtl="0" fontAlgn="ctr"/>
                      <a:r>
                        <a:rPr lang="en-GB" sz="1200" u="none" strike="noStrike">
                          <a:effectLst/>
                        </a:rPr>
                        <a:t>1</a:t>
                      </a:r>
                      <a:endParaRPr lang="en-GB" sz="1200" b="0" i="0" u="none" strike="noStrike">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u="none" strike="noStrike" dirty="0">
                          <a:effectLst/>
                        </a:rPr>
                        <a:t>07-Jan-2020</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u="none" strike="noStrike" dirty="0" smtClean="0">
                          <a:effectLst/>
                        </a:rPr>
                        <a:t>Panchanan</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u="none" strike="noStrike" dirty="0" smtClean="0">
                          <a:effectLst/>
                        </a:rPr>
                        <a:t>CAO</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chemeClr val="dk1"/>
                          </a:solidFill>
                          <a:effectLst/>
                          <a:latin typeface="+mn-lt"/>
                        </a:rPr>
                        <a:t>Onshore</a:t>
                      </a:r>
                      <a:r>
                        <a:rPr lang="en-GB" sz="1200" b="0" i="0" u="none" strike="noStrike" baseline="0" dirty="0" smtClean="0">
                          <a:solidFill>
                            <a:schemeClr val="dk1"/>
                          </a:solidFill>
                          <a:effectLst/>
                          <a:latin typeface="+mn-lt"/>
                        </a:rPr>
                        <a:t> rotation plan</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u="none" strike="noStrike" dirty="0" smtClean="0">
                          <a:effectLst/>
                        </a:rPr>
                        <a:t>Shanthi/Shashi</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a:solidFill>
                            <a:schemeClr val="dk1"/>
                          </a:solidFill>
                          <a:effectLst/>
                          <a:latin typeface="+mn-lt"/>
                        </a:rPr>
                        <a:t>M</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baseline="0" dirty="0" smtClean="0">
                          <a:solidFill>
                            <a:schemeClr val="dk1"/>
                          </a:solidFill>
                          <a:effectLst/>
                          <a:latin typeface="+mn-lt"/>
                        </a:rPr>
                        <a:t>Post COVID will discuss with CSM</a:t>
                      </a:r>
                      <a:endParaRPr lang="en-GB" sz="1200" b="0" i="0" u="none" strike="noStrike" dirty="0">
                        <a:solidFill>
                          <a:srgbClr val="000000"/>
                        </a:solidFill>
                        <a:effectLst/>
                        <a:latin typeface="Calibri" panose="020F0502020204030204" pitchFamily="34" charset="0"/>
                      </a:endParaRPr>
                    </a:p>
                  </a:txBody>
                  <a:tcPr marL="74041" marR="8227" marT="8227" marB="0" anchor="ctr"/>
                </a:tc>
                <a:extLst>
                  <a:ext uri="{0D108BD9-81ED-4DB2-BD59-A6C34878D82A}">
                    <a16:rowId xmlns:a16="http://schemas.microsoft.com/office/drawing/2014/main" val="10003"/>
                  </a:ext>
                </a:extLst>
              </a:tr>
              <a:tr h="1018652">
                <a:tc>
                  <a:txBody>
                    <a:bodyPr/>
                    <a:lstStyle/>
                    <a:p>
                      <a:pPr algn="l" rtl="0" fontAlgn="ctr"/>
                      <a:r>
                        <a:rPr lang="en-GB" sz="1200" b="0" i="0" u="none" strike="noStrike" dirty="0" smtClean="0">
                          <a:solidFill>
                            <a:srgbClr val="000000"/>
                          </a:solidFill>
                          <a:effectLst/>
                          <a:latin typeface="Calibri" panose="020F0502020204030204" pitchFamily="34" charset="0"/>
                        </a:rPr>
                        <a:t>2</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10-Feb-2020</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Panchanan</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CAO</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New SL3 support issue</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Panchanan</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M</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New SL3 team is unaware</a:t>
                      </a:r>
                      <a:r>
                        <a:rPr lang="en-GB" sz="1200" b="0" i="0" u="none" strike="noStrike" baseline="0" dirty="0" smtClean="0">
                          <a:solidFill>
                            <a:srgbClr val="000000"/>
                          </a:solidFill>
                          <a:effectLst/>
                          <a:latin typeface="Calibri" panose="020F0502020204030204" pitchFamily="34" charset="0"/>
                        </a:rPr>
                        <a:t> of application and process which lead sometime on argument and delay in solution. Backlog also created due to this.</a:t>
                      </a:r>
                      <a:endParaRPr lang="en-GB" sz="1200" b="0" i="0" u="none" strike="noStrike" dirty="0">
                        <a:solidFill>
                          <a:srgbClr val="000000"/>
                        </a:solidFill>
                        <a:effectLst/>
                        <a:latin typeface="Calibri" panose="020F0502020204030204" pitchFamily="34" charset="0"/>
                      </a:endParaRPr>
                    </a:p>
                  </a:txBody>
                  <a:tcPr marL="74041" marR="8227" marT="8227" marB="0" anchor="ctr"/>
                </a:tc>
                <a:extLst>
                  <a:ext uri="{0D108BD9-81ED-4DB2-BD59-A6C34878D82A}">
                    <a16:rowId xmlns:a16="http://schemas.microsoft.com/office/drawing/2014/main" val="477504064"/>
                  </a:ext>
                </a:extLst>
              </a:tr>
              <a:tr h="329070">
                <a:tc>
                  <a:txBody>
                    <a:bodyPr/>
                    <a:lstStyle/>
                    <a:p>
                      <a:pPr algn="l" rtl="0" fontAlgn="ctr"/>
                      <a:r>
                        <a:rPr lang="en-GB" sz="1200" b="0" i="0" u="none" strike="noStrike" dirty="0" smtClean="0">
                          <a:solidFill>
                            <a:srgbClr val="000000"/>
                          </a:solidFill>
                          <a:effectLst/>
                          <a:latin typeface="Calibri" panose="020F0502020204030204" pitchFamily="34" charset="0"/>
                        </a:rPr>
                        <a:t>3</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01-Feb-2020</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Panchanan</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CAO</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SOD</a:t>
                      </a:r>
                      <a:r>
                        <a:rPr lang="en-GB" sz="1200" b="0" i="0" u="none" strike="noStrike" baseline="0" dirty="0" smtClean="0">
                          <a:solidFill>
                            <a:srgbClr val="000000"/>
                          </a:solidFill>
                          <a:effectLst/>
                          <a:latin typeface="Calibri" panose="020F0502020204030204" pitchFamily="34" charset="0"/>
                        </a:rPr>
                        <a:t> rule is not defined</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Panchanan/Shashi</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H</a:t>
                      </a: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r>
                        <a:rPr lang="en-GB" sz="1200" b="0" i="0" u="none" strike="noStrike" dirty="0" smtClean="0">
                          <a:solidFill>
                            <a:srgbClr val="000000"/>
                          </a:solidFill>
                          <a:effectLst/>
                          <a:latin typeface="Calibri" panose="020F0502020204030204" pitchFamily="34" charset="0"/>
                        </a:rPr>
                        <a:t>SOD rule is not defined</a:t>
                      </a:r>
                      <a:r>
                        <a:rPr lang="en-GB" sz="1200" b="0" i="0" u="none" strike="noStrike" baseline="0" dirty="0" smtClean="0">
                          <a:solidFill>
                            <a:srgbClr val="000000"/>
                          </a:solidFill>
                          <a:effectLst/>
                          <a:latin typeface="Calibri" panose="020F0502020204030204" pitchFamily="34" charset="0"/>
                        </a:rPr>
                        <a:t> which create confusion. We have requested multiple time to CSM to clear this.. Awaiting response</a:t>
                      </a:r>
                      <a:endParaRPr lang="en-GB" sz="1200" b="0" i="0" u="none" strike="noStrike" dirty="0">
                        <a:solidFill>
                          <a:srgbClr val="000000"/>
                        </a:solidFill>
                        <a:effectLst/>
                        <a:latin typeface="Calibri" panose="020F0502020204030204" pitchFamily="34" charset="0"/>
                      </a:endParaRPr>
                    </a:p>
                  </a:txBody>
                  <a:tcPr marL="74041" marR="8227" marT="8227" marB="0" anchor="ctr"/>
                </a:tc>
                <a:extLst>
                  <a:ext uri="{0D108BD9-81ED-4DB2-BD59-A6C34878D82A}">
                    <a16:rowId xmlns:a16="http://schemas.microsoft.com/office/drawing/2014/main" val="1256770181"/>
                  </a:ext>
                </a:extLst>
              </a:tr>
              <a:tr h="329070">
                <a:tc>
                  <a:txBody>
                    <a:bodyPr/>
                    <a:lstStyle/>
                    <a:p>
                      <a:pPr algn="l" rtl="0" fontAlgn="ct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endParaRPr lang="en-GB" sz="1200" b="0" i="0" u="none" strike="noStrike" dirty="0">
                        <a:solidFill>
                          <a:srgbClr val="000000"/>
                        </a:solidFill>
                        <a:effectLst/>
                        <a:latin typeface="Calibri" panose="020F0502020204030204" pitchFamily="34" charset="0"/>
                      </a:endParaRPr>
                    </a:p>
                  </a:txBody>
                  <a:tcPr marL="74041" marR="8227" marT="8227" marB="0" anchor="ctr"/>
                </a:tc>
                <a:extLst>
                  <a:ext uri="{0D108BD9-81ED-4DB2-BD59-A6C34878D82A}">
                    <a16:rowId xmlns:a16="http://schemas.microsoft.com/office/drawing/2014/main" val="1499419706"/>
                  </a:ext>
                </a:extLst>
              </a:tr>
              <a:tr h="329070">
                <a:tc>
                  <a:txBody>
                    <a:bodyPr/>
                    <a:lstStyle/>
                    <a:p>
                      <a:pPr algn="l" rtl="0" fontAlgn="ct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endParaRPr lang="en-GB" sz="1200" b="0" i="0" u="none" strike="noStrike" dirty="0">
                        <a:solidFill>
                          <a:srgbClr val="000000"/>
                        </a:solidFill>
                        <a:effectLst/>
                        <a:latin typeface="Calibri" panose="020F0502020204030204" pitchFamily="34" charset="0"/>
                      </a:endParaRPr>
                    </a:p>
                  </a:txBody>
                  <a:tcPr marL="74041" marR="8227" marT="8227" marB="0" anchor="ctr"/>
                </a:tc>
                <a:extLst>
                  <a:ext uri="{0D108BD9-81ED-4DB2-BD59-A6C34878D82A}">
                    <a16:rowId xmlns:a16="http://schemas.microsoft.com/office/drawing/2014/main" val="1920186537"/>
                  </a:ext>
                </a:extLst>
              </a:tr>
              <a:tr h="329070">
                <a:tc>
                  <a:txBody>
                    <a:bodyPr/>
                    <a:lstStyle/>
                    <a:p>
                      <a:pPr algn="l" rtl="0" fontAlgn="ct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endParaRPr lang="en-GB" sz="1200" b="0" i="0" u="none" strike="noStrike" dirty="0">
                        <a:solidFill>
                          <a:srgbClr val="000000"/>
                        </a:solidFill>
                        <a:effectLst/>
                        <a:latin typeface="Calibri" panose="020F0502020204030204" pitchFamily="34" charset="0"/>
                      </a:endParaRPr>
                    </a:p>
                  </a:txBody>
                  <a:tcPr marL="74041" marR="8227" marT="8227" marB="0" anchor="ctr"/>
                </a:tc>
                <a:tc>
                  <a:txBody>
                    <a:bodyPr/>
                    <a:lstStyle/>
                    <a:p>
                      <a:pPr algn="l" rtl="0" fontAlgn="ctr"/>
                      <a:endParaRPr lang="en-GB" sz="1200" b="0" i="0" u="none" strike="noStrike" dirty="0">
                        <a:solidFill>
                          <a:srgbClr val="000000"/>
                        </a:solidFill>
                        <a:effectLst/>
                        <a:latin typeface="Calibri" panose="020F0502020204030204" pitchFamily="34" charset="0"/>
                      </a:endParaRPr>
                    </a:p>
                  </a:txBody>
                  <a:tcPr marL="74041" marR="8227" marT="8227" marB="0" anchor="ctr"/>
                </a:tc>
                <a:extLst>
                  <a:ext uri="{0D108BD9-81ED-4DB2-BD59-A6C34878D82A}">
                    <a16:rowId xmlns:a16="http://schemas.microsoft.com/office/drawing/2014/main" val="1591457260"/>
                  </a:ext>
                </a:extLst>
              </a:tr>
            </a:tbl>
          </a:graphicData>
        </a:graphic>
      </p:graphicFrame>
    </p:spTree>
    <p:extLst>
      <p:ext uri="{BB962C8B-B14F-4D97-AF65-F5344CB8AC3E}">
        <p14:creationId xmlns:p14="http://schemas.microsoft.com/office/powerpoint/2010/main" val="1387027706"/>
      </p:ext>
    </p:extLst>
  </p:cSld>
  <p:clrMapOvr>
    <a:masterClrMapping/>
  </p:clrMapOvr>
  <p:transition>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AMO_UNIQUEIDENTIFIER" val="Empty"/>
  <p:tag name="_AMO_REPORTCONTROLSVISIBLE" val="Empt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smtClean="0">
            <a:solidFill>
              <a:schemeClr val="tx1"/>
            </a:solidFill>
            <a:latin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B Base Content Type" ma:contentTypeID="0x010100C777E5E4CC2845A982076CBB472177EA0056266E5C210E5840AE3D6D63CE45781F" ma:contentTypeVersion="0" ma:contentTypeDescription="DB Base Content Type" ma:contentTypeScope="" ma:versionID="0816c2e7d0949f37de798bf57ea31dfa">
  <xsd:schema xmlns:xsd="http://www.w3.org/2001/XMLSchema" xmlns:xs="http://www.w3.org/2001/XMLSchema" xmlns:p="http://schemas.microsoft.com/office/2006/metadata/properties" xmlns:ns2="511CAEF4-C9C9-42D4-9B72-16B37C6E7005" targetNamespace="http://schemas.microsoft.com/office/2006/metadata/properties" ma:root="true" ma:fieldsID="1e4818de21a395ac620b22fdd58daf70" ns2:_="">
    <xsd:import namespace="511CAEF4-C9C9-42D4-9B72-16B37C6E7005"/>
    <xsd:element name="properties">
      <xsd:complexType>
        <xsd:sequence>
          <xsd:element name="documentManagement">
            <xsd:complexType>
              <xsd:all>
                <xsd:element ref="ns2:UserName" minOccurs="0"/>
                <xsd:element ref="ns2:Email" minOccurs="0"/>
                <xsd:element ref="ns2:DBDirID" minOccurs="0"/>
                <xsd:element ref="ns2:BusinessDivision" minOccurs="0"/>
                <xsd:element ref="ns2:BusinessLine" minOccurs="0"/>
                <xsd:element ref="ns2:Department" minOccurs="0"/>
                <xsd:element ref="ns2:Team" minOccurs="0"/>
                <xsd:element ref="ns2:Country" minOccurs="0"/>
                <xsd:element ref="ns2:GroupDivision" minOccurs="0"/>
                <xsd:element ref="ns2:CorporateDivi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1CAEF4-C9C9-42D4-9B72-16B37C6E7005" elementFormDefault="qualified">
    <xsd:import namespace="http://schemas.microsoft.com/office/2006/documentManagement/types"/>
    <xsd:import namespace="http://schemas.microsoft.com/office/infopath/2007/PartnerControls"/>
    <xsd:element name="UserName" ma:index="8" nillable="true" ma:displayName="UserName" ma:internalName="UserName" ma:readOnly="false">
      <xsd:simpleType>
        <xsd:restriction base="dms:Text"/>
      </xsd:simpleType>
    </xsd:element>
    <xsd:element name="Email" ma:index="9" nillable="true" ma:displayName="Email" ma:internalName="Email" ma:readOnly="false">
      <xsd:simpleType>
        <xsd:restriction base="dms:Text"/>
      </xsd:simpleType>
    </xsd:element>
    <xsd:element name="DBDirID" ma:index="10" nillable="true" ma:displayName="DBDirID" ma:internalName="DBDirID" ma:readOnly="false">
      <xsd:simpleType>
        <xsd:restriction base="dms:Text"/>
      </xsd:simpleType>
    </xsd:element>
    <xsd:element name="BusinessDivision" ma:index="11" nillable="true" ma:displayName="Business Division" ma:internalName="BusinessDivision" ma:readOnly="false">
      <xsd:simpleType>
        <xsd:restriction base="dms:Text"/>
      </xsd:simpleType>
    </xsd:element>
    <xsd:element name="BusinessLine" ma:index="12" nillable="true" ma:displayName="Business Line" ma:internalName="BusinessLine" ma:readOnly="false">
      <xsd:simpleType>
        <xsd:restriction base="dms:Text"/>
      </xsd:simpleType>
    </xsd:element>
    <xsd:element name="Department" ma:index="13" nillable="true" ma:displayName="Department" ma:internalName="Department" ma:readOnly="false">
      <xsd:simpleType>
        <xsd:restriction base="dms:Text"/>
      </xsd:simpleType>
    </xsd:element>
    <xsd:element name="Team" ma:index="14" nillable="true" ma:displayName="Team" ma:internalName="Team" ma:readOnly="false">
      <xsd:simpleType>
        <xsd:restriction base="dms:Text"/>
      </xsd:simpleType>
    </xsd:element>
    <xsd:element name="Country" ma:index="15" nillable="true" ma:displayName="Country" ma:internalName="Country" ma:readOnly="false">
      <xsd:simpleType>
        <xsd:restriction base="dms:Text"/>
      </xsd:simpleType>
    </xsd:element>
    <xsd:element name="GroupDivision" ma:index="16" nillable="true" ma:displayName="Group Division" ma:internalName="GroupDivision" ma:readOnly="false">
      <xsd:simpleType>
        <xsd:restriction base="dms:Text"/>
      </xsd:simpleType>
    </xsd:element>
    <xsd:element name="CorporateDivision" ma:index="17" nillable="true" ma:displayName="Corporate Division" ma:internalName="CorporateDivision"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documentManagement>
    <Department xmlns="511CAEF4-C9C9-42D4-9B72-16B37C6E7005">Risk Business Services</Department>
    <CorporateDivision xmlns="511CAEF4-C9C9-42D4-9B72-16B37C6E7005">Infra. - COO / GTO Technology Supply</CorporateDivision>
    <Country xmlns="511CAEF4-C9C9-42D4-9B72-16B37C6E7005">India</Country>
    <GroupDivision xmlns="511CAEF4-C9C9-42D4-9B72-16B37C6E7005">Infrastructure / Regional Management</GroupDivision>
    <BusinessDivision xmlns="511CAEF4-C9C9-42D4-9B72-16B37C6E7005">Global Technology</BusinessDivision>
    <UserName xmlns="511CAEF4-C9C9-42D4-9B72-16B37C6E7005">Sharma, Yogesh-IT</UserName>
    <Team xmlns="511CAEF4-C9C9-42D4-9B72-16B37C6E7005">Compliance</Team>
    <DBDirID xmlns="511CAEF4-C9C9-42D4-9B72-16B37C6E7005">2231459</DBDirID>
    <BusinessLine xmlns="511CAEF4-C9C9-42D4-9B72-16B37C6E7005">GTO ISTS EUC</BusinessLine>
    <Email xmlns="511CAEF4-C9C9-42D4-9B72-16B37C6E7005">yogesh-it.sharma@db.com</Email>
    <db.comClassification xmlns="1c88734f-45cf-4ee3-8ac1-e8e10e08d449">For internal use only</db.comClassification>
  </documentManagement>
</p:properties>
</file>

<file path=customXml/itemProps1.xml><?xml version="1.0" encoding="utf-8"?>
<ds:datastoreItem xmlns:ds="http://schemas.openxmlformats.org/officeDocument/2006/customXml" ds:itemID="{67F608F9-04AA-411C-BAF0-F1200702BE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1CAEF4-C9C9-42D4-9B72-16B37C6E70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ACEB1F-7290-4C80-A718-2E7942017478}">
  <ds:schemaRefs>
    <ds:schemaRef ds:uri="http://schemas.microsoft.com/sharepoint/v3/contenttype/forms"/>
  </ds:schemaRefs>
</ds:datastoreItem>
</file>

<file path=customXml/itemProps3.xml><?xml version="1.0" encoding="utf-8"?>
<ds:datastoreItem xmlns:ds="http://schemas.openxmlformats.org/officeDocument/2006/customXml" ds:itemID="{60BCCF52-4A8B-409B-AE47-2708330CDEE8}">
  <ds:schemaRefs>
    <ds:schemaRef ds:uri="http://schemas.microsoft.com/office/2006/metadata/longProperties"/>
  </ds:schemaRefs>
</ds:datastoreItem>
</file>

<file path=customXml/itemProps4.xml><?xml version="1.0" encoding="utf-8"?>
<ds:datastoreItem xmlns:ds="http://schemas.openxmlformats.org/officeDocument/2006/customXml" ds:itemID="{E52A891B-51FA-466E-97BA-CB8BA835F747}">
  <ds:schemaRefs>
    <ds:schemaRef ds:uri="http://schemas.microsoft.com/office/2006/metadata/properties"/>
    <ds:schemaRef ds:uri="http://schemas.openxmlformats.org/package/2006/metadata/core-properties"/>
    <ds:schemaRef ds:uri="http://purl.org/dc/elements/1.1/"/>
    <ds:schemaRef ds:uri="http://purl.org/dc/dcmitype/"/>
    <ds:schemaRef ds:uri="http://purl.org/dc/terms/"/>
    <ds:schemaRef ds:uri="http://www.w3.org/XML/1998/namespace"/>
    <ds:schemaRef ds:uri="http://schemas.microsoft.com/office/infopath/2007/PartnerControls"/>
    <ds:schemaRef ds:uri="http://schemas.microsoft.com/office/2006/documentManagement/types"/>
    <ds:schemaRef ds:uri="511CAEF4-C9C9-42D4-9B72-16B37C6E7005"/>
    <ds:schemaRef ds:uri="1c88734f-45cf-4ee3-8ac1-e8e10e08d449"/>
  </ds:schemaRefs>
</ds:datastoreItem>
</file>

<file path=docProps/app.xml><?xml version="1.0" encoding="utf-8"?>
<Properties xmlns="http://schemas.openxmlformats.org/officeDocument/2006/extended-properties" xmlns:vt="http://schemas.openxmlformats.org/officeDocument/2006/docPropsVTypes">
  <Template/>
  <TotalTime>1063</TotalTime>
  <Words>1876</Words>
  <Application>Microsoft Office PowerPoint</Application>
  <PresentationFormat>Letter Paper (8.5x11 in)</PresentationFormat>
  <Paragraphs>582</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ＭＳ Ｐゴシック</vt:lpstr>
      <vt:lpstr>Arial</vt:lpstr>
      <vt:lpstr>arial unicode ms</vt:lpstr>
      <vt:lpstr>Calibri</vt:lpstr>
      <vt:lpstr>Calibri Light</vt:lpstr>
      <vt:lpstr>Segoe UI</vt:lpstr>
      <vt:lpstr>Segoe UI Symbol</vt:lpstr>
      <vt:lpstr>Office Theme</vt:lpstr>
      <vt:lpstr>CAO, GMDART and NFR  Monthly Service Review Pack    11-June-2020 </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Review Deck Trade</dc:title>
  <dc:creator>Ananda Padmanaban</dc:creator>
  <cp:keywords>For internal use only</cp:keywords>
  <cp:lastModifiedBy>Suddala Venkatakishore</cp:lastModifiedBy>
  <cp:revision>15606</cp:revision>
  <cp:lastPrinted>2019-10-09T11:52:07Z</cp:lastPrinted>
  <dcterms:created xsi:type="dcterms:W3CDTF">2002-01-17T18:01:48Z</dcterms:created>
  <dcterms:modified xsi:type="dcterms:W3CDTF">2020-07-09T12:44:22Z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ntentTypeId">
    <vt:lpwstr>0x010100C777E5E4CC2845A982076CBB472177EA0056266E5C210E5840AE3D6D63CE45781F</vt:lpwstr>
  </property>
  <property fmtid="{D5CDD505-2E9C-101B-9397-08002B2CF9AE}" pid="4" name="TitusGUID">
    <vt:lpwstr>d51a8941-931c-49d3-b904-8540eac3519a</vt:lpwstr>
  </property>
  <property fmtid="{D5CDD505-2E9C-101B-9397-08002B2CF9AE}" pid="5" name="MSIP_Label_af1741f6-9e47-426e-a683-937c37d4ebc5_Enabled">
    <vt:lpwstr>True</vt:lpwstr>
  </property>
  <property fmtid="{D5CDD505-2E9C-101B-9397-08002B2CF9AE}" pid="6" name="MSIP_Label_af1741f6-9e47-426e-a683-937c37d4ebc5_SiteId">
    <vt:lpwstr>1e9b61e8-e590-4abc-b1af-24125e330d2a</vt:lpwstr>
  </property>
  <property fmtid="{D5CDD505-2E9C-101B-9397-08002B2CF9AE}" pid="7" name="MSIP_Label_af1741f6-9e47-426e-a683-937c37d4ebc5_Owner">
    <vt:lpwstr>ananda.padmanaban@db.com</vt:lpwstr>
  </property>
  <property fmtid="{D5CDD505-2E9C-101B-9397-08002B2CF9AE}" pid="8" name="MSIP_Label_af1741f6-9e47-426e-a683-937c37d4ebc5_SetDate">
    <vt:lpwstr>2020-01-06T13:27:23.1184661Z</vt:lpwstr>
  </property>
  <property fmtid="{D5CDD505-2E9C-101B-9397-08002B2CF9AE}" pid="9" name="MSIP_Label_af1741f6-9e47-426e-a683-937c37d4ebc5_Name">
    <vt:lpwstr>For internal use only</vt:lpwstr>
  </property>
  <property fmtid="{D5CDD505-2E9C-101B-9397-08002B2CF9AE}" pid="10" name="MSIP_Label_af1741f6-9e47-426e-a683-937c37d4ebc5_Application">
    <vt:lpwstr>Microsoft Azure Information Protection</vt:lpwstr>
  </property>
  <property fmtid="{D5CDD505-2E9C-101B-9397-08002B2CF9AE}" pid="11" name="MSIP_Label_af1741f6-9e47-426e-a683-937c37d4ebc5_Extended_MSFT_Method">
    <vt:lpwstr>Automatic</vt:lpwstr>
  </property>
  <property fmtid="{D5CDD505-2E9C-101B-9397-08002B2CF9AE}" pid="12" name="db.comClassification">
    <vt:lpwstr>For internal use only</vt:lpwstr>
  </property>
  <property fmtid="{D5CDD505-2E9C-101B-9397-08002B2CF9AE}" pid="13" name="aliashDocumentMarking">
    <vt:lpwstr>For internal use only</vt:lpwstr>
  </property>
  <property fmtid="{D5CDD505-2E9C-101B-9397-08002B2CF9AE}" pid="14" name="HCLClassification">
    <vt:lpwstr>HCL_Cla5s_1nt3rnal</vt:lpwstr>
  </property>
  <property fmtid="{D5CDD505-2E9C-101B-9397-08002B2CF9AE}" pid="15" name="HCL_Cla5s_D6">
    <vt:lpwstr>False</vt:lpwstr>
  </property>
</Properties>
</file>