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7" r:id="rId2"/>
    <p:sldId id="260" r:id="rId3"/>
    <p:sldId id="261" r:id="rId4"/>
    <p:sldId id="273" r:id="rId5"/>
    <p:sldId id="262" r:id="rId6"/>
    <p:sldId id="263" r:id="rId7"/>
    <p:sldId id="264" r:id="rId8"/>
    <p:sldId id="265" r:id="rId9"/>
    <p:sldId id="266" r:id="rId10"/>
    <p:sldId id="267" r:id="rId11"/>
    <p:sldId id="268" r:id="rId12"/>
    <p:sldId id="269" r:id="rId13"/>
    <p:sldId id="270" r:id="rId14"/>
    <p:sldId id="289" r:id="rId15"/>
    <p:sldId id="282" r:id="rId16"/>
    <p:sldId id="275" r:id="rId17"/>
    <p:sldId id="276" r:id="rId18"/>
    <p:sldId id="278" r:id="rId19"/>
    <p:sldId id="279" r:id="rId20"/>
    <p:sldId id="280" r:id="rId21"/>
  </p:sldIdLst>
  <p:sldSz cx="9144000" cy="6858000" type="screen4x3"/>
  <p:notesSz cx="9874250"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99FF99"/>
    <a:srgbClr val="FFCC99"/>
    <a:srgbClr val="CCFF99"/>
    <a:srgbClr val="FF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53" autoAdjust="0"/>
    <p:restoredTop sz="98667" autoAdjust="0"/>
  </p:normalViewPr>
  <p:slideViewPr>
    <p:cSldViewPr>
      <p:cViewPr varScale="1">
        <p:scale>
          <a:sx n="88" d="100"/>
          <a:sy n="88" d="100"/>
        </p:scale>
        <p:origin x="1277" y="62"/>
      </p:cViewPr>
      <p:guideLst>
        <p:guide orient="horz" pos="2160"/>
        <p:guide pos="2880"/>
      </p:guideLst>
    </p:cSldViewPr>
  </p:slideViewPr>
  <p:notesTextViewPr>
    <p:cViewPr>
      <p:scale>
        <a:sx n="1" d="1"/>
        <a:sy n="1" d="1"/>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9918" cy="33988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592027" y="0"/>
            <a:ext cx="4279918" cy="339884"/>
          </a:xfrm>
          <a:prstGeom prst="rect">
            <a:avLst/>
          </a:prstGeom>
        </p:spPr>
        <p:txBody>
          <a:bodyPr vert="horz" lIns="91440" tIns="45720" rIns="91440" bIns="45720" rtlCol="0"/>
          <a:lstStyle>
            <a:lvl1pPr algn="r">
              <a:defRPr sz="1200"/>
            </a:lvl1pPr>
          </a:lstStyle>
          <a:p>
            <a:fld id="{D1BC0016-40C2-4415-9036-A099124551A2}" type="datetimeFigureOut">
              <a:rPr lang="en-IN" smtClean="0"/>
              <a:t>13-08-2019</a:t>
            </a:fld>
            <a:endParaRPr lang="en-IN"/>
          </a:p>
        </p:txBody>
      </p:sp>
      <p:sp>
        <p:nvSpPr>
          <p:cNvPr id="4" name="Footer Placeholder 3"/>
          <p:cNvSpPr>
            <a:spLocks noGrp="1"/>
          </p:cNvSpPr>
          <p:nvPr>
            <p:ph type="ftr" sz="quarter" idx="2"/>
          </p:nvPr>
        </p:nvSpPr>
        <p:spPr>
          <a:xfrm>
            <a:off x="0" y="6456699"/>
            <a:ext cx="4279918" cy="339884"/>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592027" y="6456699"/>
            <a:ext cx="4279918" cy="339884"/>
          </a:xfrm>
          <a:prstGeom prst="rect">
            <a:avLst/>
          </a:prstGeom>
        </p:spPr>
        <p:txBody>
          <a:bodyPr vert="horz" lIns="91440" tIns="45720" rIns="91440" bIns="45720" rtlCol="0" anchor="b"/>
          <a:lstStyle>
            <a:lvl1pPr algn="r">
              <a:defRPr sz="1200"/>
            </a:lvl1pPr>
          </a:lstStyle>
          <a:p>
            <a:fld id="{CE31C855-03EE-4605-A5D4-F15D367A6F64}" type="slidenum">
              <a:rPr lang="en-IN" smtClean="0"/>
              <a:t>‹#›</a:t>
            </a:fld>
            <a:endParaRPr lang="en-IN"/>
          </a:p>
        </p:txBody>
      </p:sp>
    </p:spTree>
    <p:extLst>
      <p:ext uri="{BB962C8B-B14F-4D97-AF65-F5344CB8AC3E}">
        <p14:creationId xmlns:p14="http://schemas.microsoft.com/office/powerpoint/2010/main" val="21580677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78841" cy="33988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593125" y="0"/>
            <a:ext cx="4278841" cy="339884"/>
          </a:xfrm>
          <a:prstGeom prst="rect">
            <a:avLst/>
          </a:prstGeom>
        </p:spPr>
        <p:txBody>
          <a:bodyPr vert="horz" lIns="91440" tIns="45720" rIns="91440" bIns="45720" rtlCol="0"/>
          <a:lstStyle>
            <a:lvl1pPr algn="r">
              <a:defRPr sz="1200"/>
            </a:lvl1pPr>
          </a:lstStyle>
          <a:p>
            <a:fld id="{46191C54-F254-4D49-8140-DFB49DF0D8DE}" type="datetimeFigureOut">
              <a:rPr lang="en-IN" smtClean="0"/>
              <a:t>13-08-2019</a:t>
            </a:fld>
            <a:endParaRPr lang="en-IN"/>
          </a:p>
        </p:txBody>
      </p:sp>
      <p:sp>
        <p:nvSpPr>
          <p:cNvPr id="4" name="Slide Image Placeholder 3"/>
          <p:cNvSpPr>
            <a:spLocks noGrp="1" noRot="1" noChangeAspect="1"/>
          </p:cNvSpPr>
          <p:nvPr>
            <p:ph type="sldImg" idx="2"/>
          </p:nvPr>
        </p:nvSpPr>
        <p:spPr>
          <a:xfrm>
            <a:off x="3236913" y="509588"/>
            <a:ext cx="3400425" cy="25495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87426" y="3228896"/>
            <a:ext cx="7899400" cy="305895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1" y="6456612"/>
            <a:ext cx="4278841" cy="33988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593125" y="6456612"/>
            <a:ext cx="4278841" cy="339884"/>
          </a:xfrm>
          <a:prstGeom prst="rect">
            <a:avLst/>
          </a:prstGeom>
        </p:spPr>
        <p:txBody>
          <a:bodyPr vert="horz" lIns="91440" tIns="45720" rIns="91440" bIns="45720" rtlCol="0" anchor="b"/>
          <a:lstStyle>
            <a:lvl1pPr algn="r">
              <a:defRPr sz="1200"/>
            </a:lvl1pPr>
          </a:lstStyle>
          <a:p>
            <a:fld id="{4B070BEE-33F7-454F-AC1A-A750E21A5DB6}" type="slidenum">
              <a:rPr lang="en-IN" smtClean="0"/>
              <a:t>‹#›</a:t>
            </a:fld>
            <a:endParaRPr lang="en-IN"/>
          </a:p>
        </p:txBody>
      </p:sp>
    </p:spTree>
    <p:extLst>
      <p:ext uri="{BB962C8B-B14F-4D97-AF65-F5344CB8AC3E}">
        <p14:creationId xmlns:p14="http://schemas.microsoft.com/office/powerpoint/2010/main" val="430402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5594516" y="1"/>
            <a:ext cx="4279736" cy="340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9730" tIns="44865" rIns="89730" bIns="44865" anchor="ctr"/>
          <a:lstStyle/>
          <a:p>
            <a:endParaRPr lang="en-US"/>
          </a:p>
        </p:txBody>
      </p:sp>
      <p:sp>
        <p:nvSpPr>
          <p:cNvPr id="52227" name="Rectangle 3"/>
          <p:cNvSpPr>
            <a:spLocks noChangeArrowheads="1"/>
          </p:cNvSpPr>
          <p:nvPr/>
        </p:nvSpPr>
        <p:spPr bwMode="auto">
          <a:xfrm>
            <a:off x="5594516" y="6457561"/>
            <a:ext cx="4279736" cy="34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9049" tIns="0" rIns="19049" bIns="0" anchor="b"/>
          <a:lstStyle/>
          <a:p>
            <a:pPr algn="r" defTabSz="914437"/>
            <a:r>
              <a:rPr lang="en-US" sz="1000" i="1">
                <a:latin typeface="Times New Roman" charset="0"/>
              </a:rPr>
              <a:t>24</a:t>
            </a:r>
          </a:p>
        </p:txBody>
      </p:sp>
      <p:sp>
        <p:nvSpPr>
          <p:cNvPr id="52228" name="Rectangle 4"/>
          <p:cNvSpPr>
            <a:spLocks noChangeArrowheads="1"/>
          </p:cNvSpPr>
          <p:nvPr/>
        </p:nvSpPr>
        <p:spPr bwMode="auto">
          <a:xfrm>
            <a:off x="2" y="6457561"/>
            <a:ext cx="4279736" cy="34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9730" tIns="44865" rIns="89730" bIns="44865" anchor="ctr"/>
          <a:lstStyle/>
          <a:p>
            <a:endParaRPr lang="en-US"/>
          </a:p>
        </p:txBody>
      </p:sp>
      <p:sp>
        <p:nvSpPr>
          <p:cNvPr id="52229" name="Rectangle 5"/>
          <p:cNvSpPr>
            <a:spLocks noChangeArrowheads="1"/>
          </p:cNvSpPr>
          <p:nvPr/>
        </p:nvSpPr>
        <p:spPr bwMode="auto">
          <a:xfrm>
            <a:off x="2" y="1"/>
            <a:ext cx="4279736" cy="340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9730" tIns="44865" rIns="89730" bIns="44865" anchor="ctr"/>
          <a:lstStyle/>
          <a:p>
            <a:endParaRPr lang="en-US"/>
          </a:p>
        </p:txBody>
      </p:sp>
      <p:sp>
        <p:nvSpPr>
          <p:cNvPr id="52230" name="Rectangle 6"/>
          <p:cNvSpPr>
            <a:spLocks noGrp="1" noChangeArrowheads="1"/>
          </p:cNvSpPr>
          <p:nvPr>
            <p:ph type="body" idx="1"/>
          </p:nvPr>
        </p:nvSpPr>
        <p:spPr>
          <a:noFill/>
          <a:ln/>
        </p:spPr>
        <p:txBody>
          <a:bodyPr/>
          <a:lstStyle/>
          <a:p>
            <a:r>
              <a:rPr lang="en-US"/>
              <a:t>This teleology is based on the number of explanatory variables &amp; nature of relationship between X &amp; Y.</a:t>
            </a:r>
          </a:p>
        </p:txBody>
      </p:sp>
      <p:sp>
        <p:nvSpPr>
          <p:cNvPr id="52231" name="Rectangle 7"/>
          <p:cNvSpPr>
            <a:spLocks noGrp="1" noRot="1" noChangeAspect="1" noChangeArrowheads="1" noTextEdit="1"/>
          </p:cNvSpPr>
          <p:nvPr>
            <p:ph type="sldImg"/>
          </p:nvPr>
        </p:nvSpPr>
        <p:spPr>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4202406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charset="0"/>
                <a:cs typeface="Arial" charset="0"/>
              </a:defRPr>
            </a:lvl1pPr>
            <a:lvl2pPr marL="742950" indent="-285750">
              <a:defRPr sz="1200">
                <a:solidFill>
                  <a:schemeClr val="tx1"/>
                </a:solidFill>
                <a:latin typeface="Arial" charset="0"/>
                <a:ea typeface="Arial" charset="0"/>
                <a:cs typeface="Arial" charset="0"/>
              </a:defRPr>
            </a:lvl2pPr>
            <a:lvl3pPr marL="1143000" indent="-228600">
              <a:defRPr sz="1200">
                <a:solidFill>
                  <a:schemeClr val="tx1"/>
                </a:solidFill>
                <a:latin typeface="Arial" charset="0"/>
                <a:ea typeface="Arial" charset="0"/>
                <a:cs typeface="Arial" charset="0"/>
              </a:defRPr>
            </a:lvl3pPr>
            <a:lvl4pPr marL="1600200" indent="-228600">
              <a:defRPr sz="1200">
                <a:solidFill>
                  <a:schemeClr val="tx1"/>
                </a:solidFill>
                <a:latin typeface="Arial" charset="0"/>
                <a:ea typeface="Arial" charset="0"/>
                <a:cs typeface="Arial" charset="0"/>
              </a:defRPr>
            </a:lvl4pPr>
            <a:lvl5pPr marL="2057400" indent="-228600">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fld id="{80FD9257-DC3E-3746-B2B6-844B894AD472}" type="slidenum">
              <a:rPr lang="en-US"/>
              <a:pPr/>
              <a:t>3</a:t>
            </a:fld>
            <a:endParaRPr lang="en-US"/>
          </a:p>
        </p:txBody>
      </p:sp>
      <p:sp>
        <p:nvSpPr>
          <p:cNvPr id="80899" name="Rectangle 2"/>
          <p:cNvSpPr>
            <a:spLocks noGrp="1" noRot="1" noChangeAspect="1" noChangeArrowheads="1" noTextEdit="1"/>
          </p:cNvSpPr>
          <p:nvPr>
            <p:ph type="sldImg"/>
          </p:nvPr>
        </p:nvSpPr>
        <p:spPr>
          <a:solidFill>
            <a:srgbClr val="FFFFFF"/>
          </a:solidFill>
          <a:ln/>
        </p:spPr>
      </p:sp>
      <p:sp>
        <p:nvSpPr>
          <p:cNvPr id="8090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a:p>
        </p:txBody>
      </p:sp>
    </p:spTree>
    <p:extLst>
      <p:ext uri="{BB962C8B-B14F-4D97-AF65-F5344CB8AC3E}">
        <p14:creationId xmlns:p14="http://schemas.microsoft.com/office/powerpoint/2010/main" val="4056306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ln/>
        </p:spPr>
        <p:txBody>
          <a:bodyPr/>
          <a:lstStyle/>
          <a:p>
            <a:endParaRPr lang="en-US"/>
          </a:p>
        </p:txBody>
      </p:sp>
      <p:sp>
        <p:nvSpPr>
          <p:cNvPr id="60419" name="Rectangle 3"/>
          <p:cNvSpPr>
            <a:spLocks noGrp="1" noRot="1" noChangeAspect="1" noChangeArrowheads="1" noTextEdit="1"/>
          </p:cNvSpPr>
          <p:nvPr>
            <p:ph type="sldImg"/>
          </p:nvPr>
        </p:nvSpPr>
        <p:spPr>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2387763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C50056-55B1-0749-B59A-9768440B4F51}" type="slidenum">
              <a:rPr lang="en-US" smtClean="0"/>
              <a:t>8</a:t>
            </a:fld>
            <a:endParaRPr lang="en-US"/>
          </a:p>
        </p:txBody>
      </p:sp>
    </p:spTree>
    <p:extLst>
      <p:ext uri="{BB962C8B-B14F-4D97-AF65-F5344CB8AC3E}">
        <p14:creationId xmlns:p14="http://schemas.microsoft.com/office/powerpoint/2010/main" val="1250267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target really is the point</a:t>
            </a:r>
            <a:r>
              <a:rPr lang="en-US" baseline="0" dirty="0" smtClean="0"/>
              <a:t> being regressed to each time. Now makes better sense since net is the output and we want to minimize error of the target.</a:t>
            </a:r>
            <a:endParaRPr lang="en-US" dirty="0"/>
          </a:p>
        </p:txBody>
      </p:sp>
      <p:sp>
        <p:nvSpPr>
          <p:cNvPr id="4" name="Slide Number Placeholder 3"/>
          <p:cNvSpPr>
            <a:spLocks noGrp="1"/>
          </p:cNvSpPr>
          <p:nvPr>
            <p:ph type="sldNum" sz="quarter" idx="10"/>
          </p:nvPr>
        </p:nvSpPr>
        <p:spPr/>
        <p:txBody>
          <a:bodyPr/>
          <a:lstStyle/>
          <a:p>
            <a:pPr>
              <a:defRPr/>
            </a:pPr>
            <a:fld id="{FA9750A1-25CA-2E46-B72E-69F270696DC5}" type="slidenum">
              <a:rPr lang="en-US" smtClean="0"/>
              <a:pPr>
                <a:defRPr/>
              </a:pPr>
              <a:t>15</a:t>
            </a:fld>
            <a:endParaRPr lang="en-US"/>
          </a:p>
        </p:txBody>
      </p:sp>
    </p:spTree>
    <p:extLst>
      <p:ext uri="{BB962C8B-B14F-4D97-AF65-F5344CB8AC3E}">
        <p14:creationId xmlns:p14="http://schemas.microsoft.com/office/powerpoint/2010/main" val="2147862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BF0A022-2540-47F7-8806-288DC4D5C3E9}" type="datetimeFigureOut">
              <a:rPr lang="en-IN" smtClean="0"/>
              <a:t>13-08-2019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452538-CE09-4B83-A79E-0D88CFF29030}" type="slidenum">
              <a:rPr lang="en-IN" smtClean="0"/>
              <a:t>‹#›</a:t>
            </a:fld>
            <a:endParaRPr lang="en-IN"/>
          </a:p>
        </p:txBody>
      </p:sp>
    </p:spTree>
    <p:extLst>
      <p:ext uri="{BB962C8B-B14F-4D97-AF65-F5344CB8AC3E}">
        <p14:creationId xmlns:p14="http://schemas.microsoft.com/office/powerpoint/2010/main" val="552702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BF0A022-2540-47F7-8806-288DC4D5C3E9}" type="datetimeFigureOut">
              <a:rPr lang="en-IN" smtClean="0"/>
              <a:t>13-08-2019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452538-CE09-4B83-A79E-0D88CFF29030}" type="slidenum">
              <a:rPr lang="en-IN" smtClean="0"/>
              <a:t>‹#›</a:t>
            </a:fld>
            <a:endParaRPr lang="en-IN"/>
          </a:p>
        </p:txBody>
      </p:sp>
    </p:spTree>
    <p:extLst>
      <p:ext uri="{BB962C8B-B14F-4D97-AF65-F5344CB8AC3E}">
        <p14:creationId xmlns:p14="http://schemas.microsoft.com/office/powerpoint/2010/main" val="492494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BF0A022-2540-47F7-8806-288DC4D5C3E9}" type="datetimeFigureOut">
              <a:rPr lang="en-IN" smtClean="0"/>
              <a:t>13-08-2019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452538-CE09-4B83-A79E-0D88CFF29030}" type="slidenum">
              <a:rPr lang="en-IN" smtClean="0"/>
              <a:t>‹#›</a:t>
            </a:fld>
            <a:endParaRPr lang="en-IN"/>
          </a:p>
        </p:txBody>
      </p:sp>
    </p:spTree>
    <p:extLst>
      <p:ext uri="{BB962C8B-B14F-4D97-AF65-F5344CB8AC3E}">
        <p14:creationId xmlns:p14="http://schemas.microsoft.com/office/powerpoint/2010/main" val="1871205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BF0A022-2540-47F7-8806-288DC4D5C3E9}" type="datetimeFigureOut">
              <a:rPr lang="en-IN" smtClean="0"/>
              <a:t>13-08-2019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452538-CE09-4B83-A79E-0D88CFF29030}" type="slidenum">
              <a:rPr lang="en-IN" smtClean="0"/>
              <a:t>‹#›</a:t>
            </a:fld>
            <a:endParaRPr lang="en-IN"/>
          </a:p>
        </p:txBody>
      </p:sp>
    </p:spTree>
    <p:extLst>
      <p:ext uri="{BB962C8B-B14F-4D97-AF65-F5344CB8AC3E}">
        <p14:creationId xmlns:p14="http://schemas.microsoft.com/office/powerpoint/2010/main" val="2211790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F0A022-2540-47F7-8806-288DC4D5C3E9}" type="datetimeFigureOut">
              <a:rPr lang="en-IN" smtClean="0"/>
              <a:t>13-08-2019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452538-CE09-4B83-A79E-0D88CFF29030}" type="slidenum">
              <a:rPr lang="en-IN" smtClean="0"/>
              <a:t>‹#›</a:t>
            </a:fld>
            <a:endParaRPr lang="en-IN"/>
          </a:p>
        </p:txBody>
      </p:sp>
    </p:spTree>
    <p:extLst>
      <p:ext uri="{BB962C8B-B14F-4D97-AF65-F5344CB8AC3E}">
        <p14:creationId xmlns:p14="http://schemas.microsoft.com/office/powerpoint/2010/main" val="3339282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BF0A022-2540-47F7-8806-288DC4D5C3E9}" type="datetimeFigureOut">
              <a:rPr lang="en-IN" smtClean="0"/>
              <a:t>13-08-2019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452538-CE09-4B83-A79E-0D88CFF29030}" type="slidenum">
              <a:rPr lang="en-IN" smtClean="0"/>
              <a:t>‹#›</a:t>
            </a:fld>
            <a:endParaRPr lang="en-IN"/>
          </a:p>
        </p:txBody>
      </p:sp>
    </p:spTree>
    <p:extLst>
      <p:ext uri="{BB962C8B-B14F-4D97-AF65-F5344CB8AC3E}">
        <p14:creationId xmlns:p14="http://schemas.microsoft.com/office/powerpoint/2010/main" val="685313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BF0A022-2540-47F7-8806-288DC4D5C3E9}" type="datetimeFigureOut">
              <a:rPr lang="en-IN" smtClean="0"/>
              <a:t>13-08-2019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452538-CE09-4B83-A79E-0D88CFF29030}" type="slidenum">
              <a:rPr lang="en-IN" smtClean="0"/>
              <a:t>‹#›</a:t>
            </a:fld>
            <a:endParaRPr lang="en-IN"/>
          </a:p>
        </p:txBody>
      </p:sp>
    </p:spTree>
    <p:extLst>
      <p:ext uri="{BB962C8B-B14F-4D97-AF65-F5344CB8AC3E}">
        <p14:creationId xmlns:p14="http://schemas.microsoft.com/office/powerpoint/2010/main" val="94112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BF0A022-2540-47F7-8806-288DC4D5C3E9}" type="datetimeFigureOut">
              <a:rPr lang="en-IN" smtClean="0"/>
              <a:t>13-08-2019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452538-CE09-4B83-A79E-0D88CFF29030}" type="slidenum">
              <a:rPr lang="en-IN" smtClean="0"/>
              <a:t>‹#›</a:t>
            </a:fld>
            <a:endParaRPr lang="en-IN"/>
          </a:p>
        </p:txBody>
      </p:sp>
    </p:spTree>
    <p:extLst>
      <p:ext uri="{BB962C8B-B14F-4D97-AF65-F5344CB8AC3E}">
        <p14:creationId xmlns:p14="http://schemas.microsoft.com/office/powerpoint/2010/main" val="1647592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F0A022-2540-47F7-8806-288DC4D5C3E9}" type="datetimeFigureOut">
              <a:rPr lang="en-IN" smtClean="0"/>
              <a:t>13-08-2019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452538-CE09-4B83-A79E-0D88CFF29030}" type="slidenum">
              <a:rPr lang="en-IN" smtClean="0"/>
              <a:t>‹#›</a:t>
            </a:fld>
            <a:endParaRPr lang="en-IN"/>
          </a:p>
        </p:txBody>
      </p:sp>
    </p:spTree>
    <p:extLst>
      <p:ext uri="{BB962C8B-B14F-4D97-AF65-F5344CB8AC3E}">
        <p14:creationId xmlns:p14="http://schemas.microsoft.com/office/powerpoint/2010/main" val="484952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F0A022-2540-47F7-8806-288DC4D5C3E9}" type="datetimeFigureOut">
              <a:rPr lang="en-IN" smtClean="0"/>
              <a:t>13-08-2019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452538-CE09-4B83-A79E-0D88CFF29030}" type="slidenum">
              <a:rPr lang="en-IN" smtClean="0"/>
              <a:t>‹#›</a:t>
            </a:fld>
            <a:endParaRPr lang="en-IN"/>
          </a:p>
        </p:txBody>
      </p:sp>
    </p:spTree>
    <p:extLst>
      <p:ext uri="{BB962C8B-B14F-4D97-AF65-F5344CB8AC3E}">
        <p14:creationId xmlns:p14="http://schemas.microsoft.com/office/powerpoint/2010/main" val="4206718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F0A022-2540-47F7-8806-288DC4D5C3E9}" type="datetimeFigureOut">
              <a:rPr lang="en-IN" smtClean="0"/>
              <a:t>13-08-2019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452538-CE09-4B83-A79E-0D88CFF29030}" type="slidenum">
              <a:rPr lang="en-IN" smtClean="0"/>
              <a:t>‹#›</a:t>
            </a:fld>
            <a:endParaRPr lang="en-IN"/>
          </a:p>
        </p:txBody>
      </p:sp>
    </p:spTree>
    <p:extLst>
      <p:ext uri="{BB962C8B-B14F-4D97-AF65-F5344CB8AC3E}">
        <p14:creationId xmlns:p14="http://schemas.microsoft.com/office/powerpoint/2010/main" val="339023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IN"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F0A022-2540-47F7-8806-288DC4D5C3E9}" type="datetimeFigureOut">
              <a:rPr lang="en-IN" smtClean="0"/>
              <a:t>13-08-2019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452538-CE09-4B83-A79E-0D88CFF29030}" type="slidenum">
              <a:rPr lang="en-IN" smtClean="0"/>
              <a:t>‹#›</a:t>
            </a:fld>
            <a:endParaRPr lang="en-IN"/>
          </a:p>
        </p:txBody>
      </p:sp>
    </p:spTree>
    <p:extLst>
      <p:ext uri="{BB962C8B-B14F-4D97-AF65-F5344CB8AC3E}">
        <p14:creationId xmlns:p14="http://schemas.microsoft.com/office/powerpoint/2010/main" val="1326692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accent2">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w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2.emf"/><Relationship Id="rId5" Type="http://schemas.openxmlformats.org/officeDocument/2006/relationships/oleObject" Target="../embeddings/oleObject7.bin"/><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4.wmf"/><Relationship Id="rId5" Type="http://schemas.openxmlformats.org/officeDocument/2006/relationships/oleObject" Target="../embeddings/oleObject9.bin"/><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png"/><Relationship Id="rId5" Type="http://schemas.openxmlformats.org/officeDocument/2006/relationships/image" Target="../media/image1.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embeddings/oleObject3.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emf"/><Relationship Id="rId11" Type="http://schemas.openxmlformats.org/officeDocument/2006/relationships/image" Target="../media/image14.png"/><Relationship Id="rId5" Type="http://schemas.openxmlformats.org/officeDocument/2006/relationships/oleObject" Target="../embeddings/oleObject30.bin"/><Relationship Id="rId10" Type="http://schemas.openxmlformats.org/officeDocument/2006/relationships/image" Target="../media/image5.emf"/><Relationship Id="rId4" Type="http://schemas.openxmlformats.org/officeDocument/2006/relationships/image" Target="../media/image4.emf"/><Relationship Id="rId9" Type="http://schemas.openxmlformats.org/officeDocument/2006/relationships/oleObject" Target="../embeddings/oleObject4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a:t>
            </a:r>
            <a:endParaRPr lang="en-US" dirty="0"/>
          </a:p>
        </p:txBody>
      </p:sp>
      <p:sp>
        <p:nvSpPr>
          <p:cNvPr id="3" name="Content Placeholder 2"/>
          <p:cNvSpPr>
            <a:spLocks noGrp="1"/>
          </p:cNvSpPr>
          <p:nvPr>
            <p:ph idx="1"/>
          </p:nvPr>
        </p:nvSpPr>
        <p:spPr>
          <a:xfrm>
            <a:off x="457200" y="1600201"/>
            <a:ext cx="7696200" cy="2362200"/>
          </a:xfrm>
        </p:spPr>
        <p:txBody>
          <a:bodyPr/>
          <a:lstStyle/>
          <a:p>
            <a:r>
              <a:rPr lang="en-IN" sz="2800" dirty="0"/>
              <a:t>In regression </a:t>
            </a:r>
            <a:r>
              <a:rPr lang="en-IN" sz="2800" dirty="0" smtClean="0"/>
              <a:t>the </a:t>
            </a:r>
            <a:r>
              <a:rPr lang="en-IN" sz="2800" dirty="0"/>
              <a:t>output is </a:t>
            </a:r>
            <a:r>
              <a:rPr lang="en-IN" sz="2800" dirty="0" smtClean="0"/>
              <a:t>continuous</a:t>
            </a:r>
          </a:p>
          <a:p>
            <a:r>
              <a:rPr lang="en-IN" sz="2800" dirty="0"/>
              <a:t>Many models could be used – Simplest is linear regression</a:t>
            </a:r>
          </a:p>
          <a:p>
            <a:pPr lvl="1"/>
            <a:r>
              <a:rPr lang="en-IN" sz="2400" dirty="0"/>
              <a:t>Fit data with the best hyper-plane which "goes through" the points</a:t>
            </a:r>
          </a:p>
          <a:p>
            <a:endParaRPr lang="en-IN" dirty="0"/>
          </a:p>
        </p:txBody>
      </p:sp>
      <p:grpSp>
        <p:nvGrpSpPr>
          <p:cNvPr id="4" name="Group 3"/>
          <p:cNvGrpSpPr/>
          <p:nvPr/>
        </p:nvGrpSpPr>
        <p:grpSpPr>
          <a:xfrm>
            <a:off x="1828800" y="4260376"/>
            <a:ext cx="4605337" cy="1901825"/>
            <a:chOff x="2024063" y="4267200"/>
            <a:chExt cx="4605337" cy="1901825"/>
          </a:xfrm>
        </p:grpSpPr>
        <p:sp>
          <p:nvSpPr>
            <p:cNvPr id="5" name="Line 5"/>
            <p:cNvSpPr>
              <a:spLocks noChangeShapeType="1"/>
            </p:cNvSpPr>
            <p:nvPr/>
          </p:nvSpPr>
          <p:spPr bwMode="auto">
            <a:xfrm>
              <a:off x="3230563" y="4284663"/>
              <a:ext cx="0" cy="1547812"/>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6" name="Line 6"/>
            <p:cNvSpPr>
              <a:spLocks noChangeShapeType="1"/>
            </p:cNvSpPr>
            <p:nvPr/>
          </p:nvSpPr>
          <p:spPr bwMode="auto">
            <a:xfrm>
              <a:off x="3230563" y="5832475"/>
              <a:ext cx="29718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7" name="AutoShape 15"/>
            <p:cNvSpPr>
              <a:spLocks noChangeArrowheads="1"/>
            </p:cNvSpPr>
            <p:nvPr/>
          </p:nvSpPr>
          <p:spPr bwMode="auto">
            <a:xfrm>
              <a:off x="3611563" y="5399088"/>
              <a:ext cx="128587"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8" name="AutoShape 17"/>
            <p:cNvSpPr>
              <a:spLocks noChangeArrowheads="1"/>
            </p:cNvSpPr>
            <p:nvPr/>
          </p:nvSpPr>
          <p:spPr bwMode="auto">
            <a:xfrm>
              <a:off x="4449763" y="4852988"/>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9" name="AutoShape 18"/>
            <p:cNvSpPr>
              <a:spLocks noChangeArrowheads="1"/>
            </p:cNvSpPr>
            <p:nvPr/>
          </p:nvSpPr>
          <p:spPr bwMode="auto">
            <a:xfrm>
              <a:off x="3740150" y="4983163"/>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0" name="AutoShape 19"/>
            <p:cNvSpPr>
              <a:spLocks noChangeArrowheads="1"/>
            </p:cNvSpPr>
            <p:nvPr/>
          </p:nvSpPr>
          <p:spPr bwMode="auto">
            <a:xfrm>
              <a:off x="4906963" y="4395788"/>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 name="AutoShape 20"/>
            <p:cNvSpPr>
              <a:spLocks noChangeArrowheads="1"/>
            </p:cNvSpPr>
            <p:nvPr/>
          </p:nvSpPr>
          <p:spPr bwMode="auto">
            <a:xfrm>
              <a:off x="4321175" y="5375275"/>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 name="AutoShape 21"/>
            <p:cNvSpPr>
              <a:spLocks noChangeArrowheads="1"/>
            </p:cNvSpPr>
            <p:nvPr/>
          </p:nvSpPr>
          <p:spPr bwMode="auto">
            <a:xfrm>
              <a:off x="4754563" y="5005388"/>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3" name="AutoShape 22"/>
            <p:cNvSpPr>
              <a:spLocks noChangeArrowheads="1"/>
            </p:cNvSpPr>
            <p:nvPr/>
          </p:nvSpPr>
          <p:spPr bwMode="auto">
            <a:xfrm>
              <a:off x="5364163" y="4776788"/>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4" name="AutoShape 23"/>
            <p:cNvSpPr>
              <a:spLocks noChangeArrowheads="1"/>
            </p:cNvSpPr>
            <p:nvPr/>
          </p:nvSpPr>
          <p:spPr bwMode="auto">
            <a:xfrm>
              <a:off x="5668963" y="4267200"/>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5" name="TextBox 15"/>
            <p:cNvSpPr txBox="1">
              <a:spLocks noChangeArrowheads="1"/>
            </p:cNvSpPr>
            <p:nvPr/>
          </p:nvSpPr>
          <p:spPr bwMode="auto">
            <a:xfrm>
              <a:off x="2024063" y="4419600"/>
              <a:ext cx="1133475" cy="1200150"/>
            </a:xfrm>
            <a:prstGeom prst="rect">
              <a:avLst/>
            </a:prstGeom>
            <a:noFill/>
            <a:ln w="9525">
              <a:noFill/>
              <a:miter lim="800000"/>
              <a:headEnd/>
              <a:tailEnd/>
            </a:ln>
          </p:spPr>
          <p:txBody>
            <a:bodyPr wrap="none">
              <a:prstTxWarp prst="textNoShape">
                <a:avLst/>
              </a:prstTxWarp>
              <a:spAutoFit/>
            </a:bodyPr>
            <a:lstStyle/>
            <a:p>
              <a:pPr algn="ctr"/>
              <a:r>
                <a:rPr lang="en-US" sz="1800" i="1" dirty="0" err="1"/>
                <a:t>y</a:t>
              </a:r>
              <a:endParaRPr lang="en-US" sz="1800" i="1" dirty="0"/>
            </a:p>
            <a:p>
              <a:pPr algn="ctr"/>
              <a:r>
                <a:rPr lang="en-US" sz="1800" dirty="0"/>
                <a:t>dependent</a:t>
              </a:r>
            </a:p>
            <a:p>
              <a:pPr algn="ctr"/>
              <a:r>
                <a:rPr lang="en-US" sz="1800" dirty="0"/>
                <a:t>variable</a:t>
              </a:r>
            </a:p>
            <a:p>
              <a:pPr algn="ctr"/>
              <a:r>
                <a:rPr lang="en-US" sz="1800" dirty="0"/>
                <a:t>(output)</a:t>
              </a:r>
            </a:p>
          </p:txBody>
        </p:sp>
        <p:sp>
          <p:nvSpPr>
            <p:cNvPr id="16" name="TextBox 16"/>
            <p:cNvSpPr txBox="1">
              <a:spLocks noChangeArrowheads="1"/>
            </p:cNvSpPr>
            <p:nvPr/>
          </p:nvSpPr>
          <p:spPr bwMode="auto">
            <a:xfrm>
              <a:off x="2881313" y="5800725"/>
              <a:ext cx="3748087" cy="368300"/>
            </a:xfrm>
            <a:prstGeom prst="rect">
              <a:avLst/>
            </a:prstGeom>
            <a:noFill/>
            <a:ln w="9525">
              <a:noFill/>
              <a:miter lim="800000"/>
              <a:headEnd/>
              <a:tailEnd/>
            </a:ln>
          </p:spPr>
          <p:txBody>
            <a:bodyPr>
              <a:prstTxWarp prst="textNoShape">
                <a:avLst/>
              </a:prstTxWarp>
              <a:spAutoFit/>
            </a:bodyPr>
            <a:lstStyle/>
            <a:p>
              <a:pPr algn="ctr"/>
              <a:r>
                <a:rPr lang="en-US" sz="1800" i="1" dirty="0"/>
                <a:t>x – </a:t>
              </a:r>
              <a:r>
                <a:rPr lang="en-US" sz="1800" dirty="0"/>
                <a:t>independent variable (input)</a:t>
              </a:r>
            </a:p>
          </p:txBody>
        </p:sp>
      </p:grpSp>
    </p:spTree>
    <p:extLst>
      <p:ext uri="{BB962C8B-B14F-4D97-AF65-F5344CB8AC3E}">
        <p14:creationId xmlns:p14="http://schemas.microsoft.com/office/powerpoint/2010/main" val="12699773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a:t>
            </a:r>
            <a:endParaRPr lang="en-US" dirty="0"/>
          </a:p>
        </p:txBody>
      </p:sp>
      <p:sp>
        <p:nvSpPr>
          <p:cNvPr id="3" name="Content Placeholder 2"/>
          <p:cNvSpPr>
            <a:spLocks noGrp="1"/>
          </p:cNvSpPr>
          <p:nvPr>
            <p:ph idx="1"/>
          </p:nvPr>
        </p:nvSpPr>
        <p:spPr/>
        <p:txBody>
          <a:bodyPr>
            <a:normAutofit/>
          </a:bodyPr>
          <a:lstStyle/>
          <a:p>
            <a:pPr marL="187325" indent="-187325"/>
            <a:r>
              <a:rPr lang="en-US" altLang="zh-TW" sz="2800" dirty="0" smtClean="0"/>
              <a:t>The </a:t>
            </a:r>
            <a:r>
              <a:rPr lang="en-US" altLang="zh-TW" sz="2800" dirty="0"/>
              <a:t>data </a:t>
            </a:r>
            <a:r>
              <a:rPr lang="en-US" altLang="zh-TW" sz="2800" dirty="0" smtClean="0"/>
              <a:t>may </a:t>
            </a:r>
            <a:r>
              <a:rPr lang="en-US" altLang="zh-TW" sz="2800" dirty="0"/>
              <a:t>not form a perfect line. </a:t>
            </a:r>
            <a:endParaRPr lang="en-US" altLang="zh-TW" sz="2800" dirty="0" smtClean="0"/>
          </a:p>
          <a:p>
            <a:pPr marL="187325" indent="-187325"/>
            <a:r>
              <a:rPr lang="en-US" altLang="zh-TW" sz="2800" dirty="0"/>
              <a:t>W</a:t>
            </a:r>
            <a:r>
              <a:rPr lang="en-US" altLang="zh-TW" sz="2800" dirty="0" smtClean="0"/>
              <a:t>hen </a:t>
            </a:r>
            <a:r>
              <a:rPr lang="en-US" altLang="zh-TW" sz="2800" dirty="0"/>
              <a:t>we actually take a measurement (i.e., observe the data), we observe:</a:t>
            </a:r>
          </a:p>
          <a:p>
            <a:pPr marL="187325" indent="-187325" algn="ctr">
              <a:buFontTx/>
              <a:buNone/>
            </a:pPr>
            <a:r>
              <a:rPr lang="en-US" altLang="zh-TW" sz="2800" i="1" dirty="0"/>
              <a:t>Y</a:t>
            </a:r>
            <a:r>
              <a:rPr lang="en-US" altLang="zh-TW" sz="2800" baseline="-30000" dirty="0"/>
              <a:t>i</a:t>
            </a:r>
            <a:r>
              <a:rPr lang="en-US" altLang="zh-TW" sz="2800" dirty="0"/>
              <a:t> = </a:t>
            </a:r>
            <a:r>
              <a:rPr lang="en-US" altLang="zh-TW" sz="2800" i="1" dirty="0">
                <a:sym typeface="Symbol" charset="0"/>
              </a:rPr>
              <a:t></a:t>
            </a:r>
            <a:r>
              <a:rPr lang="en-US" altLang="zh-TW" sz="2800" baseline="-30000" dirty="0"/>
              <a:t>0</a:t>
            </a:r>
            <a:r>
              <a:rPr lang="en-US" altLang="zh-TW" sz="2800" dirty="0"/>
              <a:t> + </a:t>
            </a:r>
            <a:r>
              <a:rPr lang="en-US" altLang="zh-TW" sz="2800" i="1" dirty="0">
                <a:sym typeface="Symbol" charset="0"/>
              </a:rPr>
              <a:t></a:t>
            </a:r>
            <a:r>
              <a:rPr lang="en-US" altLang="zh-TW" sz="2800" baseline="-30000" dirty="0"/>
              <a:t>1</a:t>
            </a:r>
            <a:r>
              <a:rPr lang="en-US" altLang="zh-TW" sz="2800" i="1" dirty="0"/>
              <a:t>X</a:t>
            </a:r>
            <a:r>
              <a:rPr lang="en-US" altLang="zh-TW" sz="2800" baseline="-30000" dirty="0"/>
              <a:t>i</a:t>
            </a:r>
            <a:r>
              <a:rPr lang="en-US" altLang="zh-TW" sz="2800" i="1" dirty="0"/>
              <a:t> </a:t>
            </a:r>
            <a:r>
              <a:rPr lang="en-US" altLang="zh-TW" sz="2800" dirty="0"/>
              <a:t>+ </a:t>
            </a:r>
            <a:r>
              <a:rPr lang="en-US" altLang="zh-TW" sz="2800" i="1" dirty="0" smtClean="0">
                <a:sym typeface="Symbol" charset="0"/>
              </a:rPr>
              <a:t></a:t>
            </a:r>
            <a:r>
              <a:rPr lang="en-US" altLang="zh-TW" sz="2800" baseline="-30000" dirty="0" err="1" smtClean="0"/>
              <a:t>i</a:t>
            </a:r>
            <a:r>
              <a:rPr lang="en-US" altLang="zh-TW" sz="2800" dirty="0" smtClean="0"/>
              <a:t>,</a:t>
            </a:r>
            <a:endParaRPr lang="en-US" altLang="zh-TW" sz="2800" dirty="0"/>
          </a:p>
          <a:p>
            <a:pPr marL="187325" indent="-187325">
              <a:buFontTx/>
              <a:buNone/>
            </a:pPr>
            <a:r>
              <a:rPr lang="en-US" altLang="zh-TW" sz="2800" dirty="0"/>
              <a:t>  where </a:t>
            </a:r>
            <a:r>
              <a:rPr lang="en-US" altLang="zh-TW" sz="2800" i="1" dirty="0">
                <a:sym typeface="Symbol" charset="0"/>
              </a:rPr>
              <a:t></a:t>
            </a:r>
            <a:r>
              <a:rPr lang="en-US" altLang="zh-TW" sz="2800" baseline="-30000" dirty="0" err="1"/>
              <a:t>i</a:t>
            </a:r>
            <a:r>
              <a:rPr lang="en-US" altLang="zh-TW" sz="2800" dirty="0"/>
              <a:t> is the random error associated with the </a:t>
            </a:r>
            <a:r>
              <a:rPr lang="en-US" altLang="zh-TW" sz="2800" i="1" dirty="0" err="1"/>
              <a:t>i</a:t>
            </a:r>
            <a:r>
              <a:rPr lang="en-US" altLang="zh-TW" sz="2800" dirty="0" err="1"/>
              <a:t>th</a:t>
            </a:r>
            <a:r>
              <a:rPr lang="en-US" altLang="zh-TW" sz="2800" dirty="0"/>
              <a:t> observation. </a:t>
            </a:r>
          </a:p>
        </p:txBody>
      </p:sp>
    </p:spTree>
    <p:extLst>
      <p:ext uri="{BB962C8B-B14F-4D97-AF65-F5344CB8AC3E}">
        <p14:creationId xmlns:p14="http://schemas.microsoft.com/office/powerpoint/2010/main" val="26431555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a:t>Assumptions about the </a:t>
            </a:r>
            <a:r>
              <a:rPr lang="en-US" altLang="zh-TW" dirty="0" smtClean="0"/>
              <a:t>Error</a:t>
            </a:r>
            <a:endParaRPr lang="en-US" dirty="0"/>
          </a:p>
        </p:txBody>
      </p:sp>
      <p:sp>
        <p:nvSpPr>
          <p:cNvPr id="3" name="Content Placeholder 2"/>
          <p:cNvSpPr>
            <a:spLocks noGrp="1"/>
          </p:cNvSpPr>
          <p:nvPr>
            <p:ph idx="1"/>
          </p:nvPr>
        </p:nvSpPr>
        <p:spPr/>
        <p:txBody>
          <a:bodyPr>
            <a:normAutofit/>
          </a:bodyPr>
          <a:lstStyle/>
          <a:p>
            <a:pPr>
              <a:lnSpc>
                <a:spcPct val="150000"/>
              </a:lnSpc>
            </a:pPr>
            <a:r>
              <a:rPr lang="en-US" altLang="zh-TW" sz="2800" i="1" dirty="0" smtClean="0"/>
              <a:t>E</a:t>
            </a:r>
            <a:r>
              <a:rPr lang="en-US" altLang="zh-TW" sz="2800" dirty="0"/>
              <a:t>(</a:t>
            </a:r>
            <a:r>
              <a:rPr lang="en-US" altLang="zh-TW" sz="2800" i="1" dirty="0">
                <a:sym typeface="Symbol" charset="0"/>
              </a:rPr>
              <a:t></a:t>
            </a:r>
            <a:r>
              <a:rPr lang="en-US" altLang="zh-TW" sz="2800" baseline="-30000" dirty="0" err="1"/>
              <a:t>i</a:t>
            </a:r>
            <a:r>
              <a:rPr lang="en-US" altLang="zh-TW" sz="2800" dirty="0"/>
              <a:t> ) = 0 for </a:t>
            </a:r>
            <a:r>
              <a:rPr lang="en-US" altLang="zh-TW" sz="2800" i="1" dirty="0" err="1"/>
              <a:t>i</a:t>
            </a:r>
            <a:r>
              <a:rPr lang="en-US" altLang="zh-TW" sz="2800" dirty="0"/>
              <a:t> = 1, 2,…,</a:t>
            </a:r>
            <a:r>
              <a:rPr lang="en-US" altLang="zh-TW" sz="2800" i="1" dirty="0"/>
              <a:t>n</a:t>
            </a:r>
            <a:r>
              <a:rPr lang="en-US" altLang="zh-TW" sz="2800" dirty="0"/>
              <a:t>.</a:t>
            </a:r>
          </a:p>
          <a:p>
            <a:pPr>
              <a:lnSpc>
                <a:spcPct val="150000"/>
              </a:lnSpc>
            </a:pPr>
            <a:r>
              <a:rPr lang="en-US" altLang="zh-TW" sz="2800" i="1" dirty="0">
                <a:sym typeface="Symbol" charset="0"/>
              </a:rPr>
              <a:t></a:t>
            </a:r>
            <a:r>
              <a:rPr lang="en-US" altLang="zh-TW" sz="2800" dirty="0"/>
              <a:t>(</a:t>
            </a:r>
            <a:r>
              <a:rPr lang="en-US" altLang="zh-TW" sz="2800" i="1" dirty="0">
                <a:sym typeface="Symbol" charset="0"/>
              </a:rPr>
              <a:t></a:t>
            </a:r>
            <a:r>
              <a:rPr lang="en-US" altLang="zh-TW" sz="2800" baseline="-30000" dirty="0" err="1"/>
              <a:t>i</a:t>
            </a:r>
            <a:r>
              <a:rPr lang="en-US" altLang="zh-TW" sz="2800" dirty="0"/>
              <a:t> ) = </a:t>
            </a:r>
            <a:r>
              <a:rPr lang="en-US" altLang="zh-TW" sz="2800" i="1" dirty="0">
                <a:sym typeface="Symbol" charset="0"/>
              </a:rPr>
              <a:t></a:t>
            </a:r>
            <a:r>
              <a:rPr lang="en-US" altLang="zh-TW" sz="2800" baseline="-30000" dirty="0">
                <a:sym typeface="Symbol" charset="0"/>
              </a:rPr>
              <a:t></a:t>
            </a:r>
            <a:r>
              <a:rPr lang="en-US" altLang="zh-TW" sz="2800" dirty="0"/>
              <a:t> where </a:t>
            </a:r>
            <a:r>
              <a:rPr lang="en-US" altLang="zh-TW" sz="2800" i="1" dirty="0">
                <a:sym typeface="Symbol" charset="0"/>
              </a:rPr>
              <a:t></a:t>
            </a:r>
            <a:r>
              <a:rPr lang="en-US" altLang="zh-TW" sz="2800" baseline="-30000" dirty="0">
                <a:sym typeface="Symbol" charset="0"/>
              </a:rPr>
              <a:t></a:t>
            </a:r>
            <a:r>
              <a:rPr lang="en-US" altLang="zh-TW" sz="2800" dirty="0"/>
              <a:t> is unknown.</a:t>
            </a:r>
          </a:p>
          <a:p>
            <a:pPr>
              <a:lnSpc>
                <a:spcPct val="150000"/>
              </a:lnSpc>
            </a:pPr>
            <a:r>
              <a:rPr lang="en-US" altLang="zh-TW" sz="2800" dirty="0"/>
              <a:t>The errors are </a:t>
            </a:r>
            <a:r>
              <a:rPr lang="en-US" altLang="zh-TW" sz="2800" dirty="0" smtClean="0"/>
              <a:t>independent.</a:t>
            </a:r>
          </a:p>
          <a:p>
            <a:pPr>
              <a:lnSpc>
                <a:spcPct val="150000"/>
              </a:lnSpc>
            </a:pPr>
            <a:r>
              <a:rPr lang="en-US" altLang="zh-TW" sz="2800" dirty="0" smtClean="0"/>
              <a:t>The </a:t>
            </a:r>
            <a:r>
              <a:rPr lang="en-US" altLang="zh-TW" sz="2800" i="1" dirty="0">
                <a:sym typeface="Symbol" charset="0"/>
              </a:rPr>
              <a:t></a:t>
            </a:r>
            <a:r>
              <a:rPr lang="en-US" altLang="zh-TW" sz="2800" baseline="-30000" dirty="0" err="1"/>
              <a:t>i</a:t>
            </a:r>
            <a:r>
              <a:rPr lang="en-US" altLang="zh-TW" sz="2800" dirty="0"/>
              <a:t> are </a:t>
            </a:r>
            <a:r>
              <a:rPr lang="en-US" altLang="zh-TW" sz="2800" dirty="0">
                <a:solidFill>
                  <a:srgbClr val="FF0000"/>
                </a:solidFill>
              </a:rPr>
              <a:t>normally distributed </a:t>
            </a:r>
            <a:r>
              <a:rPr lang="en-US" altLang="zh-TW" sz="2800" dirty="0"/>
              <a:t>(with mean 0 and standard deviation </a:t>
            </a:r>
            <a:r>
              <a:rPr lang="en-US" altLang="zh-TW" sz="2800" i="1" dirty="0">
                <a:sym typeface="Symbol" charset="0"/>
              </a:rPr>
              <a:t></a:t>
            </a:r>
            <a:r>
              <a:rPr lang="en-US" altLang="zh-TW" sz="2800" baseline="-30000" dirty="0">
                <a:sym typeface="Symbol" charset="0"/>
              </a:rPr>
              <a:t></a:t>
            </a:r>
            <a:r>
              <a:rPr lang="en-US" altLang="zh-TW" sz="2800" dirty="0"/>
              <a:t>)</a:t>
            </a:r>
            <a:r>
              <a:rPr lang="en-US" altLang="zh-TW" sz="2800" dirty="0" smtClean="0"/>
              <a:t>.</a:t>
            </a:r>
            <a:endParaRPr lang="en-US" altLang="zh-TW" sz="2800" dirty="0"/>
          </a:p>
        </p:txBody>
      </p:sp>
    </p:spTree>
    <p:extLst>
      <p:ext uri="{BB962C8B-B14F-4D97-AF65-F5344CB8AC3E}">
        <p14:creationId xmlns:p14="http://schemas.microsoft.com/office/powerpoint/2010/main" val="8976796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l="1704" t="11894" b="4301"/>
          <a:stretch>
            <a:fillRect/>
          </a:stretch>
        </p:blipFill>
        <p:spPr bwMode="auto">
          <a:xfrm>
            <a:off x="266700" y="2593975"/>
            <a:ext cx="4392613"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2"/>
          <p:cNvGrpSpPr>
            <a:grpSpLocks/>
          </p:cNvGrpSpPr>
          <p:nvPr/>
        </p:nvGrpSpPr>
        <p:grpSpPr bwMode="auto">
          <a:xfrm>
            <a:off x="1917700" y="2438400"/>
            <a:ext cx="6540500" cy="3090863"/>
            <a:chOff x="1208" y="1536"/>
            <a:chExt cx="4120" cy="1947"/>
          </a:xfrm>
        </p:grpSpPr>
        <p:pic>
          <p:nvPicPr>
            <p:cNvPr id="29702" name="Picture 4"/>
            <p:cNvPicPr>
              <a:picLocks noChangeAspect="1" noChangeArrowheads="1"/>
            </p:cNvPicPr>
            <p:nvPr/>
          </p:nvPicPr>
          <p:blipFill>
            <a:blip r:embed="rId3">
              <a:extLst>
                <a:ext uri="{28A0092B-C50C-407E-A947-70E740481C1C}">
                  <a14:useLocalDpi xmlns:a14="http://schemas.microsoft.com/office/drawing/2010/main" val="0"/>
                </a:ext>
              </a:extLst>
            </a:blip>
            <a:srcRect l="35097" t="27750" r="8813" b="13669"/>
            <a:stretch>
              <a:fillRect/>
            </a:stretch>
          </p:blipFill>
          <p:spPr bwMode="auto">
            <a:xfrm>
              <a:off x="3200" y="1536"/>
              <a:ext cx="2128" cy="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4" name="Oval 6"/>
            <p:cNvSpPr>
              <a:spLocks noChangeArrowheads="1"/>
            </p:cNvSpPr>
            <p:nvPr/>
          </p:nvSpPr>
          <p:spPr bwMode="auto">
            <a:xfrm>
              <a:off x="1208" y="2619"/>
              <a:ext cx="240" cy="864"/>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solidFill>
                  <a:srgbClr val="FF0000"/>
                </a:solidFill>
              </a:endParaRPr>
            </a:p>
          </p:txBody>
        </p:sp>
        <p:sp>
          <p:nvSpPr>
            <p:cNvPr id="29705" name="Line 7"/>
            <p:cNvSpPr>
              <a:spLocks noChangeShapeType="1"/>
            </p:cNvSpPr>
            <p:nvPr/>
          </p:nvSpPr>
          <p:spPr bwMode="auto">
            <a:xfrm>
              <a:off x="1440" y="3120"/>
              <a:ext cx="1776" cy="0"/>
            </a:xfrm>
            <a:prstGeom prst="line">
              <a:avLst/>
            </a:prstGeom>
            <a:noFill/>
            <a:ln w="381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29700" name="Rectangle 8"/>
          <p:cNvSpPr>
            <a:spLocks noGrp="1" noChangeArrowheads="1"/>
          </p:cNvSpPr>
          <p:nvPr>
            <p:ph type="title"/>
          </p:nvPr>
        </p:nvSpPr>
        <p:spPr>
          <a:xfrm>
            <a:off x="457200" y="274638"/>
            <a:ext cx="8229600" cy="944562"/>
          </a:xfrm>
        </p:spPr>
        <p:txBody>
          <a:bodyPr/>
          <a:lstStyle/>
          <a:p>
            <a:pPr eaLnBrk="1" hangingPunct="1"/>
            <a:r>
              <a:rPr lang="en-US" dirty="0"/>
              <a:t>The regression line</a:t>
            </a:r>
          </a:p>
        </p:txBody>
      </p:sp>
      <p:sp>
        <p:nvSpPr>
          <p:cNvPr id="29701" name="Rectangle 9"/>
          <p:cNvSpPr>
            <a:spLocks noGrp="1" noChangeArrowheads="1"/>
          </p:cNvSpPr>
          <p:nvPr>
            <p:ph type="body" idx="1"/>
          </p:nvPr>
        </p:nvSpPr>
        <p:spPr>
          <a:xfrm>
            <a:off x="457200" y="1104900"/>
            <a:ext cx="8229600" cy="1485900"/>
          </a:xfrm>
        </p:spPr>
        <p:txBody>
          <a:bodyPr>
            <a:normAutofit fontScale="77500" lnSpcReduction="20000"/>
          </a:bodyPr>
          <a:lstStyle/>
          <a:p>
            <a:pPr marL="0" indent="0" eaLnBrk="1" hangingPunct="1">
              <a:lnSpc>
                <a:spcPct val="120000"/>
              </a:lnSpc>
              <a:buFont typeface="Wingdings" charset="0"/>
              <a:buNone/>
            </a:pPr>
            <a:r>
              <a:rPr lang="en-US" dirty="0"/>
              <a:t>The least-squares regression line is the unique line such that the sum of the squared vertical (</a:t>
            </a:r>
            <a:r>
              <a:rPr lang="en-US" i="1" dirty="0"/>
              <a:t>y</a:t>
            </a:r>
            <a:r>
              <a:rPr lang="en-US" dirty="0"/>
              <a:t>) distances between the data points and the line is the smallest possible. </a:t>
            </a:r>
          </a:p>
        </p:txBody>
      </p:sp>
    </p:spTree>
    <p:extLst>
      <p:ext uri="{BB962C8B-B14F-4D97-AF65-F5344CB8AC3E}">
        <p14:creationId xmlns:p14="http://schemas.microsoft.com/office/powerpoint/2010/main" val="5662696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ChangeArrowheads="1"/>
          </p:cNvSpPr>
          <p:nvPr/>
        </p:nvSpPr>
        <p:spPr bwMode="auto">
          <a:xfrm>
            <a:off x="122555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5124" name="Rectangle 3"/>
          <p:cNvSpPr>
            <a:spLocks noChangeArrowheads="1"/>
          </p:cNvSpPr>
          <p:nvPr/>
        </p:nvSpPr>
        <p:spPr bwMode="auto">
          <a:xfrm>
            <a:off x="366395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5125" name="Rectangle 4"/>
          <p:cNvSpPr>
            <a:spLocks noGrp="1" noChangeArrowheads="1"/>
          </p:cNvSpPr>
          <p:nvPr>
            <p:ph type="title"/>
          </p:nvPr>
        </p:nvSpPr>
        <p:spPr>
          <a:xfrm>
            <a:off x="685800" y="762000"/>
            <a:ext cx="7772400" cy="1143000"/>
          </a:xfrm>
          <a:noFill/>
        </p:spPr>
        <p:txBody>
          <a:bodyPr anchor="b">
            <a:noAutofit/>
          </a:bodyPr>
          <a:lstStyle/>
          <a:p>
            <a:r>
              <a:rPr lang="en-US" sz="3600" dirty="0"/>
              <a:t>Criterion for choosing what line to draw: method of least squares</a:t>
            </a:r>
          </a:p>
        </p:txBody>
      </p:sp>
      <mc:AlternateContent xmlns:mc="http://schemas.openxmlformats.org/markup-compatibility/2006" xmlns:a14="http://schemas.microsoft.com/office/drawing/2010/main">
        <mc:Choice Requires="a14">
          <p:sp>
            <p:nvSpPr>
              <p:cNvPr id="5126" name="Rectangle 5"/>
              <p:cNvSpPr>
                <a:spLocks noGrp="1" noChangeArrowheads="1"/>
              </p:cNvSpPr>
              <p:nvPr>
                <p:ph type="body" idx="1"/>
              </p:nvPr>
            </p:nvSpPr>
            <p:spPr>
              <a:xfrm>
                <a:off x="457200" y="2133600"/>
                <a:ext cx="8229600" cy="4525963"/>
              </a:xfrm>
              <a:noFill/>
            </p:spPr>
            <p:txBody>
              <a:bodyPr/>
              <a:lstStyle/>
              <a:p>
                <a:r>
                  <a:rPr lang="en-US" sz="2800" dirty="0" smtClean="0"/>
                  <a:t>The method of least squares chooses the line (</a:t>
                </a:r>
                <a:r>
                  <a:rPr lang="en-US" altLang="zh-TW" sz="2800" dirty="0" smtClean="0"/>
                  <a:t> </a:t>
                </a:r>
                <a14:m>
                  <m:oMath xmlns:m="http://schemas.openxmlformats.org/officeDocument/2006/math">
                    <m:acc>
                      <m:accPr>
                        <m:chr m:val="̂"/>
                        <m:ctrlPr>
                          <a:rPr lang="en-US" sz="2800" i="1">
                            <a:latin typeface="Cambria Math" panose="02040503050406030204" pitchFamily="18" charset="0"/>
                          </a:rPr>
                        </m:ctrlPr>
                      </m:accPr>
                      <m:e>
                        <m:sSub>
                          <m:sSubPr>
                            <m:ctrlPr>
                              <a:rPr lang="en-US" sz="2800" i="1">
                                <a:latin typeface="Cambria Math" panose="02040503050406030204" pitchFamily="18" charset="0"/>
                              </a:rPr>
                            </m:ctrlPr>
                          </m:sSubPr>
                          <m:e>
                            <m:r>
                              <a:rPr lang="en-US" sz="2800" i="1" smtClean="0">
                                <a:latin typeface="Cambria Math"/>
                                <a:ea typeface="Cambria Math"/>
                              </a:rPr>
                              <m:t>𝛽</m:t>
                            </m:r>
                          </m:e>
                          <m:sub>
                            <m:r>
                              <a:rPr lang="en-IN" sz="2800" i="1">
                                <a:latin typeface="Cambria Math"/>
                              </a:rPr>
                              <m:t>0</m:t>
                            </m:r>
                          </m:sub>
                        </m:sSub>
                      </m:e>
                    </m:acc>
                  </m:oMath>
                </a14:m>
                <a:r>
                  <a:rPr lang="en-US" sz="2800" dirty="0"/>
                  <a:t>  </a:t>
                </a:r>
                <a:r>
                  <a:rPr lang="en-US" sz="2800" dirty="0" smtClean="0"/>
                  <a:t>and  </a:t>
                </a:r>
                <a14:m>
                  <m:oMath xmlns:m="http://schemas.openxmlformats.org/officeDocument/2006/math">
                    <m:acc>
                      <m:accPr>
                        <m:chr m:val="̂"/>
                        <m:ctrlPr>
                          <a:rPr lang="en-US" sz="2800" i="1">
                            <a:latin typeface="Cambria Math" panose="02040503050406030204" pitchFamily="18" charset="0"/>
                          </a:rPr>
                        </m:ctrlPr>
                      </m:accPr>
                      <m:e>
                        <m:sSub>
                          <m:sSubPr>
                            <m:ctrlPr>
                              <a:rPr lang="en-US" sz="2800" i="1">
                                <a:latin typeface="Cambria Math" panose="02040503050406030204" pitchFamily="18" charset="0"/>
                              </a:rPr>
                            </m:ctrlPr>
                          </m:sSubPr>
                          <m:e>
                            <m:r>
                              <a:rPr lang="en-US" sz="2800" i="1">
                                <a:latin typeface="Cambria Math"/>
                                <a:ea typeface="Cambria Math"/>
                              </a:rPr>
                              <m:t>𝛽</m:t>
                            </m:r>
                          </m:e>
                          <m:sub>
                            <m:r>
                              <a:rPr lang="en-IN" sz="2800" i="1">
                                <a:latin typeface="Cambria Math"/>
                                <a:ea typeface="Cambria Math"/>
                              </a:rPr>
                              <m:t>1</m:t>
                            </m:r>
                          </m:sub>
                        </m:sSub>
                      </m:e>
                    </m:acc>
                  </m:oMath>
                </a14:m>
                <a:r>
                  <a:rPr lang="en-US" sz="2800" dirty="0" smtClean="0"/>
                  <a:t> ) that </a:t>
                </a:r>
                <a:r>
                  <a:rPr lang="en-US" sz="2800" dirty="0"/>
                  <a:t>makes the </a:t>
                </a:r>
                <a:r>
                  <a:rPr lang="en-US" sz="2800" u="sng" dirty="0"/>
                  <a:t>sum of squares of the residuals </a:t>
                </a:r>
                <a14:m>
                  <m:oMath xmlns:m="http://schemas.openxmlformats.org/officeDocument/2006/math">
                    <m:nary>
                      <m:naryPr>
                        <m:chr m:val="∑"/>
                        <m:subHide m:val="on"/>
                        <m:supHide m:val="on"/>
                        <m:ctrlPr>
                          <a:rPr lang="en-US" altLang="zh-TW" sz="2800" i="1" u="sng">
                            <a:latin typeface="Cambria Math" panose="02040503050406030204" pitchFamily="18" charset="0"/>
                          </a:rPr>
                        </m:ctrlPr>
                      </m:naryPr>
                      <m:sub/>
                      <m:sup/>
                      <m:e>
                        <m:sSup>
                          <m:sSupPr>
                            <m:ctrlPr>
                              <a:rPr lang="en-US" altLang="zh-TW" sz="2800" i="1" u="sng">
                                <a:latin typeface="Cambria Math" panose="02040503050406030204" pitchFamily="18" charset="0"/>
                              </a:rPr>
                            </m:ctrlPr>
                          </m:sSupPr>
                          <m:e>
                            <m:sSub>
                              <m:sSubPr>
                                <m:ctrlPr>
                                  <a:rPr lang="en-US" altLang="zh-TW" sz="2800" i="1" u="sng">
                                    <a:latin typeface="Cambria Math" panose="02040503050406030204" pitchFamily="18" charset="0"/>
                                  </a:rPr>
                                </m:ctrlPr>
                              </m:sSubPr>
                              <m:e>
                                <m:r>
                                  <a:rPr lang="en-US" altLang="zh-TW" sz="2800" i="1" u="sng">
                                    <a:latin typeface="Cambria Math"/>
                                    <a:ea typeface="Cambria Math"/>
                                  </a:rPr>
                                  <m:t>ℇ</m:t>
                                </m:r>
                              </m:e>
                              <m:sub>
                                <m:r>
                                  <a:rPr lang="en-IN" altLang="zh-TW" sz="2800" i="1" u="sng">
                                    <a:latin typeface="Cambria Math"/>
                                  </a:rPr>
                                  <m:t>𝑖</m:t>
                                </m:r>
                              </m:sub>
                            </m:sSub>
                          </m:e>
                          <m:sup>
                            <m:r>
                              <a:rPr lang="en-IN" altLang="zh-TW" sz="2800" i="1" u="sng">
                                <a:latin typeface="Cambria Math"/>
                              </a:rPr>
                              <m:t>2</m:t>
                            </m:r>
                          </m:sup>
                        </m:sSup>
                      </m:e>
                    </m:nary>
                    <m:r>
                      <a:rPr lang="en-IN" altLang="zh-TW" sz="2800" i="1" u="sng">
                        <a:latin typeface="Cambria Math"/>
                      </a:rPr>
                      <m:t> </m:t>
                    </m:r>
                  </m:oMath>
                </a14:m>
                <a:r>
                  <a:rPr lang="en-US" sz="2800" u="sng" dirty="0" smtClean="0"/>
                  <a:t> as </a:t>
                </a:r>
                <a:r>
                  <a:rPr lang="en-US" sz="2800" u="sng" dirty="0"/>
                  <a:t>small as  </a:t>
                </a:r>
                <a:r>
                  <a:rPr lang="en-US" sz="2800" u="sng" dirty="0" smtClean="0"/>
                  <a:t>possible</a:t>
                </a:r>
              </a:p>
              <a:p>
                <a:r>
                  <a:rPr lang="en-US" sz="2800" dirty="0"/>
                  <a:t>M</a:t>
                </a:r>
                <a:r>
                  <a:rPr lang="en-US" sz="2800" dirty="0" smtClean="0"/>
                  <a:t>inimizes</a:t>
                </a:r>
                <a:endParaRPr lang="en-US" sz="2800" dirty="0"/>
              </a:p>
              <a:p>
                <a:endParaRPr lang="en-US" dirty="0"/>
              </a:p>
            </p:txBody>
          </p:sp>
        </mc:Choice>
        <mc:Fallback xmlns="">
          <p:sp>
            <p:nvSpPr>
              <p:cNvPr id="5126" name="Rectangle 5"/>
              <p:cNvSpPr>
                <a:spLocks noGrp="1" noRot="1" noChangeAspect="1" noMove="1" noResize="1" noEditPoints="1" noAdjustHandles="1" noChangeArrowheads="1" noChangeShapeType="1" noTextEdit="1"/>
              </p:cNvSpPr>
              <p:nvPr>
                <p:ph type="body" idx="1"/>
              </p:nvPr>
            </p:nvSpPr>
            <p:spPr>
              <a:xfrm>
                <a:off x="457200" y="2133600"/>
                <a:ext cx="8229600" cy="4525963"/>
              </a:xfrm>
              <a:blipFill rotWithShape="1">
                <a:blip r:embed="rId3"/>
                <a:stretch>
                  <a:fillRect l="-1259" t="-674"/>
                </a:stretch>
              </a:blipFill>
            </p:spPr>
            <p:txBody>
              <a:bodyPr/>
              <a:lstStyle/>
              <a:p>
                <a:r>
                  <a:rPr lang="en-IN">
                    <a:noFill/>
                  </a:rPr>
                  <a:t> </a:t>
                </a:r>
              </a:p>
            </p:txBody>
          </p:sp>
        </mc:Fallback>
      </mc:AlternateContent>
      <p:graphicFrame>
        <p:nvGraphicFramePr>
          <p:cNvPr id="5122" name="Object 6">
            <a:hlinkClick r:id="" action="ppaction://ole?verb=0"/>
          </p:cNvPr>
          <p:cNvGraphicFramePr>
            <a:graphicFrameLocks/>
          </p:cNvGraphicFramePr>
          <p:nvPr>
            <p:extLst>
              <p:ext uri="{D42A27DB-BD31-4B8C-83A1-F6EECF244321}">
                <p14:modId xmlns:p14="http://schemas.microsoft.com/office/powerpoint/2010/main" val="1666041229"/>
              </p:ext>
            </p:extLst>
          </p:nvPr>
        </p:nvGraphicFramePr>
        <p:xfrm>
          <a:off x="1524000" y="4267200"/>
          <a:ext cx="5257800" cy="1600200"/>
        </p:xfrm>
        <a:graphic>
          <a:graphicData uri="http://schemas.openxmlformats.org/presentationml/2006/ole">
            <mc:AlternateContent xmlns:mc="http://schemas.openxmlformats.org/markup-compatibility/2006">
              <mc:Choice xmlns:v="urn:schemas-microsoft-com:vml" Requires="v">
                <p:oleObj spid="_x0000_s4129" name="Equation" r:id="rId4" imgW="2234880" imgH="660240" progId="Equation.3">
                  <p:embed/>
                </p:oleObj>
              </mc:Choice>
              <mc:Fallback>
                <p:oleObj name="Equation" r:id="rId4" imgW="2234880" imgH="66024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4267200"/>
                        <a:ext cx="52578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541408545"/>
      </p:ext>
    </p:extLst>
  </p:cSld>
  <p:clrMapOvr>
    <a:masterClrMapping/>
  </p:clrMapOvr>
  <p:transition spd="slow">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How do we "learn" parameters</a:t>
            </a:r>
            <a:endParaRPr lang="en-US" dirty="0"/>
          </a:p>
        </p:txBody>
      </p:sp>
      <p:sp>
        <p:nvSpPr>
          <p:cNvPr id="22534" name="Content Placeholder 2"/>
          <p:cNvSpPr>
            <a:spLocks noGrp="1"/>
          </p:cNvSpPr>
          <p:nvPr>
            <p:ph idx="1"/>
          </p:nvPr>
        </p:nvSpPr>
        <p:spPr/>
        <p:txBody>
          <a:bodyPr>
            <a:normAutofit/>
          </a:bodyPr>
          <a:lstStyle/>
          <a:p>
            <a:r>
              <a:rPr lang="en-US" sz="2400" dirty="0" smtClean="0">
                <a:ea typeface="ＭＳ Ｐゴシック" pitchFamily="1" charset="-128"/>
                <a:cs typeface="ＭＳ Ｐゴシック" pitchFamily="1" charset="-128"/>
              </a:rPr>
              <a:t>For the 2-</a:t>
            </a:r>
            <a:r>
              <a:rPr lang="en-US" sz="2400" i="1" dirty="0" smtClean="0">
                <a:ea typeface="ＭＳ Ｐゴシック" pitchFamily="1" charset="-128"/>
                <a:cs typeface="ＭＳ Ｐゴシック" pitchFamily="1" charset="-128"/>
              </a:rPr>
              <a:t>d</a:t>
            </a:r>
            <a:r>
              <a:rPr lang="en-US" sz="2400" dirty="0" smtClean="0">
                <a:ea typeface="ＭＳ Ｐゴシック" pitchFamily="1" charset="-128"/>
                <a:cs typeface="ＭＳ Ｐゴシック" pitchFamily="1" charset="-128"/>
              </a:rPr>
              <a:t> problem</a:t>
            </a:r>
          </a:p>
          <a:p>
            <a:endParaRPr lang="en-US" sz="2400" dirty="0" smtClean="0">
              <a:ea typeface="ＭＳ Ｐゴシック" pitchFamily="1" charset="-128"/>
              <a:cs typeface="ＭＳ Ｐゴシック" pitchFamily="1" charset="-128"/>
            </a:endParaRPr>
          </a:p>
          <a:p>
            <a:endParaRPr lang="en-US" sz="2400" dirty="0" smtClean="0">
              <a:ea typeface="ＭＳ Ｐゴシック" pitchFamily="1" charset="-128"/>
              <a:cs typeface="ＭＳ Ｐゴシック" pitchFamily="1" charset="-128"/>
            </a:endParaRPr>
          </a:p>
          <a:p>
            <a:r>
              <a:rPr lang="en-US" sz="2400" dirty="0" smtClean="0">
                <a:ea typeface="ＭＳ Ｐゴシック" pitchFamily="1" charset="-128"/>
                <a:cs typeface="ＭＳ Ｐゴシック" pitchFamily="1" charset="-128"/>
              </a:rPr>
              <a:t>To find the values for the coefficients which minimize the objective function we take the partial derivates of the objective function (SSE) with respect to the coefficients.  Set these to 0, and solve. </a:t>
            </a:r>
          </a:p>
          <a:p>
            <a:endParaRPr lang="en-US" sz="2400" dirty="0" smtClean="0">
              <a:ea typeface="ＭＳ Ｐゴシック" pitchFamily="1" charset="-128"/>
              <a:cs typeface="ＭＳ Ｐゴシック" pitchFamily="1" charset="-128"/>
            </a:endParaRPr>
          </a:p>
          <a:p>
            <a:endParaRPr lang="en-US" sz="2400" dirty="0" smtClean="0">
              <a:ea typeface="ＭＳ Ｐゴシック" pitchFamily="1" charset="-128"/>
              <a:cs typeface="ＭＳ Ｐゴシック" pitchFamily="1" charset="-128"/>
            </a:endParaRPr>
          </a:p>
          <a:p>
            <a:endParaRPr lang="en-US" sz="2400" dirty="0" smtClean="0">
              <a:ea typeface="ＭＳ Ｐゴシック" pitchFamily="1" charset="-128"/>
              <a:cs typeface="ＭＳ Ｐゴシック" pitchFamily="1" charset="-128"/>
            </a:endParaRPr>
          </a:p>
          <a:p>
            <a:endParaRPr lang="en-US" sz="2400" dirty="0" smtClean="0">
              <a:ea typeface="ＭＳ Ｐゴシック" pitchFamily="1" charset="-128"/>
              <a:cs typeface="ＭＳ Ｐゴシック" pitchFamily="1" charset="-128"/>
            </a:endParaRPr>
          </a:p>
        </p:txBody>
      </p:sp>
      <p:sp>
        <p:nvSpPr>
          <p:cNvPr id="22536" name="Slide Number Placeholder 4"/>
          <p:cNvSpPr>
            <a:spLocks noGrp="1"/>
          </p:cNvSpPr>
          <p:nvPr>
            <p:ph type="sldNum" sz="quarter" idx="12"/>
          </p:nvPr>
        </p:nvSpPr>
        <p:spPr>
          <a:noFill/>
        </p:spPr>
        <p:txBody>
          <a:bodyPr/>
          <a:lstStyle/>
          <a:p>
            <a:fld id="{36A8492C-1F1C-174F-B0F9-B2A1A622A019}" type="slidenum">
              <a:rPr lang="en-US" smtClean="0">
                <a:latin typeface="Times New Roman" pitchFamily="1" charset="0"/>
              </a:rPr>
              <a:pPr/>
              <a:t>14</a:t>
            </a:fld>
            <a:endParaRPr lang="en-US" smtClean="0">
              <a:latin typeface="Times New Roman" pitchFamily="1" charset="0"/>
            </a:endParaRPr>
          </a:p>
        </p:txBody>
      </p:sp>
      <p:graphicFrame>
        <p:nvGraphicFramePr>
          <p:cNvPr id="22530" name="Object 2"/>
          <p:cNvGraphicFramePr>
            <a:graphicFrameLocks noChangeAspect="1"/>
          </p:cNvGraphicFramePr>
          <p:nvPr>
            <p:extLst/>
          </p:nvPr>
        </p:nvGraphicFramePr>
        <p:xfrm>
          <a:off x="2667000" y="2286000"/>
          <a:ext cx="1981200" cy="477838"/>
        </p:xfrm>
        <a:graphic>
          <a:graphicData uri="http://schemas.openxmlformats.org/presentationml/2006/ole">
            <mc:AlternateContent xmlns:mc="http://schemas.openxmlformats.org/markup-compatibility/2006">
              <mc:Choice xmlns:v="urn:schemas-microsoft-com:vml" Requires="v">
                <p:oleObj spid="_x0000_s8220" name="Equation" r:id="rId3" imgW="736600" imgH="177800" progId="Equation.3">
                  <p:embed/>
                </p:oleObj>
              </mc:Choice>
              <mc:Fallback>
                <p:oleObj name="Equation" r:id="rId3" imgW="736600" imgH="177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286000"/>
                        <a:ext cx="1981200" cy="477838"/>
                      </a:xfrm>
                      <a:prstGeom prst="rect">
                        <a:avLst/>
                      </a:prstGeom>
                      <a:solidFill>
                        <a:schemeClr val="accent4">
                          <a:lumMod val="40000"/>
                          <a:lumOff val="60000"/>
                        </a:schemeClr>
                      </a:solidFill>
                      <a:ln>
                        <a:noFill/>
                      </a:ln>
                      <a:extLst/>
                    </p:spPr>
                  </p:pic>
                </p:oleObj>
              </mc:Fallback>
            </mc:AlternateContent>
          </a:graphicData>
        </a:graphic>
      </p:graphicFrame>
      <p:graphicFrame>
        <p:nvGraphicFramePr>
          <p:cNvPr id="22531" name="Object 3"/>
          <p:cNvGraphicFramePr>
            <a:graphicFrameLocks noChangeAspect="1"/>
          </p:cNvGraphicFramePr>
          <p:nvPr>
            <p:extLst/>
          </p:nvPr>
        </p:nvGraphicFramePr>
        <p:xfrm>
          <a:off x="1752600" y="4800600"/>
          <a:ext cx="2808288" cy="1165225"/>
        </p:xfrm>
        <a:graphic>
          <a:graphicData uri="http://schemas.openxmlformats.org/presentationml/2006/ole">
            <mc:AlternateContent xmlns:mc="http://schemas.openxmlformats.org/markup-compatibility/2006">
              <mc:Choice xmlns:v="urn:schemas-microsoft-com:vml" Requires="v">
                <p:oleObj spid="_x0000_s8221" name="Equation" r:id="rId5" imgW="1409700" imgH="584200" progId="Equation.3">
                  <p:embed/>
                </p:oleObj>
              </mc:Choice>
              <mc:Fallback>
                <p:oleObj name="Equation" r:id="rId5" imgW="1409700" imgH="584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4800600"/>
                        <a:ext cx="2808288" cy="1165225"/>
                      </a:xfrm>
                      <a:prstGeom prst="rect">
                        <a:avLst/>
                      </a:prstGeom>
                      <a:solidFill>
                        <a:schemeClr val="accent4">
                          <a:lumMod val="40000"/>
                          <a:lumOff val="60000"/>
                        </a:schemeClr>
                      </a:solidFill>
                      <a:ln>
                        <a:noFill/>
                      </a:ln>
                      <a:extLst/>
                    </p:spPr>
                  </p:pic>
                </p:oleObj>
              </mc:Fallback>
            </mc:AlternateContent>
          </a:graphicData>
        </a:graphic>
      </p:graphicFrame>
      <p:graphicFrame>
        <p:nvGraphicFramePr>
          <p:cNvPr id="22532" name="Object 4"/>
          <p:cNvGraphicFramePr>
            <a:graphicFrameLocks noChangeAspect="1"/>
          </p:cNvGraphicFramePr>
          <p:nvPr>
            <p:extLst/>
          </p:nvPr>
        </p:nvGraphicFramePr>
        <p:xfrm>
          <a:off x="5372100" y="4876800"/>
          <a:ext cx="2362200" cy="903288"/>
        </p:xfrm>
        <a:graphic>
          <a:graphicData uri="http://schemas.openxmlformats.org/presentationml/2006/ole">
            <mc:AlternateContent xmlns:mc="http://schemas.openxmlformats.org/markup-compatibility/2006">
              <mc:Choice xmlns:v="urn:schemas-microsoft-com:vml" Requires="v">
                <p:oleObj spid="_x0000_s8222" name="Equation" r:id="rId7" imgW="1130300" imgH="431800" progId="Equation.3">
                  <p:embed/>
                </p:oleObj>
              </mc:Choice>
              <mc:Fallback>
                <p:oleObj name="Equation" r:id="rId7" imgW="1130300" imgH="431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72100" y="4876800"/>
                        <a:ext cx="2362200" cy="903288"/>
                      </a:xfrm>
                      <a:prstGeom prst="rect">
                        <a:avLst/>
                      </a:prstGeom>
                      <a:solidFill>
                        <a:schemeClr val="accent4">
                          <a:lumMod val="40000"/>
                          <a:lumOff val="60000"/>
                        </a:schemeClr>
                      </a:solidFill>
                      <a:ln>
                        <a:noFill/>
                      </a:ln>
                      <a:extLst/>
                    </p:spPr>
                  </p:pic>
                </p:oleObj>
              </mc:Fallback>
            </mc:AlternateContent>
          </a:graphicData>
        </a:graphic>
      </p:graphicFrame>
    </p:spTree>
    <p:extLst>
      <p:ext uri="{BB962C8B-B14F-4D97-AF65-F5344CB8AC3E}">
        <p14:creationId xmlns:p14="http://schemas.microsoft.com/office/powerpoint/2010/main" val="3486431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990600"/>
          </a:xfrm>
        </p:spPr>
        <p:txBody>
          <a:bodyPr/>
          <a:lstStyle/>
          <a:p>
            <a:pPr>
              <a:defRPr/>
            </a:pPr>
            <a:r>
              <a:rPr lang="en-US" dirty="0" smtClean="0"/>
              <a:t>Multiple Linear Regression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2209800"/>
                <a:ext cx="7772400" cy="3581400"/>
              </a:xfrm>
            </p:spPr>
            <p:txBody>
              <a:bodyPr>
                <a:normAutofit/>
              </a:bodyPr>
              <a:lstStyle/>
              <a:p>
                <a:pPr marL="0" indent="0">
                  <a:buNone/>
                  <a:defRPr/>
                </a:pPr>
                <a14:m>
                  <m:oMathPara xmlns:m="http://schemas.openxmlformats.org/officeDocument/2006/math">
                    <m:oMathParaPr>
                      <m:jc m:val="centerGroup"/>
                    </m:oMathParaPr>
                    <m:oMath xmlns:m="http://schemas.openxmlformats.org/officeDocument/2006/math">
                      <m:r>
                        <a:rPr lang="en-IN" sz="2800" i="1" smtClean="0">
                          <a:solidFill>
                            <a:schemeClr val="tx1"/>
                          </a:solidFill>
                          <a:latin typeface="Cambria Math"/>
                        </a:rPr>
                        <m:t>h</m:t>
                      </m:r>
                      <m:d>
                        <m:dPr>
                          <m:ctrlPr>
                            <a:rPr lang="en-IN" sz="2800" i="1">
                              <a:solidFill>
                                <a:schemeClr val="tx1"/>
                              </a:solidFill>
                              <a:latin typeface="Cambria Math" panose="02040503050406030204" pitchFamily="18" charset="0"/>
                            </a:rPr>
                          </m:ctrlPr>
                        </m:dPr>
                        <m:e>
                          <m:r>
                            <a:rPr lang="en-IN" sz="2800" i="1">
                              <a:solidFill>
                                <a:schemeClr val="tx1"/>
                              </a:solidFill>
                              <a:latin typeface="Cambria Math"/>
                            </a:rPr>
                            <m:t>𝑥</m:t>
                          </m:r>
                        </m:e>
                      </m:d>
                      <m:r>
                        <a:rPr lang="en-IN" sz="2800" i="1">
                          <a:solidFill>
                            <a:schemeClr val="tx1"/>
                          </a:solidFill>
                          <a:latin typeface="Cambria Math"/>
                        </a:rPr>
                        <m:t>=</m:t>
                      </m:r>
                      <m:nary>
                        <m:naryPr>
                          <m:chr m:val="∑"/>
                          <m:ctrlPr>
                            <a:rPr lang="en-IN" sz="2800" i="1">
                              <a:solidFill>
                                <a:schemeClr val="tx1"/>
                              </a:solidFill>
                              <a:latin typeface="Cambria Math" panose="02040503050406030204" pitchFamily="18" charset="0"/>
                            </a:rPr>
                          </m:ctrlPr>
                        </m:naryPr>
                        <m:sub>
                          <m:r>
                            <m:rPr>
                              <m:brk m:alnAt="23"/>
                            </m:rPr>
                            <a:rPr lang="en-IN" sz="2800" i="1">
                              <a:solidFill>
                                <a:schemeClr val="tx1"/>
                              </a:solidFill>
                              <a:latin typeface="Cambria Math"/>
                            </a:rPr>
                            <m:t>𝑖</m:t>
                          </m:r>
                          <m:r>
                            <a:rPr lang="en-IN" sz="2800" i="1">
                              <a:solidFill>
                                <a:schemeClr val="tx1"/>
                              </a:solidFill>
                              <a:latin typeface="Cambria Math"/>
                            </a:rPr>
                            <m:t>=0</m:t>
                          </m:r>
                        </m:sub>
                        <m:sup>
                          <m:r>
                            <a:rPr lang="en-IN" sz="2800" i="1">
                              <a:solidFill>
                                <a:schemeClr val="tx1"/>
                              </a:solidFill>
                              <a:latin typeface="Cambria Math"/>
                            </a:rPr>
                            <m:t>𝑛</m:t>
                          </m:r>
                        </m:sup>
                        <m:e>
                          <m:sSub>
                            <m:sSubPr>
                              <m:ctrlPr>
                                <a:rPr lang="en-IN" sz="2800" i="1">
                                  <a:solidFill>
                                    <a:schemeClr val="tx1"/>
                                  </a:solidFill>
                                  <a:latin typeface="Cambria Math" panose="02040503050406030204" pitchFamily="18" charset="0"/>
                                </a:rPr>
                              </m:ctrlPr>
                            </m:sSubPr>
                            <m:e>
                              <m:r>
                                <a:rPr lang="en-IN" sz="2800" i="1">
                                  <a:solidFill>
                                    <a:schemeClr val="tx1"/>
                                  </a:solidFill>
                                  <a:latin typeface="Cambria Math"/>
                                  <a:ea typeface="Cambria Math"/>
                                </a:rPr>
                                <m:t>𝛽</m:t>
                              </m:r>
                            </m:e>
                            <m:sub>
                              <m:r>
                                <a:rPr lang="en-IN" sz="2800" i="1">
                                  <a:solidFill>
                                    <a:schemeClr val="tx1"/>
                                  </a:solidFill>
                                  <a:latin typeface="Cambria Math"/>
                                </a:rPr>
                                <m:t>𝑖</m:t>
                              </m:r>
                            </m:sub>
                          </m:sSub>
                          <m:sSub>
                            <m:sSubPr>
                              <m:ctrlPr>
                                <a:rPr lang="en-IN" sz="2800" i="1">
                                  <a:solidFill>
                                    <a:schemeClr val="tx1"/>
                                  </a:solidFill>
                                  <a:latin typeface="Cambria Math" panose="02040503050406030204" pitchFamily="18" charset="0"/>
                                </a:rPr>
                              </m:ctrlPr>
                            </m:sSubPr>
                            <m:e>
                              <m:r>
                                <a:rPr lang="en-IN" sz="2800" i="1">
                                  <a:solidFill>
                                    <a:schemeClr val="tx1"/>
                                  </a:solidFill>
                                  <a:latin typeface="Cambria Math"/>
                                </a:rPr>
                                <m:t>𝑥</m:t>
                              </m:r>
                            </m:e>
                            <m:sub>
                              <m:r>
                                <a:rPr lang="en-IN" sz="2800" i="1">
                                  <a:solidFill>
                                    <a:schemeClr val="tx1"/>
                                  </a:solidFill>
                                  <a:latin typeface="Cambria Math"/>
                                </a:rPr>
                                <m:t>𝑖</m:t>
                              </m:r>
                            </m:sub>
                          </m:sSub>
                        </m:e>
                      </m:nary>
                    </m:oMath>
                  </m:oMathPara>
                </a14:m>
                <a:endParaRPr lang="en-US" sz="2800" dirty="0" smtClean="0">
                  <a:solidFill>
                    <a:schemeClr val="tx1"/>
                  </a:solidFill>
                </a:endParaRPr>
              </a:p>
              <a:p>
                <a:pPr>
                  <a:defRPr/>
                </a:pPr>
                <a:r>
                  <a:rPr lang="en-US" sz="2800" dirty="0" smtClean="0"/>
                  <a:t>There is a closed form which requires matrix inversion, etc.</a:t>
                </a:r>
              </a:p>
              <a:p>
                <a:pPr>
                  <a:defRPr/>
                </a:pPr>
                <a:r>
                  <a:rPr lang="en-US" sz="2800" dirty="0" smtClean="0"/>
                  <a:t>There are iterative techniques to find weights</a:t>
                </a:r>
              </a:p>
              <a:p>
                <a:pPr lvl="1">
                  <a:defRPr/>
                </a:pPr>
                <a:r>
                  <a:rPr lang="en-US" sz="2400" dirty="0" smtClean="0"/>
                  <a:t>delta rule (also called LMS method) which will update towards the objective of minimizing the SSE.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2209800"/>
                <a:ext cx="7772400" cy="3581400"/>
              </a:xfrm>
              <a:blipFill rotWithShape="1">
                <a:blip r:embed="rId4"/>
                <a:stretch>
                  <a:fillRect l="-1333" b="-1874"/>
                </a:stretch>
              </a:blipFill>
            </p:spPr>
            <p:txBody>
              <a:bodyPr/>
              <a:lstStyle/>
              <a:p>
                <a:r>
                  <a:rPr lang="en-IN">
                    <a:noFill/>
                  </a:rPr>
                  <a:t> </a:t>
                </a:r>
              </a:p>
            </p:txBody>
          </p:sp>
        </mc:Fallback>
      </mc:AlternateContent>
      <p:sp>
        <p:nvSpPr>
          <p:cNvPr id="23558" name="Slide Number Placeholder 4"/>
          <p:cNvSpPr>
            <a:spLocks noGrp="1"/>
          </p:cNvSpPr>
          <p:nvPr>
            <p:ph type="sldNum" sz="quarter" idx="12"/>
          </p:nvPr>
        </p:nvSpPr>
        <p:spPr>
          <a:noFill/>
        </p:spPr>
        <p:txBody>
          <a:bodyPr/>
          <a:lstStyle/>
          <a:p>
            <a:fld id="{536A36E8-F174-394F-84B2-E8CE27FD22B8}" type="slidenum">
              <a:rPr lang="en-US" smtClean="0">
                <a:latin typeface="Times New Roman" pitchFamily="1" charset="0"/>
              </a:rPr>
              <a:pPr/>
              <a:t>15</a:t>
            </a:fld>
            <a:endParaRPr lang="en-US" smtClean="0">
              <a:latin typeface="Times New Roman" pitchFamily="1" charset="0"/>
            </a:endParaRPr>
          </a:p>
        </p:txBody>
      </p:sp>
      <p:graphicFrame>
        <p:nvGraphicFramePr>
          <p:cNvPr id="23554" name="Object 2"/>
          <p:cNvGraphicFramePr>
            <a:graphicFrameLocks noChangeAspect="1"/>
          </p:cNvGraphicFramePr>
          <p:nvPr>
            <p:extLst>
              <p:ext uri="{D42A27DB-BD31-4B8C-83A1-F6EECF244321}">
                <p14:modId xmlns:p14="http://schemas.microsoft.com/office/powerpoint/2010/main" val="4163052132"/>
              </p:ext>
            </p:extLst>
          </p:nvPr>
        </p:nvGraphicFramePr>
        <p:xfrm>
          <a:off x="1905000" y="1447800"/>
          <a:ext cx="5094288" cy="558800"/>
        </p:xfrm>
        <a:graphic>
          <a:graphicData uri="http://schemas.openxmlformats.org/presentationml/2006/ole">
            <mc:AlternateContent xmlns:mc="http://schemas.openxmlformats.org/markup-compatibility/2006">
              <mc:Choice xmlns:v="urn:schemas-microsoft-com:vml" Requires="v">
                <p:oleObj spid="_x0000_s7199" name="Equation" r:id="rId5" imgW="2082600" imgH="228600" progId="Equation.3">
                  <p:embed/>
                </p:oleObj>
              </mc:Choice>
              <mc:Fallback>
                <p:oleObj name="Equation" r:id="rId5" imgW="2082600" imgH="228600" progId="Equation.3">
                  <p:embed/>
                  <p:pic>
                    <p:nvPicPr>
                      <p:cNvPr id="0" name=""/>
                      <p:cNvPicPr>
                        <a:picLocks noChangeAspect="1" noChangeArrowheads="1"/>
                      </p:cNvPicPr>
                      <p:nvPr/>
                    </p:nvPicPr>
                    <p:blipFill>
                      <a:blip r:embed="rId6"/>
                      <a:srcRect/>
                      <a:stretch>
                        <a:fillRect/>
                      </a:stretch>
                    </p:blipFill>
                    <p:spPr bwMode="auto">
                      <a:xfrm>
                        <a:off x="1905000" y="1447800"/>
                        <a:ext cx="5094288" cy="558800"/>
                      </a:xfrm>
                      <a:prstGeom prst="rect">
                        <a:avLst/>
                      </a:prstGeom>
                      <a:solidFill>
                        <a:schemeClr val="accent4">
                          <a:lumMod val="40000"/>
                          <a:lumOff val="60000"/>
                        </a:schemeClr>
                      </a:solidFill>
                      <a:ln>
                        <a:noFill/>
                      </a:ln>
                      <a:extLst/>
                    </p:spPr>
                  </p:pic>
                </p:oleObj>
              </mc:Fallback>
            </mc:AlternateContent>
          </a:graphicData>
        </a:graphic>
      </p:graphicFrame>
    </p:spTree>
    <p:extLst>
      <p:ext uri="{BB962C8B-B14F-4D97-AF65-F5344CB8AC3E}">
        <p14:creationId xmlns:p14="http://schemas.microsoft.com/office/powerpoint/2010/main" val="31731791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66800"/>
                <a:ext cx="8229600" cy="5059363"/>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r>
                        <a:rPr lang="en-IN" sz="2400" i="1" smtClean="0">
                          <a:solidFill>
                            <a:srgbClr val="0033CC"/>
                          </a:solidFill>
                          <a:latin typeface="Cambria Math"/>
                        </a:rPr>
                        <m:t>h</m:t>
                      </m:r>
                      <m:d>
                        <m:dPr>
                          <m:ctrlPr>
                            <a:rPr lang="en-IN" sz="2400" i="1">
                              <a:solidFill>
                                <a:srgbClr val="0033CC"/>
                              </a:solidFill>
                              <a:latin typeface="Cambria Math" panose="02040503050406030204" pitchFamily="18" charset="0"/>
                            </a:rPr>
                          </m:ctrlPr>
                        </m:dPr>
                        <m:e>
                          <m:r>
                            <a:rPr lang="en-IN" sz="2400" i="1">
                              <a:solidFill>
                                <a:srgbClr val="0033CC"/>
                              </a:solidFill>
                              <a:latin typeface="Cambria Math"/>
                            </a:rPr>
                            <m:t>𝑥</m:t>
                          </m:r>
                        </m:e>
                      </m:d>
                      <m:r>
                        <a:rPr lang="en-IN" sz="2400" i="1">
                          <a:solidFill>
                            <a:srgbClr val="0033CC"/>
                          </a:solidFill>
                          <a:latin typeface="Cambria Math"/>
                        </a:rPr>
                        <m:t>=</m:t>
                      </m:r>
                      <m:nary>
                        <m:naryPr>
                          <m:chr m:val="∑"/>
                          <m:ctrlPr>
                            <a:rPr lang="en-IN" sz="2400" i="1">
                              <a:solidFill>
                                <a:srgbClr val="0033CC"/>
                              </a:solidFill>
                              <a:latin typeface="Cambria Math" panose="02040503050406030204" pitchFamily="18" charset="0"/>
                            </a:rPr>
                          </m:ctrlPr>
                        </m:naryPr>
                        <m:sub>
                          <m:r>
                            <m:rPr>
                              <m:brk m:alnAt="23"/>
                            </m:rPr>
                            <a:rPr lang="en-IN" sz="2400" i="1">
                              <a:solidFill>
                                <a:srgbClr val="0033CC"/>
                              </a:solidFill>
                              <a:latin typeface="Cambria Math"/>
                            </a:rPr>
                            <m:t>𝑖</m:t>
                          </m:r>
                          <m:r>
                            <a:rPr lang="en-IN" sz="2400" i="1">
                              <a:solidFill>
                                <a:srgbClr val="0033CC"/>
                              </a:solidFill>
                              <a:latin typeface="Cambria Math"/>
                            </a:rPr>
                            <m:t>=0</m:t>
                          </m:r>
                        </m:sub>
                        <m:sup>
                          <m:r>
                            <a:rPr lang="en-IN" sz="2400" i="1">
                              <a:solidFill>
                                <a:srgbClr val="0033CC"/>
                              </a:solidFill>
                              <a:latin typeface="Cambria Math"/>
                            </a:rPr>
                            <m:t>𝑛</m:t>
                          </m:r>
                        </m:sup>
                        <m:e>
                          <m:sSub>
                            <m:sSubPr>
                              <m:ctrlPr>
                                <a:rPr lang="en-IN" sz="2400" i="1">
                                  <a:solidFill>
                                    <a:srgbClr val="0033CC"/>
                                  </a:solidFill>
                                  <a:latin typeface="Cambria Math" panose="02040503050406030204" pitchFamily="18" charset="0"/>
                                </a:rPr>
                              </m:ctrlPr>
                            </m:sSubPr>
                            <m:e>
                              <m:r>
                                <a:rPr lang="en-IN" sz="2400" i="1">
                                  <a:solidFill>
                                    <a:srgbClr val="0033CC"/>
                                  </a:solidFill>
                                  <a:latin typeface="Cambria Math"/>
                                  <a:ea typeface="Cambria Math"/>
                                </a:rPr>
                                <m:t>𝛽</m:t>
                              </m:r>
                            </m:e>
                            <m:sub>
                              <m:r>
                                <a:rPr lang="en-IN" sz="2400" i="1">
                                  <a:solidFill>
                                    <a:srgbClr val="0033CC"/>
                                  </a:solidFill>
                                  <a:latin typeface="Cambria Math"/>
                                </a:rPr>
                                <m:t>𝑖</m:t>
                              </m:r>
                            </m:sub>
                          </m:sSub>
                          <m:sSub>
                            <m:sSubPr>
                              <m:ctrlPr>
                                <a:rPr lang="en-IN" sz="2400" i="1">
                                  <a:solidFill>
                                    <a:srgbClr val="0033CC"/>
                                  </a:solidFill>
                                  <a:latin typeface="Cambria Math" panose="02040503050406030204" pitchFamily="18" charset="0"/>
                                </a:rPr>
                              </m:ctrlPr>
                            </m:sSubPr>
                            <m:e>
                              <m:r>
                                <a:rPr lang="en-IN" sz="2400" i="1">
                                  <a:solidFill>
                                    <a:srgbClr val="0033CC"/>
                                  </a:solidFill>
                                  <a:latin typeface="Cambria Math"/>
                                </a:rPr>
                                <m:t>𝑥</m:t>
                              </m:r>
                            </m:e>
                            <m:sub>
                              <m:r>
                                <a:rPr lang="en-IN" sz="2400" i="1">
                                  <a:solidFill>
                                    <a:srgbClr val="0033CC"/>
                                  </a:solidFill>
                                  <a:latin typeface="Cambria Math"/>
                                </a:rPr>
                                <m:t>𝑖</m:t>
                              </m:r>
                            </m:sub>
                          </m:sSub>
                        </m:e>
                      </m:nary>
                    </m:oMath>
                  </m:oMathPara>
                </a14:m>
                <a:endParaRPr lang="en-US" sz="2800" dirty="0" smtClean="0">
                  <a:solidFill>
                    <a:srgbClr val="0033CC"/>
                  </a:solidFill>
                </a:endParaRPr>
              </a:p>
              <a:p>
                <a:pPr marL="0" indent="0">
                  <a:buNone/>
                </a:pPr>
                <a:r>
                  <a:rPr lang="en-US" sz="2800" dirty="0">
                    <a:solidFill>
                      <a:schemeClr val="accent1">
                        <a:lumMod val="50000"/>
                      </a:schemeClr>
                    </a:solidFill>
                  </a:rPr>
                  <a:t>T</a:t>
                </a:r>
                <a:r>
                  <a:rPr lang="en-US" sz="2800" dirty="0" smtClean="0">
                    <a:solidFill>
                      <a:schemeClr val="accent1">
                        <a:lumMod val="50000"/>
                      </a:schemeClr>
                    </a:solidFill>
                  </a:rPr>
                  <a:t>o learn t</a:t>
                </a:r>
                <a:r>
                  <a:rPr lang="en-US" dirty="0" smtClean="0">
                    <a:solidFill>
                      <a:schemeClr val="accent1">
                        <a:lumMod val="50000"/>
                      </a:schemeClr>
                    </a:solidFill>
                  </a:rPr>
                  <a:t>h</a:t>
                </a:r>
                <a:r>
                  <a:rPr lang="en-US" sz="2800" dirty="0" smtClean="0">
                    <a:solidFill>
                      <a:schemeClr val="accent1">
                        <a:lumMod val="50000"/>
                      </a:schemeClr>
                    </a:solidFill>
                  </a:rPr>
                  <a:t>e parameters  </a:t>
                </a:r>
                <a14:m>
                  <m:oMath xmlns:m="http://schemas.openxmlformats.org/officeDocument/2006/math">
                    <m:r>
                      <m:rPr>
                        <m:sty m:val="p"/>
                      </m:rPr>
                      <a:rPr lang="el-GR" sz="2800" b="0" i="1" smtClean="0">
                        <a:solidFill>
                          <a:schemeClr val="accent1">
                            <a:lumMod val="50000"/>
                          </a:schemeClr>
                        </a:solidFill>
                        <a:latin typeface="Cambria Math"/>
                        <a:ea typeface="Cambria Math"/>
                      </a:rPr>
                      <m:t>θ</m:t>
                    </m:r>
                    <m:r>
                      <a:rPr lang="en-IN" sz="2800" b="0" i="1" smtClean="0">
                        <a:solidFill>
                          <a:schemeClr val="accent1">
                            <a:lumMod val="50000"/>
                          </a:schemeClr>
                        </a:solidFill>
                        <a:latin typeface="Cambria Math"/>
                        <a:ea typeface="Cambria Math"/>
                      </a:rPr>
                      <m:t> (</m:t>
                    </m:r>
                    <m:sSub>
                      <m:sSubPr>
                        <m:ctrlPr>
                          <a:rPr lang="en-IN" sz="2800" b="0" i="1" smtClean="0">
                            <a:solidFill>
                              <a:schemeClr val="accent1">
                                <a:lumMod val="50000"/>
                              </a:schemeClr>
                            </a:solidFill>
                            <a:latin typeface="Cambria Math" panose="02040503050406030204" pitchFamily="18" charset="0"/>
                            <a:ea typeface="Cambria Math"/>
                          </a:rPr>
                        </m:ctrlPr>
                      </m:sSubPr>
                      <m:e>
                        <m:r>
                          <a:rPr lang="en-IN" sz="2800" b="0" i="1" smtClean="0">
                            <a:solidFill>
                              <a:schemeClr val="accent1">
                                <a:lumMod val="50000"/>
                              </a:schemeClr>
                            </a:solidFill>
                            <a:latin typeface="Cambria Math"/>
                            <a:ea typeface="Cambria Math"/>
                          </a:rPr>
                          <m:t>𝛽</m:t>
                        </m:r>
                      </m:e>
                      <m:sub>
                        <m:r>
                          <a:rPr lang="en-IN" sz="2800" b="0" i="1" smtClean="0">
                            <a:solidFill>
                              <a:schemeClr val="accent1">
                                <a:lumMod val="50000"/>
                              </a:schemeClr>
                            </a:solidFill>
                            <a:latin typeface="Cambria Math"/>
                            <a:ea typeface="Cambria Math"/>
                          </a:rPr>
                          <m:t>𝑖</m:t>
                        </m:r>
                      </m:sub>
                    </m:sSub>
                    <m:r>
                      <a:rPr lang="en-IN" sz="2800" b="0" i="1" smtClean="0">
                        <a:solidFill>
                          <a:schemeClr val="accent1">
                            <a:lumMod val="50000"/>
                          </a:schemeClr>
                        </a:solidFill>
                        <a:latin typeface="Cambria Math"/>
                        <a:ea typeface="Cambria Math"/>
                      </a:rPr>
                      <m:t>) ?</m:t>
                    </m:r>
                  </m:oMath>
                </a14:m>
                <a:endParaRPr lang="en-US" sz="2800" dirty="0">
                  <a:solidFill>
                    <a:schemeClr val="accent1">
                      <a:lumMod val="50000"/>
                    </a:schemeClr>
                  </a:solidFill>
                </a:endParaRPr>
              </a:p>
              <a:p>
                <a:r>
                  <a:rPr lang="en-US" sz="2800" dirty="0"/>
                  <a:t>Make h(</a:t>
                </a:r>
                <a:r>
                  <a:rPr lang="en-US" sz="2800" b="1" dirty="0"/>
                  <a:t>x</a:t>
                </a:r>
                <a:r>
                  <a:rPr lang="en-US" sz="2800" dirty="0"/>
                  <a:t>) close to </a:t>
                </a:r>
                <a:r>
                  <a:rPr lang="en-US" sz="2800" i="1" dirty="0"/>
                  <a:t>y</a:t>
                </a:r>
                <a:r>
                  <a:rPr lang="en-US" sz="2800" dirty="0"/>
                  <a:t>, </a:t>
                </a:r>
                <a:r>
                  <a:rPr lang="en-US" sz="2800" dirty="0" smtClean="0"/>
                  <a:t>for </a:t>
                </a:r>
                <a:r>
                  <a:rPr lang="en-US" sz="2800" dirty="0"/>
                  <a:t>the available </a:t>
                </a:r>
                <a:r>
                  <a:rPr lang="en-US" sz="2800" i="1" dirty="0"/>
                  <a:t>training examples</a:t>
                </a:r>
                <a:r>
                  <a:rPr lang="en-US" sz="2800" dirty="0"/>
                  <a:t>.</a:t>
                </a:r>
              </a:p>
              <a:p>
                <a:r>
                  <a:rPr lang="en-US" sz="2800" dirty="0"/>
                  <a:t>Define a cost function </a:t>
                </a:r>
                <a14:m>
                  <m:oMath xmlns:m="http://schemas.openxmlformats.org/officeDocument/2006/math">
                    <m:r>
                      <a:rPr lang="en-IN" sz="2800" b="0" i="1" smtClean="0">
                        <a:latin typeface="Cambria Math"/>
                      </a:rPr>
                      <m:t>𝐽</m:t>
                    </m:r>
                    <m:d>
                      <m:dPr>
                        <m:ctrlPr>
                          <a:rPr lang="en-IN" sz="2800" b="0" i="1" smtClean="0">
                            <a:latin typeface="Cambria Math" panose="02040503050406030204" pitchFamily="18" charset="0"/>
                          </a:rPr>
                        </m:ctrlPr>
                      </m:dPr>
                      <m:e>
                        <m:r>
                          <a:rPr lang="en-IN" sz="2800" b="0" i="1" smtClean="0">
                            <a:latin typeface="Cambria Math"/>
                            <a:ea typeface="Cambria Math"/>
                          </a:rPr>
                          <m:t>𝜃</m:t>
                        </m:r>
                      </m:e>
                    </m:d>
                    <m:r>
                      <a:rPr lang="en-IN" sz="2800" b="0" i="1" smtClean="0">
                        <a:latin typeface="Cambria Math"/>
                        <a:ea typeface="Cambria Math"/>
                      </a:rPr>
                      <m:t> </m:t>
                    </m:r>
                  </m:oMath>
                </a14:m>
                <a:endParaRPr lang="en-IN" sz="2800" b="0" dirty="0" smtClean="0">
                  <a:ea typeface="Cambria Math"/>
                </a:endParaRPr>
              </a:p>
              <a:p>
                <a:pPr marL="0" indent="0" algn="ctr">
                  <a:buNone/>
                </a:pPr>
                <a:r>
                  <a:rPr lang="en-US" sz="2800" dirty="0" smtClean="0">
                    <a:solidFill>
                      <a:srgbClr val="0033CC"/>
                    </a:solidFill>
                  </a:rPr>
                  <a:t>J(</a:t>
                </a:r>
                <a14:m>
                  <m:oMath xmlns:m="http://schemas.openxmlformats.org/officeDocument/2006/math">
                    <m:r>
                      <m:rPr>
                        <m:sty m:val="p"/>
                      </m:rPr>
                      <a:rPr lang="el-GR" sz="2800" i="1" smtClean="0">
                        <a:solidFill>
                          <a:srgbClr val="0033CC"/>
                        </a:solidFill>
                        <a:latin typeface="Cambria Math"/>
                        <a:ea typeface="Cambria Math"/>
                      </a:rPr>
                      <m:t>θ</m:t>
                    </m:r>
                    <m:r>
                      <a:rPr lang="en-IN" sz="2800" b="0" i="1" smtClean="0">
                        <a:solidFill>
                          <a:srgbClr val="0033CC"/>
                        </a:solidFill>
                        <a:latin typeface="Cambria Math"/>
                        <a:ea typeface="Cambria Math"/>
                      </a:rPr>
                      <m:t>)=</m:t>
                    </m:r>
                    <m:f>
                      <m:fPr>
                        <m:ctrlPr>
                          <a:rPr lang="en-IN" sz="2800" b="0" i="1" smtClean="0">
                            <a:solidFill>
                              <a:srgbClr val="0033CC"/>
                            </a:solidFill>
                            <a:latin typeface="Cambria Math" panose="02040503050406030204" pitchFamily="18" charset="0"/>
                            <a:ea typeface="Cambria Math"/>
                          </a:rPr>
                        </m:ctrlPr>
                      </m:fPr>
                      <m:num>
                        <m:r>
                          <a:rPr lang="en-IN" sz="2800" b="0" i="1" smtClean="0">
                            <a:solidFill>
                              <a:srgbClr val="0033CC"/>
                            </a:solidFill>
                            <a:latin typeface="Cambria Math"/>
                            <a:ea typeface="Cambria Math"/>
                          </a:rPr>
                          <m:t>1</m:t>
                        </m:r>
                      </m:num>
                      <m:den>
                        <m:r>
                          <a:rPr lang="en-IN" sz="2800" b="0" i="1" smtClean="0">
                            <a:solidFill>
                              <a:srgbClr val="0033CC"/>
                            </a:solidFill>
                            <a:latin typeface="Cambria Math"/>
                            <a:ea typeface="Cambria Math"/>
                          </a:rPr>
                          <m:t>2</m:t>
                        </m:r>
                      </m:den>
                    </m:f>
                    <m:nary>
                      <m:naryPr>
                        <m:chr m:val="∑"/>
                        <m:limLoc m:val="undOvr"/>
                        <m:ctrlPr>
                          <a:rPr lang="en-US" sz="2800" i="1">
                            <a:solidFill>
                              <a:srgbClr val="0033CC"/>
                            </a:solidFill>
                            <a:latin typeface="Cambria Math" panose="02040503050406030204" pitchFamily="18" charset="0"/>
                          </a:rPr>
                        </m:ctrlPr>
                      </m:naryPr>
                      <m:sub>
                        <m:r>
                          <a:rPr lang="en-US" sz="2800" i="1">
                            <a:solidFill>
                              <a:srgbClr val="0033CC"/>
                            </a:solidFill>
                            <a:latin typeface="Cambria Math"/>
                          </a:rPr>
                          <m:t>𝑖</m:t>
                        </m:r>
                        <m:r>
                          <a:rPr lang="en-US" sz="2800" i="1">
                            <a:solidFill>
                              <a:srgbClr val="0033CC"/>
                            </a:solidFill>
                            <a:latin typeface="Cambria Math"/>
                          </a:rPr>
                          <m:t>=1</m:t>
                        </m:r>
                      </m:sub>
                      <m:sup>
                        <m:r>
                          <a:rPr lang="en-US" sz="2800" i="1">
                            <a:solidFill>
                              <a:srgbClr val="0033CC"/>
                            </a:solidFill>
                            <a:latin typeface="Cambria Math"/>
                          </a:rPr>
                          <m:t>𝑚</m:t>
                        </m:r>
                      </m:sup>
                      <m:e>
                        <m:sSup>
                          <m:sSupPr>
                            <m:ctrlPr>
                              <a:rPr lang="en-US" sz="2800" i="1" smtClean="0">
                                <a:solidFill>
                                  <a:srgbClr val="0033CC"/>
                                </a:solidFill>
                                <a:latin typeface="Cambria Math" panose="02040503050406030204" pitchFamily="18" charset="0"/>
                              </a:rPr>
                            </m:ctrlPr>
                          </m:sSupPr>
                          <m:e>
                            <m:r>
                              <a:rPr lang="en-US" sz="2800" i="1">
                                <a:solidFill>
                                  <a:srgbClr val="0033CC"/>
                                </a:solidFill>
                                <a:latin typeface="Cambria Math"/>
                              </a:rPr>
                              <m:t>(</m:t>
                            </m:r>
                            <m:r>
                              <a:rPr lang="en-IN" sz="2800" b="0" i="1" smtClean="0">
                                <a:solidFill>
                                  <a:srgbClr val="0033CC"/>
                                </a:solidFill>
                                <a:latin typeface="Cambria Math"/>
                              </a:rPr>
                              <m:t>h</m:t>
                            </m:r>
                            <m:sSup>
                              <m:sSupPr>
                                <m:ctrlPr>
                                  <a:rPr lang="en-US" sz="2800" i="1">
                                    <a:solidFill>
                                      <a:srgbClr val="0033CC"/>
                                    </a:solidFill>
                                    <a:latin typeface="Cambria Math" panose="02040503050406030204" pitchFamily="18" charset="0"/>
                                  </a:rPr>
                                </m:ctrlPr>
                              </m:sSupPr>
                              <m:e>
                                <m:d>
                                  <m:dPr>
                                    <m:ctrlPr>
                                      <a:rPr lang="en-US" sz="2800" i="1">
                                        <a:solidFill>
                                          <a:srgbClr val="0033CC"/>
                                        </a:solidFill>
                                        <a:latin typeface="Cambria Math" panose="02040503050406030204" pitchFamily="18" charset="0"/>
                                      </a:rPr>
                                    </m:ctrlPr>
                                  </m:dPr>
                                  <m:e>
                                    <m:r>
                                      <a:rPr lang="en-US" sz="2800" i="1">
                                        <a:solidFill>
                                          <a:srgbClr val="0033CC"/>
                                        </a:solidFill>
                                        <a:latin typeface="Cambria Math"/>
                                      </a:rPr>
                                      <m:t>𝑥</m:t>
                                    </m:r>
                                  </m:e>
                                </m:d>
                              </m:e>
                              <m:sup>
                                <m:r>
                                  <a:rPr lang="en-US" sz="2800" i="1">
                                    <a:solidFill>
                                      <a:srgbClr val="0033CC"/>
                                    </a:solidFill>
                                    <a:latin typeface="Cambria Math"/>
                                  </a:rPr>
                                  <m:t>(</m:t>
                                </m:r>
                                <m:r>
                                  <a:rPr lang="en-US" sz="2800" i="1">
                                    <a:solidFill>
                                      <a:srgbClr val="0033CC"/>
                                    </a:solidFill>
                                    <a:latin typeface="Cambria Math"/>
                                  </a:rPr>
                                  <m:t>𝑖</m:t>
                                </m:r>
                                <m:r>
                                  <a:rPr lang="en-US" sz="2800" i="1">
                                    <a:solidFill>
                                      <a:srgbClr val="0033CC"/>
                                    </a:solidFill>
                                    <a:latin typeface="Cambria Math"/>
                                  </a:rPr>
                                  <m:t>)</m:t>
                                </m:r>
                              </m:sup>
                            </m:sSup>
                            <m:r>
                              <a:rPr lang="en-US" sz="2800" i="1">
                                <a:solidFill>
                                  <a:srgbClr val="0033CC"/>
                                </a:solidFill>
                                <a:latin typeface="Cambria Math"/>
                              </a:rPr>
                              <m:t>−</m:t>
                            </m:r>
                            <m:sSup>
                              <m:sSupPr>
                                <m:ctrlPr>
                                  <a:rPr lang="en-US" sz="2800" i="1">
                                    <a:solidFill>
                                      <a:srgbClr val="0033CC"/>
                                    </a:solidFill>
                                    <a:latin typeface="Cambria Math" panose="02040503050406030204" pitchFamily="18" charset="0"/>
                                  </a:rPr>
                                </m:ctrlPr>
                              </m:sSupPr>
                              <m:e>
                                <m:d>
                                  <m:dPr>
                                    <m:ctrlPr>
                                      <a:rPr lang="en-US" sz="2800" i="1">
                                        <a:solidFill>
                                          <a:srgbClr val="0033CC"/>
                                        </a:solidFill>
                                        <a:latin typeface="Cambria Math" panose="02040503050406030204" pitchFamily="18" charset="0"/>
                                      </a:rPr>
                                    </m:ctrlPr>
                                  </m:dPr>
                                  <m:e>
                                    <m:r>
                                      <a:rPr lang="en-US" sz="2800" i="1">
                                        <a:solidFill>
                                          <a:srgbClr val="0033CC"/>
                                        </a:solidFill>
                                        <a:latin typeface="Cambria Math"/>
                                      </a:rPr>
                                      <m:t>𝑦</m:t>
                                    </m:r>
                                  </m:e>
                                </m:d>
                              </m:e>
                              <m:sup>
                                <m:r>
                                  <a:rPr lang="en-US" sz="2800" i="1">
                                    <a:solidFill>
                                      <a:srgbClr val="0033CC"/>
                                    </a:solidFill>
                                    <a:latin typeface="Cambria Math"/>
                                  </a:rPr>
                                  <m:t>(</m:t>
                                </m:r>
                                <m:r>
                                  <a:rPr lang="en-US" sz="2800" i="1">
                                    <a:solidFill>
                                      <a:srgbClr val="0033CC"/>
                                    </a:solidFill>
                                    <a:latin typeface="Cambria Math"/>
                                  </a:rPr>
                                  <m:t>𝑖</m:t>
                                </m:r>
                                <m:r>
                                  <a:rPr lang="en-US" sz="2800" i="1">
                                    <a:solidFill>
                                      <a:srgbClr val="0033CC"/>
                                    </a:solidFill>
                                    <a:latin typeface="Cambria Math"/>
                                  </a:rPr>
                                  <m:t>)</m:t>
                                </m:r>
                              </m:sup>
                            </m:sSup>
                            <m:r>
                              <a:rPr lang="en-US" sz="2800" i="1">
                                <a:solidFill>
                                  <a:srgbClr val="0033CC"/>
                                </a:solidFill>
                                <a:latin typeface="Cambria Math"/>
                              </a:rPr>
                              <m:t>)</m:t>
                            </m:r>
                          </m:e>
                          <m:sup>
                            <m:r>
                              <a:rPr lang="en-US" sz="2800" i="1">
                                <a:solidFill>
                                  <a:srgbClr val="0033CC"/>
                                </a:solidFill>
                                <a:latin typeface="Cambria Math"/>
                              </a:rPr>
                              <m:t>2</m:t>
                            </m:r>
                          </m:sup>
                        </m:sSup>
                      </m:e>
                    </m:nary>
                  </m:oMath>
                </a14:m>
                <a:r>
                  <a:rPr lang="en-US" sz="2800" dirty="0" smtClean="0"/>
                  <a:t>   </a:t>
                </a:r>
              </a:p>
              <a:p>
                <a:r>
                  <a:rPr lang="en-US" sz="2800" dirty="0" smtClean="0"/>
                  <a:t>Find  </a:t>
                </a:r>
                <a14:m>
                  <m:oMath xmlns:m="http://schemas.openxmlformats.org/officeDocument/2006/math">
                    <m:r>
                      <a:rPr lang="en-US" sz="2800" i="1">
                        <a:latin typeface="Cambria Math"/>
                        <a:ea typeface="Cambria Math"/>
                      </a:rPr>
                      <m:t>𝜃</m:t>
                    </m:r>
                  </m:oMath>
                </a14:m>
                <a:r>
                  <a:rPr lang="en-US" sz="2800" dirty="0"/>
                  <a:t> that minimizes J(</a:t>
                </a:r>
                <a14:m>
                  <m:oMath xmlns:m="http://schemas.openxmlformats.org/officeDocument/2006/math">
                    <m:r>
                      <a:rPr lang="en-US" sz="2800" i="1">
                        <a:latin typeface="Cambria Math"/>
                        <a:ea typeface="Cambria Math"/>
                      </a:rPr>
                      <m:t>𝜃</m:t>
                    </m:r>
                  </m:oMath>
                </a14:m>
                <a:r>
                  <a:rPr lang="en-US" sz="2800" dirty="0"/>
                  <a:t>).</a:t>
                </a:r>
              </a:p>
              <a:p>
                <a:pPr marL="0" indent="0">
                  <a:buNone/>
                </a:pPr>
                <a:r>
                  <a:rPr lang="en-US" sz="2800" dirty="0" smtClean="0"/>
                  <a:t>                </a:t>
                </a:r>
                <a:endParaRPr lang="en-US" sz="2400" dirty="0">
                  <a:solidFill>
                    <a:schemeClr val="accent1">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66800"/>
                <a:ext cx="8229600" cy="5059363"/>
              </a:xfrm>
              <a:blipFill rotWithShape="1">
                <a:blip r:embed="rId2"/>
                <a:stretch>
                  <a:fillRect l="-1481"/>
                </a:stretch>
              </a:blipFill>
            </p:spPr>
            <p:txBody>
              <a:bodyPr/>
              <a:lstStyle/>
              <a:p>
                <a:r>
                  <a:rPr lang="en-IN">
                    <a:noFill/>
                  </a:rPr>
                  <a:t> </a:t>
                </a:r>
              </a:p>
            </p:txBody>
          </p:sp>
        </mc:Fallback>
      </mc:AlternateContent>
    </p:spTree>
    <p:extLst>
      <p:ext uri="{BB962C8B-B14F-4D97-AF65-F5344CB8AC3E}">
        <p14:creationId xmlns:p14="http://schemas.microsoft.com/office/powerpoint/2010/main" val="18814327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LMS(Least </a:t>
            </a:r>
            <a:r>
              <a:rPr lang="en-US" smtClean="0"/>
              <a:t>Minimum Slope) </a:t>
            </a:r>
            <a:r>
              <a:rPr lang="en-US" dirty="0" smtClean="0"/>
              <a:t>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400" dirty="0" smtClean="0"/>
                  <a:t>Start </a:t>
                </a:r>
                <a:r>
                  <a:rPr lang="en-US" sz="2400" dirty="0"/>
                  <a:t>a search algorithm (e.g. gradient descent algorithm,) with initial guess of </a:t>
                </a:r>
                <a14:m>
                  <m:oMath xmlns:m="http://schemas.openxmlformats.org/officeDocument/2006/math">
                    <m:r>
                      <a:rPr lang="en-US" sz="2400" i="1">
                        <a:latin typeface="Cambria Math" panose="02040503050406030204" pitchFamily="18" charset="0"/>
                        <a:ea typeface="Cambria Math"/>
                      </a:rPr>
                      <m:t>𝜃</m:t>
                    </m:r>
                  </m:oMath>
                </a14:m>
                <a:r>
                  <a:rPr lang="en-US" sz="2400" dirty="0" smtClean="0"/>
                  <a:t>.</a:t>
                </a:r>
                <a:endParaRPr lang="en-US" sz="2400" dirty="0"/>
              </a:p>
              <a:p>
                <a:r>
                  <a:rPr lang="en-US" sz="2400" dirty="0"/>
                  <a:t>Repeatedly update  </a:t>
                </a:r>
                <a14:m>
                  <m:oMath xmlns:m="http://schemas.openxmlformats.org/officeDocument/2006/math">
                    <m:r>
                      <a:rPr lang="en-US" sz="2400" i="1" smtClean="0">
                        <a:latin typeface="Cambria Math" panose="02040503050406030204" pitchFamily="18" charset="0"/>
                        <a:ea typeface="Cambria Math"/>
                      </a:rPr>
                      <m:t>𝜃</m:t>
                    </m:r>
                  </m:oMath>
                </a14:m>
                <a:r>
                  <a:rPr lang="en-US" sz="2400" dirty="0" smtClean="0"/>
                  <a:t>  </a:t>
                </a:r>
                <a:r>
                  <a:rPr lang="en-US" sz="2400" dirty="0"/>
                  <a:t>to make </a:t>
                </a:r>
                <a:r>
                  <a:rPr lang="en-US" sz="2400" dirty="0" smtClean="0"/>
                  <a:t>J(</a:t>
                </a:r>
                <a14:m>
                  <m:oMath xmlns:m="http://schemas.openxmlformats.org/officeDocument/2006/math">
                    <m:r>
                      <a:rPr lang="en-US" sz="2400" i="1" smtClean="0">
                        <a:latin typeface="Cambria Math" panose="02040503050406030204" pitchFamily="18" charset="0"/>
                        <a:ea typeface="Cambria Math"/>
                      </a:rPr>
                      <m:t>𝜃</m:t>
                    </m:r>
                  </m:oMath>
                </a14:m>
                <a:r>
                  <a:rPr lang="en-US" sz="2400" dirty="0" smtClean="0"/>
                  <a:t>) </a:t>
                </a:r>
                <a:r>
                  <a:rPr lang="en-US" sz="2400" dirty="0"/>
                  <a:t>smaller, until it converges to minima</a:t>
                </a:r>
                <a:r>
                  <a:rPr lang="en-US" sz="2400" dirty="0" smtClean="0"/>
                  <a:t>.</a:t>
                </a:r>
              </a:p>
              <a:p>
                <a:pPr marL="0" indent="0">
                  <a:buNone/>
                </a:pPr>
                <a:endParaRPr lang="en-US" sz="2400" i="1" dirty="0" smtClean="0"/>
              </a:p>
              <a:p>
                <a:r>
                  <a:rPr lang="en-US" sz="2400" i="1" dirty="0" smtClean="0"/>
                  <a:t>J</a:t>
                </a:r>
                <a:r>
                  <a:rPr lang="en-US" sz="2400" dirty="0" smtClean="0"/>
                  <a:t> </a:t>
                </a:r>
                <a:r>
                  <a:rPr lang="en-US" sz="2400" dirty="0"/>
                  <a:t>is a convex quadratic </a:t>
                </a:r>
                <a:r>
                  <a:rPr lang="en-US" sz="2400" dirty="0" smtClean="0"/>
                  <a:t>function, so has </a:t>
                </a:r>
                <a:r>
                  <a:rPr lang="en-US" sz="2400" dirty="0"/>
                  <a:t>a single global </a:t>
                </a:r>
                <a:r>
                  <a:rPr lang="en-US" sz="2400" dirty="0" smtClean="0"/>
                  <a:t>minima. </a:t>
                </a:r>
                <a:r>
                  <a:rPr lang="en-US" sz="2400" dirty="0"/>
                  <a:t>gradient descent eventually converges at the global minima</a:t>
                </a:r>
                <a:r>
                  <a:rPr lang="en-US" sz="2400" dirty="0" smtClean="0"/>
                  <a:t>.</a:t>
                </a:r>
              </a:p>
              <a:p>
                <a:r>
                  <a:rPr lang="en-US" sz="2400" dirty="0"/>
                  <a:t>At each iteration this algorithm takes a step in the direction of steepest descent(-</a:t>
                </a:r>
                <a:r>
                  <a:rPr lang="en-US" sz="2400" dirty="0" err="1"/>
                  <a:t>ve</a:t>
                </a:r>
                <a:r>
                  <a:rPr lang="en-US" sz="2400" dirty="0"/>
                  <a:t> direction of gradient</a:t>
                </a:r>
                <a:r>
                  <a:rPr lang="en-US" sz="2400" dirty="0" smtClean="0"/>
                  <a:t>).</a:t>
                </a:r>
                <a:endParaRPr lang="en-US" sz="24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1078" r="-118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2209800" y="3022596"/>
                <a:ext cx="3124200" cy="765338"/>
              </a:xfrm>
              <a:prstGeom prst="rect">
                <a:avLst/>
              </a:prstGeom>
            </p:spPr>
            <p:txBody>
              <a:bodyPr wrap="square">
                <a:spAutoFit/>
              </a:bodyPr>
              <a:lstStyle/>
              <a:p>
                <a:pPr>
                  <a:lnSpc>
                    <a:spcPct val="107000"/>
                  </a:lnSpc>
                  <a:spcAft>
                    <a:spcPts val="800"/>
                  </a:spcAft>
                </a:pPr>
                <a14:m>
                  <m:oMath xmlns:m="http://schemas.openxmlformats.org/officeDocument/2006/math">
                    <m:sSub>
                      <m:sSubPr>
                        <m:ctrlPr>
                          <a:rPr lang="en-US" sz="2400" i="1" smtClean="0">
                            <a:solidFill>
                              <a:srgbClr val="0033CC"/>
                            </a:solidFill>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2400">
                            <a:solidFill>
                              <a:srgbClr val="0033CC"/>
                            </a:solidFill>
                            <a:effectLst/>
                            <a:latin typeface="Cambria Math" panose="02040503050406030204" pitchFamily="18" charset="0"/>
                            <a:ea typeface="Times New Roman" panose="02020603050405020304" pitchFamily="18" charset="0"/>
                            <a:cs typeface="Times New Roman" panose="02020603050405020304" pitchFamily="18" charset="0"/>
                          </a:rPr>
                          <m:t>β</m:t>
                        </m:r>
                      </m:e>
                      <m:sub>
                        <m:r>
                          <m:rPr>
                            <m:sty m:val="p"/>
                          </m:rPr>
                          <a:rPr lang="en-US" sz="2400">
                            <a:solidFill>
                              <a:srgbClr val="0033CC"/>
                            </a:solidFill>
                            <a:effectLst/>
                            <a:latin typeface="Cambria Math" panose="02040503050406030204" pitchFamily="18" charset="0"/>
                            <a:ea typeface="Times New Roman" panose="02020603050405020304" pitchFamily="18" charset="0"/>
                            <a:cs typeface="Times New Roman" panose="02020603050405020304" pitchFamily="18" charset="0"/>
                          </a:rPr>
                          <m:t>j</m:t>
                        </m:r>
                      </m:sub>
                    </m:sSub>
                    <m:r>
                      <a:rPr lang="en-US" sz="2400" i="1">
                        <a:solidFill>
                          <a:srgbClr val="0033CC"/>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2400" i="1">
                            <a:solidFill>
                              <a:srgbClr val="0033CC"/>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2400">
                            <a:solidFill>
                              <a:srgbClr val="0033CC"/>
                            </a:solidFill>
                            <a:effectLst/>
                            <a:latin typeface="Cambria Math" panose="02040503050406030204" pitchFamily="18" charset="0"/>
                            <a:ea typeface="Times New Roman" panose="02020603050405020304" pitchFamily="18" charset="0"/>
                            <a:cs typeface="Times New Roman" panose="02020603050405020304" pitchFamily="18" charset="0"/>
                          </a:rPr>
                          <m:t>β</m:t>
                        </m:r>
                      </m:e>
                      <m:sub>
                        <m:r>
                          <m:rPr>
                            <m:sty m:val="p"/>
                          </m:rPr>
                          <a:rPr lang="en-US" sz="2400">
                            <a:solidFill>
                              <a:srgbClr val="0033CC"/>
                            </a:solidFill>
                            <a:effectLst/>
                            <a:latin typeface="Cambria Math" panose="02040503050406030204" pitchFamily="18" charset="0"/>
                            <a:ea typeface="Times New Roman" panose="02020603050405020304" pitchFamily="18" charset="0"/>
                            <a:cs typeface="Times New Roman" panose="02020603050405020304" pitchFamily="18" charset="0"/>
                          </a:rPr>
                          <m:t>j</m:t>
                        </m:r>
                      </m:sub>
                    </m:sSub>
                    <m:r>
                      <a:rPr lang="en-US" sz="2400" i="1">
                        <a:solidFill>
                          <a:srgbClr val="0033CC"/>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400" i="1">
                        <a:solidFill>
                          <a:srgbClr val="0033CC"/>
                        </a:solidFill>
                        <a:effectLst/>
                        <a:latin typeface="Cambria Math" panose="02040503050406030204" pitchFamily="18" charset="0"/>
                        <a:ea typeface="Times New Roman" panose="02020603050405020304" pitchFamily="18" charset="0"/>
                        <a:cs typeface="Times New Roman" panose="02020603050405020304" pitchFamily="18" charset="0"/>
                      </a:rPr>
                      <m:t>𝛼</m:t>
                    </m:r>
                    <m:f>
                      <m:fPr>
                        <m:ctrlPr>
                          <a:rPr lang="en-US" sz="2400" i="1">
                            <a:solidFill>
                              <a:srgbClr val="0033CC"/>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t>𝜕</m:t>
                        </m:r>
                      </m:num>
                      <m:den>
                        <m:r>
                          <a:rPr lang="en-US" sz="2400" i="1">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a:solidFill>
                                  <a:srgbClr val="0033CC"/>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2400">
                                <a:solidFill>
                                  <a:srgbClr val="0033CC"/>
                                </a:solidFill>
                                <a:effectLst/>
                                <a:latin typeface="Cambria Math" panose="02040503050406030204" pitchFamily="18" charset="0"/>
                                <a:ea typeface="Times New Roman" panose="02020603050405020304" pitchFamily="18" charset="0"/>
                                <a:cs typeface="Times New Roman" panose="02020603050405020304" pitchFamily="18" charset="0"/>
                              </a:rPr>
                              <m:t>β</m:t>
                            </m:r>
                          </m:e>
                          <m:sub>
                            <m:r>
                              <m:rPr>
                                <m:sty m:val="p"/>
                              </m:rPr>
                              <a:rPr lang="en-US" sz="2400">
                                <a:solidFill>
                                  <a:srgbClr val="0033CC"/>
                                </a:solidFill>
                                <a:effectLst/>
                                <a:latin typeface="Cambria Math" panose="02040503050406030204" pitchFamily="18" charset="0"/>
                                <a:ea typeface="Times New Roman" panose="02020603050405020304" pitchFamily="18" charset="0"/>
                                <a:cs typeface="Times New Roman" panose="02020603050405020304" pitchFamily="18" charset="0"/>
                              </a:rPr>
                              <m:t>j</m:t>
                            </m:r>
                          </m:sub>
                        </m:sSub>
                      </m:den>
                    </m:f>
                    <m:r>
                      <a:rPr lang="en-US" sz="2400" i="1">
                        <a:solidFill>
                          <a:srgbClr val="0033CC"/>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400" i="1">
                        <a:solidFill>
                          <a:srgbClr val="0033CC"/>
                        </a:solidFill>
                        <a:effectLst/>
                        <a:latin typeface="Cambria Math" panose="02040503050406030204" pitchFamily="18" charset="0"/>
                        <a:ea typeface="Times New Roman" panose="02020603050405020304" pitchFamily="18" charset="0"/>
                        <a:cs typeface="Times New Roman" panose="02020603050405020304" pitchFamily="18" charset="0"/>
                      </a:rPr>
                      <m:t>𝐽</m:t>
                    </m:r>
                    <m:d>
                      <m:dPr>
                        <m:ctrlPr>
                          <a:rPr lang="en-US" sz="2400" i="1">
                            <a:solidFill>
                              <a:srgbClr val="0033CC"/>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i="1" smtClean="0">
                            <a:solidFill>
                              <a:srgbClr val="0033CC"/>
                            </a:solidFill>
                            <a:effectLst/>
                            <a:latin typeface="Cambria Math"/>
                            <a:ea typeface="Cambria Math"/>
                            <a:cs typeface="Times New Roman" panose="02020603050405020304" pitchFamily="18" charset="0"/>
                          </a:rPr>
                          <m:t>𝜃</m:t>
                        </m:r>
                      </m:e>
                    </m:d>
                    <m:r>
                      <a:rPr lang="en-US" sz="2400" i="1">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400" dirty="0" smtClean="0">
                    <a:solidFill>
                      <a:srgbClr val="0033CC"/>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2209800" y="3022596"/>
                <a:ext cx="3124200" cy="765338"/>
              </a:xfrm>
              <a:prstGeom prst="rect">
                <a:avLst/>
              </a:prstGeom>
              <a:blipFill rotWithShape="1">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6292975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dirty="0" smtClean="0"/>
              <a:t>LMS Update Rule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4906963"/>
              </a:xfrm>
            </p:spPr>
            <p:txBody>
              <a:bodyPr>
                <a:normAutofit fontScale="85000" lnSpcReduction="10000"/>
              </a:bodyPr>
              <a:lstStyle/>
              <a:p>
                <a:r>
                  <a:rPr lang="en-IN" dirty="0" smtClean="0"/>
                  <a:t>If you have only one training example </a:t>
                </a:r>
                <a14:m>
                  <m:oMath xmlns:m="http://schemas.openxmlformats.org/officeDocument/2006/math">
                    <m:r>
                      <a:rPr lang="en-IN" b="0" i="1" smtClean="0">
                        <a:latin typeface="Cambria Math"/>
                      </a:rPr>
                      <m:t>(</m:t>
                    </m:r>
                    <m:r>
                      <a:rPr lang="en-IN" b="0" i="1" smtClean="0">
                        <a:latin typeface="Cambria Math"/>
                      </a:rPr>
                      <m:t>𝑥</m:t>
                    </m:r>
                    <m:r>
                      <a:rPr lang="en-IN" b="0" i="1" smtClean="0">
                        <a:latin typeface="Cambria Math"/>
                      </a:rPr>
                      <m:t>,</m:t>
                    </m:r>
                    <m:r>
                      <a:rPr lang="en-IN" b="0" i="1" smtClean="0">
                        <a:latin typeface="Cambria Math"/>
                      </a:rPr>
                      <m:t>𝑦</m:t>
                    </m:r>
                    <m:r>
                      <a:rPr lang="en-IN" b="0" i="1" smtClean="0">
                        <a:latin typeface="Cambria Math"/>
                      </a:rPr>
                      <m:t>)</m:t>
                    </m:r>
                  </m:oMath>
                </a14:m>
                <a:endParaRPr lang="en-IN" dirty="0" smtClean="0"/>
              </a:p>
              <a:p>
                <a:pPr marL="0" indent="0">
                  <a:buNone/>
                </a:pPr>
                <a14:m>
                  <m:oMath xmlns:m="http://schemas.openxmlformats.org/officeDocument/2006/math">
                    <m:f>
                      <m:fPr>
                        <m:ctrlPr>
                          <a:rPr lang="en-IN" sz="2800" i="1" smtClean="0">
                            <a:solidFill>
                              <a:srgbClr val="0033CC"/>
                            </a:solidFill>
                            <a:latin typeface="Cambria Math" panose="02040503050406030204" pitchFamily="18" charset="0"/>
                          </a:rPr>
                        </m:ctrlPr>
                      </m:fPr>
                      <m:num>
                        <m:r>
                          <a:rPr lang="en-IN" sz="2800" i="1" smtClean="0">
                            <a:solidFill>
                              <a:srgbClr val="0033CC"/>
                            </a:solidFill>
                            <a:latin typeface="Cambria Math"/>
                            <a:ea typeface="Cambria Math"/>
                          </a:rPr>
                          <m:t>𝜕</m:t>
                        </m:r>
                      </m:num>
                      <m:den>
                        <m:r>
                          <a:rPr lang="en-IN" sz="2800" i="1" smtClean="0">
                            <a:solidFill>
                              <a:srgbClr val="0033CC"/>
                            </a:solidFill>
                            <a:latin typeface="Cambria Math"/>
                            <a:ea typeface="Cambria Math"/>
                          </a:rPr>
                          <m:t>𝜕𝜃</m:t>
                        </m:r>
                      </m:den>
                    </m:f>
                  </m:oMath>
                </a14:m>
                <a:r>
                  <a:rPr lang="en-IN" sz="2800" dirty="0" smtClean="0">
                    <a:solidFill>
                      <a:srgbClr val="0033CC"/>
                    </a:solidFill>
                  </a:rPr>
                  <a:t>J(</a:t>
                </a:r>
                <a14:m>
                  <m:oMath xmlns:m="http://schemas.openxmlformats.org/officeDocument/2006/math">
                    <m:r>
                      <a:rPr lang="en-IN" sz="2800" i="1" dirty="0" smtClean="0">
                        <a:solidFill>
                          <a:srgbClr val="0033CC"/>
                        </a:solidFill>
                        <a:latin typeface="Cambria Math"/>
                        <a:ea typeface="Cambria Math"/>
                      </a:rPr>
                      <m:t>𝜃</m:t>
                    </m:r>
                    <m:r>
                      <a:rPr lang="en-IN" sz="2800" b="0" i="1" dirty="0" smtClean="0">
                        <a:solidFill>
                          <a:srgbClr val="0033CC"/>
                        </a:solidFill>
                        <a:latin typeface="Cambria Math"/>
                        <a:ea typeface="Cambria Math"/>
                      </a:rPr>
                      <m:t>)=</m:t>
                    </m:r>
                    <m:f>
                      <m:fPr>
                        <m:ctrlPr>
                          <a:rPr lang="en-IN" sz="2800" b="0" i="1" dirty="0" smtClean="0">
                            <a:solidFill>
                              <a:srgbClr val="0033CC"/>
                            </a:solidFill>
                            <a:latin typeface="Cambria Math" panose="02040503050406030204" pitchFamily="18" charset="0"/>
                            <a:ea typeface="Cambria Math"/>
                          </a:rPr>
                        </m:ctrlPr>
                      </m:fPr>
                      <m:num>
                        <m:r>
                          <a:rPr lang="en-IN" sz="2800" b="0" i="1" dirty="0" smtClean="0">
                            <a:solidFill>
                              <a:srgbClr val="0033CC"/>
                            </a:solidFill>
                            <a:latin typeface="Cambria Math"/>
                            <a:ea typeface="Cambria Math"/>
                          </a:rPr>
                          <m:t>𝜕</m:t>
                        </m:r>
                      </m:num>
                      <m:den>
                        <m:r>
                          <a:rPr lang="en-IN" sz="2800" b="0" i="1" dirty="0" smtClean="0">
                            <a:solidFill>
                              <a:srgbClr val="0033CC"/>
                            </a:solidFill>
                            <a:latin typeface="Cambria Math"/>
                            <a:ea typeface="Cambria Math"/>
                          </a:rPr>
                          <m:t>𝜕</m:t>
                        </m:r>
                        <m:sSub>
                          <m:sSubPr>
                            <m:ctrlPr>
                              <a:rPr lang="en-IN" sz="2800" b="0" i="1" dirty="0" smtClean="0">
                                <a:solidFill>
                                  <a:srgbClr val="0033CC"/>
                                </a:solidFill>
                                <a:latin typeface="Cambria Math" panose="02040503050406030204" pitchFamily="18" charset="0"/>
                                <a:ea typeface="Cambria Math"/>
                              </a:rPr>
                            </m:ctrlPr>
                          </m:sSubPr>
                          <m:e>
                            <m:r>
                              <a:rPr lang="en-IN" sz="2800" b="0" i="1" dirty="0" smtClean="0">
                                <a:solidFill>
                                  <a:srgbClr val="0033CC"/>
                                </a:solidFill>
                                <a:latin typeface="Cambria Math"/>
                                <a:ea typeface="Cambria Math"/>
                              </a:rPr>
                              <m:t>𝜃</m:t>
                            </m:r>
                          </m:e>
                          <m:sub>
                            <m:r>
                              <a:rPr lang="en-IN" sz="2800" b="0" i="1" dirty="0" smtClean="0">
                                <a:solidFill>
                                  <a:srgbClr val="0033CC"/>
                                </a:solidFill>
                                <a:latin typeface="Cambria Math"/>
                                <a:ea typeface="Cambria Math"/>
                              </a:rPr>
                              <m:t>𝑗</m:t>
                            </m:r>
                          </m:sub>
                        </m:sSub>
                      </m:den>
                    </m:f>
                    <m:f>
                      <m:fPr>
                        <m:ctrlPr>
                          <a:rPr lang="en-IN" sz="2800" b="0" i="1" dirty="0" smtClean="0">
                            <a:solidFill>
                              <a:srgbClr val="0033CC"/>
                            </a:solidFill>
                            <a:latin typeface="Cambria Math" panose="02040503050406030204" pitchFamily="18" charset="0"/>
                            <a:ea typeface="Cambria Math"/>
                          </a:rPr>
                        </m:ctrlPr>
                      </m:fPr>
                      <m:num>
                        <m:r>
                          <a:rPr lang="en-IN" sz="2800" b="0" i="1" dirty="0" smtClean="0">
                            <a:solidFill>
                              <a:srgbClr val="0033CC"/>
                            </a:solidFill>
                            <a:latin typeface="Cambria Math"/>
                            <a:ea typeface="Cambria Math"/>
                          </a:rPr>
                          <m:t>1</m:t>
                        </m:r>
                      </m:num>
                      <m:den>
                        <m:r>
                          <a:rPr lang="en-IN" sz="2800" b="0" i="1" dirty="0" smtClean="0">
                            <a:solidFill>
                              <a:srgbClr val="0033CC"/>
                            </a:solidFill>
                            <a:latin typeface="Cambria Math"/>
                            <a:ea typeface="Cambria Math"/>
                          </a:rPr>
                          <m:t>2</m:t>
                        </m:r>
                      </m:den>
                    </m:f>
                    <m:sSup>
                      <m:sSupPr>
                        <m:ctrlPr>
                          <a:rPr lang="en-IN" sz="2800" i="1" smtClean="0">
                            <a:solidFill>
                              <a:srgbClr val="0033CC"/>
                            </a:solidFill>
                            <a:latin typeface="Cambria Math" panose="02040503050406030204" pitchFamily="18" charset="0"/>
                          </a:rPr>
                        </m:ctrlPr>
                      </m:sSupPr>
                      <m:e>
                        <m:r>
                          <a:rPr lang="en-IN" sz="2800" b="0" i="1" smtClean="0">
                            <a:solidFill>
                              <a:srgbClr val="0033CC"/>
                            </a:solidFill>
                            <a:latin typeface="Cambria Math"/>
                          </a:rPr>
                          <m:t>(</m:t>
                        </m:r>
                        <m:r>
                          <a:rPr lang="en-IN" sz="2800" b="0" i="1" smtClean="0">
                            <a:solidFill>
                              <a:srgbClr val="0033CC"/>
                            </a:solidFill>
                            <a:latin typeface="Cambria Math"/>
                          </a:rPr>
                          <m:t>h</m:t>
                        </m:r>
                        <m:d>
                          <m:dPr>
                            <m:ctrlPr>
                              <a:rPr lang="en-IN" sz="2800" b="0" i="1" smtClean="0">
                                <a:solidFill>
                                  <a:srgbClr val="0033CC"/>
                                </a:solidFill>
                                <a:latin typeface="Cambria Math" panose="02040503050406030204" pitchFamily="18" charset="0"/>
                              </a:rPr>
                            </m:ctrlPr>
                          </m:dPr>
                          <m:e>
                            <m:r>
                              <a:rPr lang="en-IN" sz="2800" b="0" i="1" smtClean="0">
                                <a:solidFill>
                                  <a:srgbClr val="0033CC"/>
                                </a:solidFill>
                                <a:latin typeface="Cambria Math"/>
                              </a:rPr>
                              <m:t>𝑥</m:t>
                            </m:r>
                          </m:e>
                        </m:d>
                        <m:r>
                          <a:rPr lang="en-IN" sz="2800" b="0" i="1" smtClean="0">
                            <a:solidFill>
                              <a:srgbClr val="0033CC"/>
                            </a:solidFill>
                            <a:latin typeface="Cambria Math"/>
                          </a:rPr>
                          <m:t>−</m:t>
                        </m:r>
                        <m:r>
                          <a:rPr lang="en-IN" sz="2800" b="0" i="1" smtClean="0">
                            <a:solidFill>
                              <a:srgbClr val="0033CC"/>
                            </a:solidFill>
                            <a:latin typeface="Cambria Math"/>
                          </a:rPr>
                          <m:t>𝑦</m:t>
                        </m:r>
                        <m:r>
                          <a:rPr lang="en-IN" sz="2800" b="0" i="1" smtClean="0">
                            <a:solidFill>
                              <a:srgbClr val="0033CC"/>
                            </a:solidFill>
                            <a:latin typeface="Cambria Math"/>
                          </a:rPr>
                          <m:t>)</m:t>
                        </m:r>
                      </m:e>
                      <m:sup>
                        <m:r>
                          <a:rPr lang="en-IN" sz="2800" b="0" i="1" smtClean="0">
                            <a:solidFill>
                              <a:srgbClr val="0033CC"/>
                            </a:solidFill>
                            <a:latin typeface="Cambria Math"/>
                          </a:rPr>
                          <m:t>2</m:t>
                        </m:r>
                      </m:sup>
                    </m:sSup>
                  </m:oMath>
                </a14:m>
                <a:endParaRPr lang="en-IN" sz="2800" dirty="0" smtClean="0">
                  <a:solidFill>
                    <a:srgbClr val="0033CC"/>
                  </a:solidFill>
                </a:endParaRPr>
              </a:p>
              <a:p>
                <a:pPr marL="0" indent="0">
                  <a:buNone/>
                </a:pPr>
                <a14:m>
                  <m:oMathPara xmlns:m="http://schemas.openxmlformats.org/officeDocument/2006/math">
                    <m:oMathParaPr>
                      <m:jc m:val="centerGroup"/>
                    </m:oMathParaPr>
                    <m:oMath xmlns:m="http://schemas.openxmlformats.org/officeDocument/2006/math">
                      <m:r>
                        <a:rPr lang="en-IN" sz="2800" b="0" i="1" smtClean="0">
                          <a:solidFill>
                            <a:srgbClr val="0033CC"/>
                          </a:solidFill>
                          <a:latin typeface="Cambria Math"/>
                        </a:rPr>
                        <m:t>=2.</m:t>
                      </m:r>
                      <m:f>
                        <m:fPr>
                          <m:ctrlPr>
                            <a:rPr lang="en-IN" sz="2800" b="0" i="1" smtClean="0">
                              <a:solidFill>
                                <a:srgbClr val="0033CC"/>
                              </a:solidFill>
                              <a:latin typeface="Cambria Math" panose="02040503050406030204" pitchFamily="18" charset="0"/>
                            </a:rPr>
                          </m:ctrlPr>
                        </m:fPr>
                        <m:num>
                          <m:r>
                            <a:rPr lang="en-IN" sz="2800" b="0" i="1" smtClean="0">
                              <a:solidFill>
                                <a:srgbClr val="0033CC"/>
                              </a:solidFill>
                              <a:latin typeface="Cambria Math"/>
                            </a:rPr>
                            <m:t>1</m:t>
                          </m:r>
                        </m:num>
                        <m:den>
                          <m:r>
                            <a:rPr lang="en-IN" sz="2800" b="0" i="1" smtClean="0">
                              <a:solidFill>
                                <a:srgbClr val="0033CC"/>
                              </a:solidFill>
                              <a:latin typeface="Cambria Math"/>
                            </a:rPr>
                            <m:t>2</m:t>
                          </m:r>
                        </m:den>
                      </m:f>
                      <m:r>
                        <a:rPr lang="en-IN" sz="2800" b="0" i="1" smtClean="0">
                          <a:solidFill>
                            <a:srgbClr val="0033CC"/>
                          </a:solidFill>
                          <a:latin typeface="Cambria Math"/>
                        </a:rPr>
                        <m:t>(</m:t>
                      </m:r>
                      <m:r>
                        <a:rPr lang="en-IN" sz="2800" b="0" i="1" smtClean="0">
                          <a:solidFill>
                            <a:srgbClr val="0033CC"/>
                          </a:solidFill>
                          <a:latin typeface="Cambria Math"/>
                        </a:rPr>
                        <m:t>h</m:t>
                      </m:r>
                      <m:d>
                        <m:dPr>
                          <m:ctrlPr>
                            <a:rPr lang="en-IN" sz="2800" b="0" i="1" smtClean="0">
                              <a:solidFill>
                                <a:srgbClr val="0033CC"/>
                              </a:solidFill>
                              <a:latin typeface="Cambria Math" panose="02040503050406030204" pitchFamily="18" charset="0"/>
                            </a:rPr>
                          </m:ctrlPr>
                        </m:dPr>
                        <m:e>
                          <m:r>
                            <a:rPr lang="en-IN" sz="2800" b="0" i="1" smtClean="0">
                              <a:solidFill>
                                <a:srgbClr val="0033CC"/>
                              </a:solidFill>
                              <a:latin typeface="Cambria Math"/>
                            </a:rPr>
                            <m:t>𝑥</m:t>
                          </m:r>
                        </m:e>
                      </m:d>
                      <m:r>
                        <a:rPr lang="en-IN" sz="2800" b="0" i="1" smtClean="0">
                          <a:solidFill>
                            <a:srgbClr val="0033CC"/>
                          </a:solidFill>
                          <a:latin typeface="Cambria Math"/>
                        </a:rPr>
                        <m:t>−</m:t>
                      </m:r>
                      <m:r>
                        <a:rPr lang="en-IN" sz="2800" b="0" i="1" smtClean="0">
                          <a:solidFill>
                            <a:srgbClr val="0033CC"/>
                          </a:solidFill>
                          <a:latin typeface="Cambria Math"/>
                        </a:rPr>
                        <m:t>𝑦</m:t>
                      </m:r>
                      <m:r>
                        <a:rPr lang="en-IN" sz="2800" b="0" i="1" smtClean="0">
                          <a:solidFill>
                            <a:srgbClr val="0033CC"/>
                          </a:solidFill>
                          <a:latin typeface="Cambria Math"/>
                        </a:rPr>
                        <m:t>)</m:t>
                      </m:r>
                      <m:f>
                        <m:fPr>
                          <m:ctrlPr>
                            <a:rPr lang="en-IN" sz="2800" i="1" smtClean="0">
                              <a:solidFill>
                                <a:srgbClr val="0033CC"/>
                              </a:solidFill>
                              <a:latin typeface="Cambria Math" panose="02040503050406030204" pitchFamily="18" charset="0"/>
                            </a:rPr>
                          </m:ctrlPr>
                        </m:fPr>
                        <m:num>
                          <m:r>
                            <a:rPr lang="en-IN" sz="2800" i="1" smtClean="0">
                              <a:solidFill>
                                <a:srgbClr val="0033CC"/>
                              </a:solidFill>
                              <a:latin typeface="Cambria Math"/>
                              <a:ea typeface="Cambria Math"/>
                            </a:rPr>
                            <m:t>𝜕</m:t>
                          </m:r>
                        </m:num>
                        <m:den>
                          <m:r>
                            <a:rPr lang="en-IN" sz="2800" i="1" smtClean="0">
                              <a:solidFill>
                                <a:srgbClr val="0033CC"/>
                              </a:solidFill>
                              <a:latin typeface="Cambria Math"/>
                              <a:ea typeface="Cambria Math"/>
                            </a:rPr>
                            <m:t>𝜕</m:t>
                          </m:r>
                          <m:sSub>
                            <m:sSubPr>
                              <m:ctrlPr>
                                <a:rPr lang="en-IN" sz="2800" i="1" smtClean="0">
                                  <a:solidFill>
                                    <a:srgbClr val="0033CC"/>
                                  </a:solidFill>
                                  <a:latin typeface="Cambria Math" panose="02040503050406030204" pitchFamily="18" charset="0"/>
                                  <a:ea typeface="Cambria Math"/>
                                </a:rPr>
                              </m:ctrlPr>
                            </m:sSubPr>
                            <m:e>
                              <m:r>
                                <a:rPr lang="en-IN" sz="2800" i="1" smtClean="0">
                                  <a:solidFill>
                                    <a:srgbClr val="0033CC"/>
                                  </a:solidFill>
                                  <a:latin typeface="Cambria Math"/>
                                  <a:ea typeface="Cambria Math"/>
                                </a:rPr>
                                <m:t>𝜃</m:t>
                              </m:r>
                            </m:e>
                            <m:sub>
                              <m:r>
                                <a:rPr lang="en-IN" sz="2800" b="0" i="1" smtClean="0">
                                  <a:solidFill>
                                    <a:srgbClr val="0033CC"/>
                                  </a:solidFill>
                                  <a:latin typeface="Cambria Math"/>
                                  <a:ea typeface="Cambria Math"/>
                                </a:rPr>
                                <m:t>𝑗</m:t>
                              </m:r>
                            </m:sub>
                          </m:sSub>
                        </m:den>
                      </m:f>
                      <m:r>
                        <a:rPr lang="en-IN" sz="2800" b="0" i="1" smtClean="0">
                          <a:solidFill>
                            <a:srgbClr val="0033CC"/>
                          </a:solidFill>
                          <a:latin typeface="Cambria Math"/>
                        </a:rPr>
                        <m:t>(</m:t>
                      </m:r>
                      <m:r>
                        <a:rPr lang="en-IN" sz="2800" b="0" i="1" smtClean="0">
                          <a:solidFill>
                            <a:srgbClr val="0033CC"/>
                          </a:solidFill>
                          <a:latin typeface="Cambria Math"/>
                        </a:rPr>
                        <m:t>h</m:t>
                      </m:r>
                      <m:d>
                        <m:dPr>
                          <m:ctrlPr>
                            <a:rPr lang="en-IN" sz="2800" b="0" i="1" smtClean="0">
                              <a:solidFill>
                                <a:srgbClr val="0033CC"/>
                              </a:solidFill>
                              <a:latin typeface="Cambria Math" panose="02040503050406030204" pitchFamily="18" charset="0"/>
                            </a:rPr>
                          </m:ctrlPr>
                        </m:dPr>
                        <m:e>
                          <m:r>
                            <a:rPr lang="en-IN" sz="2800" b="0" i="1" smtClean="0">
                              <a:solidFill>
                                <a:srgbClr val="0033CC"/>
                              </a:solidFill>
                              <a:latin typeface="Cambria Math"/>
                            </a:rPr>
                            <m:t>𝑥</m:t>
                          </m:r>
                        </m:e>
                      </m:d>
                      <m:r>
                        <a:rPr lang="en-IN" sz="2800" b="0" i="1" smtClean="0">
                          <a:solidFill>
                            <a:srgbClr val="0033CC"/>
                          </a:solidFill>
                          <a:latin typeface="Cambria Math"/>
                        </a:rPr>
                        <m:t>−</m:t>
                      </m:r>
                      <m:r>
                        <a:rPr lang="en-IN" sz="2800" b="0" i="1" smtClean="0">
                          <a:solidFill>
                            <a:srgbClr val="0033CC"/>
                          </a:solidFill>
                          <a:latin typeface="Cambria Math"/>
                        </a:rPr>
                        <m:t>𝑦</m:t>
                      </m:r>
                      <m:r>
                        <a:rPr lang="en-IN" sz="2800" b="0" i="1" smtClean="0">
                          <a:solidFill>
                            <a:srgbClr val="0033CC"/>
                          </a:solidFill>
                          <a:latin typeface="Cambria Math"/>
                        </a:rPr>
                        <m:t>)</m:t>
                      </m:r>
                    </m:oMath>
                  </m:oMathPara>
                </a14:m>
                <a:endParaRPr lang="en-IN" sz="2800" dirty="0" smtClean="0">
                  <a:solidFill>
                    <a:srgbClr val="0033CC"/>
                  </a:solidFill>
                </a:endParaRPr>
              </a:p>
              <a:p>
                <a:pPr marL="0" indent="0">
                  <a:buNone/>
                </a:pPr>
                <a14:m>
                  <m:oMathPara xmlns:m="http://schemas.openxmlformats.org/officeDocument/2006/math">
                    <m:oMathParaPr>
                      <m:jc m:val="centerGroup"/>
                    </m:oMathParaPr>
                    <m:oMath xmlns:m="http://schemas.openxmlformats.org/officeDocument/2006/math">
                      <m:r>
                        <a:rPr lang="en-IN" sz="2800" b="0" i="1" smtClean="0">
                          <a:solidFill>
                            <a:srgbClr val="0033CC"/>
                          </a:solidFill>
                          <a:latin typeface="Cambria Math"/>
                        </a:rPr>
                        <m:t>=</m:t>
                      </m:r>
                      <m:d>
                        <m:dPr>
                          <m:ctrlPr>
                            <a:rPr lang="en-IN" sz="2800" b="0" i="1" smtClean="0">
                              <a:solidFill>
                                <a:srgbClr val="0033CC"/>
                              </a:solidFill>
                              <a:latin typeface="Cambria Math" panose="02040503050406030204" pitchFamily="18" charset="0"/>
                            </a:rPr>
                          </m:ctrlPr>
                        </m:dPr>
                        <m:e>
                          <m:r>
                            <a:rPr lang="en-IN" sz="2800" b="0" i="1" smtClean="0">
                              <a:solidFill>
                                <a:srgbClr val="0033CC"/>
                              </a:solidFill>
                              <a:latin typeface="Cambria Math"/>
                            </a:rPr>
                            <m:t>h</m:t>
                          </m:r>
                          <m:d>
                            <m:dPr>
                              <m:ctrlPr>
                                <a:rPr lang="en-IN" sz="2800" b="0" i="1" smtClean="0">
                                  <a:solidFill>
                                    <a:srgbClr val="0033CC"/>
                                  </a:solidFill>
                                  <a:latin typeface="Cambria Math" panose="02040503050406030204" pitchFamily="18" charset="0"/>
                                </a:rPr>
                              </m:ctrlPr>
                            </m:dPr>
                            <m:e>
                              <m:r>
                                <a:rPr lang="en-IN" sz="2800" b="0" i="1" smtClean="0">
                                  <a:solidFill>
                                    <a:srgbClr val="0033CC"/>
                                  </a:solidFill>
                                  <a:latin typeface="Cambria Math"/>
                                </a:rPr>
                                <m:t>𝑥</m:t>
                              </m:r>
                            </m:e>
                          </m:d>
                          <m:r>
                            <a:rPr lang="en-IN" sz="2800" b="0" i="1" smtClean="0">
                              <a:solidFill>
                                <a:srgbClr val="0033CC"/>
                              </a:solidFill>
                              <a:latin typeface="Cambria Math"/>
                            </a:rPr>
                            <m:t>−</m:t>
                          </m:r>
                          <m:r>
                            <a:rPr lang="en-IN" sz="2800" b="0" i="1" smtClean="0">
                              <a:solidFill>
                                <a:srgbClr val="0033CC"/>
                              </a:solidFill>
                              <a:latin typeface="Cambria Math"/>
                            </a:rPr>
                            <m:t>𝑦</m:t>
                          </m:r>
                        </m:e>
                      </m:d>
                      <m:r>
                        <a:rPr lang="en-IN" sz="2800" b="0" i="1" smtClean="0">
                          <a:solidFill>
                            <a:srgbClr val="0033CC"/>
                          </a:solidFill>
                          <a:latin typeface="Cambria Math"/>
                        </a:rPr>
                        <m:t>.</m:t>
                      </m:r>
                      <m:f>
                        <m:fPr>
                          <m:ctrlPr>
                            <a:rPr lang="en-IN" sz="2800" b="0" i="1" smtClean="0">
                              <a:solidFill>
                                <a:srgbClr val="0033CC"/>
                              </a:solidFill>
                              <a:latin typeface="Cambria Math" panose="02040503050406030204" pitchFamily="18" charset="0"/>
                            </a:rPr>
                          </m:ctrlPr>
                        </m:fPr>
                        <m:num>
                          <m:r>
                            <a:rPr lang="en-IN" sz="2800" b="0" i="1" smtClean="0">
                              <a:solidFill>
                                <a:srgbClr val="0033CC"/>
                              </a:solidFill>
                              <a:latin typeface="Cambria Math"/>
                              <a:ea typeface="Cambria Math"/>
                            </a:rPr>
                            <m:t>𝜕</m:t>
                          </m:r>
                        </m:num>
                        <m:den>
                          <m:r>
                            <a:rPr lang="en-IN" sz="2800" b="0" i="1" smtClean="0">
                              <a:solidFill>
                                <a:srgbClr val="0033CC"/>
                              </a:solidFill>
                              <a:latin typeface="Cambria Math"/>
                              <a:ea typeface="Cambria Math"/>
                            </a:rPr>
                            <m:t>𝜕</m:t>
                          </m:r>
                          <m:sSub>
                            <m:sSubPr>
                              <m:ctrlPr>
                                <a:rPr lang="en-IN" sz="2800" b="0" i="1" smtClean="0">
                                  <a:solidFill>
                                    <a:srgbClr val="0033CC"/>
                                  </a:solidFill>
                                  <a:latin typeface="Cambria Math" panose="02040503050406030204" pitchFamily="18" charset="0"/>
                                  <a:ea typeface="Cambria Math"/>
                                </a:rPr>
                              </m:ctrlPr>
                            </m:sSubPr>
                            <m:e>
                              <m:r>
                                <a:rPr lang="en-IN" sz="2800" b="0" i="1" smtClean="0">
                                  <a:solidFill>
                                    <a:srgbClr val="0033CC"/>
                                  </a:solidFill>
                                  <a:latin typeface="Cambria Math"/>
                                  <a:ea typeface="Cambria Math"/>
                                </a:rPr>
                                <m:t>𝜃</m:t>
                              </m:r>
                            </m:e>
                            <m:sub>
                              <m:r>
                                <a:rPr lang="en-IN" sz="2800" b="0" i="1" smtClean="0">
                                  <a:solidFill>
                                    <a:srgbClr val="0033CC"/>
                                  </a:solidFill>
                                  <a:latin typeface="Cambria Math"/>
                                  <a:ea typeface="Cambria Math"/>
                                </a:rPr>
                                <m:t>𝑗</m:t>
                              </m:r>
                            </m:sub>
                          </m:sSub>
                        </m:den>
                      </m:f>
                      <m:r>
                        <a:rPr lang="en-IN" sz="2800" b="0" i="1" smtClean="0">
                          <a:solidFill>
                            <a:srgbClr val="0033CC"/>
                          </a:solidFill>
                          <a:latin typeface="Cambria Math"/>
                        </a:rPr>
                        <m:t>(</m:t>
                      </m:r>
                      <m:nary>
                        <m:naryPr>
                          <m:chr m:val="∑"/>
                          <m:ctrlPr>
                            <a:rPr lang="en-IN" sz="2800" b="0" i="1" smtClean="0">
                              <a:solidFill>
                                <a:srgbClr val="0033CC"/>
                              </a:solidFill>
                              <a:latin typeface="Cambria Math" panose="02040503050406030204" pitchFamily="18" charset="0"/>
                            </a:rPr>
                          </m:ctrlPr>
                        </m:naryPr>
                        <m:sub>
                          <m:r>
                            <m:rPr>
                              <m:brk m:alnAt="23"/>
                            </m:rPr>
                            <a:rPr lang="en-IN" sz="2800" b="0" i="1" smtClean="0">
                              <a:solidFill>
                                <a:srgbClr val="0033CC"/>
                              </a:solidFill>
                              <a:latin typeface="Cambria Math"/>
                            </a:rPr>
                            <m:t>𝑖</m:t>
                          </m:r>
                          <m:r>
                            <a:rPr lang="en-IN" sz="2800" b="0" i="1" smtClean="0">
                              <a:solidFill>
                                <a:srgbClr val="0033CC"/>
                              </a:solidFill>
                              <a:latin typeface="Cambria Math"/>
                            </a:rPr>
                            <m:t>=0</m:t>
                          </m:r>
                        </m:sub>
                        <m:sup>
                          <m:r>
                            <a:rPr lang="en-IN" sz="2800" b="0" i="1" smtClean="0">
                              <a:solidFill>
                                <a:srgbClr val="0033CC"/>
                              </a:solidFill>
                              <a:latin typeface="Cambria Math"/>
                            </a:rPr>
                            <m:t>𝑛</m:t>
                          </m:r>
                        </m:sup>
                        <m:e>
                          <m:sSub>
                            <m:sSubPr>
                              <m:ctrlPr>
                                <a:rPr lang="en-IN" sz="2800" b="0" i="1" smtClean="0">
                                  <a:solidFill>
                                    <a:srgbClr val="0033CC"/>
                                  </a:solidFill>
                                  <a:latin typeface="Cambria Math" panose="02040503050406030204" pitchFamily="18" charset="0"/>
                                </a:rPr>
                              </m:ctrlPr>
                            </m:sSubPr>
                            <m:e>
                              <m:r>
                                <a:rPr lang="en-IN" sz="2800" b="0" i="1" smtClean="0">
                                  <a:solidFill>
                                    <a:srgbClr val="0033CC"/>
                                  </a:solidFill>
                                  <a:latin typeface="Cambria Math"/>
                                  <a:ea typeface="Cambria Math"/>
                                </a:rPr>
                                <m:t>𝜃</m:t>
                              </m:r>
                            </m:e>
                            <m:sub>
                              <m:r>
                                <a:rPr lang="en-IN" sz="2800" b="0" i="1" smtClean="0">
                                  <a:solidFill>
                                    <a:srgbClr val="0033CC"/>
                                  </a:solidFill>
                                  <a:latin typeface="Cambria Math"/>
                                </a:rPr>
                                <m:t>𝑖</m:t>
                              </m:r>
                            </m:sub>
                          </m:sSub>
                          <m:sSub>
                            <m:sSubPr>
                              <m:ctrlPr>
                                <a:rPr lang="en-IN" sz="2800" b="0" i="1" smtClean="0">
                                  <a:solidFill>
                                    <a:srgbClr val="0033CC"/>
                                  </a:solidFill>
                                  <a:latin typeface="Cambria Math" panose="02040503050406030204" pitchFamily="18" charset="0"/>
                                </a:rPr>
                              </m:ctrlPr>
                            </m:sSubPr>
                            <m:e>
                              <m:r>
                                <a:rPr lang="en-IN" sz="2800" b="0" i="1" smtClean="0">
                                  <a:solidFill>
                                    <a:srgbClr val="0033CC"/>
                                  </a:solidFill>
                                  <a:latin typeface="Cambria Math"/>
                                </a:rPr>
                                <m:t>𝑥</m:t>
                              </m:r>
                            </m:e>
                            <m:sub>
                              <m:r>
                                <a:rPr lang="en-IN" sz="2800" b="0" i="1" smtClean="0">
                                  <a:solidFill>
                                    <a:srgbClr val="0033CC"/>
                                  </a:solidFill>
                                  <a:latin typeface="Cambria Math"/>
                                </a:rPr>
                                <m:t>𝑖</m:t>
                              </m:r>
                            </m:sub>
                          </m:sSub>
                          <m:r>
                            <a:rPr lang="en-IN" sz="2800" b="0" i="1" smtClean="0">
                              <a:solidFill>
                                <a:srgbClr val="0033CC"/>
                              </a:solidFill>
                              <a:latin typeface="Cambria Math"/>
                            </a:rPr>
                            <m:t>−</m:t>
                          </m:r>
                          <m:r>
                            <a:rPr lang="en-IN" sz="2800" b="0" i="1" smtClean="0">
                              <a:solidFill>
                                <a:srgbClr val="0033CC"/>
                              </a:solidFill>
                              <a:latin typeface="Cambria Math"/>
                            </a:rPr>
                            <m:t>𝑦</m:t>
                          </m:r>
                        </m:e>
                      </m:nary>
                      <m:r>
                        <a:rPr lang="en-IN" sz="2800" b="0" i="1" smtClean="0">
                          <a:solidFill>
                            <a:srgbClr val="0033CC"/>
                          </a:solidFill>
                          <a:latin typeface="Cambria Math"/>
                        </a:rPr>
                        <m:t>)</m:t>
                      </m:r>
                    </m:oMath>
                  </m:oMathPara>
                </a14:m>
                <a:endParaRPr lang="en-IN" sz="2800" dirty="0" smtClean="0">
                  <a:solidFill>
                    <a:srgbClr val="0033CC"/>
                  </a:solidFill>
                </a:endParaRPr>
              </a:p>
              <a:p>
                <a:pPr marL="0" indent="0">
                  <a:buNone/>
                </a:pPr>
                <a14:m>
                  <m:oMathPara xmlns:m="http://schemas.openxmlformats.org/officeDocument/2006/math">
                    <m:oMathParaPr>
                      <m:jc m:val="centerGroup"/>
                    </m:oMathParaPr>
                    <m:oMath xmlns:m="http://schemas.openxmlformats.org/officeDocument/2006/math">
                      <m:r>
                        <a:rPr lang="en-IN" b="0" i="1" smtClean="0">
                          <a:solidFill>
                            <a:srgbClr val="0033CC"/>
                          </a:solidFill>
                          <a:latin typeface="Cambria Math"/>
                        </a:rPr>
                        <m:t>=(</m:t>
                      </m:r>
                      <m:r>
                        <a:rPr lang="en-IN" b="0" i="1" smtClean="0">
                          <a:solidFill>
                            <a:srgbClr val="0033CC"/>
                          </a:solidFill>
                          <a:latin typeface="Cambria Math"/>
                        </a:rPr>
                        <m:t>h</m:t>
                      </m:r>
                      <m:d>
                        <m:dPr>
                          <m:ctrlPr>
                            <a:rPr lang="en-IN" b="0" i="1" smtClean="0">
                              <a:solidFill>
                                <a:srgbClr val="0033CC"/>
                              </a:solidFill>
                              <a:latin typeface="Cambria Math" panose="02040503050406030204" pitchFamily="18" charset="0"/>
                            </a:rPr>
                          </m:ctrlPr>
                        </m:dPr>
                        <m:e>
                          <m:r>
                            <a:rPr lang="en-IN" b="0" i="1" smtClean="0">
                              <a:solidFill>
                                <a:srgbClr val="0033CC"/>
                              </a:solidFill>
                              <a:latin typeface="Cambria Math"/>
                            </a:rPr>
                            <m:t>𝑥</m:t>
                          </m:r>
                        </m:e>
                      </m:d>
                      <m:r>
                        <a:rPr lang="en-IN" b="0" i="1" smtClean="0">
                          <a:solidFill>
                            <a:srgbClr val="0033CC"/>
                          </a:solidFill>
                          <a:latin typeface="Cambria Math"/>
                        </a:rPr>
                        <m:t>−</m:t>
                      </m:r>
                      <m:r>
                        <a:rPr lang="en-IN" b="0" i="1" smtClean="0">
                          <a:solidFill>
                            <a:srgbClr val="0033CC"/>
                          </a:solidFill>
                          <a:latin typeface="Cambria Math"/>
                        </a:rPr>
                        <m:t>𝑦</m:t>
                      </m:r>
                      <m:r>
                        <a:rPr lang="en-IN" b="0" i="1" smtClean="0">
                          <a:solidFill>
                            <a:srgbClr val="0033CC"/>
                          </a:solidFill>
                          <a:latin typeface="Cambria Math"/>
                        </a:rPr>
                        <m:t>)</m:t>
                      </m:r>
                      <m:sSub>
                        <m:sSubPr>
                          <m:ctrlPr>
                            <a:rPr lang="en-IN" b="0" i="1" smtClean="0">
                              <a:solidFill>
                                <a:srgbClr val="0033CC"/>
                              </a:solidFill>
                              <a:latin typeface="Cambria Math" panose="02040503050406030204" pitchFamily="18" charset="0"/>
                            </a:rPr>
                          </m:ctrlPr>
                        </m:sSubPr>
                        <m:e>
                          <m:r>
                            <a:rPr lang="en-IN" b="0" i="1" smtClean="0">
                              <a:solidFill>
                                <a:srgbClr val="0033CC"/>
                              </a:solidFill>
                              <a:latin typeface="Cambria Math"/>
                            </a:rPr>
                            <m:t>𝑥</m:t>
                          </m:r>
                        </m:e>
                        <m:sub>
                          <m:r>
                            <a:rPr lang="en-IN" b="0" i="1" smtClean="0">
                              <a:solidFill>
                                <a:srgbClr val="0033CC"/>
                              </a:solidFill>
                              <a:latin typeface="Cambria Math"/>
                            </a:rPr>
                            <m:t>𝑗</m:t>
                          </m:r>
                        </m:sub>
                      </m:sSub>
                    </m:oMath>
                  </m:oMathPara>
                </a14:m>
                <a:endParaRPr lang="en-IN" sz="2800" dirty="0" smtClean="0"/>
              </a:p>
              <a:p>
                <a:r>
                  <a:rPr lang="en-IN" dirty="0"/>
                  <a:t>For a single training example, this gives the update rule</a:t>
                </a:r>
                <a:r>
                  <a:rPr lang="en-IN" dirty="0" smtClean="0"/>
                  <a:t>:</a:t>
                </a:r>
              </a:p>
              <a:p>
                <a:pPr marL="0" indent="0">
                  <a:buNone/>
                </a:pPr>
                <a14:m>
                  <m:oMathPara xmlns:m="http://schemas.openxmlformats.org/officeDocument/2006/math">
                    <m:oMathParaPr>
                      <m:jc m:val="centerGroup"/>
                    </m:oMathParaPr>
                    <m:oMath xmlns:m="http://schemas.openxmlformats.org/officeDocument/2006/math">
                      <m:sSub>
                        <m:sSubPr>
                          <m:ctrlPr>
                            <a:rPr lang="en-IN" i="1" smtClean="0">
                              <a:solidFill>
                                <a:srgbClr val="0033CC"/>
                              </a:solidFill>
                              <a:latin typeface="Cambria Math" panose="02040503050406030204" pitchFamily="18" charset="0"/>
                            </a:rPr>
                          </m:ctrlPr>
                        </m:sSubPr>
                        <m:e>
                          <m:r>
                            <a:rPr lang="en-IN" i="1" smtClean="0">
                              <a:solidFill>
                                <a:srgbClr val="0033CC"/>
                              </a:solidFill>
                              <a:latin typeface="Cambria Math"/>
                              <a:ea typeface="Cambria Math"/>
                            </a:rPr>
                            <m:t>𝛽</m:t>
                          </m:r>
                        </m:e>
                        <m:sub>
                          <m:r>
                            <a:rPr lang="en-IN" b="0" i="1" smtClean="0">
                              <a:solidFill>
                                <a:srgbClr val="0033CC"/>
                              </a:solidFill>
                              <a:latin typeface="Cambria Math"/>
                            </a:rPr>
                            <m:t>𝑗</m:t>
                          </m:r>
                        </m:sub>
                      </m:sSub>
                      <m:r>
                        <a:rPr lang="en-IN" b="0" i="1" smtClean="0">
                          <a:solidFill>
                            <a:srgbClr val="0033CC"/>
                          </a:solidFill>
                          <a:latin typeface="Cambria Math"/>
                        </a:rPr>
                        <m:t>=</m:t>
                      </m:r>
                      <m:sSub>
                        <m:sSubPr>
                          <m:ctrlPr>
                            <a:rPr lang="en-IN" b="0" i="1" smtClean="0">
                              <a:solidFill>
                                <a:srgbClr val="0033CC"/>
                              </a:solidFill>
                              <a:latin typeface="Cambria Math" panose="02040503050406030204" pitchFamily="18" charset="0"/>
                            </a:rPr>
                          </m:ctrlPr>
                        </m:sSubPr>
                        <m:e>
                          <m:r>
                            <a:rPr lang="en-IN" b="0" i="1" smtClean="0">
                              <a:solidFill>
                                <a:srgbClr val="0033CC"/>
                              </a:solidFill>
                              <a:latin typeface="Cambria Math"/>
                              <a:ea typeface="Cambria Math"/>
                            </a:rPr>
                            <m:t>𝛽</m:t>
                          </m:r>
                        </m:e>
                        <m:sub>
                          <m:r>
                            <a:rPr lang="en-IN" b="0" i="1" smtClean="0">
                              <a:solidFill>
                                <a:srgbClr val="0033CC"/>
                              </a:solidFill>
                              <a:latin typeface="Cambria Math"/>
                            </a:rPr>
                            <m:t>𝑗</m:t>
                          </m:r>
                        </m:sub>
                      </m:sSub>
                      <m:r>
                        <a:rPr lang="en-IN" b="0" i="1" smtClean="0">
                          <a:solidFill>
                            <a:srgbClr val="0033CC"/>
                          </a:solidFill>
                          <a:latin typeface="Cambria Math"/>
                        </a:rPr>
                        <m:t>+</m:t>
                      </m:r>
                      <m:r>
                        <a:rPr lang="en-IN" b="0" i="1" smtClean="0">
                          <a:solidFill>
                            <a:srgbClr val="0033CC"/>
                          </a:solidFill>
                          <a:latin typeface="Cambria Math"/>
                          <a:ea typeface="Cambria Math"/>
                        </a:rPr>
                        <m:t>𝛼</m:t>
                      </m:r>
                      <m:r>
                        <a:rPr lang="en-IN" b="0" i="1" smtClean="0">
                          <a:solidFill>
                            <a:srgbClr val="0033CC"/>
                          </a:solidFill>
                          <a:latin typeface="Cambria Math"/>
                          <a:ea typeface="Cambria Math"/>
                        </a:rPr>
                        <m:t>(</m:t>
                      </m:r>
                      <m:sSup>
                        <m:sSupPr>
                          <m:ctrlPr>
                            <a:rPr lang="en-IN" b="0" i="1" smtClean="0">
                              <a:solidFill>
                                <a:srgbClr val="0033CC"/>
                              </a:solidFill>
                              <a:latin typeface="Cambria Math" panose="02040503050406030204" pitchFamily="18" charset="0"/>
                              <a:ea typeface="Cambria Math"/>
                            </a:rPr>
                          </m:ctrlPr>
                        </m:sSupPr>
                        <m:e>
                          <m:r>
                            <a:rPr lang="en-IN" b="0" i="1" smtClean="0">
                              <a:solidFill>
                                <a:srgbClr val="0033CC"/>
                              </a:solidFill>
                              <a:latin typeface="Cambria Math"/>
                              <a:ea typeface="Cambria Math"/>
                            </a:rPr>
                            <m:t>𝑦</m:t>
                          </m:r>
                        </m:e>
                        <m:sup>
                          <m:d>
                            <m:dPr>
                              <m:ctrlPr>
                                <a:rPr lang="en-IN" b="0" i="1" smtClean="0">
                                  <a:solidFill>
                                    <a:srgbClr val="0033CC"/>
                                  </a:solidFill>
                                  <a:latin typeface="Cambria Math" panose="02040503050406030204" pitchFamily="18" charset="0"/>
                                  <a:ea typeface="Cambria Math"/>
                                </a:rPr>
                              </m:ctrlPr>
                            </m:dPr>
                            <m:e>
                              <m:r>
                                <a:rPr lang="en-IN" b="0" i="1" smtClean="0">
                                  <a:solidFill>
                                    <a:srgbClr val="0033CC"/>
                                  </a:solidFill>
                                  <a:latin typeface="Cambria Math"/>
                                  <a:ea typeface="Cambria Math"/>
                                </a:rPr>
                                <m:t>𝑖</m:t>
                              </m:r>
                            </m:e>
                          </m:d>
                        </m:sup>
                      </m:sSup>
                      <m:r>
                        <a:rPr lang="en-IN" b="0" i="1" smtClean="0">
                          <a:solidFill>
                            <a:srgbClr val="0033CC"/>
                          </a:solidFill>
                          <a:latin typeface="Cambria Math"/>
                          <a:ea typeface="Cambria Math"/>
                        </a:rPr>
                        <m:t>−</m:t>
                      </m:r>
                      <m:r>
                        <a:rPr lang="en-IN" b="0" i="1" smtClean="0">
                          <a:solidFill>
                            <a:srgbClr val="0033CC"/>
                          </a:solidFill>
                          <a:latin typeface="Cambria Math"/>
                          <a:ea typeface="Cambria Math"/>
                        </a:rPr>
                        <m:t>h</m:t>
                      </m:r>
                      <m:d>
                        <m:dPr>
                          <m:ctrlPr>
                            <a:rPr lang="en-IN" b="0" i="1" smtClean="0">
                              <a:solidFill>
                                <a:srgbClr val="0033CC"/>
                              </a:solidFill>
                              <a:latin typeface="Cambria Math" panose="02040503050406030204" pitchFamily="18" charset="0"/>
                              <a:ea typeface="Cambria Math"/>
                            </a:rPr>
                          </m:ctrlPr>
                        </m:dPr>
                        <m:e>
                          <m:sSup>
                            <m:sSupPr>
                              <m:ctrlPr>
                                <a:rPr lang="en-IN" b="0" i="1" smtClean="0">
                                  <a:solidFill>
                                    <a:srgbClr val="0033CC"/>
                                  </a:solidFill>
                                  <a:latin typeface="Cambria Math" panose="02040503050406030204" pitchFamily="18" charset="0"/>
                                  <a:ea typeface="Cambria Math"/>
                                </a:rPr>
                              </m:ctrlPr>
                            </m:sSupPr>
                            <m:e>
                              <m:r>
                                <a:rPr lang="en-IN" b="0" i="1" smtClean="0">
                                  <a:solidFill>
                                    <a:srgbClr val="0033CC"/>
                                  </a:solidFill>
                                  <a:latin typeface="Cambria Math"/>
                                  <a:ea typeface="Cambria Math"/>
                                </a:rPr>
                                <m:t>𝑥</m:t>
                              </m:r>
                            </m:e>
                            <m:sup>
                              <m:r>
                                <a:rPr lang="en-IN" b="0" i="1" smtClean="0">
                                  <a:solidFill>
                                    <a:srgbClr val="0033CC"/>
                                  </a:solidFill>
                                  <a:latin typeface="Cambria Math"/>
                                  <a:ea typeface="Cambria Math"/>
                                </a:rPr>
                                <m:t>𝑖</m:t>
                              </m:r>
                            </m:sup>
                          </m:sSup>
                        </m:e>
                      </m:d>
                      <m:r>
                        <a:rPr lang="en-IN" b="0" i="1" smtClean="0">
                          <a:solidFill>
                            <a:srgbClr val="0033CC"/>
                          </a:solidFill>
                          <a:latin typeface="Cambria Math"/>
                          <a:ea typeface="Cambria Math"/>
                        </a:rPr>
                        <m:t>)</m:t>
                      </m:r>
                      <m:sSup>
                        <m:sSupPr>
                          <m:ctrlPr>
                            <a:rPr lang="en-IN" b="0" i="1" smtClean="0">
                              <a:solidFill>
                                <a:srgbClr val="0033CC"/>
                              </a:solidFill>
                              <a:latin typeface="Cambria Math" panose="02040503050406030204" pitchFamily="18" charset="0"/>
                              <a:ea typeface="Cambria Math"/>
                            </a:rPr>
                          </m:ctrlPr>
                        </m:sSupPr>
                        <m:e>
                          <m:sSub>
                            <m:sSubPr>
                              <m:ctrlPr>
                                <a:rPr lang="en-IN" b="0" i="1" smtClean="0">
                                  <a:solidFill>
                                    <a:srgbClr val="0033CC"/>
                                  </a:solidFill>
                                  <a:latin typeface="Cambria Math" panose="02040503050406030204" pitchFamily="18" charset="0"/>
                                  <a:ea typeface="Cambria Math"/>
                                </a:rPr>
                              </m:ctrlPr>
                            </m:sSubPr>
                            <m:e>
                              <m:r>
                                <a:rPr lang="en-IN" b="0" i="1" smtClean="0">
                                  <a:solidFill>
                                    <a:srgbClr val="0033CC"/>
                                  </a:solidFill>
                                  <a:latin typeface="Cambria Math"/>
                                  <a:ea typeface="Cambria Math"/>
                                </a:rPr>
                                <m:t>𝑥</m:t>
                              </m:r>
                            </m:e>
                            <m:sub>
                              <m:r>
                                <a:rPr lang="en-IN" b="0" i="1" smtClean="0">
                                  <a:solidFill>
                                    <a:srgbClr val="0033CC"/>
                                  </a:solidFill>
                                  <a:latin typeface="Cambria Math"/>
                                  <a:ea typeface="Cambria Math"/>
                                </a:rPr>
                                <m:t>𝑗</m:t>
                              </m:r>
                            </m:sub>
                          </m:sSub>
                        </m:e>
                        <m:sup>
                          <m:r>
                            <a:rPr lang="en-IN" b="0" i="1" smtClean="0">
                              <a:solidFill>
                                <a:srgbClr val="0033CC"/>
                              </a:solidFill>
                              <a:latin typeface="Cambria Math"/>
                              <a:ea typeface="Cambria Math"/>
                            </a:rPr>
                            <m:t>(</m:t>
                          </m:r>
                          <m:r>
                            <a:rPr lang="en-IN" b="0" i="1" smtClean="0">
                              <a:solidFill>
                                <a:srgbClr val="0033CC"/>
                              </a:solidFill>
                              <a:latin typeface="Cambria Math"/>
                              <a:ea typeface="Cambria Math"/>
                            </a:rPr>
                            <m:t>𝑖</m:t>
                          </m:r>
                          <m:r>
                            <a:rPr lang="en-IN" b="0" i="1" smtClean="0">
                              <a:solidFill>
                                <a:srgbClr val="0033CC"/>
                              </a:solidFill>
                              <a:latin typeface="Cambria Math"/>
                              <a:ea typeface="Cambria Math"/>
                            </a:rPr>
                            <m:t>)</m:t>
                          </m:r>
                        </m:sup>
                      </m:sSup>
                    </m:oMath>
                  </m:oMathPara>
                </a14:m>
                <a:endParaRPr lang="en-IN"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4906963"/>
              </a:xfrm>
              <a:blipFill rotWithShape="1">
                <a:blip r:embed="rId2"/>
                <a:stretch>
                  <a:fillRect l="-1185" t="-1866"/>
                </a:stretch>
              </a:blipFill>
            </p:spPr>
            <p:txBody>
              <a:bodyPr/>
              <a:lstStyle/>
              <a:p>
                <a:r>
                  <a:rPr lang="en-IN">
                    <a:noFill/>
                  </a:rPr>
                  <a:t> </a:t>
                </a:r>
              </a:p>
            </p:txBody>
          </p:sp>
        </mc:Fallback>
      </mc:AlternateContent>
    </p:spTree>
    <p:extLst>
      <p:ext uri="{BB962C8B-B14F-4D97-AF65-F5344CB8AC3E}">
        <p14:creationId xmlns:p14="http://schemas.microsoft.com/office/powerpoint/2010/main" val="39076698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
            </a:r>
            <a:r>
              <a:rPr lang="en-US" dirty="0" smtClean="0"/>
              <a:t> training examples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24400"/>
              </a:xfrm>
            </p:spPr>
            <p:txBody>
              <a:bodyPr>
                <a:noAutofit/>
              </a:bodyPr>
              <a:lstStyle/>
              <a:p>
                <a:pPr marL="0" indent="0">
                  <a:buNone/>
                </a:pPr>
                <a:r>
                  <a:rPr lang="en-US" dirty="0" smtClean="0"/>
                  <a:t>Repeat until convergence {</a:t>
                </a:r>
              </a:p>
              <a:p>
                <a:pPr marL="0" indent="0">
                  <a:buNone/>
                </a:pPr>
                <a:r>
                  <a:rPr lang="en-US" dirty="0"/>
                  <a:t> </a:t>
                </a:r>
                <a:r>
                  <a:rPr lang="en-US" dirty="0" smtClean="0"/>
                  <a:t> </a:t>
                </a:r>
                <a14:m>
                  <m:oMath xmlns:m="http://schemas.openxmlformats.org/officeDocument/2006/math">
                    <m:sSub>
                      <m:sSubPr>
                        <m:ctrlPr>
                          <a:rPr lang="en-US" i="1" smtClean="0">
                            <a:solidFill>
                              <a:srgbClr val="0033CC"/>
                            </a:solidFill>
                            <a:latin typeface="Cambria Math" panose="02040503050406030204" pitchFamily="18" charset="0"/>
                          </a:rPr>
                        </m:ctrlPr>
                      </m:sSubPr>
                      <m:e>
                        <m:r>
                          <a:rPr lang="en-US" i="1" smtClean="0">
                            <a:solidFill>
                              <a:srgbClr val="0033CC"/>
                            </a:solidFill>
                            <a:latin typeface="Cambria Math"/>
                            <a:ea typeface="Cambria Math"/>
                          </a:rPr>
                          <m:t>𝜃</m:t>
                        </m:r>
                      </m:e>
                      <m:sub>
                        <m:r>
                          <a:rPr lang="en-IN" b="0" i="1" smtClean="0">
                            <a:solidFill>
                              <a:srgbClr val="0033CC"/>
                            </a:solidFill>
                            <a:latin typeface="Cambria Math"/>
                          </a:rPr>
                          <m:t>𝑗</m:t>
                        </m:r>
                      </m:sub>
                    </m:sSub>
                    <m:r>
                      <a:rPr lang="en-IN" b="0" i="1" smtClean="0">
                        <a:solidFill>
                          <a:srgbClr val="0033CC"/>
                        </a:solidFill>
                        <a:latin typeface="Cambria Math"/>
                      </a:rPr>
                      <m:t> ≔ </m:t>
                    </m:r>
                    <m:sSub>
                      <m:sSubPr>
                        <m:ctrlPr>
                          <a:rPr lang="en-IN" b="0" i="1" smtClean="0">
                            <a:solidFill>
                              <a:srgbClr val="0033CC"/>
                            </a:solidFill>
                            <a:latin typeface="Cambria Math" panose="02040503050406030204" pitchFamily="18" charset="0"/>
                          </a:rPr>
                        </m:ctrlPr>
                      </m:sSubPr>
                      <m:e>
                        <m:r>
                          <a:rPr lang="en-IN" b="0" i="1" smtClean="0">
                            <a:solidFill>
                              <a:srgbClr val="0033CC"/>
                            </a:solidFill>
                            <a:latin typeface="Cambria Math"/>
                            <a:ea typeface="Cambria Math"/>
                          </a:rPr>
                          <m:t>𝜃</m:t>
                        </m:r>
                      </m:e>
                      <m:sub>
                        <m:r>
                          <a:rPr lang="en-IN" b="0" i="1" smtClean="0">
                            <a:solidFill>
                              <a:srgbClr val="0033CC"/>
                            </a:solidFill>
                            <a:latin typeface="Cambria Math"/>
                          </a:rPr>
                          <m:t>𝑗</m:t>
                        </m:r>
                      </m:sub>
                    </m:sSub>
                    <m:r>
                      <a:rPr lang="en-IN" b="0" i="1" smtClean="0">
                        <a:solidFill>
                          <a:srgbClr val="0033CC"/>
                        </a:solidFill>
                        <a:latin typeface="Cambria Math"/>
                      </a:rPr>
                      <m:t>+</m:t>
                    </m:r>
                    <m:r>
                      <a:rPr lang="en-IN" b="0" i="1" smtClean="0">
                        <a:solidFill>
                          <a:srgbClr val="0033CC"/>
                        </a:solidFill>
                        <a:latin typeface="Cambria Math"/>
                        <a:ea typeface="Cambria Math"/>
                      </a:rPr>
                      <m:t>𝛼</m:t>
                    </m:r>
                    <m:nary>
                      <m:naryPr>
                        <m:chr m:val="∑"/>
                        <m:ctrlPr>
                          <a:rPr lang="en-IN" b="0" i="1" smtClean="0">
                            <a:solidFill>
                              <a:srgbClr val="0033CC"/>
                            </a:solidFill>
                            <a:latin typeface="Cambria Math" panose="02040503050406030204" pitchFamily="18" charset="0"/>
                            <a:ea typeface="Cambria Math"/>
                          </a:rPr>
                        </m:ctrlPr>
                      </m:naryPr>
                      <m:sub>
                        <m:r>
                          <m:rPr>
                            <m:brk m:alnAt="23"/>
                          </m:rPr>
                          <a:rPr lang="en-IN" b="0" i="1" smtClean="0">
                            <a:solidFill>
                              <a:srgbClr val="0033CC"/>
                            </a:solidFill>
                            <a:latin typeface="Cambria Math"/>
                            <a:ea typeface="Cambria Math"/>
                          </a:rPr>
                          <m:t>𝑖</m:t>
                        </m:r>
                        <m:r>
                          <a:rPr lang="en-IN" b="0" i="1" smtClean="0">
                            <a:solidFill>
                              <a:srgbClr val="0033CC"/>
                            </a:solidFill>
                            <a:latin typeface="Cambria Math"/>
                            <a:ea typeface="Cambria Math"/>
                          </a:rPr>
                          <m:t>=1</m:t>
                        </m:r>
                      </m:sub>
                      <m:sup>
                        <m:r>
                          <a:rPr lang="en-IN" b="0" i="1" smtClean="0">
                            <a:solidFill>
                              <a:srgbClr val="0033CC"/>
                            </a:solidFill>
                            <a:latin typeface="Cambria Math"/>
                            <a:ea typeface="Cambria Math"/>
                          </a:rPr>
                          <m:t>𝑚</m:t>
                        </m:r>
                      </m:sup>
                      <m:e>
                        <m:r>
                          <a:rPr lang="en-IN" b="0" i="1" smtClean="0">
                            <a:solidFill>
                              <a:srgbClr val="0033CC"/>
                            </a:solidFill>
                            <a:latin typeface="Cambria Math"/>
                            <a:ea typeface="Cambria Math"/>
                          </a:rPr>
                          <m:t>(</m:t>
                        </m:r>
                        <m:sSup>
                          <m:sSupPr>
                            <m:ctrlPr>
                              <a:rPr lang="en-IN" b="0" i="1" smtClean="0">
                                <a:solidFill>
                                  <a:srgbClr val="0033CC"/>
                                </a:solidFill>
                                <a:latin typeface="Cambria Math" panose="02040503050406030204" pitchFamily="18" charset="0"/>
                                <a:ea typeface="Cambria Math"/>
                              </a:rPr>
                            </m:ctrlPr>
                          </m:sSupPr>
                          <m:e>
                            <m:r>
                              <a:rPr lang="en-IN" b="0" i="1" smtClean="0">
                                <a:solidFill>
                                  <a:srgbClr val="0033CC"/>
                                </a:solidFill>
                                <a:latin typeface="Cambria Math"/>
                                <a:ea typeface="Cambria Math"/>
                              </a:rPr>
                              <m:t>𝑦</m:t>
                            </m:r>
                          </m:e>
                          <m:sup>
                            <m:d>
                              <m:dPr>
                                <m:ctrlPr>
                                  <a:rPr lang="en-IN" b="0" i="1" smtClean="0">
                                    <a:solidFill>
                                      <a:srgbClr val="0033CC"/>
                                    </a:solidFill>
                                    <a:latin typeface="Cambria Math" panose="02040503050406030204" pitchFamily="18" charset="0"/>
                                    <a:ea typeface="Cambria Math"/>
                                  </a:rPr>
                                </m:ctrlPr>
                              </m:dPr>
                              <m:e>
                                <m:r>
                                  <a:rPr lang="en-IN" b="0" i="1" smtClean="0">
                                    <a:solidFill>
                                      <a:srgbClr val="0033CC"/>
                                    </a:solidFill>
                                    <a:latin typeface="Cambria Math"/>
                                    <a:ea typeface="Cambria Math"/>
                                  </a:rPr>
                                  <m:t>𝑖</m:t>
                                </m:r>
                              </m:e>
                            </m:d>
                          </m:sup>
                        </m:sSup>
                        <m:r>
                          <a:rPr lang="en-IN" b="0" i="1" smtClean="0">
                            <a:solidFill>
                              <a:srgbClr val="0033CC"/>
                            </a:solidFill>
                            <a:latin typeface="Cambria Math"/>
                            <a:ea typeface="Cambria Math"/>
                          </a:rPr>
                          <m:t>−</m:t>
                        </m:r>
                        <m:r>
                          <a:rPr lang="en-IN" b="0" i="1" smtClean="0">
                            <a:solidFill>
                              <a:srgbClr val="0033CC"/>
                            </a:solidFill>
                            <a:latin typeface="Cambria Math"/>
                            <a:ea typeface="Cambria Math"/>
                          </a:rPr>
                          <m:t>h</m:t>
                        </m:r>
                        <m:d>
                          <m:dPr>
                            <m:ctrlPr>
                              <a:rPr lang="en-IN" b="0" i="1" smtClean="0">
                                <a:solidFill>
                                  <a:srgbClr val="0033CC"/>
                                </a:solidFill>
                                <a:latin typeface="Cambria Math" panose="02040503050406030204" pitchFamily="18" charset="0"/>
                                <a:ea typeface="Cambria Math"/>
                              </a:rPr>
                            </m:ctrlPr>
                          </m:dPr>
                          <m:e>
                            <m:sSup>
                              <m:sSupPr>
                                <m:ctrlPr>
                                  <a:rPr lang="en-IN" b="0" i="1" smtClean="0">
                                    <a:solidFill>
                                      <a:srgbClr val="0033CC"/>
                                    </a:solidFill>
                                    <a:latin typeface="Cambria Math" panose="02040503050406030204" pitchFamily="18" charset="0"/>
                                    <a:ea typeface="Cambria Math"/>
                                  </a:rPr>
                                </m:ctrlPr>
                              </m:sSupPr>
                              <m:e>
                                <m:r>
                                  <a:rPr lang="en-IN" b="0" i="1" smtClean="0">
                                    <a:solidFill>
                                      <a:srgbClr val="0033CC"/>
                                    </a:solidFill>
                                    <a:latin typeface="Cambria Math"/>
                                    <a:ea typeface="Cambria Math"/>
                                  </a:rPr>
                                  <m:t>𝑥</m:t>
                                </m:r>
                              </m:e>
                              <m:sup>
                                <m:d>
                                  <m:dPr>
                                    <m:ctrlPr>
                                      <a:rPr lang="en-IN" b="0" i="1" smtClean="0">
                                        <a:solidFill>
                                          <a:srgbClr val="0033CC"/>
                                        </a:solidFill>
                                        <a:latin typeface="Cambria Math" panose="02040503050406030204" pitchFamily="18" charset="0"/>
                                        <a:ea typeface="Cambria Math"/>
                                      </a:rPr>
                                    </m:ctrlPr>
                                  </m:dPr>
                                  <m:e>
                                    <m:r>
                                      <a:rPr lang="en-IN" b="0" i="1" smtClean="0">
                                        <a:solidFill>
                                          <a:srgbClr val="0033CC"/>
                                        </a:solidFill>
                                        <a:latin typeface="Cambria Math"/>
                                        <a:ea typeface="Cambria Math"/>
                                      </a:rPr>
                                      <m:t>𝑖</m:t>
                                    </m:r>
                                  </m:e>
                                </m:d>
                              </m:sup>
                            </m:sSup>
                          </m:e>
                        </m:d>
                        <m:r>
                          <a:rPr lang="en-IN" b="0" i="1" smtClean="0">
                            <a:solidFill>
                              <a:srgbClr val="0033CC"/>
                            </a:solidFill>
                            <a:latin typeface="Cambria Math"/>
                            <a:ea typeface="Cambria Math"/>
                          </a:rPr>
                          <m:t>) </m:t>
                        </m:r>
                      </m:e>
                    </m:nary>
                    <m:sSup>
                      <m:sSupPr>
                        <m:ctrlPr>
                          <a:rPr lang="en-IN" b="0" i="1" smtClean="0">
                            <a:solidFill>
                              <a:srgbClr val="0033CC"/>
                            </a:solidFill>
                            <a:latin typeface="Cambria Math" panose="02040503050406030204" pitchFamily="18" charset="0"/>
                            <a:ea typeface="Cambria Math"/>
                          </a:rPr>
                        </m:ctrlPr>
                      </m:sSupPr>
                      <m:e>
                        <m:sSub>
                          <m:sSubPr>
                            <m:ctrlPr>
                              <a:rPr lang="en-IN" b="0" i="1" smtClean="0">
                                <a:solidFill>
                                  <a:srgbClr val="0033CC"/>
                                </a:solidFill>
                                <a:latin typeface="Cambria Math" panose="02040503050406030204" pitchFamily="18" charset="0"/>
                                <a:ea typeface="Cambria Math"/>
                              </a:rPr>
                            </m:ctrlPr>
                          </m:sSubPr>
                          <m:e>
                            <m:r>
                              <a:rPr lang="en-IN" b="0" i="1" smtClean="0">
                                <a:solidFill>
                                  <a:srgbClr val="0033CC"/>
                                </a:solidFill>
                                <a:latin typeface="Cambria Math"/>
                                <a:ea typeface="Cambria Math"/>
                              </a:rPr>
                              <m:t>𝑥</m:t>
                            </m:r>
                          </m:e>
                          <m:sub>
                            <m:r>
                              <a:rPr lang="en-IN" b="0" i="1" smtClean="0">
                                <a:solidFill>
                                  <a:srgbClr val="0033CC"/>
                                </a:solidFill>
                                <a:latin typeface="Cambria Math"/>
                                <a:ea typeface="Cambria Math"/>
                              </a:rPr>
                              <m:t>𝑗</m:t>
                            </m:r>
                          </m:sub>
                        </m:sSub>
                      </m:e>
                      <m:sup>
                        <m:r>
                          <a:rPr lang="en-IN" b="0" i="1" smtClean="0">
                            <a:solidFill>
                              <a:srgbClr val="0033CC"/>
                            </a:solidFill>
                            <a:latin typeface="Cambria Math"/>
                            <a:ea typeface="Cambria Math"/>
                          </a:rPr>
                          <m:t>(</m:t>
                        </m:r>
                        <m:r>
                          <a:rPr lang="en-IN" b="0" i="1" smtClean="0">
                            <a:solidFill>
                              <a:srgbClr val="0033CC"/>
                            </a:solidFill>
                            <a:latin typeface="Cambria Math"/>
                            <a:ea typeface="Cambria Math"/>
                          </a:rPr>
                          <m:t>𝑖</m:t>
                        </m:r>
                        <m:r>
                          <a:rPr lang="en-IN" b="0" i="1" smtClean="0">
                            <a:solidFill>
                              <a:srgbClr val="0033CC"/>
                            </a:solidFill>
                            <a:latin typeface="Cambria Math"/>
                            <a:ea typeface="Cambria Math"/>
                          </a:rPr>
                          <m:t>)</m:t>
                        </m:r>
                      </m:sup>
                    </m:sSup>
                  </m:oMath>
                </a14:m>
                <a:endParaRPr lang="en-US" dirty="0" smtClean="0"/>
              </a:p>
              <a:p>
                <a:pPr marL="0" indent="0">
                  <a:buNone/>
                </a:pPr>
                <a:r>
                  <a:rPr lang="en-US" dirty="0" smtClean="0"/>
                  <a:t>}</a:t>
                </a:r>
              </a:p>
              <a:p>
                <a:pPr marL="0" indent="0">
                  <a:buNone/>
                </a:pPr>
                <a:endParaRPr lang="en-US" dirty="0"/>
              </a:p>
              <a:p>
                <a:pPr marL="0" indent="0">
                  <a:buNone/>
                </a:pPr>
                <a:r>
                  <a:rPr lang="en-US" sz="2800" dirty="0" smtClean="0">
                    <a:solidFill>
                      <a:srgbClr val="C00000"/>
                    </a:solidFill>
                  </a:rPr>
                  <a:t>Batch Gradient Descent:</a:t>
                </a:r>
                <a:r>
                  <a:rPr lang="en-US" sz="2800" dirty="0" smtClean="0"/>
                  <a:t> looks at every example on each step.</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24400"/>
              </a:xfrm>
              <a:blipFill rotWithShape="1">
                <a:blip r:embed="rId2"/>
                <a:stretch>
                  <a:fillRect l="-1852" t="-1677"/>
                </a:stretch>
              </a:blipFill>
            </p:spPr>
            <p:txBody>
              <a:bodyPr/>
              <a:lstStyle/>
              <a:p>
                <a:r>
                  <a:rPr lang="en-IN">
                    <a:noFill/>
                  </a:rPr>
                  <a:t> </a:t>
                </a:r>
              </a:p>
            </p:txBody>
          </p:sp>
        </mc:Fallback>
      </mc:AlternateContent>
      <p:pic>
        <p:nvPicPr>
          <p:cNvPr id="4" name="Picture 3"/>
          <p:cNvPicPr>
            <a:picLocks noChangeAspect="1"/>
          </p:cNvPicPr>
          <p:nvPr/>
        </p:nvPicPr>
        <p:blipFill>
          <a:blip r:embed="rId3"/>
          <a:stretch>
            <a:fillRect/>
          </a:stretch>
        </p:blipFill>
        <p:spPr>
          <a:xfrm>
            <a:off x="1295400" y="2590800"/>
            <a:ext cx="67467" cy="157500"/>
          </a:xfrm>
          <a:prstGeom prst="rect">
            <a:avLst/>
          </a:prstGeom>
        </p:spPr>
      </p:pic>
    </p:spTree>
    <p:extLst>
      <p:ext uri="{BB962C8B-B14F-4D97-AF65-F5344CB8AC3E}">
        <p14:creationId xmlns:p14="http://schemas.microsoft.com/office/powerpoint/2010/main" val="18227397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reeform 2"/>
          <p:cNvSpPr>
            <a:spLocks/>
          </p:cNvSpPr>
          <p:nvPr/>
        </p:nvSpPr>
        <p:spPr bwMode="auto">
          <a:xfrm>
            <a:off x="2513013" y="2773363"/>
            <a:ext cx="1978025" cy="365125"/>
          </a:xfrm>
          <a:custGeom>
            <a:avLst/>
            <a:gdLst>
              <a:gd name="T0" fmla="*/ 0 w 1246"/>
              <a:gd name="T1" fmla="*/ 229 h 230"/>
              <a:gd name="T2" fmla="*/ 0 w 1246"/>
              <a:gd name="T3" fmla="*/ 141 h 230"/>
              <a:gd name="T4" fmla="*/ 1245 w 1246"/>
              <a:gd name="T5" fmla="*/ 141 h 230"/>
              <a:gd name="T6" fmla="*/ 1245 w 1246"/>
              <a:gd name="T7" fmla="*/ 0 h 230"/>
            </a:gdLst>
            <a:ahLst/>
            <a:cxnLst>
              <a:cxn ang="0">
                <a:pos x="T0" y="T1"/>
              </a:cxn>
              <a:cxn ang="0">
                <a:pos x="T2" y="T3"/>
              </a:cxn>
              <a:cxn ang="0">
                <a:pos x="T4" y="T5"/>
              </a:cxn>
              <a:cxn ang="0">
                <a:pos x="T6" y="T7"/>
              </a:cxn>
            </a:cxnLst>
            <a:rect l="0" t="0" r="r" b="b"/>
            <a:pathLst>
              <a:path w="1246" h="230">
                <a:moveTo>
                  <a:pt x="0" y="229"/>
                </a:moveTo>
                <a:lnTo>
                  <a:pt x="0" y="141"/>
                </a:lnTo>
                <a:lnTo>
                  <a:pt x="1245" y="141"/>
                </a:lnTo>
                <a:lnTo>
                  <a:pt x="1245" y="0"/>
                </a:lnTo>
              </a:path>
            </a:pathLst>
          </a:custGeom>
          <a:noFill/>
          <a:ln w="25400" cap="rnd" cmpd="sng">
            <a:solidFill>
              <a:srgbClr val="1F497D"/>
            </a:solidFill>
            <a:prstDash val="solid"/>
            <a:round/>
            <a:headEnd type="none" w="med" len="med"/>
            <a:tailEnd type="none" w="med" len="med"/>
          </a:ln>
          <a:effectLst>
            <a:outerShdw blurRad="63500"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en-US" sz="2400"/>
          </a:p>
        </p:txBody>
      </p:sp>
      <p:sp>
        <p:nvSpPr>
          <p:cNvPr id="51203" name="Freeform 3"/>
          <p:cNvSpPr>
            <a:spLocks/>
          </p:cNvSpPr>
          <p:nvPr/>
        </p:nvSpPr>
        <p:spPr bwMode="auto">
          <a:xfrm>
            <a:off x="1417638" y="4281488"/>
            <a:ext cx="1096962" cy="365125"/>
          </a:xfrm>
          <a:custGeom>
            <a:avLst/>
            <a:gdLst>
              <a:gd name="T0" fmla="*/ 690 w 691"/>
              <a:gd name="T1" fmla="*/ 0 h 230"/>
              <a:gd name="T2" fmla="*/ 690 w 691"/>
              <a:gd name="T3" fmla="*/ 139 h 230"/>
              <a:gd name="T4" fmla="*/ 0 w 691"/>
              <a:gd name="T5" fmla="*/ 139 h 230"/>
              <a:gd name="T6" fmla="*/ 0 w 691"/>
              <a:gd name="T7" fmla="*/ 229 h 230"/>
            </a:gdLst>
            <a:ahLst/>
            <a:cxnLst>
              <a:cxn ang="0">
                <a:pos x="T0" y="T1"/>
              </a:cxn>
              <a:cxn ang="0">
                <a:pos x="T2" y="T3"/>
              </a:cxn>
              <a:cxn ang="0">
                <a:pos x="T4" y="T5"/>
              </a:cxn>
              <a:cxn ang="0">
                <a:pos x="T6" y="T7"/>
              </a:cxn>
            </a:cxnLst>
            <a:rect l="0" t="0" r="r" b="b"/>
            <a:pathLst>
              <a:path w="691" h="230">
                <a:moveTo>
                  <a:pt x="690" y="0"/>
                </a:moveTo>
                <a:lnTo>
                  <a:pt x="690" y="139"/>
                </a:lnTo>
                <a:lnTo>
                  <a:pt x="0" y="139"/>
                </a:lnTo>
                <a:lnTo>
                  <a:pt x="0" y="229"/>
                </a:lnTo>
              </a:path>
            </a:pathLst>
          </a:custGeom>
          <a:noFill/>
          <a:ln w="25400" cap="rnd" cmpd="sng">
            <a:solidFill>
              <a:srgbClr val="1F497D"/>
            </a:solidFill>
            <a:prstDash val="solid"/>
            <a:round/>
            <a:headEnd type="none" w="med" len="med"/>
            <a:tailEnd type="none" w="med" len="med"/>
          </a:ln>
          <a:effectLst>
            <a:outerShdw blurRad="63500"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en-US" sz="2400"/>
          </a:p>
        </p:txBody>
      </p:sp>
      <p:sp>
        <p:nvSpPr>
          <p:cNvPr id="51204" name="Rectangle 4"/>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Autofit/>
          </a:bodyPr>
          <a:lstStyle/>
          <a:p>
            <a:r>
              <a:rPr lang="en-US" dirty="0"/>
              <a:t>Types of </a:t>
            </a:r>
            <a:r>
              <a:rPr lang="en-US" dirty="0" smtClean="0"/>
              <a:t>Regression </a:t>
            </a:r>
            <a:r>
              <a:rPr lang="en-US" dirty="0"/>
              <a:t>Models</a:t>
            </a:r>
          </a:p>
        </p:txBody>
      </p:sp>
      <p:sp>
        <p:nvSpPr>
          <p:cNvPr id="51205" name="Freeform 5"/>
          <p:cNvSpPr>
            <a:spLocks/>
          </p:cNvSpPr>
          <p:nvPr/>
        </p:nvSpPr>
        <p:spPr bwMode="auto">
          <a:xfrm>
            <a:off x="3486150" y="1974850"/>
            <a:ext cx="2008188" cy="800100"/>
          </a:xfrm>
          <a:custGeom>
            <a:avLst/>
            <a:gdLst>
              <a:gd name="T0" fmla="*/ 0 w 1265"/>
              <a:gd name="T1" fmla="*/ 503 h 504"/>
              <a:gd name="T2" fmla="*/ 1264 w 1265"/>
              <a:gd name="T3" fmla="*/ 503 h 504"/>
              <a:gd name="T4" fmla="*/ 1264 w 1265"/>
              <a:gd name="T5" fmla="*/ 0 h 504"/>
              <a:gd name="T6" fmla="*/ 0 w 1265"/>
              <a:gd name="T7" fmla="*/ 0 h 504"/>
              <a:gd name="T8" fmla="*/ 0 w 1265"/>
              <a:gd name="T9" fmla="*/ 503 h 504"/>
            </a:gdLst>
            <a:ahLst/>
            <a:cxnLst>
              <a:cxn ang="0">
                <a:pos x="T0" y="T1"/>
              </a:cxn>
              <a:cxn ang="0">
                <a:pos x="T2" y="T3"/>
              </a:cxn>
              <a:cxn ang="0">
                <a:pos x="T4" y="T5"/>
              </a:cxn>
              <a:cxn ang="0">
                <a:pos x="T6" y="T7"/>
              </a:cxn>
              <a:cxn ang="0">
                <a:pos x="T8" y="T9"/>
              </a:cxn>
            </a:cxnLst>
            <a:rect l="0" t="0" r="r" b="b"/>
            <a:pathLst>
              <a:path w="1265" h="504">
                <a:moveTo>
                  <a:pt x="0" y="503"/>
                </a:moveTo>
                <a:lnTo>
                  <a:pt x="1264" y="503"/>
                </a:lnTo>
                <a:lnTo>
                  <a:pt x="1264" y="0"/>
                </a:lnTo>
                <a:lnTo>
                  <a:pt x="0" y="0"/>
                </a:lnTo>
                <a:lnTo>
                  <a:pt x="0" y="503"/>
                </a:lnTo>
              </a:path>
            </a:pathLst>
          </a:custGeom>
          <a:solidFill>
            <a:srgbClr val="00DFCA"/>
          </a:solidFill>
          <a:ln w="25400" cap="rnd" cmpd="sng">
            <a:solidFill>
              <a:srgbClr val="1A1A1A"/>
            </a:solidFill>
            <a:prstDash val="solid"/>
            <a:round/>
            <a:headEnd type="none" w="med" len="med"/>
            <a:tailEnd type="none" w="med" len="med"/>
          </a:ln>
          <a:effectLst>
            <a:outerShdw blurRad="63500" dist="35921" dir="2700000" algn="ctr" rotWithShape="0">
              <a:schemeClr val="bg2"/>
            </a:outerShdw>
          </a:effectLst>
        </p:spPr>
        <p:txBody>
          <a:bodyPr/>
          <a:lstStyle/>
          <a:p>
            <a:endParaRPr lang="en-US" sz="2400"/>
          </a:p>
        </p:txBody>
      </p:sp>
      <p:sp>
        <p:nvSpPr>
          <p:cNvPr id="51206" name="Rectangle 6"/>
          <p:cNvSpPr>
            <a:spLocks noChangeArrowheads="1"/>
          </p:cNvSpPr>
          <p:nvPr/>
        </p:nvSpPr>
        <p:spPr bwMode="auto">
          <a:xfrm>
            <a:off x="3567113" y="1966913"/>
            <a:ext cx="154369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sz="2400" dirty="0">
                <a:solidFill>
                  <a:srgbClr val="000000"/>
                </a:solidFill>
              </a:rPr>
              <a:t>Regression</a:t>
            </a:r>
          </a:p>
        </p:txBody>
      </p:sp>
      <p:sp>
        <p:nvSpPr>
          <p:cNvPr id="51207" name="Rectangle 7"/>
          <p:cNvSpPr>
            <a:spLocks noChangeArrowheads="1"/>
          </p:cNvSpPr>
          <p:nvPr/>
        </p:nvSpPr>
        <p:spPr bwMode="auto">
          <a:xfrm>
            <a:off x="3875088" y="2330450"/>
            <a:ext cx="111403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sz="2400" dirty="0">
                <a:solidFill>
                  <a:srgbClr val="000000"/>
                </a:solidFill>
              </a:rPr>
              <a:t>Models</a:t>
            </a:r>
          </a:p>
        </p:txBody>
      </p:sp>
      <p:sp>
        <p:nvSpPr>
          <p:cNvPr id="51208" name="Freeform 8"/>
          <p:cNvSpPr>
            <a:spLocks/>
          </p:cNvSpPr>
          <p:nvPr/>
        </p:nvSpPr>
        <p:spPr bwMode="auto">
          <a:xfrm>
            <a:off x="915988" y="4787900"/>
            <a:ext cx="1004887" cy="1003300"/>
          </a:xfrm>
          <a:custGeom>
            <a:avLst/>
            <a:gdLst>
              <a:gd name="T0" fmla="*/ 0 w 633"/>
              <a:gd name="T1" fmla="*/ 631 h 632"/>
              <a:gd name="T2" fmla="*/ 632 w 633"/>
              <a:gd name="T3" fmla="*/ 631 h 632"/>
              <a:gd name="T4" fmla="*/ 632 w 633"/>
              <a:gd name="T5" fmla="*/ 0 h 632"/>
              <a:gd name="T6" fmla="*/ 0 w 633"/>
              <a:gd name="T7" fmla="*/ 0 h 632"/>
              <a:gd name="T8" fmla="*/ 0 w 633"/>
              <a:gd name="T9" fmla="*/ 631 h 632"/>
            </a:gdLst>
            <a:ahLst/>
            <a:cxnLst>
              <a:cxn ang="0">
                <a:pos x="T0" y="T1"/>
              </a:cxn>
              <a:cxn ang="0">
                <a:pos x="T2" y="T3"/>
              </a:cxn>
              <a:cxn ang="0">
                <a:pos x="T4" y="T5"/>
              </a:cxn>
              <a:cxn ang="0">
                <a:pos x="T6" y="T7"/>
              </a:cxn>
              <a:cxn ang="0">
                <a:pos x="T8" y="T9"/>
              </a:cxn>
            </a:cxnLst>
            <a:rect l="0" t="0" r="r" b="b"/>
            <a:pathLst>
              <a:path w="633" h="632">
                <a:moveTo>
                  <a:pt x="0" y="631"/>
                </a:moveTo>
                <a:lnTo>
                  <a:pt x="632" y="631"/>
                </a:lnTo>
                <a:lnTo>
                  <a:pt x="632" y="0"/>
                </a:lnTo>
                <a:lnTo>
                  <a:pt x="0" y="0"/>
                </a:lnTo>
                <a:lnTo>
                  <a:pt x="0" y="631"/>
                </a:lnTo>
              </a:path>
            </a:pathLst>
          </a:custGeom>
          <a:solidFill>
            <a:srgbClr val="00DFCA"/>
          </a:solidFill>
          <a:ln w="25400" cap="rnd" cmpd="sng">
            <a:solidFill>
              <a:srgbClr val="1A1A1A"/>
            </a:solidFill>
            <a:prstDash val="solid"/>
            <a:round/>
            <a:headEnd type="none" w="med" len="med"/>
            <a:tailEnd type="none" w="med" len="med"/>
          </a:ln>
          <a:effectLst>
            <a:outerShdw blurRad="63500" dist="35921" dir="2700000" algn="ctr" rotWithShape="0">
              <a:schemeClr val="bg2"/>
            </a:outerShdw>
          </a:effectLst>
        </p:spPr>
        <p:txBody>
          <a:bodyPr/>
          <a:lstStyle/>
          <a:p>
            <a:endParaRPr lang="en-US" sz="2400"/>
          </a:p>
        </p:txBody>
      </p:sp>
      <p:sp>
        <p:nvSpPr>
          <p:cNvPr id="51209" name="Rectangle 9"/>
          <p:cNvSpPr>
            <a:spLocks noChangeArrowheads="1"/>
          </p:cNvSpPr>
          <p:nvPr/>
        </p:nvSpPr>
        <p:spPr bwMode="auto">
          <a:xfrm>
            <a:off x="869950" y="5060950"/>
            <a:ext cx="95233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sz="2400" dirty="0">
                <a:solidFill>
                  <a:srgbClr val="000000"/>
                </a:solidFill>
              </a:rPr>
              <a:t>Linear</a:t>
            </a:r>
          </a:p>
        </p:txBody>
      </p:sp>
      <p:sp>
        <p:nvSpPr>
          <p:cNvPr id="51210" name="Freeform 10"/>
          <p:cNvSpPr>
            <a:spLocks/>
          </p:cNvSpPr>
          <p:nvPr/>
        </p:nvSpPr>
        <p:spPr bwMode="auto">
          <a:xfrm>
            <a:off x="3105150" y="4787900"/>
            <a:ext cx="1006475" cy="1003300"/>
          </a:xfrm>
          <a:custGeom>
            <a:avLst/>
            <a:gdLst>
              <a:gd name="T0" fmla="*/ 0 w 634"/>
              <a:gd name="T1" fmla="*/ 631 h 632"/>
              <a:gd name="T2" fmla="*/ 633 w 634"/>
              <a:gd name="T3" fmla="*/ 631 h 632"/>
              <a:gd name="T4" fmla="*/ 633 w 634"/>
              <a:gd name="T5" fmla="*/ 0 h 632"/>
              <a:gd name="T6" fmla="*/ 0 w 634"/>
              <a:gd name="T7" fmla="*/ 0 h 632"/>
              <a:gd name="T8" fmla="*/ 0 w 634"/>
              <a:gd name="T9" fmla="*/ 631 h 632"/>
            </a:gdLst>
            <a:ahLst/>
            <a:cxnLst>
              <a:cxn ang="0">
                <a:pos x="T0" y="T1"/>
              </a:cxn>
              <a:cxn ang="0">
                <a:pos x="T2" y="T3"/>
              </a:cxn>
              <a:cxn ang="0">
                <a:pos x="T4" y="T5"/>
              </a:cxn>
              <a:cxn ang="0">
                <a:pos x="T6" y="T7"/>
              </a:cxn>
              <a:cxn ang="0">
                <a:pos x="T8" y="T9"/>
              </a:cxn>
            </a:cxnLst>
            <a:rect l="0" t="0" r="r" b="b"/>
            <a:pathLst>
              <a:path w="634" h="632">
                <a:moveTo>
                  <a:pt x="0" y="631"/>
                </a:moveTo>
                <a:lnTo>
                  <a:pt x="633" y="631"/>
                </a:lnTo>
                <a:lnTo>
                  <a:pt x="633" y="0"/>
                </a:lnTo>
                <a:lnTo>
                  <a:pt x="0" y="0"/>
                </a:lnTo>
                <a:lnTo>
                  <a:pt x="0" y="631"/>
                </a:lnTo>
              </a:path>
            </a:pathLst>
          </a:custGeom>
          <a:solidFill>
            <a:srgbClr val="00DFCA"/>
          </a:solidFill>
          <a:ln w="25400" cap="rnd" cmpd="sng">
            <a:solidFill>
              <a:srgbClr val="1A1A1A"/>
            </a:solidFill>
            <a:prstDash val="solid"/>
            <a:round/>
            <a:headEnd type="none" w="med" len="med"/>
            <a:tailEnd type="none" w="med" len="med"/>
          </a:ln>
          <a:effectLst>
            <a:outerShdw blurRad="63500" dist="35921" dir="2700000" algn="ctr" rotWithShape="0">
              <a:schemeClr val="bg2"/>
            </a:outerShdw>
          </a:effectLst>
        </p:spPr>
        <p:txBody>
          <a:bodyPr/>
          <a:lstStyle/>
          <a:p>
            <a:endParaRPr lang="en-US" sz="2400"/>
          </a:p>
        </p:txBody>
      </p:sp>
      <p:sp>
        <p:nvSpPr>
          <p:cNvPr id="51211" name="Rectangle 11"/>
          <p:cNvSpPr>
            <a:spLocks noChangeArrowheads="1"/>
          </p:cNvSpPr>
          <p:nvPr/>
        </p:nvSpPr>
        <p:spPr bwMode="auto">
          <a:xfrm>
            <a:off x="3171825" y="4878388"/>
            <a:ext cx="79964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sz="2400">
                <a:solidFill>
                  <a:srgbClr val="000000"/>
                </a:solidFill>
              </a:rPr>
              <a:t>Non-</a:t>
            </a:r>
          </a:p>
        </p:txBody>
      </p:sp>
      <p:sp>
        <p:nvSpPr>
          <p:cNvPr id="51212" name="Rectangle 12"/>
          <p:cNvSpPr>
            <a:spLocks noChangeArrowheads="1"/>
          </p:cNvSpPr>
          <p:nvPr/>
        </p:nvSpPr>
        <p:spPr bwMode="auto">
          <a:xfrm>
            <a:off x="3059113" y="5243513"/>
            <a:ext cx="95233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sz="2400">
                <a:solidFill>
                  <a:srgbClr val="000000"/>
                </a:solidFill>
              </a:rPr>
              <a:t>Linear</a:t>
            </a:r>
          </a:p>
        </p:txBody>
      </p:sp>
      <p:sp>
        <p:nvSpPr>
          <p:cNvPr id="51213" name="Freeform 13"/>
          <p:cNvSpPr>
            <a:spLocks/>
          </p:cNvSpPr>
          <p:nvPr/>
        </p:nvSpPr>
        <p:spPr bwMode="auto">
          <a:xfrm>
            <a:off x="2513013" y="4281488"/>
            <a:ext cx="1096962" cy="365125"/>
          </a:xfrm>
          <a:custGeom>
            <a:avLst/>
            <a:gdLst>
              <a:gd name="T0" fmla="*/ 690 w 691"/>
              <a:gd name="T1" fmla="*/ 229 h 230"/>
              <a:gd name="T2" fmla="*/ 690 w 691"/>
              <a:gd name="T3" fmla="*/ 139 h 230"/>
              <a:gd name="T4" fmla="*/ 0 w 691"/>
              <a:gd name="T5" fmla="*/ 139 h 230"/>
              <a:gd name="T6" fmla="*/ 0 w 691"/>
              <a:gd name="T7" fmla="*/ 0 h 230"/>
            </a:gdLst>
            <a:ahLst/>
            <a:cxnLst>
              <a:cxn ang="0">
                <a:pos x="T0" y="T1"/>
              </a:cxn>
              <a:cxn ang="0">
                <a:pos x="T2" y="T3"/>
              </a:cxn>
              <a:cxn ang="0">
                <a:pos x="T4" y="T5"/>
              </a:cxn>
              <a:cxn ang="0">
                <a:pos x="T6" y="T7"/>
              </a:cxn>
            </a:cxnLst>
            <a:rect l="0" t="0" r="r" b="b"/>
            <a:pathLst>
              <a:path w="691" h="230">
                <a:moveTo>
                  <a:pt x="690" y="229"/>
                </a:moveTo>
                <a:lnTo>
                  <a:pt x="690" y="139"/>
                </a:lnTo>
                <a:lnTo>
                  <a:pt x="0" y="139"/>
                </a:lnTo>
                <a:lnTo>
                  <a:pt x="0" y="0"/>
                </a:lnTo>
              </a:path>
            </a:pathLst>
          </a:custGeom>
          <a:noFill/>
          <a:ln w="25400" cap="rnd" cmpd="sng">
            <a:solidFill>
              <a:srgbClr val="1F497D"/>
            </a:solidFill>
            <a:prstDash val="solid"/>
            <a:round/>
            <a:headEnd type="none" w="med" len="med"/>
            <a:tailEnd type="none" w="med" len="med"/>
          </a:ln>
          <a:effectLst>
            <a:outerShdw blurRad="63500"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en-US" sz="2400"/>
          </a:p>
        </p:txBody>
      </p:sp>
      <p:sp>
        <p:nvSpPr>
          <p:cNvPr id="51214" name="Freeform 14"/>
          <p:cNvSpPr>
            <a:spLocks/>
          </p:cNvSpPr>
          <p:nvPr/>
        </p:nvSpPr>
        <p:spPr bwMode="auto">
          <a:xfrm>
            <a:off x="3525838" y="4627563"/>
            <a:ext cx="152400" cy="152400"/>
          </a:xfrm>
          <a:custGeom>
            <a:avLst/>
            <a:gdLst>
              <a:gd name="T0" fmla="*/ 95 w 96"/>
              <a:gd name="T1" fmla="*/ 0 h 96"/>
              <a:gd name="T2" fmla="*/ 49 w 96"/>
              <a:gd name="T3" fmla="*/ 95 h 96"/>
              <a:gd name="T4" fmla="*/ 0 w 96"/>
              <a:gd name="T5" fmla="*/ 0 h 96"/>
              <a:gd name="T6" fmla="*/ 95 w 96"/>
              <a:gd name="T7" fmla="*/ 0 h 96"/>
            </a:gdLst>
            <a:ahLst/>
            <a:cxnLst>
              <a:cxn ang="0">
                <a:pos x="T0" y="T1"/>
              </a:cxn>
              <a:cxn ang="0">
                <a:pos x="T2" y="T3"/>
              </a:cxn>
              <a:cxn ang="0">
                <a:pos x="T4" y="T5"/>
              </a:cxn>
              <a:cxn ang="0">
                <a:pos x="T6" y="T7"/>
              </a:cxn>
            </a:cxnLst>
            <a:rect l="0" t="0" r="r" b="b"/>
            <a:pathLst>
              <a:path w="96" h="96">
                <a:moveTo>
                  <a:pt x="95" y="0"/>
                </a:moveTo>
                <a:lnTo>
                  <a:pt x="49" y="95"/>
                </a:lnTo>
                <a:lnTo>
                  <a:pt x="0" y="0"/>
                </a:lnTo>
                <a:lnTo>
                  <a:pt x="95" y="0"/>
                </a:lnTo>
              </a:path>
            </a:pathLst>
          </a:custGeom>
          <a:solidFill>
            <a:schemeClr val="tx2"/>
          </a:solidFill>
          <a:ln>
            <a:noFill/>
          </a:ln>
          <a:effectLst>
            <a:outerShdw blurRad="63500" dist="35921" dir="2700000" algn="ctr" rotWithShape="0">
              <a:schemeClr val="bg2"/>
            </a:outerShdw>
          </a:effectLst>
        </p:spPr>
        <p:txBody>
          <a:bodyPr/>
          <a:lstStyle/>
          <a:p>
            <a:endParaRPr lang="en-US" sz="2400"/>
          </a:p>
        </p:txBody>
      </p:sp>
      <p:sp>
        <p:nvSpPr>
          <p:cNvPr id="51215" name="Freeform 15"/>
          <p:cNvSpPr>
            <a:spLocks/>
          </p:cNvSpPr>
          <p:nvPr/>
        </p:nvSpPr>
        <p:spPr bwMode="auto">
          <a:xfrm>
            <a:off x="1336675" y="4627563"/>
            <a:ext cx="152400" cy="152400"/>
          </a:xfrm>
          <a:custGeom>
            <a:avLst/>
            <a:gdLst>
              <a:gd name="T0" fmla="*/ 95 w 96"/>
              <a:gd name="T1" fmla="*/ 0 h 96"/>
              <a:gd name="T2" fmla="*/ 48 w 96"/>
              <a:gd name="T3" fmla="*/ 95 h 96"/>
              <a:gd name="T4" fmla="*/ 0 w 96"/>
              <a:gd name="T5" fmla="*/ 0 h 96"/>
              <a:gd name="T6" fmla="*/ 95 w 96"/>
              <a:gd name="T7" fmla="*/ 0 h 96"/>
            </a:gdLst>
            <a:ahLst/>
            <a:cxnLst>
              <a:cxn ang="0">
                <a:pos x="T0" y="T1"/>
              </a:cxn>
              <a:cxn ang="0">
                <a:pos x="T2" y="T3"/>
              </a:cxn>
              <a:cxn ang="0">
                <a:pos x="T4" y="T5"/>
              </a:cxn>
              <a:cxn ang="0">
                <a:pos x="T6" y="T7"/>
              </a:cxn>
            </a:cxnLst>
            <a:rect l="0" t="0" r="r" b="b"/>
            <a:pathLst>
              <a:path w="96" h="96">
                <a:moveTo>
                  <a:pt x="95" y="0"/>
                </a:moveTo>
                <a:lnTo>
                  <a:pt x="48" y="95"/>
                </a:lnTo>
                <a:lnTo>
                  <a:pt x="0" y="0"/>
                </a:lnTo>
                <a:lnTo>
                  <a:pt x="95" y="0"/>
                </a:lnTo>
              </a:path>
            </a:pathLst>
          </a:custGeom>
          <a:solidFill>
            <a:srgbClr val="1F497D"/>
          </a:solidFill>
          <a:ln>
            <a:noFill/>
          </a:ln>
          <a:effectLst>
            <a:outerShdw blurRad="63500" dist="35921" dir="2700000" algn="ctr" rotWithShape="0">
              <a:schemeClr val="bg2"/>
            </a:outerShdw>
          </a:effectLst>
        </p:spPr>
        <p:txBody>
          <a:bodyPr/>
          <a:lstStyle/>
          <a:p>
            <a:endParaRPr lang="en-US" sz="2400"/>
          </a:p>
        </p:txBody>
      </p:sp>
      <p:sp>
        <p:nvSpPr>
          <p:cNvPr id="51216" name="Freeform 16"/>
          <p:cNvSpPr>
            <a:spLocks/>
          </p:cNvSpPr>
          <p:nvPr/>
        </p:nvSpPr>
        <p:spPr bwMode="auto">
          <a:xfrm>
            <a:off x="4489450" y="2773363"/>
            <a:ext cx="2130425" cy="365125"/>
          </a:xfrm>
          <a:custGeom>
            <a:avLst/>
            <a:gdLst>
              <a:gd name="T0" fmla="*/ 1341 w 1342"/>
              <a:gd name="T1" fmla="*/ 229 h 230"/>
              <a:gd name="T2" fmla="*/ 1341 w 1342"/>
              <a:gd name="T3" fmla="*/ 141 h 230"/>
              <a:gd name="T4" fmla="*/ 0 w 1342"/>
              <a:gd name="T5" fmla="*/ 141 h 230"/>
              <a:gd name="T6" fmla="*/ 0 w 1342"/>
              <a:gd name="T7" fmla="*/ 0 h 230"/>
            </a:gdLst>
            <a:ahLst/>
            <a:cxnLst>
              <a:cxn ang="0">
                <a:pos x="T0" y="T1"/>
              </a:cxn>
              <a:cxn ang="0">
                <a:pos x="T2" y="T3"/>
              </a:cxn>
              <a:cxn ang="0">
                <a:pos x="T4" y="T5"/>
              </a:cxn>
              <a:cxn ang="0">
                <a:pos x="T6" y="T7"/>
              </a:cxn>
            </a:cxnLst>
            <a:rect l="0" t="0" r="r" b="b"/>
            <a:pathLst>
              <a:path w="1342" h="230">
                <a:moveTo>
                  <a:pt x="1341" y="229"/>
                </a:moveTo>
                <a:lnTo>
                  <a:pt x="1341" y="141"/>
                </a:lnTo>
                <a:lnTo>
                  <a:pt x="0" y="141"/>
                </a:lnTo>
                <a:lnTo>
                  <a:pt x="0" y="0"/>
                </a:lnTo>
              </a:path>
            </a:pathLst>
          </a:custGeom>
          <a:noFill/>
          <a:ln w="25400" cap="rnd" cmpd="sng">
            <a:solidFill>
              <a:schemeClr val="accent1"/>
            </a:solidFill>
            <a:prstDash val="solid"/>
            <a:round/>
            <a:headEnd type="none" w="med" len="med"/>
            <a:tailEnd type="none" w="med" len="med"/>
          </a:ln>
          <a:effectLst>
            <a:outerShdw blurRad="63500"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en-US" sz="2400"/>
          </a:p>
        </p:txBody>
      </p:sp>
      <p:sp>
        <p:nvSpPr>
          <p:cNvPr id="51217" name="Freeform 17"/>
          <p:cNvSpPr>
            <a:spLocks/>
          </p:cNvSpPr>
          <p:nvPr/>
        </p:nvSpPr>
        <p:spPr bwMode="auto">
          <a:xfrm>
            <a:off x="6535738" y="3119438"/>
            <a:ext cx="153987" cy="152400"/>
          </a:xfrm>
          <a:custGeom>
            <a:avLst/>
            <a:gdLst>
              <a:gd name="T0" fmla="*/ 96 w 97"/>
              <a:gd name="T1" fmla="*/ 0 h 96"/>
              <a:gd name="T2" fmla="*/ 49 w 97"/>
              <a:gd name="T3" fmla="*/ 95 h 96"/>
              <a:gd name="T4" fmla="*/ 0 w 97"/>
              <a:gd name="T5" fmla="*/ 0 h 96"/>
              <a:gd name="T6" fmla="*/ 96 w 97"/>
              <a:gd name="T7" fmla="*/ 0 h 96"/>
            </a:gdLst>
            <a:ahLst/>
            <a:cxnLst>
              <a:cxn ang="0">
                <a:pos x="T0" y="T1"/>
              </a:cxn>
              <a:cxn ang="0">
                <a:pos x="T2" y="T3"/>
              </a:cxn>
              <a:cxn ang="0">
                <a:pos x="T4" y="T5"/>
              </a:cxn>
              <a:cxn ang="0">
                <a:pos x="T6" y="T7"/>
              </a:cxn>
            </a:cxnLst>
            <a:rect l="0" t="0" r="r" b="b"/>
            <a:pathLst>
              <a:path w="97" h="96">
                <a:moveTo>
                  <a:pt x="96" y="0"/>
                </a:moveTo>
                <a:lnTo>
                  <a:pt x="49" y="95"/>
                </a:lnTo>
                <a:lnTo>
                  <a:pt x="0" y="0"/>
                </a:lnTo>
                <a:lnTo>
                  <a:pt x="96" y="0"/>
                </a:lnTo>
              </a:path>
            </a:pathLst>
          </a:custGeom>
          <a:solidFill>
            <a:srgbClr val="1F497D"/>
          </a:solidFill>
          <a:ln w="12700" cap="rnd" cmpd="sng">
            <a:solidFill>
              <a:schemeClr val="tx1"/>
            </a:solidFill>
            <a:prstDash val="solid"/>
            <a:round/>
            <a:headEnd type="none" w="med" len="med"/>
            <a:tailEnd type="none" w="med" len="med"/>
          </a:ln>
          <a:effectLst>
            <a:outerShdw blurRad="63500" dist="35921" dir="2700000" algn="ctr" rotWithShape="0">
              <a:schemeClr val="bg2"/>
            </a:outerShdw>
          </a:effectLst>
        </p:spPr>
        <p:txBody>
          <a:bodyPr/>
          <a:lstStyle/>
          <a:p>
            <a:endParaRPr lang="en-US" sz="2400"/>
          </a:p>
        </p:txBody>
      </p:sp>
      <p:sp>
        <p:nvSpPr>
          <p:cNvPr id="51218" name="Freeform 18"/>
          <p:cNvSpPr>
            <a:spLocks/>
          </p:cNvSpPr>
          <p:nvPr/>
        </p:nvSpPr>
        <p:spPr bwMode="auto">
          <a:xfrm>
            <a:off x="2430463" y="3119438"/>
            <a:ext cx="153987" cy="152400"/>
          </a:xfrm>
          <a:custGeom>
            <a:avLst/>
            <a:gdLst>
              <a:gd name="T0" fmla="*/ 96 w 97"/>
              <a:gd name="T1" fmla="*/ 0 h 96"/>
              <a:gd name="T2" fmla="*/ 49 w 97"/>
              <a:gd name="T3" fmla="*/ 95 h 96"/>
              <a:gd name="T4" fmla="*/ 0 w 97"/>
              <a:gd name="T5" fmla="*/ 0 h 96"/>
              <a:gd name="T6" fmla="*/ 96 w 97"/>
              <a:gd name="T7" fmla="*/ 0 h 96"/>
            </a:gdLst>
            <a:ahLst/>
            <a:cxnLst>
              <a:cxn ang="0">
                <a:pos x="T0" y="T1"/>
              </a:cxn>
              <a:cxn ang="0">
                <a:pos x="T2" y="T3"/>
              </a:cxn>
              <a:cxn ang="0">
                <a:pos x="T4" y="T5"/>
              </a:cxn>
              <a:cxn ang="0">
                <a:pos x="T6" y="T7"/>
              </a:cxn>
            </a:cxnLst>
            <a:rect l="0" t="0" r="r" b="b"/>
            <a:pathLst>
              <a:path w="97" h="96">
                <a:moveTo>
                  <a:pt x="96" y="0"/>
                </a:moveTo>
                <a:lnTo>
                  <a:pt x="49" y="95"/>
                </a:lnTo>
                <a:lnTo>
                  <a:pt x="0" y="0"/>
                </a:lnTo>
                <a:lnTo>
                  <a:pt x="96" y="0"/>
                </a:lnTo>
              </a:path>
            </a:pathLst>
          </a:custGeom>
          <a:solidFill>
            <a:srgbClr val="1F497D"/>
          </a:solidFill>
          <a:ln>
            <a:noFill/>
          </a:ln>
          <a:effectLst>
            <a:outerShdw blurRad="63500" dist="35921" dir="2700000" algn="ctr" rotWithShape="0">
              <a:schemeClr val="bg2"/>
            </a:outerShdw>
          </a:effectLst>
        </p:spPr>
        <p:txBody>
          <a:bodyPr/>
          <a:lstStyle/>
          <a:p>
            <a:endParaRPr lang="en-US" sz="2400"/>
          </a:p>
        </p:txBody>
      </p:sp>
      <p:sp>
        <p:nvSpPr>
          <p:cNvPr id="51219" name="Freeform 19"/>
          <p:cNvSpPr>
            <a:spLocks/>
          </p:cNvSpPr>
          <p:nvPr/>
        </p:nvSpPr>
        <p:spPr bwMode="auto">
          <a:xfrm>
            <a:off x="5522913" y="4281488"/>
            <a:ext cx="1096962" cy="365125"/>
          </a:xfrm>
          <a:custGeom>
            <a:avLst/>
            <a:gdLst>
              <a:gd name="T0" fmla="*/ 0 w 691"/>
              <a:gd name="T1" fmla="*/ 229 h 230"/>
              <a:gd name="T2" fmla="*/ 0 w 691"/>
              <a:gd name="T3" fmla="*/ 139 h 230"/>
              <a:gd name="T4" fmla="*/ 690 w 691"/>
              <a:gd name="T5" fmla="*/ 139 h 230"/>
              <a:gd name="T6" fmla="*/ 690 w 691"/>
              <a:gd name="T7" fmla="*/ 0 h 230"/>
            </a:gdLst>
            <a:ahLst/>
            <a:cxnLst>
              <a:cxn ang="0">
                <a:pos x="T0" y="T1"/>
              </a:cxn>
              <a:cxn ang="0">
                <a:pos x="T2" y="T3"/>
              </a:cxn>
              <a:cxn ang="0">
                <a:pos x="T4" y="T5"/>
              </a:cxn>
              <a:cxn ang="0">
                <a:pos x="T6" y="T7"/>
              </a:cxn>
            </a:cxnLst>
            <a:rect l="0" t="0" r="r" b="b"/>
            <a:pathLst>
              <a:path w="691" h="230">
                <a:moveTo>
                  <a:pt x="0" y="229"/>
                </a:moveTo>
                <a:lnTo>
                  <a:pt x="0" y="139"/>
                </a:lnTo>
                <a:lnTo>
                  <a:pt x="690" y="139"/>
                </a:lnTo>
                <a:lnTo>
                  <a:pt x="690" y="0"/>
                </a:lnTo>
              </a:path>
            </a:pathLst>
          </a:custGeom>
          <a:noFill/>
          <a:ln w="25400" cap="rnd" cmpd="sng">
            <a:solidFill>
              <a:srgbClr val="1F497D"/>
            </a:solidFill>
            <a:prstDash val="solid"/>
            <a:round/>
            <a:headEnd type="none" w="med" len="med"/>
            <a:tailEnd type="none" w="med" len="med"/>
          </a:ln>
          <a:effectLst>
            <a:outerShdw blurRad="63500"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en-US" sz="2400"/>
          </a:p>
        </p:txBody>
      </p:sp>
      <p:sp>
        <p:nvSpPr>
          <p:cNvPr id="51220" name="Freeform 20"/>
          <p:cNvSpPr>
            <a:spLocks/>
          </p:cNvSpPr>
          <p:nvPr/>
        </p:nvSpPr>
        <p:spPr bwMode="auto">
          <a:xfrm>
            <a:off x="5441950" y="4627563"/>
            <a:ext cx="152400" cy="152400"/>
          </a:xfrm>
          <a:custGeom>
            <a:avLst/>
            <a:gdLst>
              <a:gd name="T0" fmla="*/ 95 w 96"/>
              <a:gd name="T1" fmla="*/ 0 h 96"/>
              <a:gd name="T2" fmla="*/ 48 w 96"/>
              <a:gd name="T3" fmla="*/ 95 h 96"/>
              <a:gd name="T4" fmla="*/ 0 w 96"/>
              <a:gd name="T5" fmla="*/ 0 h 96"/>
              <a:gd name="T6" fmla="*/ 95 w 96"/>
              <a:gd name="T7" fmla="*/ 0 h 96"/>
            </a:gdLst>
            <a:ahLst/>
            <a:cxnLst>
              <a:cxn ang="0">
                <a:pos x="T0" y="T1"/>
              </a:cxn>
              <a:cxn ang="0">
                <a:pos x="T2" y="T3"/>
              </a:cxn>
              <a:cxn ang="0">
                <a:pos x="T4" y="T5"/>
              </a:cxn>
              <a:cxn ang="0">
                <a:pos x="T6" y="T7"/>
              </a:cxn>
            </a:cxnLst>
            <a:rect l="0" t="0" r="r" b="b"/>
            <a:pathLst>
              <a:path w="96" h="96">
                <a:moveTo>
                  <a:pt x="95" y="0"/>
                </a:moveTo>
                <a:lnTo>
                  <a:pt x="48" y="95"/>
                </a:lnTo>
                <a:lnTo>
                  <a:pt x="0" y="0"/>
                </a:lnTo>
                <a:lnTo>
                  <a:pt x="95" y="0"/>
                </a:lnTo>
              </a:path>
            </a:pathLst>
          </a:custGeom>
          <a:solidFill>
            <a:srgbClr val="1F497D"/>
          </a:solidFill>
          <a:ln>
            <a:noFill/>
          </a:ln>
          <a:effectLst>
            <a:outerShdw blurRad="63500" dist="35921" dir="2700000" algn="ctr" rotWithShape="0">
              <a:schemeClr val="bg2"/>
            </a:outerShdw>
          </a:effectLst>
        </p:spPr>
        <p:txBody>
          <a:bodyPr/>
          <a:lstStyle/>
          <a:p>
            <a:endParaRPr lang="en-US" sz="2400"/>
          </a:p>
        </p:txBody>
      </p:sp>
      <p:sp>
        <p:nvSpPr>
          <p:cNvPr id="51222" name="Rectangle 22"/>
          <p:cNvSpPr>
            <a:spLocks noChangeArrowheads="1"/>
          </p:cNvSpPr>
          <p:nvPr/>
        </p:nvSpPr>
        <p:spPr bwMode="auto">
          <a:xfrm>
            <a:off x="6148388" y="2389188"/>
            <a:ext cx="1601701" cy="459100"/>
          </a:xfrm>
          <a:prstGeom prst="rect">
            <a:avLst/>
          </a:prstGeom>
          <a:noFill/>
          <a:ln>
            <a:noFill/>
          </a:ln>
          <a:effectLst>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r>
              <a:rPr lang="en-US" sz="2400" dirty="0" smtClean="0">
                <a:solidFill>
                  <a:srgbClr val="1F497D"/>
                </a:solidFill>
              </a:rPr>
              <a:t>2+ features</a:t>
            </a:r>
            <a:endParaRPr lang="en-US" sz="2400" dirty="0">
              <a:solidFill>
                <a:srgbClr val="1F497D"/>
              </a:solidFill>
            </a:endParaRPr>
          </a:p>
        </p:txBody>
      </p:sp>
      <p:sp>
        <p:nvSpPr>
          <p:cNvPr id="51223" name="Freeform 23"/>
          <p:cNvSpPr>
            <a:spLocks/>
          </p:cNvSpPr>
          <p:nvPr/>
        </p:nvSpPr>
        <p:spPr bwMode="auto">
          <a:xfrm>
            <a:off x="1828800" y="3279775"/>
            <a:ext cx="1370013" cy="1003300"/>
          </a:xfrm>
          <a:custGeom>
            <a:avLst/>
            <a:gdLst>
              <a:gd name="T0" fmla="*/ 0 w 863"/>
              <a:gd name="T1" fmla="*/ 631 h 632"/>
              <a:gd name="T2" fmla="*/ 862 w 863"/>
              <a:gd name="T3" fmla="*/ 631 h 632"/>
              <a:gd name="T4" fmla="*/ 862 w 863"/>
              <a:gd name="T5" fmla="*/ 0 h 632"/>
              <a:gd name="T6" fmla="*/ 0 w 863"/>
              <a:gd name="T7" fmla="*/ 0 h 632"/>
              <a:gd name="T8" fmla="*/ 0 w 863"/>
              <a:gd name="T9" fmla="*/ 631 h 632"/>
            </a:gdLst>
            <a:ahLst/>
            <a:cxnLst>
              <a:cxn ang="0">
                <a:pos x="T0" y="T1"/>
              </a:cxn>
              <a:cxn ang="0">
                <a:pos x="T2" y="T3"/>
              </a:cxn>
              <a:cxn ang="0">
                <a:pos x="T4" y="T5"/>
              </a:cxn>
              <a:cxn ang="0">
                <a:pos x="T6" y="T7"/>
              </a:cxn>
              <a:cxn ang="0">
                <a:pos x="T8" y="T9"/>
              </a:cxn>
            </a:cxnLst>
            <a:rect l="0" t="0" r="r" b="b"/>
            <a:pathLst>
              <a:path w="863" h="632">
                <a:moveTo>
                  <a:pt x="0" y="631"/>
                </a:moveTo>
                <a:lnTo>
                  <a:pt x="862" y="631"/>
                </a:lnTo>
                <a:lnTo>
                  <a:pt x="862" y="0"/>
                </a:lnTo>
                <a:lnTo>
                  <a:pt x="0" y="0"/>
                </a:lnTo>
                <a:lnTo>
                  <a:pt x="0" y="631"/>
                </a:lnTo>
              </a:path>
            </a:pathLst>
          </a:custGeom>
          <a:solidFill>
            <a:srgbClr val="00DFCA"/>
          </a:solidFill>
          <a:ln w="25400" cap="rnd" cmpd="sng">
            <a:solidFill>
              <a:srgbClr val="1A1A1A"/>
            </a:solidFill>
            <a:prstDash val="solid"/>
            <a:round/>
            <a:headEnd type="none" w="med" len="med"/>
            <a:tailEnd type="none" w="med" len="med"/>
          </a:ln>
          <a:effectLst>
            <a:outerShdw blurRad="63500" dist="35921" dir="2700000" algn="ctr" rotWithShape="0">
              <a:schemeClr val="bg2"/>
            </a:outerShdw>
          </a:effectLst>
        </p:spPr>
        <p:txBody>
          <a:bodyPr/>
          <a:lstStyle/>
          <a:p>
            <a:endParaRPr lang="en-US" sz="2400"/>
          </a:p>
        </p:txBody>
      </p:sp>
      <p:sp>
        <p:nvSpPr>
          <p:cNvPr id="51224" name="Rectangle 24"/>
          <p:cNvSpPr>
            <a:spLocks noChangeArrowheads="1"/>
          </p:cNvSpPr>
          <p:nvPr/>
        </p:nvSpPr>
        <p:spPr bwMode="auto">
          <a:xfrm>
            <a:off x="1922463" y="3552825"/>
            <a:ext cx="102612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sz="2400">
                <a:solidFill>
                  <a:srgbClr val="000000"/>
                </a:solidFill>
              </a:rPr>
              <a:t>Simple</a:t>
            </a:r>
          </a:p>
        </p:txBody>
      </p:sp>
      <p:sp>
        <p:nvSpPr>
          <p:cNvPr id="51225" name="Freeform 25"/>
          <p:cNvSpPr>
            <a:spLocks/>
          </p:cNvSpPr>
          <p:nvPr/>
        </p:nvSpPr>
        <p:spPr bwMode="auto">
          <a:xfrm>
            <a:off x="5934075" y="3279775"/>
            <a:ext cx="1370013" cy="1003300"/>
          </a:xfrm>
          <a:custGeom>
            <a:avLst/>
            <a:gdLst>
              <a:gd name="T0" fmla="*/ 0 w 863"/>
              <a:gd name="T1" fmla="*/ 631 h 632"/>
              <a:gd name="T2" fmla="*/ 862 w 863"/>
              <a:gd name="T3" fmla="*/ 631 h 632"/>
              <a:gd name="T4" fmla="*/ 862 w 863"/>
              <a:gd name="T5" fmla="*/ 0 h 632"/>
              <a:gd name="T6" fmla="*/ 0 w 863"/>
              <a:gd name="T7" fmla="*/ 0 h 632"/>
              <a:gd name="T8" fmla="*/ 0 w 863"/>
              <a:gd name="T9" fmla="*/ 631 h 632"/>
            </a:gdLst>
            <a:ahLst/>
            <a:cxnLst>
              <a:cxn ang="0">
                <a:pos x="T0" y="T1"/>
              </a:cxn>
              <a:cxn ang="0">
                <a:pos x="T2" y="T3"/>
              </a:cxn>
              <a:cxn ang="0">
                <a:pos x="T4" y="T5"/>
              </a:cxn>
              <a:cxn ang="0">
                <a:pos x="T6" y="T7"/>
              </a:cxn>
              <a:cxn ang="0">
                <a:pos x="T8" y="T9"/>
              </a:cxn>
            </a:cxnLst>
            <a:rect l="0" t="0" r="r" b="b"/>
            <a:pathLst>
              <a:path w="863" h="632">
                <a:moveTo>
                  <a:pt x="0" y="631"/>
                </a:moveTo>
                <a:lnTo>
                  <a:pt x="862" y="631"/>
                </a:lnTo>
                <a:lnTo>
                  <a:pt x="862" y="0"/>
                </a:lnTo>
                <a:lnTo>
                  <a:pt x="0" y="0"/>
                </a:lnTo>
                <a:lnTo>
                  <a:pt x="0" y="631"/>
                </a:lnTo>
              </a:path>
            </a:pathLst>
          </a:custGeom>
          <a:solidFill>
            <a:srgbClr val="00DFCA"/>
          </a:solidFill>
          <a:ln w="25400" cap="rnd" cmpd="sng">
            <a:solidFill>
              <a:srgbClr val="1A1A1A"/>
            </a:solidFill>
            <a:prstDash val="solid"/>
            <a:round/>
            <a:headEnd type="none" w="med" len="med"/>
            <a:tailEnd type="none" w="med" len="med"/>
          </a:ln>
          <a:effectLst>
            <a:outerShdw blurRad="63500" dist="35921" dir="2700000" algn="ctr" rotWithShape="0">
              <a:schemeClr val="bg2"/>
            </a:outerShdw>
          </a:effectLst>
        </p:spPr>
        <p:txBody>
          <a:bodyPr/>
          <a:lstStyle/>
          <a:p>
            <a:endParaRPr lang="en-US" sz="2400"/>
          </a:p>
        </p:txBody>
      </p:sp>
      <p:sp>
        <p:nvSpPr>
          <p:cNvPr id="51226" name="Rectangle 26"/>
          <p:cNvSpPr>
            <a:spLocks noChangeArrowheads="1"/>
          </p:cNvSpPr>
          <p:nvPr/>
        </p:nvSpPr>
        <p:spPr bwMode="auto">
          <a:xfrm>
            <a:off x="5953125" y="3543300"/>
            <a:ext cx="12351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sz="2400">
                <a:solidFill>
                  <a:srgbClr val="000000"/>
                </a:solidFill>
              </a:rPr>
              <a:t>Multiple</a:t>
            </a:r>
          </a:p>
        </p:txBody>
      </p:sp>
      <p:sp>
        <p:nvSpPr>
          <p:cNvPr id="51227" name="Freeform 27"/>
          <p:cNvSpPr>
            <a:spLocks/>
          </p:cNvSpPr>
          <p:nvPr/>
        </p:nvSpPr>
        <p:spPr bwMode="auto">
          <a:xfrm>
            <a:off x="5021263" y="4787900"/>
            <a:ext cx="1004887" cy="1003300"/>
          </a:xfrm>
          <a:custGeom>
            <a:avLst/>
            <a:gdLst>
              <a:gd name="T0" fmla="*/ 0 w 633"/>
              <a:gd name="T1" fmla="*/ 631 h 632"/>
              <a:gd name="T2" fmla="*/ 632 w 633"/>
              <a:gd name="T3" fmla="*/ 631 h 632"/>
              <a:gd name="T4" fmla="*/ 632 w 633"/>
              <a:gd name="T5" fmla="*/ 0 h 632"/>
              <a:gd name="T6" fmla="*/ 0 w 633"/>
              <a:gd name="T7" fmla="*/ 0 h 632"/>
              <a:gd name="T8" fmla="*/ 0 w 633"/>
              <a:gd name="T9" fmla="*/ 631 h 632"/>
            </a:gdLst>
            <a:ahLst/>
            <a:cxnLst>
              <a:cxn ang="0">
                <a:pos x="T0" y="T1"/>
              </a:cxn>
              <a:cxn ang="0">
                <a:pos x="T2" y="T3"/>
              </a:cxn>
              <a:cxn ang="0">
                <a:pos x="T4" y="T5"/>
              </a:cxn>
              <a:cxn ang="0">
                <a:pos x="T6" y="T7"/>
              </a:cxn>
              <a:cxn ang="0">
                <a:pos x="T8" y="T9"/>
              </a:cxn>
            </a:cxnLst>
            <a:rect l="0" t="0" r="r" b="b"/>
            <a:pathLst>
              <a:path w="633" h="632">
                <a:moveTo>
                  <a:pt x="0" y="631"/>
                </a:moveTo>
                <a:lnTo>
                  <a:pt x="632" y="631"/>
                </a:lnTo>
                <a:lnTo>
                  <a:pt x="632" y="0"/>
                </a:lnTo>
                <a:lnTo>
                  <a:pt x="0" y="0"/>
                </a:lnTo>
                <a:lnTo>
                  <a:pt x="0" y="631"/>
                </a:lnTo>
              </a:path>
            </a:pathLst>
          </a:custGeom>
          <a:solidFill>
            <a:srgbClr val="00DFCA"/>
          </a:solidFill>
          <a:ln w="25400" cap="rnd" cmpd="sng">
            <a:solidFill>
              <a:srgbClr val="1F497D"/>
            </a:solidFill>
            <a:prstDash val="solid"/>
            <a:round/>
            <a:headEnd type="none" w="med" len="med"/>
            <a:tailEnd type="none" w="med" len="med"/>
          </a:ln>
          <a:effectLst>
            <a:outerShdw blurRad="63500" dist="35921" dir="2700000" algn="ctr" rotWithShape="0">
              <a:schemeClr val="bg2"/>
            </a:outerShdw>
          </a:effectLst>
        </p:spPr>
        <p:txBody>
          <a:bodyPr/>
          <a:lstStyle/>
          <a:p>
            <a:endParaRPr lang="en-US" sz="2400"/>
          </a:p>
        </p:txBody>
      </p:sp>
      <p:sp>
        <p:nvSpPr>
          <p:cNvPr id="51228" name="Rectangle 28"/>
          <p:cNvSpPr>
            <a:spLocks noChangeArrowheads="1"/>
          </p:cNvSpPr>
          <p:nvPr/>
        </p:nvSpPr>
        <p:spPr bwMode="auto">
          <a:xfrm>
            <a:off x="4973638" y="5060950"/>
            <a:ext cx="95233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sz="2400">
                <a:solidFill>
                  <a:srgbClr val="000000"/>
                </a:solidFill>
              </a:rPr>
              <a:t>Linear</a:t>
            </a:r>
          </a:p>
        </p:txBody>
      </p:sp>
      <p:sp>
        <p:nvSpPr>
          <p:cNvPr id="51230" name="Rectangle 30"/>
          <p:cNvSpPr>
            <a:spLocks noChangeArrowheads="1"/>
          </p:cNvSpPr>
          <p:nvPr/>
        </p:nvSpPr>
        <p:spPr bwMode="auto">
          <a:xfrm>
            <a:off x="1371600" y="2389188"/>
            <a:ext cx="1328039" cy="459100"/>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r>
              <a:rPr lang="en-US" sz="2400" dirty="0" smtClean="0">
                <a:solidFill>
                  <a:schemeClr val="accent4">
                    <a:lumMod val="75000"/>
                  </a:schemeClr>
                </a:solidFill>
              </a:rPr>
              <a:t>1 feature</a:t>
            </a:r>
            <a:endParaRPr lang="en-US" sz="2400" dirty="0">
              <a:solidFill>
                <a:schemeClr val="accent4">
                  <a:lumMod val="75000"/>
                </a:schemeClr>
              </a:solidFill>
            </a:endParaRPr>
          </a:p>
        </p:txBody>
      </p:sp>
      <p:sp>
        <p:nvSpPr>
          <p:cNvPr id="51231" name="Freeform 31"/>
          <p:cNvSpPr>
            <a:spLocks/>
          </p:cNvSpPr>
          <p:nvPr/>
        </p:nvSpPr>
        <p:spPr bwMode="auto">
          <a:xfrm>
            <a:off x="7200900" y="4786313"/>
            <a:ext cx="1006475" cy="1003300"/>
          </a:xfrm>
          <a:custGeom>
            <a:avLst/>
            <a:gdLst>
              <a:gd name="T0" fmla="*/ 0 w 634"/>
              <a:gd name="T1" fmla="*/ 631 h 632"/>
              <a:gd name="T2" fmla="*/ 633 w 634"/>
              <a:gd name="T3" fmla="*/ 631 h 632"/>
              <a:gd name="T4" fmla="*/ 633 w 634"/>
              <a:gd name="T5" fmla="*/ 0 h 632"/>
              <a:gd name="T6" fmla="*/ 0 w 634"/>
              <a:gd name="T7" fmla="*/ 0 h 632"/>
              <a:gd name="T8" fmla="*/ 0 w 634"/>
              <a:gd name="T9" fmla="*/ 631 h 632"/>
            </a:gdLst>
            <a:ahLst/>
            <a:cxnLst>
              <a:cxn ang="0">
                <a:pos x="T0" y="T1"/>
              </a:cxn>
              <a:cxn ang="0">
                <a:pos x="T2" y="T3"/>
              </a:cxn>
              <a:cxn ang="0">
                <a:pos x="T4" y="T5"/>
              </a:cxn>
              <a:cxn ang="0">
                <a:pos x="T6" y="T7"/>
              </a:cxn>
              <a:cxn ang="0">
                <a:pos x="T8" y="T9"/>
              </a:cxn>
            </a:cxnLst>
            <a:rect l="0" t="0" r="r" b="b"/>
            <a:pathLst>
              <a:path w="634" h="632">
                <a:moveTo>
                  <a:pt x="0" y="631"/>
                </a:moveTo>
                <a:lnTo>
                  <a:pt x="633" y="631"/>
                </a:lnTo>
                <a:lnTo>
                  <a:pt x="633" y="0"/>
                </a:lnTo>
                <a:lnTo>
                  <a:pt x="0" y="0"/>
                </a:lnTo>
                <a:lnTo>
                  <a:pt x="0" y="631"/>
                </a:lnTo>
              </a:path>
            </a:pathLst>
          </a:custGeom>
          <a:solidFill>
            <a:srgbClr val="00DFCA"/>
          </a:solidFill>
          <a:ln w="25400" cap="rnd" cmpd="sng">
            <a:solidFill>
              <a:srgbClr val="1A1A1A"/>
            </a:solidFill>
            <a:prstDash val="solid"/>
            <a:round/>
            <a:headEnd type="none" w="med" len="med"/>
            <a:tailEnd type="none" w="med" len="med"/>
          </a:ln>
          <a:effectLst>
            <a:outerShdw blurRad="63500" dist="35921" dir="2700000" algn="ctr" rotWithShape="0">
              <a:schemeClr val="bg2"/>
            </a:outerShdw>
          </a:effectLst>
        </p:spPr>
        <p:txBody>
          <a:bodyPr/>
          <a:lstStyle/>
          <a:p>
            <a:endParaRPr lang="en-US" sz="2400"/>
          </a:p>
        </p:txBody>
      </p:sp>
      <p:sp>
        <p:nvSpPr>
          <p:cNvPr id="51232" name="Rectangle 32"/>
          <p:cNvSpPr>
            <a:spLocks noChangeArrowheads="1"/>
          </p:cNvSpPr>
          <p:nvPr/>
        </p:nvSpPr>
        <p:spPr bwMode="auto">
          <a:xfrm>
            <a:off x="7267575" y="4876800"/>
            <a:ext cx="79964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sz="2400">
                <a:solidFill>
                  <a:srgbClr val="000000"/>
                </a:solidFill>
              </a:rPr>
              <a:t>Non-</a:t>
            </a:r>
          </a:p>
        </p:txBody>
      </p:sp>
      <p:sp>
        <p:nvSpPr>
          <p:cNvPr id="51233" name="Rectangle 33"/>
          <p:cNvSpPr>
            <a:spLocks noChangeArrowheads="1"/>
          </p:cNvSpPr>
          <p:nvPr/>
        </p:nvSpPr>
        <p:spPr bwMode="auto">
          <a:xfrm>
            <a:off x="7154863" y="5241925"/>
            <a:ext cx="95233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sz="2400">
                <a:solidFill>
                  <a:srgbClr val="000000"/>
                </a:solidFill>
              </a:rPr>
              <a:t>Linear</a:t>
            </a:r>
          </a:p>
        </p:txBody>
      </p:sp>
      <p:sp>
        <p:nvSpPr>
          <p:cNvPr id="51234" name="Freeform 34"/>
          <p:cNvSpPr>
            <a:spLocks/>
          </p:cNvSpPr>
          <p:nvPr/>
        </p:nvSpPr>
        <p:spPr bwMode="auto">
          <a:xfrm>
            <a:off x="6608763" y="4279900"/>
            <a:ext cx="1096962" cy="365125"/>
          </a:xfrm>
          <a:custGeom>
            <a:avLst/>
            <a:gdLst>
              <a:gd name="T0" fmla="*/ 690 w 691"/>
              <a:gd name="T1" fmla="*/ 229 h 230"/>
              <a:gd name="T2" fmla="*/ 690 w 691"/>
              <a:gd name="T3" fmla="*/ 139 h 230"/>
              <a:gd name="T4" fmla="*/ 0 w 691"/>
              <a:gd name="T5" fmla="*/ 139 h 230"/>
              <a:gd name="T6" fmla="*/ 0 w 691"/>
              <a:gd name="T7" fmla="*/ 0 h 230"/>
            </a:gdLst>
            <a:ahLst/>
            <a:cxnLst>
              <a:cxn ang="0">
                <a:pos x="T0" y="T1"/>
              </a:cxn>
              <a:cxn ang="0">
                <a:pos x="T2" y="T3"/>
              </a:cxn>
              <a:cxn ang="0">
                <a:pos x="T4" y="T5"/>
              </a:cxn>
              <a:cxn ang="0">
                <a:pos x="T6" y="T7"/>
              </a:cxn>
            </a:cxnLst>
            <a:rect l="0" t="0" r="r" b="b"/>
            <a:pathLst>
              <a:path w="691" h="230">
                <a:moveTo>
                  <a:pt x="690" y="229"/>
                </a:moveTo>
                <a:lnTo>
                  <a:pt x="690" y="139"/>
                </a:lnTo>
                <a:lnTo>
                  <a:pt x="0" y="139"/>
                </a:lnTo>
                <a:lnTo>
                  <a:pt x="0" y="0"/>
                </a:lnTo>
              </a:path>
            </a:pathLst>
          </a:custGeom>
          <a:noFill/>
          <a:ln w="25400" cap="rnd" cmpd="sng">
            <a:solidFill>
              <a:srgbClr val="1F497D"/>
            </a:solidFill>
            <a:prstDash val="solid"/>
            <a:round/>
            <a:headEnd type="none" w="med" len="med"/>
            <a:tailEnd type="none" w="med" len="med"/>
          </a:ln>
          <a:effectLst>
            <a:outerShdw blurRad="63500"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en-US" sz="2400"/>
          </a:p>
        </p:txBody>
      </p:sp>
      <p:sp>
        <p:nvSpPr>
          <p:cNvPr id="51235" name="Freeform 35"/>
          <p:cNvSpPr>
            <a:spLocks/>
          </p:cNvSpPr>
          <p:nvPr/>
        </p:nvSpPr>
        <p:spPr bwMode="auto">
          <a:xfrm>
            <a:off x="7621588" y="4625975"/>
            <a:ext cx="152400" cy="152400"/>
          </a:xfrm>
          <a:custGeom>
            <a:avLst/>
            <a:gdLst>
              <a:gd name="T0" fmla="*/ 95 w 96"/>
              <a:gd name="T1" fmla="*/ 0 h 96"/>
              <a:gd name="T2" fmla="*/ 49 w 96"/>
              <a:gd name="T3" fmla="*/ 95 h 96"/>
              <a:gd name="T4" fmla="*/ 0 w 96"/>
              <a:gd name="T5" fmla="*/ 0 h 96"/>
              <a:gd name="T6" fmla="*/ 95 w 96"/>
              <a:gd name="T7" fmla="*/ 0 h 96"/>
            </a:gdLst>
            <a:ahLst/>
            <a:cxnLst>
              <a:cxn ang="0">
                <a:pos x="T0" y="T1"/>
              </a:cxn>
              <a:cxn ang="0">
                <a:pos x="T2" y="T3"/>
              </a:cxn>
              <a:cxn ang="0">
                <a:pos x="T4" y="T5"/>
              </a:cxn>
              <a:cxn ang="0">
                <a:pos x="T6" y="T7"/>
              </a:cxn>
            </a:cxnLst>
            <a:rect l="0" t="0" r="r" b="b"/>
            <a:pathLst>
              <a:path w="96" h="96">
                <a:moveTo>
                  <a:pt x="95" y="0"/>
                </a:moveTo>
                <a:lnTo>
                  <a:pt x="49" y="95"/>
                </a:lnTo>
                <a:lnTo>
                  <a:pt x="0" y="0"/>
                </a:lnTo>
                <a:lnTo>
                  <a:pt x="95" y="0"/>
                </a:lnTo>
              </a:path>
            </a:pathLst>
          </a:custGeom>
          <a:solidFill>
            <a:srgbClr val="1F497D"/>
          </a:solidFill>
          <a:ln>
            <a:noFill/>
          </a:ln>
          <a:effectLst>
            <a:outerShdw blurRad="63500" dist="35921" dir="2700000" algn="ctr" rotWithShape="0">
              <a:schemeClr val="bg2"/>
            </a:outerShdw>
          </a:effectLst>
        </p:spPr>
        <p:txBody>
          <a:bodyPr/>
          <a:lstStyle/>
          <a:p>
            <a:endParaRPr lang="en-US" sz="2400"/>
          </a:p>
        </p:txBody>
      </p:sp>
    </p:spTree>
    <p:extLst>
      <p:ext uri="{BB962C8B-B14F-4D97-AF65-F5344CB8AC3E}">
        <p14:creationId xmlns:p14="http://schemas.microsoft.com/office/powerpoint/2010/main" val="3305367967"/>
      </p:ext>
    </p:extLst>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Stochastic gradient descent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pPr>
                  <a:lnSpc>
                    <a:spcPct val="120000"/>
                  </a:lnSpc>
                </a:pPr>
                <a:r>
                  <a:rPr lang="en-US" sz="3000" dirty="0" smtClean="0"/>
                  <a:t>Repeatedly run through the training set.</a:t>
                </a:r>
              </a:p>
              <a:p>
                <a:pPr>
                  <a:lnSpc>
                    <a:spcPct val="120000"/>
                  </a:lnSpc>
                </a:pPr>
                <a:r>
                  <a:rPr lang="en-US" sz="3000" dirty="0"/>
                  <a:t>Whenever a training point is encountered, update </a:t>
                </a:r>
                <a:r>
                  <a:rPr lang="en-US" sz="3000" dirty="0" smtClean="0"/>
                  <a:t>the parameters </a:t>
                </a:r>
                <a:r>
                  <a:rPr lang="en-US" sz="3000" dirty="0"/>
                  <a:t>according to the gradient of the error </a:t>
                </a:r>
                <a:r>
                  <a:rPr lang="en-US" sz="3000" dirty="0" smtClean="0"/>
                  <a:t>with respect </a:t>
                </a:r>
                <a:r>
                  <a:rPr lang="en-US" sz="3000" dirty="0"/>
                  <a:t>to that training example only</a:t>
                </a:r>
                <a:r>
                  <a:rPr lang="en-US" sz="3000" dirty="0" smtClean="0"/>
                  <a:t>.</a:t>
                </a:r>
              </a:p>
              <a:p>
                <a:endParaRPr lang="en-US" sz="2800" dirty="0"/>
              </a:p>
              <a:p>
                <a:pPr marL="0" lvl="0" indent="0">
                  <a:buNone/>
                </a:pPr>
                <a:r>
                  <a:rPr lang="en-US" dirty="0">
                    <a:solidFill>
                      <a:prstClr val="black"/>
                    </a:solidFill>
                  </a:rPr>
                  <a:t>Repeat </a:t>
                </a:r>
                <a:r>
                  <a:rPr lang="en-US" dirty="0" smtClean="0">
                    <a:solidFill>
                      <a:prstClr val="black"/>
                    </a:solidFill>
                  </a:rPr>
                  <a:t>{</a:t>
                </a:r>
              </a:p>
              <a:p>
                <a:pPr marL="0" lvl="0" indent="0">
                  <a:buNone/>
                </a:pPr>
                <a:r>
                  <a:rPr lang="en-US" dirty="0">
                    <a:solidFill>
                      <a:prstClr val="black"/>
                    </a:solidFill>
                  </a:rPr>
                  <a:t> </a:t>
                </a:r>
                <a:r>
                  <a:rPr lang="en-US" dirty="0" smtClean="0">
                    <a:solidFill>
                      <a:prstClr val="black"/>
                    </a:solidFill>
                  </a:rPr>
                  <a:t> for I = 1 to m do</a:t>
                </a:r>
                <a:endParaRPr lang="en-US" dirty="0">
                  <a:solidFill>
                    <a:prstClr val="black"/>
                  </a:solidFill>
                </a:endParaRPr>
              </a:p>
              <a:p>
                <a:pPr marL="0" lvl="0" indent="0">
                  <a:buNone/>
                </a:pPr>
                <a:r>
                  <a:rPr lang="en-US" dirty="0">
                    <a:solidFill>
                      <a:prstClr val="black"/>
                    </a:solidFill>
                  </a:rPr>
                  <a:t>  </a:t>
                </a:r>
                <a14:m>
                  <m:oMath xmlns:m="http://schemas.openxmlformats.org/officeDocument/2006/math">
                    <m:sSub>
                      <m:sSubPr>
                        <m:ctrlPr>
                          <a:rPr lang="en-US" i="1" smtClean="0">
                            <a:solidFill>
                              <a:srgbClr val="0033CC"/>
                            </a:solidFill>
                            <a:latin typeface="Cambria Math" panose="02040503050406030204" pitchFamily="18" charset="0"/>
                          </a:rPr>
                        </m:ctrlPr>
                      </m:sSubPr>
                      <m:e>
                        <m:r>
                          <a:rPr lang="en-IN" b="0" i="1" smtClean="0">
                            <a:solidFill>
                              <a:srgbClr val="0033CC"/>
                            </a:solidFill>
                            <a:latin typeface="Cambria Math"/>
                          </a:rPr>
                          <m:t>   </m:t>
                        </m:r>
                        <m:r>
                          <a:rPr lang="en-US" i="1">
                            <a:solidFill>
                              <a:srgbClr val="0033CC"/>
                            </a:solidFill>
                            <a:latin typeface="Cambria Math"/>
                            <a:ea typeface="Cambria Math"/>
                          </a:rPr>
                          <m:t>𝜃</m:t>
                        </m:r>
                      </m:e>
                      <m:sub>
                        <m:r>
                          <a:rPr lang="en-IN" i="1">
                            <a:solidFill>
                              <a:srgbClr val="0033CC"/>
                            </a:solidFill>
                            <a:latin typeface="Cambria Math"/>
                          </a:rPr>
                          <m:t>𝑗</m:t>
                        </m:r>
                      </m:sub>
                    </m:sSub>
                    <m:r>
                      <a:rPr lang="en-IN" i="1">
                        <a:solidFill>
                          <a:srgbClr val="0033CC"/>
                        </a:solidFill>
                        <a:latin typeface="Cambria Math"/>
                      </a:rPr>
                      <m:t> ≔ </m:t>
                    </m:r>
                    <m:sSub>
                      <m:sSubPr>
                        <m:ctrlPr>
                          <a:rPr lang="en-IN" i="1">
                            <a:solidFill>
                              <a:srgbClr val="0033CC"/>
                            </a:solidFill>
                            <a:latin typeface="Cambria Math" panose="02040503050406030204" pitchFamily="18" charset="0"/>
                          </a:rPr>
                        </m:ctrlPr>
                      </m:sSubPr>
                      <m:e>
                        <m:r>
                          <a:rPr lang="en-IN" i="1">
                            <a:solidFill>
                              <a:srgbClr val="0033CC"/>
                            </a:solidFill>
                            <a:latin typeface="Cambria Math"/>
                            <a:ea typeface="Cambria Math"/>
                          </a:rPr>
                          <m:t>𝜃</m:t>
                        </m:r>
                      </m:e>
                      <m:sub>
                        <m:r>
                          <a:rPr lang="en-IN" i="1">
                            <a:solidFill>
                              <a:srgbClr val="0033CC"/>
                            </a:solidFill>
                            <a:latin typeface="Cambria Math"/>
                          </a:rPr>
                          <m:t>𝑗</m:t>
                        </m:r>
                      </m:sub>
                    </m:sSub>
                    <m:r>
                      <a:rPr lang="en-IN" i="1">
                        <a:solidFill>
                          <a:srgbClr val="0033CC"/>
                        </a:solidFill>
                        <a:latin typeface="Cambria Math"/>
                      </a:rPr>
                      <m:t>+</m:t>
                    </m:r>
                    <m:r>
                      <a:rPr lang="en-IN" i="1">
                        <a:solidFill>
                          <a:srgbClr val="0033CC"/>
                        </a:solidFill>
                        <a:latin typeface="Cambria Math"/>
                        <a:ea typeface="Cambria Math"/>
                      </a:rPr>
                      <m:t>𝛼</m:t>
                    </m:r>
                    <m:sSup>
                      <m:sSupPr>
                        <m:ctrlPr>
                          <a:rPr lang="en-IN" i="1">
                            <a:solidFill>
                              <a:srgbClr val="0033CC"/>
                            </a:solidFill>
                            <a:latin typeface="Cambria Math" panose="02040503050406030204" pitchFamily="18" charset="0"/>
                            <a:ea typeface="Cambria Math"/>
                          </a:rPr>
                        </m:ctrlPr>
                      </m:sSupPr>
                      <m:e>
                        <m:r>
                          <a:rPr lang="en-IN" b="0" i="1" smtClean="0">
                            <a:solidFill>
                              <a:srgbClr val="0033CC"/>
                            </a:solidFill>
                            <a:latin typeface="Cambria Math"/>
                            <a:ea typeface="Cambria Math"/>
                          </a:rPr>
                          <m:t>(</m:t>
                        </m:r>
                        <m:r>
                          <a:rPr lang="en-IN" i="1">
                            <a:solidFill>
                              <a:srgbClr val="0033CC"/>
                            </a:solidFill>
                            <a:latin typeface="Cambria Math"/>
                            <a:ea typeface="Cambria Math"/>
                          </a:rPr>
                          <m:t>𝑦</m:t>
                        </m:r>
                      </m:e>
                      <m:sup>
                        <m:d>
                          <m:dPr>
                            <m:ctrlPr>
                              <a:rPr lang="en-IN" i="1">
                                <a:solidFill>
                                  <a:srgbClr val="0033CC"/>
                                </a:solidFill>
                                <a:latin typeface="Cambria Math" panose="02040503050406030204" pitchFamily="18" charset="0"/>
                                <a:ea typeface="Cambria Math"/>
                              </a:rPr>
                            </m:ctrlPr>
                          </m:dPr>
                          <m:e>
                            <m:r>
                              <a:rPr lang="en-IN" i="1">
                                <a:solidFill>
                                  <a:srgbClr val="0033CC"/>
                                </a:solidFill>
                                <a:latin typeface="Cambria Math"/>
                                <a:ea typeface="Cambria Math"/>
                              </a:rPr>
                              <m:t>𝑖</m:t>
                            </m:r>
                          </m:e>
                        </m:d>
                      </m:sup>
                    </m:sSup>
                    <m:r>
                      <a:rPr lang="en-IN" i="1">
                        <a:solidFill>
                          <a:srgbClr val="0033CC"/>
                        </a:solidFill>
                        <a:latin typeface="Cambria Math"/>
                        <a:ea typeface="Cambria Math"/>
                      </a:rPr>
                      <m:t>−</m:t>
                    </m:r>
                    <m:r>
                      <a:rPr lang="en-IN" i="1">
                        <a:solidFill>
                          <a:srgbClr val="0033CC"/>
                        </a:solidFill>
                        <a:latin typeface="Cambria Math"/>
                        <a:ea typeface="Cambria Math"/>
                      </a:rPr>
                      <m:t>h</m:t>
                    </m:r>
                    <m:d>
                      <m:dPr>
                        <m:ctrlPr>
                          <a:rPr lang="en-IN" i="1">
                            <a:solidFill>
                              <a:srgbClr val="0033CC"/>
                            </a:solidFill>
                            <a:latin typeface="Cambria Math" panose="02040503050406030204" pitchFamily="18" charset="0"/>
                            <a:ea typeface="Cambria Math"/>
                          </a:rPr>
                        </m:ctrlPr>
                      </m:dPr>
                      <m:e>
                        <m:sSup>
                          <m:sSupPr>
                            <m:ctrlPr>
                              <a:rPr lang="en-IN" i="1">
                                <a:solidFill>
                                  <a:srgbClr val="0033CC"/>
                                </a:solidFill>
                                <a:latin typeface="Cambria Math" panose="02040503050406030204" pitchFamily="18" charset="0"/>
                                <a:ea typeface="Cambria Math"/>
                              </a:rPr>
                            </m:ctrlPr>
                          </m:sSupPr>
                          <m:e>
                            <m:r>
                              <a:rPr lang="en-IN" i="1">
                                <a:solidFill>
                                  <a:srgbClr val="0033CC"/>
                                </a:solidFill>
                                <a:latin typeface="Cambria Math"/>
                                <a:ea typeface="Cambria Math"/>
                              </a:rPr>
                              <m:t>𝑥</m:t>
                            </m:r>
                          </m:e>
                          <m:sup>
                            <m:d>
                              <m:dPr>
                                <m:ctrlPr>
                                  <a:rPr lang="en-IN" i="1">
                                    <a:solidFill>
                                      <a:srgbClr val="0033CC"/>
                                    </a:solidFill>
                                    <a:latin typeface="Cambria Math" panose="02040503050406030204" pitchFamily="18" charset="0"/>
                                    <a:ea typeface="Cambria Math"/>
                                  </a:rPr>
                                </m:ctrlPr>
                              </m:dPr>
                              <m:e>
                                <m:r>
                                  <a:rPr lang="en-IN" i="1">
                                    <a:solidFill>
                                      <a:srgbClr val="0033CC"/>
                                    </a:solidFill>
                                    <a:latin typeface="Cambria Math"/>
                                    <a:ea typeface="Cambria Math"/>
                                  </a:rPr>
                                  <m:t>𝑖</m:t>
                                </m:r>
                              </m:e>
                            </m:d>
                          </m:sup>
                        </m:sSup>
                      </m:e>
                    </m:d>
                    <m:r>
                      <a:rPr lang="en-IN" i="1">
                        <a:solidFill>
                          <a:srgbClr val="0033CC"/>
                        </a:solidFill>
                        <a:latin typeface="Cambria Math"/>
                        <a:ea typeface="Cambria Math"/>
                      </a:rPr>
                      <m:t>)</m:t>
                    </m:r>
                    <m:sSup>
                      <m:sSupPr>
                        <m:ctrlPr>
                          <a:rPr lang="en-IN" i="1">
                            <a:solidFill>
                              <a:srgbClr val="0033CC"/>
                            </a:solidFill>
                            <a:latin typeface="Cambria Math" panose="02040503050406030204" pitchFamily="18" charset="0"/>
                            <a:ea typeface="Cambria Math"/>
                          </a:rPr>
                        </m:ctrlPr>
                      </m:sSupPr>
                      <m:e>
                        <m:sSub>
                          <m:sSubPr>
                            <m:ctrlPr>
                              <a:rPr lang="en-IN" i="1">
                                <a:solidFill>
                                  <a:srgbClr val="0033CC"/>
                                </a:solidFill>
                                <a:latin typeface="Cambria Math" panose="02040503050406030204" pitchFamily="18" charset="0"/>
                                <a:ea typeface="Cambria Math"/>
                              </a:rPr>
                            </m:ctrlPr>
                          </m:sSubPr>
                          <m:e>
                            <m:r>
                              <a:rPr lang="en-IN" i="1">
                                <a:solidFill>
                                  <a:srgbClr val="0033CC"/>
                                </a:solidFill>
                                <a:latin typeface="Cambria Math"/>
                                <a:ea typeface="Cambria Math"/>
                              </a:rPr>
                              <m:t>𝑥</m:t>
                            </m:r>
                          </m:e>
                          <m:sub>
                            <m:r>
                              <a:rPr lang="en-IN" i="1">
                                <a:solidFill>
                                  <a:srgbClr val="0033CC"/>
                                </a:solidFill>
                                <a:latin typeface="Cambria Math"/>
                                <a:ea typeface="Cambria Math"/>
                              </a:rPr>
                              <m:t>𝑗</m:t>
                            </m:r>
                          </m:sub>
                        </m:sSub>
                      </m:e>
                      <m:sup>
                        <m:r>
                          <a:rPr lang="en-IN" i="1">
                            <a:solidFill>
                              <a:srgbClr val="0033CC"/>
                            </a:solidFill>
                            <a:latin typeface="Cambria Math"/>
                            <a:ea typeface="Cambria Math"/>
                          </a:rPr>
                          <m:t>(</m:t>
                        </m:r>
                        <m:r>
                          <a:rPr lang="en-IN" i="1">
                            <a:solidFill>
                              <a:srgbClr val="0033CC"/>
                            </a:solidFill>
                            <a:latin typeface="Cambria Math"/>
                            <a:ea typeface="Cambria Math"/>
                          </a:rPr>
                          <m:t>𝑖</m:t>
                        </m:r>
                        <m:r>
                          <a:rPr lang="en-IN" i="1">
                            <a:solidFill>
                              <a:srgbClr val="0033CC"/>
                            </a:solidFill>
                            <a:latin typeface="Cambria Math"/>
                            <a:ea typeface="Cambria Math"/>
                          </a:rPr>
                          <m:t>)</m:t>
                        </m:r>
                      </m:sup>
                    </m:sSup>
                  </m:oMath>
                </a14:m>
                <a:r>
                  <a:rPr lang="en-US" dirty="0" smtClean="0">
                    <a:solidFill>
                      <a:prstClr val="black"/>
                    </a:solidFill>
                  </a:rPr>
                  <a:t>  (for every j)</a:t>
                </a:r>
              </a:p>
              <a:p>
                <a:pPr marL="0" lvl="0" indent="0">
                  <a:buNone/>
                </a:pPr>
                <a:r>
                  <a:rPr lang="en-US" dirty="0">
                    <a:solidFill>
                      <a:prstClr val="black"/>
                    </a:solidFill>
                  </a:rPr>
                  <a:t> </a:t>
                </a:r>
                <a:r>
                  <a:rPr lang="en-US" dirty="0" smtClean="0">
                    <a:solidFill>
                      <a:prstClr val="black"/>
                    </a:solidFill>
                  </a:rPr>
                  <a:t> end for</a:t>
                </a:r>
                <a:endParaRPr lang="en-US" dirty="0">
                  <a:solidFill>
                    <a:prstClr val="black"/>
                  </a:solidFill>
                </a:endParaRPr>
              </a:p>
              <a:p>
                <a:pPr marL="0" lvl="0" indent="0">
                  <a:buNone/>
                </a:pPr>
                <a:r>
                  <a:rPr lang="en-US" dirty="0" smtClean="0">
                    <a:solidFill>
                      <a:prstClr val="black"/>
                    </a:solidFill>
                  </a:rPr>
                  <a:t>} until convergence</a:t>
                </a:r>
                <a:endParaRPr lang="en-US" dirty="0">
                  <a:solidFill>
                    <a:prstClr val="black"/>
                  </a:solidFill>
                </a:endParaRPr>
              </a:p>
              <a:p>
                <a:pPr marL="0" indent="0">
                  <a:buNone/>
                </a:pPr>
                <a:endParaRPr lang="en-US" sz="2800" dirty="0"/>
              </a:p>
              <a:p>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33" t="-1078"/>
                </a:stretch>
              </a:blipFill>
            </p:spPr>
            <p:txBody>
              <a:bodyPr/>
              <a:lstStyle/>
              <a:p>
                <a:r>
                  <a:rPr lang="en-IN">
                    <a:noFill/>
                  </a:rPr>
                  <a:t> </a:t>
                </a:r>
              </a:p>
            </p:txBody>
          </p:sp>
        </mc:Fallback>
      </mc:AlternateContent>
    </p:spTree>
    <p:extLst>
      <p:ext uri="{BB962C8B-B14F-4D97-AF65-F5344CB8AC3E}">
        <p14:creationId xmlns:p14="http://schemas.microsoft.com/office/powerpoint/2010/main" val="8062615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a:cs typeface="Arial" charset="0"/>
              </a:rPr>
              <a:t>Linear regression</a:t>
            </a:r>
          </a:p>
        </p:txBody>
      </p:sp>
      <p:sp>
        <p:nvSpPr>
          <p:cNvPr id="16387" name="Rectangle 3"/>
          <p:cNvSpPr>
            <a:spLocks noGrp="1" noChangeArrowheads="1"/>
          </p:cNvSpPr>
          <p:nvPr>
            <p:ph type="body" idx="1"/>
          </p:nvPr>
        </p:nvSpPr>
        <p:spPr>
          <a:xfrm>
            <a:off x="457200" y="1600200"/>
            <a:ext cx="4648200" cy="4525963"/>
          </a:xfrm>
        </p:spPr>
        <p:txBody>
          <a:bodyPr/>
          <a:lstStyle/>
          <a:p>
            <a:pPr eaLnBrk="1" hangingPunct="1"/>
            <a:r>
              <a:rPr lang="en-US" sz="2400" dirty="0">
                <a:latin typeface="Arial" charset="0"/>
                <a:cs typeface="Arial" charset="0"/>
              </a:rPr>
              <a:t>Given an input x </a:t>
            </a:r>
            <a:r>
              <a:rPr lang="en-US" sz="2400" dirty="0" smtClean="0">
                <a:latin typeface="Arial" charset="0"/>
                <a:cs typeface="Arial" charset="0"/>
              </a:rPr>
              <a:t>compute </a:t>
            </a:r>
            <a:r>
              <a:rPr lang="en-US" sz="2400" dirty="0">
                <a:latin typeface="Arial" charset="0"/>
                <a:cs typeface="Arial" charset="0"/>
              </a:rPr>
              <a:t>an output y</a:t>
            </a:r>
          </a:p>
          <a:p>
            <a:pPr eaLnBrk="1" hangingPunct="1"/>
            <a:r>
              <a:rPr lang="en-US" sz="2400" dirty="0">
                <a:latin typeface="Arial" charset="0"/>
                <a:cs typeface="Arial" charset="0"/>
              </a:rPr>
              <a:t>For example:</a:t>
            </a:r>
          </a:p>
          <a:p>
            <a:pPr eaLnBrk="1" hangingPunct="1">
              <a:buFontTx/>
              <a:buNone/>
            </a:pPr>
            <a:r>
              <a:rPr lang="en-US" sz="2400" dirty="0">
                <a:latin typeface="Arial" charset="0"/>
                <a:cs typeface="Arial" charset="0"/>
              </a:rPr>
              <a:t>    - Predict height from age</a:t>
            </a:r>
          </a:p>
          <a:p>
            <a:pPr eaLnBrk="1" hangingPunct="1">
              <a:buFontTx/>
              <a:buNone/>
            </a:pPr>
            <a:r>
              <a:rPr lang="en-US" sz="2400" dirty="0">
                <a:latin typeface="Arial" charset="0"/>
                <a:cs typeface="Arial" charset="0"/>
              </a:rPr>
              <a:t>    - Predict </a:t>
            </a:r>
            <a:r>
              <a:rPr lang="en-US" sz="2400" dirty="0" smtClean="0">
                <a:latin typeface="Arial" charset="0"/>
                <a:cs typeface="Arial" charset="0"/>
              </a:rPr>
              <a:t>house price from house area</a:t>
            </a:r>
          </a:p>
          <a:p>
            <a:pPr eaLnBrk="1" hangingPunct="1">
              <a:buFontTx/>
              <a:buNone/>
            </a:pPr>
            <a:r>
              <a:rPr lang="en-US" sz="2400" dirty="0">
                <a:latin typeface="Arial" charset="0"/>
                <a:cs typeface="Arial" charset="0"/>
              </a:rPr>
              <a:t> </a:t>
            </a:r>
            <a:r>
              <a:rPr lang="en-US" sz="2400" dirty="0" smtClean="0">
                <a:latin typeface="Arial" charset="0"/>
                <a:cs typeface="Arial" charset="0"/>
              </a:rPr>
              <a:t>   - </a:t>
            </a:r>
            <a:r>
              <a:rPr lang="en-US" sz="2400" dirty="0">
                <a:latin typeface="Arial" charset="0"/>
                <a:cs typeface="Arial" charset="0"/>
              </a:rPr>
              <a:t>Predict distance from wall from sensors</a:t>
            </a:r>
            <a:endParaRPr lang="en-US" dirty="0">
              <a:latin typeface="Arial" charset="0"/>
              <a:cs typeface="Arial" charset="0"/>
            </a:endParaRPr>
          </a:p>
        </p:txBody>
      </p:sp>
      <p:sp>
        <p:nvSpPr>
          <p:cNvPr id="16388" name="Line 4"/>
          <p:cNvSpPr>
            <a:spLocks noChangeShapeType="1"/>
          </p:cNvSpPr>
          <p:nvPr/>
        </p:nvSpPr>
        <p:spPr bwMode="auto">
          <a:xfrm flipH="1">
            <a:off x="5715000" y="4800600"/>
            <a:ext cx="3200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89" name="Line 5"/>
          <p:cNvSpPr>
            <a:spLocks noChangeShapeType="1"/>
          </p:cNvSpPr>
          <p:nvPr/>
        </p:nvSpPr>
        <p:spPr bwMode="auto">
          <a:xfrm flipV="1">
            <a:off x="5715000" y="1371600"/>
            <a:ext cx="0" cy="3429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0" name="Oval 6"/>
          <p:cNvSpPr>
            <a:spLocks noChangeArrowheads="1"/>
          </p:cNvSpPr>
          <p:nvPr/>
        </p:nvSpPr>
        <p:spPr bwMode="auto">
          <a:xfrm>
            <a:off x="6248400" y="4343400"/>
            <a:ext cx="76200" cy="76200"/>
          </a:xfrm>
          <a:prstGeom prst="ellipse">
            <a:avLst/>
          </a:prstGeom>
          <a:solidFill>
            <a:schemeClr val="accent1"/>
          </a:solidFill>
          <a:ln w="9525">
            <a:solidFill>
              <a:schemeClr val="tx1"/>
            </a:solidFill>
            <a:round/>
            <a:headEnd/>
            <a:tailEnd/>
          </a:ln>
        </p:spPr>
        <p:txBody>
          <a:bodyPr wrap="none" anchor="ctr"/>
          <a:lstStyle/>
          <a:p>
            <a:endParaRPr lang="en-US">
              <a:cs typeface="Arial" charset="0"/>
            </a:endParaRPr>
          </a:p>
        </p:txBody>
      </p:sp>
      <p:sp>
        <p:nvSpPr>
          <p:cNvPr id="16391" name="Line 7"/>
          <p:cNvSpPr>
            <a:spLocks noChangeShapeType="1"/>
          </p:cNvSpPr>
          <p:nvPr/>
        </p:nvSpPr>
        <p:spPr bwMode="auto">
          <a:xfrm flipV="1">
            <a:off x="5715000" y="2514600"/>
            <a:ext cx="2667000" cy="2286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2" name="Oval 8"/>
          <p:cNvSpPr>
            <a:spLocks noChangeArrowheads="1"/>
          </p:cNvSpPr>
          <p:nvPr/>
        </p:nvSpPr>
        <p:spPr bwMode="auto">
          <a:xfrm>
            <a:off x="6553200" y="3810000"/>
            <a:ext cx="76200" cy="76200"/>
          </a:xfrm>
          <a:prstGeom prst="ellipse">
            <a:avLst/>
          </a:prstGeom>
          <a:solidFill>
            <a:schemeClr val="accent1"/>
          </a:solidFill>
          <a:ln w="9525">
            <a:solidFill>
              <a:schemeClr val="tx1"/>
            </a:solidFill>
            <a:round/>
            <a:headEnd/>
            <a:tailEnd/>
          </a:ln>
        </p:spPr>
        <p:txBody>
          <a:bodyPr wrap="none" anchor="ctr"/>
          <a:lstStyle/>
          <a:p>
            <a:endParaRPr lang="en-US">
              <a:cs typeface="Arial" charset="0"/>
            </a:endParaRPr>
          </a:p>
        </p:txBody>
      </p:sp>
      <p:sp>
        <p:nvSpPr>
          <p:cNvPr id="16393" name="Oval 9"/>
          <p:cNvSpPr>
            <a:spLocks noChangeArrowheads="1"/>
          </p:cNvSpPr>
          <p:nvPr/>
        </p:nvSpPr>
        <p:spPr bwMode="auto">
          <a:xfrm>
            <a:off x="8382000" y="2819400"/>
            <a:ext cx="76200" cy="76200"/>
          </a:xfrm>
          <a:prstGeom prst="ellipse">
            <a:avLst/>
          </a:prstGeom>
          <a:solidFill>
            <a:schemeClr val="accent1"/>
          </a:solidFill>
          <a:ln w="9525">
            <a:solidFill>
              <a:schemeClr val="tx1"/>
            </a:solidFill>
            <a:round/>
            <a:headEnd/>
            <a:tailEnd/>
          </a:ln>
        </p:spPr>
        <p:txBody>
          <a:bodyPr wrap="none" anchor="ctr"/>
          <a:lstStyle/>
          <a:p>
            <a:endParaRPr lang="en-US">
              <a:cs typeface="Arial" charset="0"/>
            </a:endParaRPr>
          </a:p>
        </p:txBody>
      </p:sp>
      <p:sp>
        <p:nvSpPr>
          <p:cNvPr id="16394" name="Oval 10"/>
          <p:cNvSpPr>
            <a:spLocks noChangeArrowheads="1"/>
          </p:cNvSpPr>
          <p:nvPr/>
        </p:nvSpPr>
        <p:spPr bwMode="auto">
          <a:xfrm>
            <a:off x="8001000" y="2971800"/>
            <a:ext cx="76200" cy="76200"/>
          </a:xfrm>
          <a:prstGeom prst="ellipse">
            <a:avLst/>
          </a:prstGeom>
          <a:solidFill>
            <a:schemeClr val="accent1"/>
          </a:solidFill>
          <a:ln w="9525">
            <a:solidFill>
              <a:schemeClr val="tx1"/>
            </a:solidFill>
            <a:round/>
            <a:headEnd/>
            <a:tailEnd/>
          </a:ln>
        </p:spPr>
        <p:txBody>
          <a:bodyPr wrap="none" anchor="ctr"/>
          <a:lstStyle/>
          <a:p>
            <a:endParaRPr lang="en-US">
              <a:cs typeface="Arial" charset="0"/>
            </a:endParaRPr>
          </a:p>
        </p:txBody>
      </p:sp>
      <p:sp>
        <p:nvSpPr>
          <p:cNvPr id="16395" name="Oval 11"/>
          <p:cNvSpPr>
            <a:spLocks noChangeArrowheads="1"/>
          </p:cNvSpPr>
          <p:nvPr/>
        </p:nvSpPr>
        <p:spPr bwMode="auto">
          <a:xfrm>
            <a:off x="7543800" y="2971800"/>
            <a:ext cx="76200" cy="76200"/>
          </a:xfrm>
          <a:prstGeom prst="ellipse">
            <a:avLst/>
          </a:prstGeom>
          <a:solidFill>
            <a:schemeClr val="accent1"/>
          </a:solidFill>
          <a:ln w="9525">
            <a:solidFill>
              <a:schemeClr val="tx1"/>
            </a:solidFill>
            <a:round/>
            <a:headEnd/>
            <a:tailEnd/>
          </a:ln>
        </p:spPr>
        <p:txBody>
          <a:bodyPr wrap="none" anchor="ctr"/>
          <a:lstStyle/>
          <a:p>
            <a:endParaRPr lang="en-US">
              <a:cs typeface="Arial" charset="0"/>
            </a:endParaRPr>
          </a:p>
        </p:txBody>
      </p:sp>
      <p:sp>
        <p:nvSpPr>
          <p:cNvPr id="16396" name="Oval 12"/>
          <p:cNvSpPr>
            <a:spLocks noChangeArrowheads="1"/>
          </p:cNvSpPr>
          <p:nvPr/>
        </p:nvSpPr>
        <p:spPr bwMode="auto">
          <a:xfrm>
            <a:off x="7315200" y="3581400"/>
            <a:ext cx="76200" cy="76200"/>
          </a:xfrm>
          <a:prstGeom prst="ellipse">
            <a:avLst/>
          </a:prstGeom>
          <a:solidFill>
            <a:schemeClr val="accent1"/>
          </a:solidFill>
          <a:ln w="9525">
            <a:solidFill>
              <a:schemeClr val="tx1"/>
            </a:solidFill>
            <a:round/>
            <a:headEnd/>
            <a:tailEnd/>
          </a:ln>
        </p:spPr>
        <p:txBody>
          <a:bodyPr wrap="none" anchor="ctr"/>
          <a:lstStyle/>
          <a:p>
            <a:endParaRPr lang="en-US">
              <a:cs typeface="Arial" charset="0"/>
            </a:endParaRPr>
          </a:p>
        </p:txBody>
      </p:sp>
      <p:sp>
        <p:nvSpPr>
          <p:cNvPr id="16397" name="Oval 13"/>
          <p:cNvSpPr>
            <a:spLocks noChangeArrowheads="1"/>
          </p:cNvSpPr>
          <p:nvPr/>
        </p:nvSpPr>
        <p:spPr bwMode="auto">
          <a:xfrm>
            <a:off x="6781800" y="3429000"/>
            <a:ext cx="76200" cy="76200"/>
          </a:xfrm>
          <a:prstGeom prst="ellipse">
            <a:avLst/>
          </a:prstGeom>
          <a:solidFill>
            <a:schemeClr val="accent1"/>
          </a:solidFill>
          <a:ln w="9525">
            <a:solidFill>
              <a:schemeClr val="tx1"/>
            </a:solidFill>
            <a:round/>
            <a:headEnd/>
            <a:tailEnd/>
          </a:ln>
        </p:spPr>
        <p:txBody>
          <a:bodyPr wrap="none" anchor="ctr"/>
          <a:lstStyle/>
          <a:p>
            <a:endParaRPr lang="en-US">
              <a:cs typeface="Arial" charset="0"/>
            </a:endParaRPr>
          </a:p>
        </p:txBody>
      </p:sp>
      <p:sp>
        <p:nvSpPr>
          <p:cNvPr id="16398" name="Text Box 14"/>
          <p:cNvSpPr txBox="1">
            <a:spLocks noChangeArrowheads="1"/>
          </p:cNvSpPr>
          <p:nvPr/>
        </p:nvSpPr>
        <p:spPr bwMode="auto">
          <a:xfrm>
            <a:off x="7391400" y="49530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cs typeface="Arial" charset="0"/>
              </a:defRPr>
            </a:lvl1pPr>
            <a:lvl2pPr>
              <a:defRPr sz="2400">
                <a:solidFill>
                  <a:schemeClr val="tx1"/>
                </a:solidFill>
                <a:latin typeface="Arial" charset="0"/>
                <a:ea typeface="Arial" charset="0"/>
                <a:cs typeface="Arial" charset="0"/>
              </a:defRPr>
            </a:lvl2pPr>
            <a:lvl3pPr>
              <a:defRPr sz="2400">
                <a:solidFill>
                  <a:schemeClr val="tx1"/>
                </a:solidFill>
                <a:latin typeface="Arial" charset="0"/>
                <a:ea typeface="Arial" charset="0"/>
                <a:cs typeface="Arial" charset="0"/>
              </a:defRPr>
            </a:lvl3pPr>
            <a:lvl4pPr>
              <a:defRPr sz="2000">
                <a:solidFill>
                  <a:schemeClr val="tx1"/>
                </a:solidFill>
                <a:latin typeface="Arial" charset="0"/>
                <a:ea typeface="Arial" charset="0"/>
                <a:cs typeface="Arial" charset="0"/>
              </a:defRPr>
            </a:lvl4pPr>
            <a:lvl5pPr>
              <a:defRPr sz="2000">
                <a:solidFill>
                  <a:schemeClr val="tx1"/>
                </a:solidFill>
                <a:latin typeface="Arial" charset="0"/>
                <a:ea typeface="Arial" charset="0"/>
                <a:cs typeface="Arial" charset="0"/>
              </a:defRPr>
            </a:lvl5pPr>
            <a:lvl6pPr eaLnBrk="0" hangingPunct="0">
              <a:defRPr sz="2000">
                <a:solidFill>
                  <a:schemeClr val="tx1"/>
                </a:solidFill>
                <a:latin typeface="Arial" charset="0"/>
                <a:ea typeface="Arial" charset="0"/>
                <a:cs typeface="Arial" charset="0"/>
              </a:defRPr>
            </a:lvl6pPr>
            <a:lvl7pPr eaLnBrk="0" hangingPunct="0">
              <a:defRPr sz="2000">
                <a:solidFill>
                  <a:schemeClr val="tx1"/>
                </a:solidFill>
                <a:latin typeface="Arial" charset="0"/>
                <a:ea typeface="Arial" charset="0"/>
                <a:cs typeface="Arial" charset="0"/>
              </a:defRPr>
            </a:lvl7pPr>
            <a:lvl8pPr eaLnBrk="0" hangingPunct="0">
              <a:defRPr sz="2000">
                <a:solidFill>
                  <a:schemeClr val="tx1"/>
                </a:solidFill>
                <a:latin typeface="Arial" charset="0"/>
                <a:ea typeface="Arial" charset="0"/>
                <a:cs typeface="Arial" charset="0"/>
              </a:defRPr>
            </a:lvl8pPr>
            <a:lvl9pPr eaLnBrk="0" hangingPunct="0">
              <a:defRPr sz="2000">
                <a:solidFill>
                  <a:schemeClr val="tx1"/>
                </a:solidFill>
                <a:latin typeface="Arial" charset="0"/>
                <a:ea typeface="Arial" charset="0"/>
                <a:cs typeface="Arial" charset="0"/>
              </a:defRPr>
            </a:lvl9pPr>
          </a:lstStyle>
          <a:p>
            <a:pPr>
              <a:spcBef>
                <a:spcPct val="50000"/>
              </a:spcBef>
            </a:pPr>
            <a:r>
              <a:rPr lang="en-US" sz="1800"/>
              <a:t>X</a:t>
            </a:r>
          </a:p>
        </p:txBody>
      </p:sp>
      <p:sp>
        <p:nvSpPr>
          <p:cNvPr id="16399" name="Text Box 15"/>
          <p:cNvSpPr txBox="1">
            <a:spLocks noChangeArrowheads="1"/>
          </p:cNvSpPr>
          <p:nvPr/>
        </p:nvSpPr>
        <p:spPr bwMode="auto">
          <a:xfrm>
            <a:off x="5181600" y="2743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cs typeface="Arial" charset="0"/>
              </a:defRPr>
            </a:lvl1pPr>
            <a:lvl2pPr>
              <a:defRPr sz="2400">
                <a:solidFill>
                  <a:schemeClr val="tx1"/>
                </a:solidFill>
                <a:latin typeface="Arial" charset="0"/>
                <a:ea typeface="Arial" charset="0"/>
                <a:cs typeface="Arial" charset="0"/>
              </a:defRPr>
            </a:lvl2pPr>
            <a:lvl3pPr>
              <a:defRPr sz="2400">
                <a:solidFill>
                  <a:schemeClr val="tx1"/>
                </a:solidFill>
                <a:latin typeface="Arial" charset="0"/>
                <a:ea typeface="Arial" charset="0"/>
                <a:cs typeface="Arial" charset="0"/>
              </a:defRPr>
            </a:lvl3pPr>
            <a:lvl4pPr>
              <a:defRPr sz="2000">
                <a:solidFill>
                  <a:schemeClr val="tx1"/>
                </a:solidFill>
                <a:latin typeface="Arial" charset="0"/>
                <a:ea typeface="Arial" charset="0"/>
                <a:cs typeface="Arial" charset="0"/>
              </a:defRPr>
            </a:lvl4pPr>
            <a:lvl5pPr>
              <a:defRPr sz="2000">
                <a:solidFill>
                  <a:schemeClr val="tx1"/>
                </a:solidFill>
                <a:latin typeface="Arial" charset="0"/>
                <a:ea typeface="Arial" charset="0"/>
                <a:cs typeface="Arial" charset="0"/>
              </a:defRPr>
            </a:lvl5pPr>
            <a:lvl6pPr eaLnBrk="0" hangingPunct="0">
              <a:defRPr sz="2000">
                <a:solidFill>
                  <a:schemeClr val="tx1"/>
                </a:solidFill>
                <a:latin typeface="Arial" charset="0"/>
                <a:ea typeface="Arial" charset="0"/>
                <a:cs typeface="Arial" charset="0"/>
              </a:defRPr>
            </a:lvl6pPr>
            <a:lvl7pPr eaLnBrk="0" hangingPunct="0">
              <a:defRPr sz="2000">
                <a:solidFill>
                  <a:schemeClr val="tx1"/>
                </a:solidFill>
                <a:latin typeface="Arial" charset="0"/>
                <a:ea typeface="Arial" charset="0"/>
                <a:cs typeface="Arial" charset="0"/>
              </a:defRPr>
            </a:lvl7pPr>
            <a:lvl8pPr eaLnBrk="0" hangingPunct="0">
              <a:defRPr sz="2000">
                <a:solidFill>
                  <a:schemeClr val="tx1"/>
                </a:solidFill>
                <a:latin typeface="Arial" charset="0"/>
                <a:ea typeface="Arial" charset="0"/>
                <a:cs typeface="Arial" charset="0"/>
              </a:defRPr>
            </a:lvl8pPr>
            <a:lvl9pPr eaLnBrk="0" hangingPunct="0">
              <a:defRPr sz="2000">
                <a:solidFill>
                  <a:schemeClr val="tx1"/>
                </a:solidFill>
                <a:latin typeface="Arial" charset="0"/>
                <a:ea typeface="Arial" charset="0"/>
                <a:cs typeface="Arial" charset="0"/>
              </a:defRPr>
            </a:lvl9pPr>
          </a:lstStyle>
          <a:p>
            <a:pPr>
              <a:spcBef>
                <a:spcPct val="50000"/>
              </a:spcBef>
            </a:pPr>
            <a:r>
              <a:rPr lang="en-US" sz="1800"/>
              <a:t>Y</a:t>
            </a:r>
          </a:p>
        </p:txBody>
      </p:sp>
    </p:spTree>
    <p:extLst>
      <p:ext uri="{BB962C8B-B14F-4D97-AF65-F5344CB8AC3E}">
        <p14:creationId xmlns:p14="http://schemas.microsoft.com/office/powerpoint/2010/main" val="4062292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Linear Regression Equation</a:t>
            </a:r>
            <a:endParaRPr lang="en-US" dirty="0"/>
          </a:p>
        </p:txBody>
      </p:sp>
      <p:sp>
        <p:nvSpPr>
          <p:cNvPr id="8" name="Rectangle 2"/>
          <p:cNvSpPr>
            <a:spLocks noChangeArrowheads="1"/>
          </p:cNvSpPr>
          <p:nvPr/>
        </p:nvSpPr>
        <p:spPr bwMode="auto">
          <a:xfrm>
            <a:off x="2249762" y="1647305"/>
            <a:ext cx="5810250" cy="4114800"/>
          </a:xfrm>
          <a:prstGeom prst="rect">
            <a:avLst/>
          </a:prstGeom>
          <a:solidFill>
            <a:schemeClr val="bg1">
              <a:lumMod val="85000"/>
            </a:schemeClr>
          </a:solidFill>
          <a:ln w="12700">
            <a:solidFill>
              <a:schemeClr val="tx1"/>
            </a:solidFill>
            <a:miter lim="800000"/>
            <a:headEnd/>
            <a:tailEnd/>
          </a:ln>
          <a:effectLst/>
        </p:spPr>
        <p:txBody>
          <a:bodyPr wrap="none" anchor="ctr"/>
          <a:lstStyle/>
          <a:p>
            <a:endParaRPr lang="en-US"/>
          </a:p>
        </p:txBody>
      </p:sp>
      <p:sp>
        <p:nvSpPr>
          <p:cNvPr id="9" name="Line 5"/>
          <p:cNvSpPr>
            <a:spLocks noChangeShapeType="1"/>
          </p:cNvSpPr>
          <p:nvPr/>
        </p:nvSpPr>
        <p:spPr bwMode="auto">
          <a:xfrm>
            <a:off x="4438087" y="2352155"/>
            <a:ext cx="0" cy="3086100"/>
          </a:xfrm>
          <a:prstGeom prst="line">
            <a:avLst/>
          </a:prstGeom>
          <a:noFill/>
          <a:ln w="127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0" name="Text Box 6"/>
          <p:cNvSpPr txBox="1">
            <a:spLocks noChangeArrowheads="1"/>
          </p:cNvSpPr>
          <p:nvPr/>
        </p:nvSpPr>
        <p:spPr bwMode="auto">
          <a:xfrm>
            <a:off x="4166825" y="1833043"/>
            <a:ext cx="582211" cy="400110"/>
          </a:xfrm>
          <a:prstGeom prst="rect">
            <a:avLst/>
          </a:prstGeom>
          <a:solidFill>
            <a:schemeClr val="bg1">
              <a:lumMod val="85000"/>
            </a:schemeClr>
          </a:solidFill>
          <a:ln>
            <a:noFill/>
          </a:ln>
          <a:effectLst/>
        </p:spPr>
        <p:txBody>
          <a:bodyPr wrap="none">
            <a:spAutoFit/>
          </a:bodyPr>
          <a:lstStyle/>
          <a:p>
            <a:pPr algn="ctr" eaLnBrk="0" hangingPunct="0"/>
            <a:r>
              <a:rPr lang="en-US" altLang="en-US" sz="2000" i="1" dirty="0">
                <a:effectLst>
                  <a:outerShdw blurRad="38100" dist="38100" dir="2700000" algn="tl">
                    <a:srgbClr val="C0C0C0"/>
                  </a:outerShdw>
                </a:effectLst>
              </a:rPr>
              <a:t>E</a:t>
            </a:r>
            <a:r>
              <a:rPr lang="en-US" altLang="en-US" sz="2000" dirty="0">
                <a:effectLst>
                  <a:outerShdw blurRad="38100" dist="38100" dir="2700000" algn="tl">
                    <a:srgbClr val="C0C0C0"/>
                  </a:outerShdw>
                </a:effectLst>
              </a:rPr>
              <a:t>(</a:t>
            </a:r>
            <a:r>
              <a:rPr lang="en-US" altLang="en-US" sz="2000" i="1" dirty="0">
                <a:effectLst>
                  <a:outerShdw blurRad="38100" dist="38100" dir="2700000" algn="tl">
                    <a:srgbClr val="C0C0C0"/>
                  </a:outerShdw>
                </a:effectLst>
              </a:rPr>
              <a:t>y</a:t>
            </a:r>
            <a:r>
              <a:rPr lang="en-US" altLang="en-US" sz="2000" dirty="0">
                <a:effectLst>
                  <a:outerShdw blurRad="38100" dist="38100" dir="2700000" algn="tl">
                    <a:srgbClr val="C0C0C0"/>
                  </a:outerShdw>
                </a:effectLst>
              </a:rPr>
              <a:t>)</a:t>
            </a:r>
          </a:p>
        </p:txBody>
      </p:sp>
      <p:sp>
        <p:nvSpPr>
          <p:cNvPr id="11" name="Line 7"/>
          <p:cNvSpPr>
            <a:spLocks noChangeShapeType="1"/>
          </p:cNvSpPr>
          <p:nvPr/>
        </p:nvSpPr>
        <p:spPr bwMode="auto">
          <a:xfrm rot="5400000">
            <a:off x="6114487" y="3742805"/>
            <a:ext cx="0" cy="3352800"/>
          </a:xfrm>
          <a:prstGeom prst="line">
            <a:avLst/>
          </a:prstGeom>
          <a:noFill/>
          <a:ln w="127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2" name="Text Box 8"/>
          <p:cNvSpPr txBox="1">
            <a:spLocks noChangeArrowheads="1"/>
          </p:cNvSpPr>
          <p:nvPr/>
        </p:nvSpPr>
        <p:spPr bwMode="auto">
          <a:xfrm>
            <a:off x="7908362" y="5147743"/>
            <a:ext cx="336550" cy="457200"/>
          </a:xfrm>
          <a:prstGeom prst="rect">
            <a:avLst/>
          </a:prstGeom>
          <a:solidFill>
            <a:schemeClr val="bg1">
              <a:lumMod val="85000"/>
            </a:schemeClr>
          </a:solidFill>
          <a:ln>
            <a:noFill/>
          </a:ln>
          <a:effectLst/>
        </p:spPr>
        <p:txBody>
          <a:bodyPr wrap="none">
            <a:spAutoFit/>
          </a:bodyPr>
          <a:lstStyle/>
          <a:p>
            <a:pPr algn="ctr" eaLnBrk="0" hangingPunct="0"/>
            <a:r>
              <a:rPr lang="en-US" altLang="en-US" i="1">
                <a:effectLst>
                  <a:outerShdw blurRad="38100" dist="38100" dir="2700000" algn="tl">
                    <a:srgbClr val="C0C0C0"/>
                  </a:outerShdw>
                </a:effectLst>
                <a:latin typeface="Book Antiqua" pitchFamily="18" charset="0"/>
              </a:rPr>
              <a:t>x</a:t>
            </a:r>
            <a:endParaRPr lang="en-US" altLang="en-US">
              <a:effectLst>
                <a:outerShdw blurRad="38100" dist="38100" dir="2700000" algn="tl">
                  <a:srgbClr val="C0C0C0"/>
                </a:outerShdw>
              </a:effectLst>
              <a:latin typeface="Book Antiqua" pitchFamily="18" charset="0"/>
            </a:endParaRPr>
          </a:p>
        </p:txBody>
      </p:sp>
      <p:sp>
        <p:nvSpPr>
          <p:cNvPr id="13" name="Line 9"/>
          <p:cNvSpPr>
            <a:spLocks noChangeShapeType="1"/>
          </p:cNvSpPr>
          <p:nvPr/>
        </p:nvSpPr>
        <p:spPr bwMode="auto">
          <a:xfrm flipV="1">
            <a:off x="4438087" y="2809355"/>
            <a:ext cx="3295650" cy="1333500"/>
          </a:xfrm>
          <a:prstGeom prst="line">
            <a:avLst/>
          </a:prstGeom>
          <a:noFill/>
          <a:ln w="38100">
            <a:solidFill>
              <a:schemeClr val="accent2"/>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4" name="Text Box 10"/>
          <p:cNvSpPr txBox="1">
            <a:spLocks noChangeArrowheads="1"/>
          </p:cNvSpPr>
          <p:nvPr/>
        </p:nvSpPr>
        <p:spPr bwMode="auto">
          <a:xfrm>
            <a:off x="6568083" y="3639618"/>
            <a:ext cx="1040670" cy="400110"/>
          </a:xfrm>
          <a:prstGeom prst="rect">
            <a:avLst/>
          </a:prstGeom>
          <a:solidFill>
            <a:schemeClr val="bg1">
              <a:lumMod val="85000"/>
            </a:schemeClr>
          </a:solidFill>
          <a:ln>
            <a:noFill/>
          </a:ln>
          <a:effectLst/>
        </p:spPr>
        <p:txBody>
          <a:bodyPr wrap="none">
            <a:spAutoFit/>
          </a:bodyPr>
          <a:lstStyle/>
          <a:p>
            <a:pPr algn="ctr" eaLnBrk="0" hangingPunct="0"/>
            <a:r>
              <a:rPr lang="en-US" altLang="en-US" sz="2000" dirty="0">
                <a:effectLst>
                  <a:outerShdw blurRad="38100" dist="38100" dir="2700000" algn="tl">
                    <a:srgbClr val="C0C0C0"/>
                  </a:outerShdw>
                </a:effectLst>
              </a:rPr>
              <a:t>Slope </a:t>
            </a:r>
            <a:r>
              <a:rPr lang="el-GR" altLang="en-US" sz="2000" dirty="0" smtClean="0">
                <a:effectLst>
                  <a:outerShdw blurRad="38100" dist="38100" dir="2700000" algn="tl">
                    <a:srgbClr val="C0C0C0"/>
                  </a:outerShdw>
                </a:effectLst>
              </a:rPr>
              <a:t>β</a:t>
            </a:r>
            <a:r>
              <a:rPr lang="en-US" altLang="en-US" sz="2000" baseline="-25000" dirty="0" smtClean="0">
                <a:effectLst>
                  <a:outerShdw blurRad="38100" dist="38100" dir="2700000" algn="tl">
                    <a:srgbClr val="C0C0C0"/>
                  </a:outerShdw>
                </a:effectLst>
              </a:rPr>
              <a:t>1</a:t>
            </a:r>
            <a:endParaRPr lang="en-US" altLang="en-US" sz="2000" baseline="-25000" dirty="0">
              <a:effectLst>
                <a:outerShdw blurRad="38100" dist="38100" dir="2700000" algn="tl">
                  <a:srgbClr val="C0C0C0"/>
                </a:outerShdw>
              </a:effectLst>
            </a:endParaRPr>
          </a:p>
        </p:txBody>
      </p:sp>
      <p:sp>
        <p:nvSpPr>
          <p:cNvPr id="15" name="Text Box 11"/>
          <p:cNvSpPr txBox="1">
            <a:spLocks noChangeArrowheads="1"/>
          </p:cNvSpPr>
          <p:nvPr/>
        </p:nvSpPr>
        <p:spPr bwMode="auto">
          <a:xfrm>
            <a:off x="5083499" y="2571865"/>
            <a:ext cx="2061976" cy="461665"/>
          </a:xfrm>
          <a:prstGeom prst="rect">
            <a:avLst/>
          </a:prstGeom>
          <a:solidFill>
            <a:schemeClr val="bg1">
              <a:lumMod val="85000"/>
            </a:schemeClr>
          </a:solidFill>
          <a:ln>
            <a:noFill/>
          </a:ln>
          <a:effectLst/>
        </p:spPr>
        <p:txBody>
          <a:bodyPr wrap="none">
            <a:spAutoFit/>
          </a:bodyPr>
          <a:lstStyle/>
          <a:p>
            <a:pPr algn="ctr" eaLnBrk="0" hangingPunct="0"/>
            <a:r>
              <a:rPr lang="en-US" altLang="en-US" sz="2400" dirty="0"/>
              <a:t>Regression line</a:t>
            </a:r>
          </a:p>
        </p:txBody>
      </p:sp>
      <p:sp>
        <p:nvSpPr>
          <p:cNvPr id="16" name="Text Box 12"/>
          <p:cNvSpPr txBox="1">
            <a:spLocks noChangeArrowheads="1"/>
          </p:cNvSpPr>
          <p:nvPr/>
        </p:nvSpPr>
        <p:spPr bwMode="auto">
          <a:xfrm>
            <a:off x="3101196" y="3509443"/>
            <a:ext cx="1160895" cy="707886"/>
          </a:xfrm>
          <a:prstGeom prst="rect">
            <a:avLst/>
          </a:prstGeom>
          <a:solidFill>
            <a:schemeClr val="bg1">
              <a:lumMod val="85000"/>
            </a:schemeClr>
          </a:solidFill>
          <a:ln>
            <a:noFill/>
          </a:ln>
          <a:effectLst/>
        </p:spPr>
        <p:txBody>
          <a:bodyPr wrap="none">
            <a:spAutoFit/>
          </a:bodyPr>
          <a:lstStyle/>
          <a:p>
            <a:pPr algn="ctr" eaLnBrk="0" hangingPunct="0"/>
            <a:r>
              <a:rPr lang="en-US" altLang="en-US" sz="2000" dirty="0"/>
              <a:t>Intercept</a:t>
            </a:r>
          </a:p>
          <a:p>
            <a:pPr algn="ctr" eaLnBrk="0" hangingPunct="0"/>
            <a:r>
              <a:rPr lang="en-US" altLang="en-US" i="1" dirty="0">
                <a:effectLst>
                  <a:outerShdw blurRad="38100" dist="38100" dir="2700000" algn="tl">
                    <a:srgbClr val="C0C0C0"/>
                  </a:outerShdw>
                </a:effectLst>
                <a:latin typeface="Symbol" pitchFamily="18" charset="2"/>
              </a:rPr>
              <a:t>             </a:t>
            </a:r>
            <a:r>
              <a:rPr lang="en-US" altLang="en-US" sz="2000" i="1" dirty="0">
                <a:effectLst>
                  <a:outerShdw blurRad="38100" dist="38100" dir="2700000" algn="tl">
                    <a:srgbClr val="C0C0C0"/>
                  </a:outerShdw>
                </a:effectLst>
                <a:latin typeface="Symbol" pitchFamily="18" charset="2"/>
              </a:rPr>
              <a:t>b</a:t>
            </a:r>
            <a:r>
              <a:rPr lang="en-US" altLang="en-US" sz="2000" baseline="-25000" dirty="0">
                <a:effectLst>
                  <a:outerShdw blurRad="38100" dist="38100" dir="2700000" algn="tl">
                    <a:srgbClr val="C0C0C0"/>
                  </a:outerShdw>
                </a:effectLst>
                <a:latin typeface="Book Antiqua" pitchFamily="18" charset="0"/>
              </a:rPr>
              <a:t>0</a:t>
            </a:r>
            <a:endParaRPr lang="en-US" altLang="en-US" sz="2000" dirty="0">
              <a:effectLst>
                <a:outerShdw blurRad="38100" dist="38100" dir="2700000" algn="tl">
                  <a:srgbClr val="C0C0C0"/>
                </a:outerShdw>
              </a:effectLst>
              <a:latin typeface="Book Antiqua" pitchFamily="18" charset="0"/>
            </a:endParaRPr>
          </a:p>
        </p:txBody>
      </p:sp>
    </p:spTree>
    <p:extLst>
      <p:ext uri="{BB962C8B-B14F-4D97-AF65-F5344CB8AC3E}">
        <p14:creationId xmlns:p14="http://schemas.microsoft.com/office/powerpoint/2010/main" val="24273375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08" name="Rectangle 16"/>
          <p:cNvSpPr>
            <a:spLocks noGrp="1" noChangeArrowheads="1"/>
          </p:cNvSpPr>
          <p:nvPr>
            <p:ph type="body" idx="1"/>
          </p:nvPr>
        </p:nvSpPr>
        <p:spPr>
          <a:xfrm>
            <a:off x="754063" y="1819275"/>
            <a:ext cx="7856537" cy="4213225"/>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dirty="0" smtClean="0"/>
              <a:t>Relationship </a:t>
            </a:r>
            <a:r>
              <a:rPr lang="en-US" dirty="0"/>
              <a:t>Between Variables Is a Linear Function</a:t>
            </a:r>
          </a:p>
        </p:txBody>
      </p:sp>
      <p:sp>
        <p:nvSpPr>
          <p:cNvPr id="59407" name="Rectangle 15"/>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dirty="0"/>
              <a:t>Linear Regression Model</a:t>
            </a:r>
          </a:p>
        </p:txBody>
      </p:sp>
      <p:sp>
        <p:nvSpPr>
          <p:cNvPr id="59411" name="Rectangle 19"/>
          <p:cNvSpPr>
            <a:spLocks noChangeArrowheads="1"/>
          </p:cNvSpPr>
          <p:nvPr/>
        </p:nvSpPr>
        <p:spPr bwMode="auto">
          <a:xfrm>
            <a:off x="4373563" y="3094038"/>
            <a:ext cx="1797050"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a:spcBef>
                <a:spcPct val="50000"/>
              </a:spcBef>
            </a:pPr>
            <a:r>
              <a:rPr lang="en-US" sz="2400" dirty="0">
                <a:solidFill>
                  <a:srgbClr val="1F497D"/>
                </a:solidFill>
              </a:rPr>
              <a:t>Population Slope</a:t>
            </a:r>
          </a:p>
        </p:txBody>
      </p:sp>
      <p:sp>
        <p:nvSpPr>
          <p:cNvPr id="59412" name="Rectangle 20"/>
          <p:cNvSpPr>
            <a:spLocks noChangeArrowheads="1"/>
          </p:cNvSpPr>
          <p:nvPr/>
        </p:nvSpPr>
        <p:spPr bwMode="auto">
          <a:xfrm>
            <a:off x="1601788" y="3094038"/>
            <a:ext cx="2206625"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a:spcBef>
                <a:spcPct val="50000"/>
              </a:spcBef>
            </a:pPr>
            <a:r>
              <a:rPr lang="en-US" sz="2400" dirty="0">
                <a:solidFill>
                  <a:srgbClr val="1F497D"/>
                </a:solidFill>
              </a:rPr>
              <a:t>Population </a:t>
            </a:r>
            <a:br>
              <a:rPr lang="en-US" sz="2400" dirty="0">
                <a:solidFill>
                  <a:srgbClr val="1F497D"/>
                </a:solidFill>
              </a:rPr>
            </a:br>
            <a:r>
              <a:rPr lang="en-US" sz="2400" dirty="0">
                <a:solidFill>
                  <a:srgbClr val="1F497D"/>
                </a:solidFill>
              </a:rPr>
              <a:t>Y-Intercept</a:t>
            </a:r>
          </a:p>
        </p:txBody>
      </p:sp>
      <p:sp>
        <p:nvSpPr>
          <p:cNvPr id="59413" name="Rectangle 21"/>
          <p:cNvSpPr>
            <a:spLocks noChangeArrowheads="1"/>
          </p:cNvSpPr>
          <p:nvPr/>
        </p:nvSpPr>
        <p:spPr bwMode="auto">
          <a:xfrm>
            <a:off x="6478588" y="3094038"/>
            <a:ext cx="1592262"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a:spcBef>
                <a:spcPct val="50000"/>
              </a:spcBef>
            </a:pPr>
            <a:r>
              <a:rPr lang="en-US" sz="2400" dirty="0">
                <a:solidFill>
                  <a:srgbClr val="1F497D"/>
                </a:solidFill>
              </a:rPr>
              <a:t>Random Error</a:t>
            </a:r>
          </a:p>
        </p:txBody>
      </p:sp>
      <p:sp>
        <p:nvSpPr>
          <p:cNvPr id="59416" name="Line 24"/>
          <p:cNvSpPr>
            <a:spLocks noChangeShapeType="1"/>
          </p:cNvSpPr>
          <p:nvPr/>
        </p:nvSpPr>
        <p:spPr bwMode="auto">
          <a:xfrm>
            <a:off x="3511550" y="3879850"/>
            <a:ext cx="292100" cy="368300"/>
          </a:xfrm>
          <a:prstGeom prst="line">
            <a:avLst/>
          </a:prstGeom>
          <a:noFill/>
          <a:ln w="28575">
            <a:solidFill>
              <a:schemeClr val="accent2">
                <a:lumMod val="60000"/>
                <a:lumOff val="4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b="1" spc="300"/>
          </a:p>
        </p:txBody>
      </p:sp>
      <p:sp>
        <p:nvSpPr>
          <p:cNvPr id="59417" name="Line 25"/>
          <p:cNvSpPr>
            <a:spLocks noChangeShapeType="1"/>
          </p:cNvSpPr>
          <p:nvPr/>
        </p:nvSpPr>
        <p:spPr bwMode="auto">
          <a:xfrm flipH="1">
            <a:off x="4838700" y="3879850"/>
            <a:ext cx="44450" cy="539750"/>
          </a:xfrm>
          <a:prstGeom prst="line">
            <a:avLst/>
          </a:prstGeom>
          <a:noFill/>
          <a:ln w="28575">
            <a:solidFill>
              <a:schemeClr val="accent2">
                <a:lumMod val="60000"/>
                <a:lumOff val="4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b="1" spc="300"/>
          </a:p>
        </p:txBody>
      </p:sp>
      <p:sp>
        <p:nvSpPr>
          <p:cNvPr id="59418" name="Line 26"/>
          <p:cNvSpPr>
            <a:spLocks noChangeShapeType="1"/>
          </p:cNvSpPr>
          <p:nvPr/>
        </p:nvSpPr>
        <p:spPr bwMode="auto">
          <a:xfrm flipH="1">
            <a:off x="6170612" y="3733800"/>
            <a:ext cx="611187" cy="685800"/>
          </a:xfrm>
          <a:prstGeom prst="line">
            <a:avLst/>
          </a:prstGeom>
          <a:noFill/>
          <a:ln w="28575">
            <a:solidFill>
              <a:schemeClr val="accent2">
                <a:lumMod val="60000"/>
                <a:lumOff val="4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b="1" spc="300"/>
          </a:p>
        </p:txBody>
      </p:sp>
      <p:graphicFrame>
        <p:nvGraphicFramePr>
          <p:cNvPr id="3" name="Object 2"/>
          <p:cNvGraphicFramePr>
            <a:graphicFrameLocks noChangeAspect="1"/>
          </p:cNvGraphicFramePr>
          <p:nvPr>
            <p:extLst>
              <p:ext uri="{D42A27DB-BD31-4B8C-83A1-F6EECF244321}">
                <p14:modId xmlns:p14="http://schemas.microsoft.com/office/powerpoint/2010/main" val="2819443964"/>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060" name="Equation" r:id="rId4" imgW="114300" imgH="165100" progId="Equation.3">
                  <p:embed/>
                </p:oleObj>
              </mc:Choice>
              <mc:Fallback>
                <p:oleObj name="Equation"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2" name="TextBox 1"/>
              <p:cNvSpPr txBox="1"/>
              <p:nvPr/>
            </p:nvSpPr>
            <p:spPr>
              <a:xfrm>
                <a:off x="3080418" y="4251222"/>
                <a:ext cx="3516564" cy="646331"/>
              </a:xfrm>
              <a:prstGeom prst="rect">
                <a:avLst/>
              </a:prstGeom>
              <a:noFill/>
            </p:spPr>
            <p:txBody>
              <a:bodyPr wrap="square" rtlCol="0">
                <a:spAutoFit/>
              </a:bodyPr>
              <a:lstStyle/>
              <a:p>
                <a:r>
                  <a:rPr lang="en-IN" sz="3600" dirty="0" smtClean="0"/>
                  <a:t>Y=</a:t>
                </a:r>
                <a14:m>
                  <m:oMath xmlns:m="http://schemas.openxmlformats.org/officeDocument/2006/math">
                    <m:sSub>
                      <m:sSubPr>
                        <m:ctrlPr>
                          <a:rPr lang="en-IN" sz="3600" i="1" smtClean="0">
                            <a:latin typeface="Cambria Math" panose="02040503050406030204" pitchFamily="18" charset="0"/>
                          </a:rPr>
                        </m:ctrlPr>
                      </m:sSubPr>
                      <m:e>
                        <m:r>
                          <a:rPr lang="en-IN" sz="3600" i="1" smtClean="0">
                            <a:latin typeface="Cambria Math"/>
                            <a:ea typeface="Cambria Math"/>
                          </a:rPr>
                          <m:t>𝛽</m:t>
                        </m:r>
                      </m:e>
                      <m:sub>
                        <m:r>
                          <a:rPr lang="en-US" sz="3600" b="0" i="1" smtClean="0">
                            <a:latin typeface="Cambria Math"/>
                          </a:rPr>
                          <m:t>0</m:t>
                        </m:r>
                      </m:sub>
                    </m:sSub>
                    <m:r>
                      <a:rPr lang="en-US" sz="3600" b="0" i="1" smtClean="0">
                        <a:latin typeface="Cambria Math"/>
                      </a:rPr>
                      <m:t>+</m:t>
                    </m:r>
                    <m:sSub>
                      <m:sSubPr>
                        <m:ctrlPr>
                          <a:rPr lang="en-US" sz="3600" b="0" i="1" smtClean="0">
                            <a:latin typeface="Cambria Math" panose="02040503050406030204" pitchFamily="18" charset="0"/>
                          </a:rPr>
                        </m:ctrlPr>
                      </m:sSubPr>
                      <m:e>
                        <m:r>
                          <a:rPr lang="en-US" sz="3600" b="0" i="1" smtClean="0">
                            <a:latin typeface="Cambria Math"/>
                            <a:ea typeface="Cambria Math"/>
                          </a:rPr>
                          <m:t>𝛽</m:t>
                        </m:r>
                      </m:e>
                      <m:sub>
                        <m:r>
                          <a:rPr lang="en-US" sz="3600" b="0" i="1" smtClean="0">
                            <a:latin typeface="Cambria Math"/>
                          </a:rPr>
                          <m:t>1</m:t>
                        </m:r>
                      </m:sub>
                    </m:sSub>
                    <m:sSub>
                      <m:sSubPr>
                        <m:ctrlPr>
                          <a:rPr lang="en-US" sz="3600" b="0" i="1" smtClean="0">
                            <a:latin typeface="Cambria Math" panose="02040503050406030204" pitchFamily="18" charset="0"/>
                          </a:rPr>
                        </m:ctrlPr>
                      </m:sSubPr>
                      <m:e>
                        <m:r>
                          <a:rPr lang="en-US" sz="3600" b="0" i="1" smtClean="0">
                            <a:latin typeface="Cambria Math"/>
                          </a:rPr>
                          <m:t>𝑥</m:t>
                        </m:r>
                      </m:e>
                      <m:sub>
                        <m:r>
                          <a:rPr lang="en-US" sz="3600" b="0" i="1" smtClean="0">
                            <a:latin typeface="Cambria Math"/>
                          </a:rPr>
                          <m:t>1</m:t>
                        </m:r>
                      </m:sub>
                    </m:sSub>
                    <m:r>
                      <a:rPr lang="en-US" sz="3600" b="0" i="1" smtClean="0">
                        <a:latin typeface="Cambria Math"/>
                      </a:rPr>
                      <m:t>+</m:t>
                    </m:r>
                    <m:r>
                      <a:rPr lang="en-US" sz="3600" b="0" i="1" smtClean="0">
                        <a:latin typeface="Cambria Math"/>
                        <a:ea typeface="Cambria Math"/>
                      </a:rPr>
                      <m:t>𝜖</m:t>
                    </m:r>
                  </m:oMath>
                </a14:m>
                <a:endParaRPr lang="en-IN" sz="3600" dirty="0"/>
              </a:p>
            </p:txBody>
          </p:sp>
        </mc:Choice>
        <mc:Fallback xmlns="">
          <p:sp>
            <p:nvSpPr>
              <p:cNvPr id="2" name="TextBox 1"/>
              <p:cNvSpPr txBox="1">
                <a:spLocks noRot="1" noChangeAspect="1" noMove="1" noResize="1" noEditPoints="1" noAdjustHandles="1" noChangeArrowheads="1" noChangeShapeType="1" noTextEdit="1"/>
              </p:cNvSpPr>
              <p:nvPr/>
            </p:nvSpPr>
            <p:spPr>
              <a:xfrm>
                <a:off x="3080418" y="4251222"/>
                <a:ext cx="3516564" cy="646331"/>
              </a:xfrm>
              <a:prstGeom prst="rect">
                <a:avLst/>
              </a:prstGeom>
              <a:blipFill rotWithShape="1">
                <a:blip r:embed="rId6"/>
                <a:stretch>
                  <a:fillRect l="-5199" t="-14151" b="-34906"/>
                </a:stretch>
              </a:blipFill>
            </p:spPr>
            <p:txBody>
              <a:bodyPr/>
              <a:lstStyle/>
              <a:p>
                <a:r>
                  <a:rPr lang="en-IN">
                    <a:noFill/>
                  </a:rPr>
                  <a:t> </a:t>
                </a:r>
              </a:p>
            </p:txBody>
          </p:sp>
        </mc:Fallback>
      </mc:AlternateContent>
    </p:spTree>
    <p:extLst>
      <p:ext uri="{BB962C8B-B14F-4D97-AF65-F5344CB8AC3E}">
        <p14:creationId xmlns:p14="http://schemas.microsoft.com/office/powerpoint/2010/main" val="2229286432"/>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Group 2"/>
          <p:cNvGraphicFramePr>
            <a:graphicFrameLocks noGrp="1"/>
          </p:cNvGraphicFramePr>
          <p:nvPr>
            <p:extLst>
              <p:ext uri="{D42A27DB-BD31-4B8C-83A1-F6EECF244321}">
                <p14:modId xmlns:p14="http://schemas.microsoft.com/office/powerpoint/2010/main" val="1192276501"/>
              </p:ext>
            </p:extLst>
          </p:nvPr>
        </p:nvGraphicFramePr>
        <p:xfrm>
          <a:off x="304800" y="152400"/>
          <a:ext cx="6629400" cy="6492240"/>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565400">
                  <a:extLst>
                    <a:ext uri="{9D8B030D-6E8A-4147-A177-3AD203B41FA5}">
                      <a16:colId xmlns:a16="http://schemas.microsoft.com/office/drawing/2014/main" val="20002"/>
                    </a:ext>
                  </a:extLst>
                </a:gridCol>
              </a:tblGrid>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dirty="0">
                          <a:ln>
                            <a:noFill/>
                          </a:ln>
                          <a:solidFill>
                            <a:schemeClr val="tx1"/>
                          </a:solidFill>
                          <a:effectLst/>
                          <a:latin typeface="Arial"/>
                          <a:ea typeface="新細明體" charset="0"/>
                          <a:cs typeface="Arial"/>
                        </a:rPr>
                        <a:t>House Number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E4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0" i="1" u="none" strike="noStrike" cap="none" normalizeH="0" baseline="0" dirty="0">
                          <a:ln>
                            <a:noFill/>
                          </a:ln>
                          <a:solidFill>
                            <a:schemeClr val="tx1"/>
                          </a:solidFill>
                          <a:effectLst/>
                          <a:latin typeface="Arial"/>
                          <a:ea typeface="新細明體" charset="0"/>
                          <a:cs typeface="Arial"/>
                        </a:rPr>
                        <a:t>Y: </a:t>
                      </a:r>
                      <a:r>
                        <a:rPr kumimoji="1" lang="en-US" altLang="zh-TW" sz="1800" b="0" i="0" u="none" strike="noStrike" cap="none" normalizeH="0" baseline="0" dirty="0">
                          <a:ln>
                            <a:noFill/>
                          </a:ln>
                          <a:solidFill>
                            <a:schemeClr val="tx1"/>
                          </a:solidFill>
                          <a:effectLst/>
                          <a:latin typeface="Arial"/>
                          <a:ea typeface="新細明體" charset="0"/>
                          <a:cs typeface="Arial"/>
                        </a:rPr>
                        <a:t>Actual Selling </a:t>
                      </a:r>
                      <a:r>
                        <a:rPr kumimoji="1" lang="en-US" altLang="zh-TW" sz="1800" b="0" i="0" u="none" strike="noStrike" cap="none" normalizeH="0" baseline="0" dirty="0" smtClean="0">
                          <a:ln>
                            <a:noFill/>
                          </a:ln>
                          <a:solidFill>
                            <a:schemeClr val="tx1"/>
                          </a:solidFill>
                          <a:effectLst/>
                          <a:latin typeface="Arial"/>
                          <a:ea typeface="新細明體" charset="0"/>
                          <a:cs typeface="Arial"/>
                        </a:rPr>
                        <a:t>Price</a:t>
                      </a:r>
                      <a:endParaRPr kumimoji="1" lang="en-US" altLang="zh-TW" sz="1800" b="0" i="0" u="none" strike="noStrike" cap="none" normalizeH="0" baseline="0" dirty="0">
                        <a:ln>
                          <a:noFill/>
                        </a:ln>
                        <a:solidFill>
                          <a:schemeClr val="tx1"/>
                        </a:solidFill>
                        <a:effectLst/>
                        <a:latin typeface="Arial"/>
                        <a:ea typeface="新細明體" charset="0"/>
                        <a:cs typeface="Arial"/>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E4B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0" i="1" u="none" strike="noStrike" cap="none" normalizeH="0" baseline="0" dirty="0">
                          <a:ln>
                            <a:noFill/>
                          </a:ln>
                          <a:solidFill>
                            <a:schemeClr val="tx1"/>
                          </a:solidFill>
                          <a:effectLst/>
                          <a:latin typeface="Arial"/>
                          <a:ea typeface="新細明體" charset="0"/>
                          <a:cs typeface="Arial"/>
                        </a:rPr>
                        <a:t>X</a:t>
                      </a:r>
                      <a:r>
                        <a:rPr kumimoji="1" lang="en-US" altLang="zh-TW" sz="1800" b="0" i="0" u="none" strike="noStrike" cap="none" normalizeH="0" baseline="0" dirty="0">
                          <a:ln>
                            <a:noFill/>
                          </a:ln>
                          <a:solidFill>
                            <a:schemeClr val="tx1"/>
                          </a:solidFill>
                          <a:effectLst/>
                          <a:latin typeface="Arial"/>
                          <a:ea typeface="新細明體" charset="0"/>
                          <a:cs typeface="Arial"/>
                        </a:rPr>
                        <a:t>: House Size (100s ft2)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E4BD"/>
                    </a:solidFill>
                  </a:tcPr>
                </a:tc>
                <a:extLst>
                  <a:ext uri="{0D108BD9-81ED-4DB2-BD59-A6C34878D82A}">
                    <a16:rowId xmlns:a16="http://schemas.microsoft.com/office/drawing/2014/main" val="10000"/>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dirty="0">
                          <a:ln>
                            <a:noFill/>
                          </a:ln>
                          <a:solidFill>
                            <a:schemeClr val="tx1"/>
                          </a:solidFill>
                          <a:effectLst/>
                          <a:latin typeface="Arial"/>
                          <a:ea typeface="新細明體" charset="0"/>
                          <a:cs typeface="Arial"/>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a:ea typeface="新細明體" charset="0"/>
                          <a:cs typeface="Arial"/>
                        </a:rPr>
                        <a:t>89.5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a:ea typeface="新細明體" charset="0"/>
                          <a:cs typeface="Arial"/>
                        </a:rPr>
                        <a:t>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dirty="0">
                          <a:ln>
                            <a:noFill/>
                          </a:ln>
                          <a:solidFill>
                            <a:schemeClr val="tx1"/>
                          </a:solidFill>
                          <a:effectLst/>
                          <a:latin typeface="Arial"/>
                          <a:ea typeface="新細明體" charset="0"/>
                          <a:cs typeface="Arial"/>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a:ea typeface="新細明體" charset="0"/>
                          <a:cs typeface="Arial"/>
                        </a:rPr>
                        <a:t>79.9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a:ea typeface="新細明體" charset="0"/>
                          <a:cs typeface="Arial"/>
                        </a:rPr>
                        <a:t>14.8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dirty="0">
                          <a:ln>
                            <a:noFill/>
                          </a:ln>
                          <a:solidFill>
                            <a:schemeClr val="tx1"/>
                          </a:solidFill>
                          <a:effectLst/>
                          <a:latin typeface="Arial"/>
                          <a:ea typeface="新細明體" charset="0"/>
                          <a:cs typeface="Arial"/>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dirty="0">
                          <a:ln>
                            <a:noFill/>
                          </a:ln>
                          <a:solidFill>
                            <a:schemeClr val="tx1"/>
                          </a:solidFill>
                          <a:effectLst/>
                          <a:latin typeface="Arial"/>
                          <a:ea typeface="新細明體" charset="0"/>
                          <a:cs typeface="Arial"/>
                        </a:rPr>
                        <a:t>83.1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a:ea typeface="新細明體" charset="0"/>
                          <a:cs typeface="Arial"/>
                        </a:rPr>
                        <a:t>20.5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a:ea typeface="新細明體" charset="0"/>
                          <a:cs typeface="Arial"/>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dirty="0">
                          <a:ln>
                            <a:noFill/>
                          </a:ln>
                          <a:solidFill>
                            <a:schemeClr val="tx1"/>
                          </a:solidFill>
                          <a:effectLst/>
                          <a:latin typeface="Arial"/>
                          <a:ea typeface="新細明體" charset="0"/>
                          <a:cs typeface="Arial"/>
                        </a:rPr>
                        <a:t>56.9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a:ea typeface="新細明體" charset="0"/>
                          <a:cs typeface="Arial"/>
                        </a:rPr>
                        <a:t>12.5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a:ea typeface="新細明體" charset="0"/>
                          <a:cs typeface="Arial"/>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dirty="0">
                          <a:ln>
                            <a:noFill/>
                          </a:ln>
                          <a:solidFill>
                            <a:schemeClr val="tx1"/>
                          </a:solidFill>
                          <a:effectLst/>
                          <a:latin typeface="Arial"/>
                          <a:ea typeface="新細明體" charset="0"/>
                          <a:cs typeface="Arial"/>
                        </a:rPr>
                        <a:t>66.6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a:ea typeface="新細明體" charset="0"/>
                          <a:cs typeface="Arial"/>
                        </a:rPr>
                        <a:t>18.0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a:ea typeface="新細明體" charset="0"/>
                          <a:cs typeface="Arial"/>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dirty="0">
                          <a:ln>
                            <a:noFill/>
                          </a:ln>
                          <a:solidFill>
                            <a:schemeClr val="tx1"/>
                          </a:solidFill>
                          <a:effectLst/>
                          <a:latin typeface="Arial"/>
                          <a:ea typeface="新細明體" charset="0"/>
                          <a:cs typeface="Arial"/>
                        </a:rPr>
                        <a:t>82.5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a:ea typeface="新細明體" charset="0"/>
                          <a:cs typeface="Arial"/>
                        </a:rPr>
                        <a:t>14.3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a:ea typeface="新細明體" charset="0"/>
                          <a:cs typeface="Arial"/>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a:ea typeface="新細明體" charset="0"/>
                          <a:cs typeface="Arial"/>
                        </a:rPr>
                        <a:t>126.3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dirty="0">
                          <a:ln>
                            <a:noFill/>
                          </a:ln>
                          <a:solidFill>
                            <a:schemeClr val="tx1"/>
                          </a:solidFill>
                          <a:effectLst/>
                          <a:latin typeface="Arial"/>
                          <a:ea typeface="新細明體" charset="0"/>
                          <a:cs typeface="Arial"/>
                        </a:rPr>
                        <a:t>27.5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a:ea typeface="新細明體" charset="0"/>
                          <a:cs typeface="Arial"/>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a:ea typeface="新細明體" charset="0"/>
                          <a:cs typeface="Arial"/>
                        </a:rPr>
                        <a:t>79.3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dirty="0">
                          <a:ln>
                            <a:noFill/>
                          </a:ln>
                          <a:solidFill>
                            <a:schemeClr val="tx1"/>
                          </a:solidFill>
                          <a:effectLst/>
                          <a:latin typeface="Arial"/>
                          <a:ea typeface="新細明體" charset="0"/>
                          <a:cs typeface="Arial"/>
                        </a:rPr>
                        <a:t>16.5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a:ea typeface="新細明體" charset="0"/>
                          <a:cs typeface="Arial"/>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dirty="0">
                          <a:ln>
                            <a:noFill/>
                          </a:ln>
                          <a:solidFill>
                            <a:schemeClr val="tx1"/>
                          </a:solidFill>
                          <a:effectLst/>
                          <a:latin typeface="Arial"/>
                          <a:ea typeface="新細明體" charset="0"/>
                          <a:cs typeface="Arial"/>
                        </a:rPr>
                        <a:t>119.9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dirty="0">
                          <a:ln>
                            <a:noFill/>
                          </a:ln>
                          <a:solidFill>
                            <a:schemeClr val="tx1"/>
                          </a:solidFill>
                          <a:effectLst/>
                          <a:latin typeface="Arial"/>
                          <a:ea typeface="新細明體" charset="0"/>
                          <a:cs typeface="Arial"/>
                        </a:rPr>
                        <a:t>24.3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a:ea typeface="新細明體" charset="0"/>
                          <a:cs typeface="Arial"/>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dirty="0">
                          <a:ln>
                            <a:noFill/>
                          </a:ln>
                          <a:solidFill>
                            <a:schemeClr val="tx1"/>
                          </a:solidFill>
                          <a:effectLst/>
                          <a:latin typeface="Arial"/>
                          <a:ea typeface="新細明體" charset="0"/>
                          <a:cs typeface="Arial"/>
                        </a:rPr>
                        <a:t>87.6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dirty="0">
                          <a:ln>
                            <a:noFill/>
                          </a:ln>
                          <a:solidFill>
                            <a:schemeClr val="tx1"/>
                          </a:solidFill>
                          <a:effectLst/>
                          <a:latin typeface="Arial"/>
                          <a:ea typeface="新細明體" charset="0"/>
                          <a:cs typeface="Arial"/>
                        </a:rPr>
                        <a:t>20.2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a:ea typeface="新細明體" charset="0"/>
                          <a:cs typeface="Arial"/>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a:ea typeface="新細明體" charset="0"/>
                          <a:cs typeface="Arial"/>
                        </a:rPr>
                        <a:t>112.6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a:ea typeface="新細明體" charset="0"/>
                          <a:cs typeface="Arial"/>
                        </a:rPr>
                        <a:t>22.0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a:ea typeface="新細明體" charset="0"/>
                          <a:cs typeface="Arial"/>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a:ea typeface="新細明體" charset="0"/>
                          <a:cs typeface="Arial"/>
                        </a:rPr>
                        <a:t>120.8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a:ea typeface="新細明體" charset="0"/>
                          <a:cs typeface="Arial"/>
                        </a:rPr>
                        <a:t>.019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a:ea typeface="新細明體" charset="0"/>
                          <a:cs typeface="Arial"/>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a:ea typeface="新細明體" charset="0"/>
                          <a:cs typeface="Arial"/>
                        </a:rPr>
                        <a:t>78.5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dirty="0">
                          <a:ln>
                            <a:noFill/>
                          </a:ln>
                          <a:solidFill>
                            <a:schemeClr val="tx1"/>
                          </a:solidFill>
                          <a:effectLst/>
                          <a:latin typeface="Arial"/>
                          <a:ea typeface="新細明體" charset="0"/>
                          <a:cs typeface="Arial"/>
                        </a:rPr>
                        <a:t>12.3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a:ea typeface="新細明體" charset="0"/>
                          <a:cs typeface="Arial"/>
                        </a:rPr>
                        <a:t>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a:ea typeface="新細明體" charset="0"/>
                          <a:cs typeface="Arial"/>
                        </a:rPr>
                        <a:t>74.3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a:ea typeface="新細明體" charset="0"/>
                          <a:cs typeface="Arial"/>
                        </a:rPr>
                        <a:t>14.0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a:ea typeface="新細明體" charset="0"/>
                          <a:cs typeface="Arial"/>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a:ea typeface="新細明體" charset="0"/>
                          <a:cs typeface="Arial"/>
                        </a:rPr>
                        <a:t>74.8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dirty="0">
                          <a:ln>
                            <a:noFill/>
                          </a:ln>
                          <a:solidFill>
                            <a:schemeClr val="tx1"/>
                          </a:solidFill>
                          <a:effectLst/>
                          <a:latin typeface="Arial"/>
                          <a:ea typeface="新細明體" charset="0"/>
                          <a:cs typeface="Arial"/>
                        </a:rPr>
                        <a:t>16.7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dirty="0">
                          <a:ln>
                            <a:noFill/>
                          </a:ln>
                          <a:solidFill>
                            <a:schemeClr val="tx1"/>
                          </a:solidFill>
                          <a:effectLst/>
                          <a:latin typeface="Arial"/>
                          <a:ea typeface="新細明體" charset="0"/>
                          <a:cs typeface="Arial"/>
                        </a:rPr>
                        <a:t>Averages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dirty="0">
                          <a:ln>
                            <a:noFill/>
                          </a:ln>
                          <a:solidFill>
                            <a:schemeClr val="tx1"/>
                          </a:solidFill>
                          <a:effectLst/>
                          <a:latin typeface="Arial"/>
                          <a:ea typeface="新細明體" charset="0"/>
                          <a:cs typeface="Arial"/>
                        </a:rPr>
                        <a:t>88.84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dirty="0">
                          <a:ln>
                            <a:noFill/>
                          </a:ln>
                          <a:solidFill>
                            <a:schemeClr val="tx1"/>
                          </a:solidFill>
                          <a:effectLst/>
                          <a:latin typeface="Arial"/>
                          <a:ea typeface="新細明體" charset="0"/>
                          <a:cs typeface="Arial"/>
                        </a:rPr>
                        <a:t>18.17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16"/>
                  </a:ext>
                </a:extLst>
              </a:tr>
            </a:tbl>
          </a:graphicData>
        </a:graphic>
      </p:graphicFrame>
      <p:sp>
        <p:nvSpPr>
          <p:cNvPr id="8268" name="Text Box 76"/>
          <p:cNvSpPr txBox="1">
            <a:spLocks noChangeArrowheads="1"/>
          </p:cNvSpPr>
          <p:nvPr/>
        </p:nvSpPr>
        <p:spPr bwMode="auto">
          <a:xfrm>
            <a:off x="7315200" y="1524000"/>
            <a:ext cx="1524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sz="2400" dirty="0"/>
              <a:t>Sample 15 houses from the region.</a:t>
            </a:r>
          </a:p>
        </p:txBody>
      </p:sp>
    </p:spTree>
    <p:extLst>
      <p:ext uri="{BB962C8B-B14F-4D97-AF65-F5344CB8AC3E}">
        <p14:creationId xmlns:p14="http://schemas.microsoft.com/office/powerpoint/2010/main" val="12618797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788" y="381000"/>
            <a:ext cx="6402211" cy="6392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Title 1"/>
          <p:cNvSpPr>
            <a:spLocks noGrp="1"/>
          </p:cNvSpPr>
          <p:nvPr>
            <p:ph type="title"/>
          </p:nvPr>
        </p:nvSpPr>
        <p:spPr/>
        <p:txBody>
          <a:bodyPr/>
          <a:lstStyle/>
          <a:p>
            <a:r>
              <a:rPr lang="en-US" dirty="0" smtClean="0"/>
              <a:t>House price </a:t>
            </a:r>
            <a:r>
              <a:rPr lang="en-US" dirty="0" err="1" smtClean="0"/>
              <a:t>vs</a:t>
            </a:r>
            <a:r>
              <a:rPr lang="en-US" dirty="0" smtClean="0"/>
              <a:t> size</a:t>
            </a:r>
            <a:endParaRPr lang="en-US" dirty="0"/>
          </a:p>
        </p:txBody>
      </p:sp>
      <p:sp>
        <p:nvSpPr>
          <p:cNvPr id="5" name="TextBox 4"/>
          <p:cNvSpPr txBox="1"/>
          <p:nvPr/>
        </p:nvSpPr>
        <p:spPr>
          <a:xfrm>
            <a:off x="60481" y="290269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726275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Linear Regression – Multiple Variables</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2318414089"/>
              </p:ext>
            </p:extLst>
          </p:nvPr>
        </p:nvGraphicFramePr>
        <p:xfrm>
          <a:off x="1450975" y="1790700"/>
          <a:ext cx="5881688" cy="619125"/>
        </p:xfrm>
        <a:graphic>
          <a:graphicData uri="http://schemas.openxmlformats.org/presentationml/2006/ole">
            <mc:AlternateContent xmlns:mc="http://schemas.openxmlformats.org/markup-compatibility/2006">
              <mc:Choice xmlns:v="urn:schemas-microsoft-com:vml" Requires="v">
                <p:oleObj spid="_x0000_s2083" name="Equation" r:id="rId4" imgW="2171700" imgH="228600" progId="Equation.3">
                  <p:embed/>
                </p:oleObj>
              </mc:Choice>
              <mc:Fallback>
                <p:oleObj name="Equation" r:id="rId4" imgW="2171700" imgH="228600" progId="Equation.3">
                  <p:embed/>
                  <p:pic>
                    <p:nvPicPr>
                      <p:cNvPr id="0" name=""/>
                      <p:cNvPicPr>
                        <a:picLocks noChangeAspect="1" noChangeArrowheads="1"/>
                      </p:cNvPicPr>
                      <p:nvPr/>
                    </p:nvPicPr>
                    <p:blipFill>
                      <a:blip r:embed="rId5"/>
                      <a:srcRect/>
                      <a:stretch>
                        <a:fillRect/>
                      </a:stretch>
                    </p:blipFill>
                    <p:spPr bwMode="auto">
                      <a:xfrm>
                        <a:off x="1450975" y="1790700"/>
                        <a:ext cx="5881688" cy="619125"/>
                      </a:xfrm>
                      <a:prstGeom prst="rect">
                        <a:avLst/>
                      </a:prstGeom>
                      <a:noFill/>
                      <a:ln w="25400">
                        <a:noFill/>
                        <a:miter lim="800000"/>
                        <a:headEnd/>
                        <a:tailEnd/>
                      </a:ln>
                      <a:effectLst/>
                      <a:extLst/>
                    </p:spPr>
                  </p:pic>
                </p:oleObj>
              </mc:Fallback>
            </mc:AlternateContent>
          </a:graphicData>
        </a:graphic>
      </p:graphicFrame>
      <p:sp>
        <p:nvSpPr>
          <p:cNvPr id="6" name="TextBox 5"/>
          <p:cNvSpPr txBox="1"/>
          <p:nvPr/>
        </p:nvSpPr>
        <p:spPr>
          <a:xfrm>
            <a:off x="1148984" y="4525801"/>
            <a:ext cx="184666" cy="369332"/>
          </a:xfrm>
          <a:prstGeom prst="rect">
            <a:avLst/>
          </a:prstGeom>
          <a:noFill/>
        </p:spPr>
        <p:txBody>
          <a:bodyPr wrap="none" rtlCol="0">
            <a:spAutoFit/>
          </a:bodyPr>
          <a:lstStyle/>
          <a:p>
            <a:endParaRPr lang="en-US" dirty="0"/>
          </a:p>
        </p:txBody>
      </p:sp>
      <p:sp>
        <p:nvSpPr>
          <p:cNvPr id="7" name="Content Placeholder 2"/>
          <p:cNvSpPr txBox="1">
            <a:spLocks/>
          </p:cNvSpPr>
          <p:nvPr/>
        </p:nvSpPr>
        <p:spPr>
          <a:xfrm>
            <a:off x="604728" y="2671130"/>
            <a:ext cx="8082071" cy="1854671"/>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buFont typeface="Wingdings" charset="2"/>
              <a:buChar char="Ø"/>
            </a:pPr>
            <a:endParaRPr lang="en-US" dirty="0" smtClean="0"/>
          </a:p>
          <a:p>
            <a:pPr>
              <a:buFont typeface="Arial"/>
              <a:buChar char="•"/>
            </a:pPr>
            <a:r>
              <a:rPr lang="en-US" sz="2800" dirty="0" smtClean="0">
                <a:sym typeface="Symbol" pitchFamily="18" charset="2"/>
              </a:rPr>
              <a:t></a:t>
            </a:r>
            <a:r>
              <a:rPr lang="en-US" sz="2800" baseline="-25000" dirty="0" smtClean="0">
                <a:sym typeface="Symbol" pitchFamily="18" charset="2"/>
              </a:rPr>
              <a:t>0</a:t>
            </a:r>
            <a:r>
              <a:rPr lang="en-US" sz="2800" dirty="0" smtClean="0"/>
              <a:t> is the intercept (i.e. the average value for Y if all the X’s are zero), </a:t>
            </a:r>
            <a:r>
              <a:rPr lang="en-US" sz="2800" dirty="0" smtClean="0">
                <a:sym typeface="Symbol" pitchFamily="18" charset="2"/>
              </a:rPr>
              <a:t></a:t>
            </a:r>
            <a:r>
              <a:rPr lang="en-US" sz="2800" baseline="-25000" dirty="0" smtClean="0">
                <a:sym typeface="Symbol" pitchFamily="18" charset="2"/>
              </a:rPr>
              <a:t>j</a:t>
            </a:r>
            <a:r>
              <a:rPr lang="en-US" sz="2800" dirty="0" smtClean="0"/>
              <a:t> is the slope for the </a:t>
            </a:r>
            <a:r>
              <a:rPr lang="en-US" sz="2800" i="1" dirty="0" err="1" smtClean="0"/>
              <a:t>j</a:t>
            </a:r>
            <a:r>
              <a:rPr lang="en-US" sz="2800" dirty="0" err="1" smtClean="0"/>
              <a:t>th</a:t>
            </a:r>
            <a:r>
              <a:rPr lang="en-US" sz="2800" dirty="0" smtClean="0"/>
              <a:t> variable </a:t>
            </a:r>
            <a:r>
              <a:rPr lang="en-US" sz="2800" i="1" dirty="0" err="1" smtClean="0">
                <a:sym typeface="Symbol" pitchFamily="18" charset="2"/>
              </a:rPr>
              <a:t>X</a:t>
            </a:r>
            <a:r>
              <a:rPr lang="en-US" sz="2800" i="1" baseline="-25000" dirty="0" err="1" smtClean="0">
                <a:sym typeface="Symbol" pitchFamily="18" charset="2"/>
              </a:rPr>
              <a:t>j</a:t>
            </a:r>
            <a:endParaRPr lang="en-US" sz="2800" i="1" baseline="-25000" dirty="0" smtClean="0">
              <a:sym typeface="Symbol" pitchFamily="18" charset="2"/>
            </a:endParaRPr>
          </a:p>
        </p:txBody>
      </p:sp>
      <p:sp>
        <p:nvSpPr>
          <p:cNvPr id="5" name="Slide Number Placeholder 4"/>
          <p:cNvSpPr>
            <a:spLocks noGrp="1"/>
          </p:cNvSpPr>
          <p:nvPr>
            <p:ph type="sldNum" sz="quarter" idx="12"/>
          </p:nvPr>
        </p:nvSpPr>
        <p:spPr/>
        <p:txBody>
          <a:bodyPr/>
          <a:lstStyle/>
          <a:p>
            <a:fld id="{E4FFCA10-EE3F-AF4E-9EA4-E5CA2D91A1E4}" type="slidenum">
              <a:rPr lang="en-US" smtClean="0"/>
              <a:t>8</a:t>
            </a:fld>
            <a:endParaRPr lang="en-US" dirty="0"/>
          </a:p>
        </p:txBody>
      </p:sp>
    </p:spTree>
    <p:extLst>
      <p:ext uri="{BB962C8B-B14F-4D97-AF65-F5344CB8AC3E}">
        <p14:creationId xmlns:p14="http://schemas.microsoft.com/office/powerpoint/2010/main" val="40906726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496" y="228600"/>
            <a:ext cx="8229600" cy="1143000"/>
          </a:xfrm>
        </p:spPr>
        <p:txBody>
          <a:bodyPr/>
          <a:lstStyle/>
          <a:p>
            <a:r>
              <a:rPr lang="en-US" altLang="zh-TW" dirty="0"/>
              <a:t>Regression Model</a:t>
            </a:r>
            <a:endParaRPr lang="en-US" dirty="0"/>
          </a:p>
        </p:txBody>
      </p:sp>
      <p:sp>
        <p:nvSpPr>
          <p:cNvPr id="3" name="Content Placeholder 2"/>
          <p:cNvSpPr>
            <a:spLocks noGrp="1"/>
          </p:cNvSpPr>
          <p:nvPr>
            <p:ph idx="1"/>
          </p:nvPr>
        </p:nvSpPr>
        <p:spPr>
          <a:xfrm>
            <a:off x="441267" y="1447800"/>
            <a:ext cx="8229600" cy="1143000"/>
          </a:xfrm>
        </p:spPr>
        <p:txBody>
          <a:bodyPr>
            <a:normAutofit/>
          </a:bodyPr>
          <a:lstStyle/>
          <a:p>
            <a:pPr marL="187325" indent="-187325">
              <a:lnSpc>
                <a:spcPct val="90000"/>
              </a:lnSpc>
            </a:pPr>
            <a:r>
              <a:rPr lang="en-US" altLang="zh-TW" sz="2800" dirty="0" smtClean="0"/>
              <a:t>Our </a:t>
            </a:r>
            <a:r>
              <a:rPr lang="en-US" altLang="zh-TW" sz="2800" dirty="0"/>
              <a:t>model assumes that</a:t>
            </a:r>
          </a:p>
          <a:p>
            <a:pPr marL="187325" indent="-187325" algn="ctr">
              <a:lnSpc>
                <a:spcPct val="90000"/>
              </a:lnSpc>
              <a:buFontTx/>
              <a:buNone/>
            </a:pPr>
            <a:r>
              <a:rPr lang="en-US" altLang="zh-TW" sz="2800" i="1" dirty="0"/>
              <a:t> E</a:t>
            </a:r>
            <a:r>
              <a:rPr lang="en-US" altLang="zh-TW" sz="2800" dirty="0"/>
              <a:t>(</a:t>
            </a:r>
            <a:r>
              <a:rPr lang="en-US" altLang="zh-TW" sz="2800" i="1" dirty="0"/>
              <a:t>Y</a:t>
            </a:r>
            <a:r>
              <a:rPr lang="en-US" altLang="zh-TW" sz="2800" dirty="0"/>
              <a:t> | </a:t>
            </a:r>
            <a:r>
              <a:rPr lang="en-US" altLang="zh-TW" sz="2800" i="1" dirty="0"/>
              <a:t>X</a:t>
            </a:r>
            <a:r>
              <a:rPr lang="en-US" altLang="zh-TW" sz="2800" dirty="0"/>
              <a:t> = </a:t>
            </a:r>
            <a:r>
              <a:rPr lang="en-US" altLang="zh-TW" sz="2800" i="1" dirty="0"/>
              <a:t>x</a:t>
            </a:r>
            <a:r>
              <a:rPr lang="en-US" altLang="zh-TW" sz="2800" dirty="0"/>
              <a:t>) = </a:t>
            </a:r>
            <a:r>
              <a:rPr lang="en-US" altLang="zh-TW" sz="2800" i="1" dirty="0">
                <a:sym typeface="Symbol" charset="0"/>
              </a:rPr>
              <a:t></a:t>
            </a:r>
            <a:r>
              <a:rPr lang="en-US" altLang="zh-TW" sz="2800" baseline="-30000" dirty="0"/>
              <a:t>0</a:t>
            </a:r>
            <a:r>
              <a:rPr lang="en-US" altLang="zh-TW" sz="2800" dirty="0"/>
              <a:t> + </a:t>
            </a:r>
            <a:r>
              <a:rPr lang="en-US" altLang="zh-TW" sz="2800" i="1" dirty="0">
                <a:sym typeface="Symbol" charset="0"/>
              </a:rPr>
              <a:t></a:t>
            </a:r>
            <a:r>
              <a:rPr lang="en-US" altLang="zh-TW" sz="2800" baseline="-30000" dirty="0"/>
              <a:t>1</a:t>
            </a:r>
            <a:r>
              <a:rPr lang="en-US" altLang="zh-TW" sz="2800" i="1" dirty="0"/>
              <a:t>x</a:t>
            </a:r>
            <a:r>
              <a:rPr lang="en-US" altLang="zh-TW" sz="2800" dirty="0"/>
              <a:t>        (the </a:t>
            </a:r>
            <a:r>
              <a:rPr lang="zh-TW" altLang="en-US" sz="2800" dirty="0"/>
              <a:t>“</a:t>
            </a:r>
            <a:r>
              <a:rPr lang="en-US" altLang="zh-TW" sz="2800" dirty="0"/>
              <a:t>population </a:t>
            </a:r>
            <a:r>
              <a:rPr lang="en-US" altLang="zh-TW" sz="2800" dirty="0" smtClean="0"/>
              <a:t>line”)</a:t>
            </a:r>
          </a:p>
          <a:p>
            <a:pPr marL="187325" indent="-187325" algn="ctr">
              <a:lnSpc>
                <a:spcPct val="90000"/>
              </a:lnSpc>
              <a:buFontTx/>
              <a:buNone/>
            </a:pPr>
            <a:endParaRPr lang="en-US" altLang="zh-TW" sz="2400" dirty="0"/>
          </a:p>
        </p:txBody>
      </p:sp>
      <p:grpSp>
        <p:nvGrpSpPr>
          <p:cNvPr id="4" name="Group 3"/>
          <p:cNvGrpSpPr/>
          <p:nvPr/>
        </p:nvGrpSpPr>
        <p:grpSpPr>
          <a:xfrm>
            <a:off x="381000" y="2971800"/>
            <a:ext cx="8178338" cy="3289380"/>
            <a:chOff x="584662" y="1752600"/>
            <a:chExt cx="8178338" cy="3289380"/>
          </a:xfrm>
        </p:grpSpPr>
        <mc:AlternateContent xmlns:mc="http://schemas.openxmlformats.org/markup-compatibility/2006" xmlns:a14="http://schemas.microsoft.com/office/drawing/2010/main">
          <mc:Choice Requires="a14">
            <p:graphicFrame>
              <p:nvGraphicFramePr>
                <p:cNvPr id="5" name="Object 4"/>
                <p:cNvGraphicFramePr>
                  <a:graphicFrameLocks noChangeAspect="1"/>
                </p:cNvGraphicFramePr>
                <p:nvPr>
                  <p:extLst>
                    <p:ext uri="{D42A27DB-BD31-4B8C-83A1-F6EECF244321}">
                      <p14:modId xmlns:p14="http://schemas.microsoft.com/office/powerpoint/2010/main" val="1879032807"/>
                    </p:ext>
                  </p:extLst>
                </p:nvPr>
              </p:nvGraphicFramePr>
              <p:xfrm>
                <a:off x="2865271" y="1825061"/>
                <a:ext cx="5668963" cy="596900"/>
              </p:xfrm>
              <a:graphic>
                <a:graphicData uri="http://schemas.openxmlformats.org/presentationml/2006/ole">
                  <mc:AlternateContent>
                    <mc:Choice xmlns:v="urn:schemas-microsoft-com:vml" Requires="v">
                      <p:oleObj spid="_x0000_s3140" name="Equation" r:id="rId3" imgW="2171700" imgH="228600" progId="Equation.3">
                        <p:embed/>
                      </p:oleObj>
                    </mc:Choice>
                    <mc:Fallback>
                      <p:oleObj name="Equation" r:id="rId3" imgW="2171700" imgH="228600" progId="Equation.3">
                        <p:embed/>
                        <p:pic>
                          <p:nvPicPr>
                            <p:cNvPr id="0" name=""/>
                            <p:cNvPicPr>
                              <a:picLocks noChangeAspect="1" noChangeArrowheads="1"/>
                            </p:cNvPicPr>
                            <p:nvPr/>
                          </p:nvPicPr>
                          <p:blipFill>
                            <a:blip r:embed="rId4"/>
                            <a:srcRect/>
                            <a:stretch>
                              <a:fillRect/>
                            </a:stretch>
                          </p:blipFill>
                          <p:spPr bwMode="auto">
                            <a:xfrm>
                              <a:off x="2865271" y="1825061"/>
                              <a:ext cx="5668963" cy="596900"/>
                            </a:xfrm>
                            <a:prstGeom prst="rect">
                              <a:avLst/>
                            </a:prstGeom>
                            <a:solidFill>
                              <a:schemeClr val="accent5">
                                <a:lumMod val="20000"/>
                                <a:lumOff val="80000"/>
                              </a:schemeClr>
                            </a:solidFill>
                            <a:ln w="9525">
                              <a:solidFill>
                                <a:srgbClr val="000000"/>
                              </a:solidFill>
                              <a:miter lim="800000"/>
                              <a:headEnd/>
                              <a:tailEnd/>
                            </a:ln>
                            <a:effectLst/>
                            <a:extLst/>
                          </p:spPr>
                        </p:pic>
                      </p:oleObj>
                    </mc:Fallback>
                  </mc:AlternateContent>
                </a:graphicData>
              </a:graphic>
            </p:graphicFrame>
          </mc:Choice>
          <mc:Fallback xmlns="">
            <p:graphicFrame>
              <p:nvGraphicFramePr>
                <p:cNvPr id="5" name="Object 4"/>
                <p:cNvGraphicFramePr>
                  <a:graphicFrameLocks noChangeAspect="1"/>
                </p:cNvGraphicFramePr>
                <p:nvPr>
                  <p:extLst>
                    <p:ext uri="{D42A27DB-BD31-4B8C-83A1-F6EECF244321}">
                      <p14:modId xmlns:p14="http://schemas.microsoft.com/office/powerpoint/2010/main" val="1879032807"/>
                    </p:ext>
                  </p:extLst>
                </p:nvPr>
              </p:nvGraphicFramePr>
              <p:xfrm>
                <a:off x="2865271" y="1825061"/>
                <a:ext cx="5668963" cy="596900"/>
              </p:xfrm>
              <a:graphic>
                <a:graphicData uri="http://schemas.openxmlformats.org/presentationml/2006/ole">
                  <mc:AlternateContent>
                    <mc:Choice xmlns:v="urn:schemas-microsoft-com:vml" Requires="v">
                      <p:oleObj spid="_x0000_s3090" name="Equation" r:id="rId5" imgW="2171700" imgH="228600" progId="Equation.3">
                        <p:embed/>
                      </p:oleObj>
                    </mc:Choice>
                    <mc:Fallback>
                      <p:oleObj name="Equation" r:id="rId5" imgW="2171700" imgH="228600" progId="Equation.3">
                        <p:embed/>
                        <p:pic>
                          <p:nvPicPr>
                            <p:cNvPr id="0" name=""/>
                            <p:cNvPicPr>
                              <a:picLocks noChangeAspect="1" noChangeArrowheads="1"/>
                            </p:cNvPicPr>
                            <p:nvPr/>
                          </p:nvPicPr>
                          <p:blipFill>
                            <a:blip r:embed="rId6"/>
                            <a:srcRect/>
                            <a:stretch>
                              <a:fillRect/>
                            </a:stretch>
                          </p:blipFill>
                          <p:spPr bwMode="auto">
                            <a:xfrm>
                              <a:off x="2865271" y="1825061"/>
                              <a:ext cx="5668963" cy="596900"/>
                            </a:xfrm>
                            <a:prstGeom prst="rect">
                              <a:avLst/>
                            </a:prstGeom>
                            <a:solidFill>
                              <a:schemeClr val="accent5">
                                <a:lumMod val="20000"/>
                                <a:lumOff val="80000"/>
                              </a:schemeClr>
                            </a:solidFill>
                            <a:ln w="9525">
                              <a:solidFill>
                                <a:srgbClr val="000000"/>
                              </a:solidFill>
                              <a:miter lim="800000"/>
                              <a:headEnd/>
                              <a:tailEnd/>
                            </a:ln>
                            <a:effectLs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 name="Object 5"/>
                <p:cNvGraphicFramePr>
                  <a:graphicFrameLocks noChangeAspect="1"/>
                </p:cNvGraphicFramePr>
                <p:nvPr>
                  <p:extLst>
                    <p:ext uri="{D42A27DB-BD31-4B8C-83A1-F6EECF244321}">
                      <p14:modId xmlns:p14="http://schemas.microsoft.com/office/powerpoint/2010/main" val="2724502110"/>
                    </p:ext>
                  </p:extLst>
                </p:nvPr>
              </p:nvGraphicFramePr>
              <p:xfrm>
                <a:off x="2798027" y="2971800"/>
                <a:ext cx="4943475" cy="669925"/>
              </p:xfrm>
              <a:graphic>
                <a:graphicData uri="http://schemas.openxmlformats.org/presentationml/2006/ole">
                  <mc:AlternateContent>
                    <mc:Choice xmlns:v="urn:schemas-microsoft-com:vml" Requires="v">
                      <p:oleObj spid="_x0000_s3141" name="Equation" r:id="rId7" imgW="1968500" imgH="266700" progId="Equation.3">
                        <p:embed/>
                      </p:oleObj>
                    </mc:Choice>
                    <mc:Fallback>
                      <p:oleObj name="Equation" r:id="rId7" imgW="1968500" imgH="266700" progId="Equation.3">
                        <p:embed/>
                        <p:pic>
                          <p:nvPicPr>
                            <p:cNvPr id="0" name=""/>
                            <p:cNvPicPr>
                              <a:picLocks noChangeAspect="1" noChangeArrowheads="1"/>
                            </p:cNvPicPr>
                            <p:nvPr/>
                          </p:nvPicPr>
                          <p:blipFill>
                            <a:blip r:embed="rId8"/>
                            <a:srcRect/>
                            <a:stretch>
                              <a:fillRect/>
                            </a:stretch>
                          </p:blipFill>
                          <p:spPr bwMode="auto">
                            <a:xfrm>
                              <a:off x="2798027" y="2971800"/>
                              <a:ext cx="4943475" cy="669925"/>
                            </a:xfrm>
                            <a:prstGeom prst="rect">
                              <a:avLst/>
                            </a:prstGeom>
                            <a:solidFill>
                              <a:schemeClr val="accent2">
                                <a:lumMod val="20000"/>
                                <a:lumOff val="80000"/>
                              </a:schemeClr>
                            </a:solidFill>
                            <a:ln w="9525">
                              <a:solidFill>
                                <a:srgbClr val="000000"/>
                              </a:solidFill>
                              <a:miter lim="800000"/>
                              <a:headEnd/>
                              <a:tailEnd/>
                            </a:ln>
                            <a:effectLst/>
                            <a:extLst/>
                          </p:spPr>
                        </p:pic>
                      </p:oleObj>
                    </mc:Fallback>
                  </mc:AlternateContent>
                </a:graphicData>
              </a:graphic>
            </p:graphicFrame>
          </mc:Choice>
          <mc:Fallback xmlns="">
            <p:graphicFrame>
              <p:nvGraphicFramePr>
                <p:cNvPr id="6" name="Object 5"/>
                <p:cNvGraphicFramePr>
                  <a:graphicFrameLocks noChangeAspect="1"/>
                </p:cNvGraphicFramePr>
                <p:nvPr>
                  <p:extLst>
                    <p:ext uri="{D42A27DB-BD31-4B8C-83A1-F6EECF244321}">
                      <p14:modId xmlns:p14="http://schemas.microsoft.com/office/powerpoint/2010/main" val="2724502110"/>
                    </p:ext>
                  </p:extLst>
                </p:nvPr>
              </p:nvGraphicFramePr>
              <p:xfrm>
                <a:off x="2798027" y="2971800"/>
                <a:ext cx="4943475" cy="669925"/>
              </p:xfrm>
              <a:graphic>
                <a:graphicData uri="http://schemas.openxmlformats.org/presentationml/2006/ole">
                  <mc:AlternateContent>
                    <mc:Choice xmlns:v="urn:schemas-microsoft-com:vml" Requires="v">
                      <p:oleObj spid="_x0000_s3091" name="Equation" r:id="rId9" imgW="1968500" imgH="266700" progId="Equation.3">
                        <p:embed/>
                      </p:oleObj>
                    </mc:Choice>
                    <mc:Fallback>
                      <p:oleObj name="Equation" r:id="rId9" imgW="1968500" imgH="266700" progId="Equation.3">
                        <p:embed/>
                        <p:pic>
                          <p:nvPicPr>
                            <p:cNvPr id="0" name=""/>
                            <p:cNvPicPr>
                              <a:picLocks noChangeAspect="1" noChangeArrowheads="1"/>
                            </p:cNvPicPr>
                            <p:nvPr/>
                          </p:nvPicPr>
                          <p:blipFill>
                            <a:blip r:embed="rId10"/>
                            <a:srcRect/>
                            <a:stretch>
                              <a:fillRect/>
                            </a:stretch>
                          </p:blipFill>
                          <p:spPr bwMode="auto">
                            <a:xfrm>
                              <a:off x="2798027" y="2971800"/>
                              <a:ext cx="4943475" cy="669925"/>
                            </a:xfrm>
                            <a:prstGeom prst="rect">
                              <a:avLst/>
                            </a:prstGeom>
                            <a:solidFill>
                              <a:schemeClr val="accent2">
                                <a:lumMod val="20000"/>
                                <a:lumOff val="80000"/>
                              </a:schemeClr>
                            </a:solidFill>
                            <a:ln w="9525">
                              <a:solidFill>
                                <a:srgbClr val="000000"/>
                              </a:solidFill>
                              <a:miter lim="800000"/>
                              <a:headEnd/>
                              <a:tailEnd/>
                            </a:ln>
                            <a:effectLst/>
                            <a:extLst/>
                          </p:spPr>
                        </p:pic>
                      </p:oleObj>
                    </mc:Fallback>
                  </mc:AlternateContent>
                </a:graphicData>
              </a:graphic>
            </p:graphicFrame>
          </mc:Fallback>
        </mc:AlternateContent>
        <p:sp>
          <p:nvSpPr>
            <p:cNvPr id="7" name="Text Box 5"/>
            <p:cNvSpPr txBox="1">
              <a:spLocks noChangeArrowheads="1"/>
            </p:cNvSpPr>
            <p:nvPr/>
          </p:nvSpPr>
          <p:spPr bwMode="auto">
            <a:xfrm>
              <a:off x="624147" y="2891760"/>
              <a:ext cx="1905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sz="2400" dirty="0">
                  <a:latin typeface="+mn-lt"/>
                  <a:cs typeface="Times New Roman" panose="02020603050405020304" pitchFamily="18" charset="0"/>
                </a:rPr>
                <a:t>Least Squares line</a:t>
              </a:r>
            </a:p>
          </p:txBody>
        </p:sp>
        <p:sp>
          <p:nvSpPr>
            <p:cNvPr id="8" name="Text Box 6"/>
            <p:cNvSpPr txBox="1">
              <a:spLocks noChangeArrowheads="1"/>
            </p:cNvSpPr>
            <p:nvPr/>
          </p:nvSpPr>
          <p:spPr bwMode="auto">
            <a:xfrm>
              <a:off x="584662" y="1752600"/>
              <a:ext cx="1752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US" sz="2400" dirty="0">
                  <a:latin typeface="+mn-lt"/>
                  <a:cs typeface="Times New Roman" panose="02020603050405020304" pitchFamily="18" charset="0"/>
                </a:rPr>
                <a:t>Population line</a:t>
              </a:r>
            </a:p>
          </p:txBody>
        </p:sp>
        <mc:AlternateContent xmlns:mc="http://schemas.openxmlformats.org/markup-compatibility/2006" xmlns:a14="http://schemas.microsoft.com/office/drawing/2010/main">
          <mc:Choice Requires="a14">
            <p:sp>
              <p:nvSpPr>
                <p:cNvPr id="9" name="Text Box 8"/>
                <p:cNvSpPr txBox="1">
                  <a:spLocks noChangeArrowheads="1"/>
                </p:cNvSpPr>
                <p:nvPr/>
              </p:nvSpPr>
              <p:spPr bwMode="auto">
                <a:xfrm>
                  <a:off x="609600" y="3946680"/>
                  <a:ext cx="8153400" cy="10953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US" sz="2800" dirty="0">
                      <a:latin typeface="+mn-lt"/>
                    </a:rPr>
                    <a:t>W</a:t>
                  </a:r>
                  <a:r>
                    <a:rPr lang="en-US" sz="2800" dirty="0" smtClean="0">
                      <a:latin typeface="+mn-lt"/>
                    </a:rPr>
                    <a:t>e use  </a:t>
                  </a:r>
                  <a14:m>
                    <m:oMath xmlns:m="http://schemas.openxmlformats.org/officeDocument/2006/math">
                      <m:acc>
                        <m:accPr>
                          <m:chr m:val="̂"/>
                          <m:ctrlPr>
                            <a:rPr lang="en-US" sz="2800" i="1" smtClean="0">
                              <a:latin typeface="Cambria Math" panose="02040503050406030204" pitchFamily="18" charset="0"/>
                            </a:rPr>
                          </m:ctrlPr>
                        </m:accPr>
                        <m:e>
                          <m:sSub>
                            <m:sSubPr>
                              <m:ctrlPr>
                                <a:rPr lang="en-US" sz="2800" i="1" smtClean="0">
                                  <a:latin typeface="Cambria Math" panose="02040503050406030204" pitchFamily="18" charset="0"/>
                                </a:rPr>
                              </m:ctrlPr>
                            </m:sSubPr>
                            <m:e>
                              <m:r>
                                <a:rPr lang="en-US" sz="2800" i="1" smtClean="0">
                                  <a:latin typeface="Cambria Math"/>
                                  <a:ea typeface="Cambria Math"/>
                                </a:rPr>
                                <m:t>𝛽</m:t>
                              </m:r>
                            </m:e>
                            <m:sub>
                              <m:r>
                                <a:rPr lang="en-IN" sz="2800" b="0" i="1" smtClean="0">
                                  <a:latin typeface="Cambria Math"/>
                                </a:rPr>
                                <m:t>0</m:t>
                              </m:r>
                            </m:sub>
                          </m:sSub>
                        </m:e>
                      </m:acc>
                    </m:oMath>
                  </a14:m>
                  <a:r>
                    <a:rPr lang="en-US" sz="2800" dirty="0" smtClean="0">
                      <a:latin typeface="+mn-lt"/>
                    </a:rPr>
                    <a:t>  </a:t>
                  </a:r>
                  <a:r>
                    <a:rPr lang="en-US" sz="2800" dirty="0">
                      <a:latin typeface="+mn-lt"/>
                    </a:rPr>
                    <a:t>through  </a:t>
                  </a:r>
                  <a14:m>
                    <m:oMath xmlns:m="http://schemas.openxmlformats.org/officeDocument/2006/math">
                      <m:acc>
                        <m:accPr>
                          <m:chr m:val="̂"/>
                          <m:ctrlPr>
                            <a:rPr lang="en-US" sz="2800" i="1" smtClean="0">
                              <a:latin typeface="Cambria Math" panose="02040503050406030204" pitchFamily="18" charset="0"/>
                            </a:rPr>
                          </m:ctrlPr>
                        </m:accPr>
                        <m:e>
                          <m:sSub>
                            <m:sSubPr>
                              <m:ctrlPr>
                                <a:rPr lang="en-US" sz="2800" i="1" smtClean="0">
                                  <a:latin typeface="Cambria Math" panose="02040503050406030204" pitchFamily="18" charset="0"/>
                                </a:rPr>
                              </m:ctrlPr>
                            </m:sSubPr>
                            <m:e>
                              <m:r>
                                <a:rPr lang="en-US" sz="2800" i="1" smtClean="0">
                                  <a:latin typeface="Cambria Math"/>
                                  <a:ea typeface="Cambria Math"/>
                                </a:rPr>
                                <m:t>𝛽</m:t>
                              </m:r>
                            </m:e>
                            <m:sub>
                              <m:r>
                                <a:rPr lang="en-IN" sz="2800" b="0" i="1" smtClean="0">
                                  <a:latin typeface="Cambria Math"/>
                                </a:rPr>
                                <m:t>𝑝</m:t>
                              </m:r>
                            </m:sub>
                          </m:sSub>
                        </m:e>
                      </m:acc>
                    </m:oMath>
                  </a14:m>
                  <a:r>
                    <a:rPr lang="en-US" sz="2800" dirty="0" smtClean="0">
                      <a:latin typeface="+mn-lt"/>
                    </a:rPr>
                    <a:t> as </a:t>
                  </a:r>
                  <a:r>
                    <a:rPr lang="en-US" sz="2800" dirty="0">
                      <a:latin typeface="+mn-lt"/>
                    </a:rPr>
                    <a:t>guesses for </a:t>
                  </a:r>
                  <a:r>
                    <a:rPr lang="en-US" sz="2800" dirty="0">
                      <a:latin typeface="+mn-lt"/>
                      <a:sym typeface="Symbol" pitchFamily="18" charset="2"/>
                    </a:rPr>
                    <a:t></a:t>
                  </a:r>
                  <a:r>
                    <a:rPr lang="en-US" sz="2800" baseline="-25000" dirty="0">
                      <a:latin typeface="+mn-lt"/>
                      <a:sym typeface="Symbol" pitchFamily="18" charset="2"/>
                    </a:rPr>
                    <a:t>0</a:t>
                  </a:r>
                  <a:r>
                    <a:rPr lang="en-US" sz="2800" dirty="0">
                      <a:latin typeface="+mn-lt"/>
                    </a:rPr>
                    <a:t> through </a:t>
                  </a:r>
                  <a:r>
                    <a:rPr lang="en-US" sz="2800" dirty="0">
                      <a:latin typeface="+mn-lt"/>
                      <a:sym typeface="Symbol" pitchFamily="18" charset="2"/>
                    </a:rPr>
                    <a:t></a:t>
                  </a:r>
                  <a:r>
                    <a:rPr lang="en-US" sz="2800" baseline="-25000" dirty="0">
                      <a:latin typeface="+mn-lt"/>
                      <a:sym typeface="Symbol" pitchFamily="18" charset="2"/>
                    </a:rPr>
                    <a:t>p</a:t>
                  </a:r>
                  <a:r>
                    <a:rPr lang="en-US" sz="2800" dirty="0">
                      <a:latin typeface="+mn-lt"/>
                      <a:sym typeface="Symbol" pitchFamily="18" charset="2"/>
                    </a:rPr>
                    <a:t> </a:t>
                  </a:r>
                  <a:r>
                    <a:rPr lang="en-US" sz="2800" dirty="0" smtClean="0">
                      <a:latin typeface="+mn-lt"/>
                      <a:sym typeface="Symbol" pitchFamily="18" charset="2"/>
                    </a:rPr>
                    <a:t>and </a:t>
                  </a:r>
                  <a14:m>
                    <m:oMath xmlns:m="http://schemas.openxmlformats.org/officeDocument/2006/math">
                      <m:acc>
                        <m:accPr>
                          <m:chr m:val="̂"/>
                          <m:ctrlPr>
                            <a:rPr lang="en-US" sz="2800" i="1" smtClean="0">
                              <a:latin typeface="Cambria Math" panose="02040503050406030204" pitchFamily="18" charset="0"/>
                              <a:sym typeface="Symbol" pitchFamily="18" charset="2"/>
                            </a:rPr>
                          </m:ctrlPr>
                        </m:accPr>
                        <m:e>
                          <m:sSub>
                            <m:sSubPr>
                              <m:ctrlPr>
                                <a:rPr lang="en-US" sz="2800" i="1" smtClean="0">
                                  <a:latin typeface="Cambria Math" panose="02040503050406030204" pitchFamily="18" charset="0"/>
                                  <a:sym typeface="Symbol" pitchFamily="18" charset="2"/>
                                </a:rPr>
                              </m:ctrlPr>
                            </m:sSubPr>
                            <m:e>
                              <m:r>
                                <a:rPr lang="en-IN" sz="2800" b="0" i="1" smtClean="0">
                                  <a:latin typeface="Cambria Math"/>
                                  <a:sym typeface="Symbol" pitchFamily="18" charset="2"/>
                                </a:rPr>
                                <m:t>𝑌</m:t>
                              </m:r>
                            </m:e>
                            <m:sub>
                              <m:r>
                                <a:rPr lang="en-IN" sz="2800" b="0" i="1" smtClean="0">
                                  <a:latin typeface="Cambria Math"/>
                                  <a:sym typeface="Symbol" pitchFamily="18" charset="2"/>
                                </a:rPr>
                                <m:t>𝑖</m:t>
                              </m:r>
                            </m:sub>
                          </m:sSub>
                        </m:e>
                      </m:acc>
                    </m:oMath>
                  </a14:m>
                  <a:r>
                    <a:rPr lang="en-US" sz="2800" dirty="0" smtClean="0">
                      <a:latin typeface="+mn-lt"/>
                      <a:sym typeface="Symbol" pitchFamily="18" charset="2"/>
                    </a:rPr>
                    <a:t> as </a:t>
                  </a:r>
                  <a:r>
                    <a:rPr lang="en-US" sz="2800" dirty="0">
                      <a:latin typeface="+mn-lt"/>
                      <a:sym typeface="Symbol" pitchFamily="18" charset="2"/>
                    </a:rPr>
                    <a:t>a guess for Y</a:t>
                  </a:r>
                  <a:r>
                    <a:rPr lang="en-US" sz="2800" baseline="-25000" dirty="0">
                      <a:latin typeface="+mn-lt"/>
                      <a:sym typeface="Symbol" pitchFamily="18" charset="2"/>
                    </a:rPr>
                    <a:t>i</a:t>
                  </a:r>
                  <a:r>
                    <a:rPr lang="en-US" sz="2800" dirty="0">
                      <a:latin typeface="+mn-lt"/>
                      <a:sym typeface="Symbol" pitchFamily="18" charset="2"/>
                    </a:rPr>
                    <a:t>.</a:t>
                  </a:r>
                  <a:r>
                    <a:rPr lang="en-US" sz="2800" baseline="-25000" dirty="0">
                      <a:latin typeface="+mn-lt"/>
                      <a:sym typeface="Symbol" pitchFamily="18" charset="2"/>
                    </a:rPr>
                    <a:t> </a:t>
                  </a:r>
                  <a:r>
                    <a:rPr lang="en-US" sz="2800" dirty="0">
                      <a:latin typeface="+mn-lt"/>
                      <a:sym typeface="Symbol" pitchFamily="18" charset="2"/>
                    </a:rPr>
                    <a:t>The guesses will not </a:t>
                  </a:r>
                  <a:r>
                    <a:rPr lang="en-US" sz="2800" dirty="0" smtClean="0">
                      <a:latin typeface="+mn-lt"/>
                      <a:sym typeface="Symbol" pitchFamily="18" charset="2"/>
                    </a:rPr>
                    <a:t>be perfect.</a:t>
                  </a:r>
                  <a:endParaRPr lang="en-US" sz="2800" dirty="0">
                    <a:latin typeface="+mn-lt"/>
                    <a:sym typeface="Symbol" pitchFamily="18" charset="2"/>
                  </a:endParaRPr>
                </a:p>
              </p:txBody>
            </p:sp>
          </mc:Choice>
          <mc:Fallback xmlns="">
            <p:sp>
              <p:nvSpPr>
                <p:cNvPr id="8" name="Text Box 8"/>
                <p:cNvSpPr txBox="1">
                  <a:spLocks noRot="1" noChangeAspect="1" noMove="1" noResize="1" noEditPoints="1" noAdjustHandles="1" noChangeArrowheads="1" noChangeShapeType="1" noTextEdit="1"/>
                </p:cNvSpPr>
                <p:nvPr/>
              </p:nvSpPr>
              <p:spPr bwMode="auto">
                <a:xfrm>
                  <a:off x="609600" y="3946680"/>
                  <a:ext cx="8153400" cy="1095300"/>
                </a:xfrm>
                <a:prstGeom prst="rect">
                  <a:avLst/>
                </a:prstGeom>
                <a:blipFill rotWithShape="1">
                  <a:blip r:embed="rId11"/>
                  <a:stretch>
                    <a:fillRect l="-1495" t="-3333" r="-1196" b="-15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sp>
          <p:nvSpPr>
            <p:cNvPr id="10" name="Line 9"/>
            <p:cNvSpPr>
              <a:spLocks noChangeShapeType="1"/>
            </p:cNvSpPr>
            <p:nvPr/>
          </p:nvSpPr>
          <p:spPr bwMode="auto">
            <a:xfrm flipV="1">
              <a:off x="3048000" y="2286000"/>
              <a:ext cx="0" cy="762000"/>
            </a:xfrm>
            <a:prstGeom prst="line">
              <a:avLst/>
            </a:prstGeom>
            <a:noFill/>
            <a:ln w="28575">
              <a:solidFill>
                <a:schemeClr val="accent2">
                  <a:lumMod val="60000"/>
                  <a:lumOff val="40000"/>
                </a:schemeClr>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 name="Line 10"/>
            <p:cNvSpPr>
              <a:spLocks noChangeShapeType="1"/>
            </p:cNvSpPr>
            <p:nvPr/>
          </p:nvSpPr>
          <p:spPr bwMode="auto">
            <a:xfrm flipV="1">
              <a:off x="3657600" y="2286000"/>
              <a:ext cx="0" cy="685800"/>
            </a:xfrm>
            <a:prstGeom prst="line">
              <a:avLst/>
            </a:prstGeom>
            <a:noFill/>
            <a:ln w="28575">
              <a:solidFill>
                <a:schemeClr val="accent2">
                  <a:lumMod val="60000"/>
                  <a:lumOff val="40000"/>
                </a:schemeClr>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2" name="Line 11"/>
            <p:cNvSpPr>
              <a:spLocks noChangeShapeType="1"/>
            </p:cNvSpPr>
            <p:nvPr/>
          </p:nvSpPr>
          <p:spPr bwMode="auto">
            <a:xfrm flipV="1">
              <a:off x="4953000" y="2286000"/>
              <a:ext cx="0" cy="685800"/>
            </a:xfrm>
            <a:prstGeom prst="line">
              <a:avLst/>
            </a:prstGeom>
            <a:noFill/>
            <a:ln w="28575">
              <a:solidFill>
                <a:schemeClr val="accent2">
                  <a:lumMod val="60000"/>
                  <a:lumOff val="40000"/>
                </a:schemeClr>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 name="Line 12"/>
            <p:cNvSpPr>
              <a:spLocks noChangeShapeType="1"/>
            </p:cNvSpPr>
            <p:nvPr/>
          </p:nvSpPr>
          <p:spPr bwMode="auto">
            <a:xfrm flipV="1">
              <a:off x="7162800" y="2324100"/>
              <a:ext cx="0" cy="685800"/>
            </a:xfrm>
            <a:prstGeom prst="line">
              <a:avLst/>
            </a:prstGeom>
            <a:noFill/>
            <a:ln w="28575">
              <a:solidFill>
                <a:schemeClr val="accent2">
                  <a:lumMod val="60000"/>
                  <a:lumOff val="40000"/>
                </a:schemeClr>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Tree>
    <p:extLst>
      <p:ext uri="{BB962C8B-B14F-4D97-AF65-F5344CB8AC3E}">
        <p14:creationId xmlns:p14="http://schemas.microsoft.com/office/powerpoint/2010/main" val="42669462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10303</TotalTime>
  <Words>698</Words>
  <Application>Microsoft Office PowerPoint</Application>
  <PresentationFormat>On-screen Show (4:3)</PresentationFormat>
  <Paragraphs>179</Paragraphs>
  <Slides>20</Slides>
  <Notes>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31" baseType="lpstr">
      <vt:lpstr>ＭＳ Ｐゴシック</vt:lpstr>
      <vt:lpstr>Arial</vt:lpstr>
      <vt:lpstr>Book Antiqua</vt:lpstr>
      <vt:lpstr>Calibri</vt:lpstr>
      <vt:lpstr>Cambria Math</vt:lpstr>
      <vt:lpstr>新細明體</vt:lpstr>
      <vt:lpstr>Symbol</vt:lpstr>
      <vt:lpstr>Times New Roman</vt:lpstr>
      <vt:lpstr>Wingdings</vt:lpstr>
      <vt:lpstr>Office Theme</vt:lpstr>
      <vt:lpstr>Equation</vt:lpstr>
      <vt:lpstr>Regression</vt:lpstr>
      <vt:lpstr>Types of Regression Models</vt:lpstr>
      <vt:lpstr>Linear regression</vt:lpstr>
      <vt:lpstr>Simple Linear Regression Equation</vt:lpstr>
      <vt:lpstr>Linear Regression Model</vt:lpstr>
      <vt:lpstr>PowerPoint Presentation</vt:lpstr>
      <vt:lpstr>House price vs size</vt:lpstr>
      <vt:lpstr>Linear Regression – Multiple Variables</vt:lpstr>
      <vt:lpstr>Regression Model</vt:lpstr>
      <vt:lpstr>Assumption</vt:lpstr>
      <vt:lpstr>Assumptions about the Error</vt:lpstr>
      <vt:lpstr>The regression line</vt:lpstr>
      <vt:lpstr>Criterion for choosing what line to draw: method of least squares</vt:lpstr>
      <vt:lpstr>How do we "learn" parameters</vt:lpstr>
      <vt:lpstr>Multiple Linear Regression</vt:lpstr>
      <vt:lpstr>Linear Regression</vt:lpstr>
      <vt:lpstr>LMS(Least Minimum Slope) Algorithm</vt:lpstr>
      <vt:lpstr>LMS Update Rule</vt:lpstr>
      <vt:lpstr>m training examples</vt:lpstr>
      <vt:lpstr>Stochastic gradient descent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Foundations of Machine Learning</dc:title>
  <dc:creator>Sudeshna Sarkar</dc:creator>
  <cp:lastModifiedBy>TIET</cp:lastModifiedBy>
  <cp:revision>207</cp:revision>
  <cp:lastPrinted>2016-05-18T03:19:17Z</cp:lastPrinted>
  <dcterms:created xsi:type="dcterms:W3CDTF">2015-06-25T09:31:26Z</dcterms:created>
  <dcterms:modified xsi:type="dcterms:W3CDTF">2019-08-13T00:43:45Z</dcterms:modified>
</cp:coreProperties>
</file>