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256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Kumar" userId="cfe6696a5d13da94" providerId="LiveId" clId="{0DDFF70D-0D8E-4C77-BE9F-0875F1B4638E}"/>
    <pc:docChg chg="custSel addSld delSld modSld sldOrd">
      <pc:chgData name="Deepak Kumar" userId="cfe6696a5d13da94" providerId="LiveId" clId="{0DDFF70D-0D8E-4C77-BE9F-0875F1B4638E}" dt="2024-03-07T06:50:53.771" v="65" actId="1035"/>
      <pc:docMkLst>
        <pc:docMk/>
      </pc:docMkLst>
      <pc:sldChg chg="modSp mod">
        <pc:chgData name="Deepak Kumar" userId="cfe6696a5d13da94" providerId="LiveId" clId="{0DDFF70D-0D8E-4C77-BE9F-0875F1B4638E}" dt="2024-03-07T06:38:10.125" v="39" actId="20577"/>
        <pc:sldMkLst>
          <pc:docMk/>
          <pc:sldMk cId="0" sldId="256"/>
        </pc:sldMkLst>
        <pc:spChg chg="mod">
          <ac:chgData name="Deepak Kumar" userId="cfe6696a5d13da94" providerId="LiveId" clId="{0DDFF70D-0D8E-4C77-BE9F-0875F1B4638E}" dt="2024-03-07T06:38:10.125" v="39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Deepak Kumar" userId="cfe6696a5d13da94" providerId="LiveId" clId="{0DDFF70D-0D8E-4C77-BE9F-0875F1B4638E}" dt="2024-03-07T06:39:32.868" v="53" actId="14100"/>
        <pc:sldMkLst>
          <pc:docMk/>
          <pc:sldMk cId="0" sldId="261"/>
        </pc:sldMkLst>
        <pc:spChg chg="mod">
          <ac:chgData name="Deepak Kumar" userId="cfe6696a5d13da94" providerId="LiveId" clId="{0DDFF70D-0D8E-4C77-BE9F-0875F1B4638E}" dt="2024-03-07T06:38:55.911" v="46" actId="1036"/>
          <ac:spMkLst>
            <pc:docMk/>
            <pc:sldMk cId="0" sldId="261"/>
            <ac:spMk id="3" creationId="{00000000-0000-0000-0000-000000000000}"/>
          </ac:spMkLst>
        </pc:spChg>
        <pc:spChg chg="mod">
          <ac:chgData name="Deepak Kumar" userId="cfe6696a5d13da94" providerId="LiveId" clId="{0DDFF70D-0D8E-4C77-BE9F-0875F1B4638E}" dt="2024-03-07T06:39:23.045" v="51" actId="14100"/>
          <ac:spMkLst>
            <pc:docMk/>
            <pc:sldMk cId="0" sldId="261"/>
            <ac:spMk id="5" creationId="{00000000-0000-0000-0000-000000000000}"/>
          </ac:spMkLst>
        </pc:spChg>
        <pc:spChg chg="mod">
          <ac:chgData name="Deepak Kumar" userId="cfe6696a5d13da94" providerId="LiveId" clId="{0DDFF70D-0D8E-4C77-BE9F-0875F1B4638E}" dt="2024-03-07T06:39:28.071" v="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Deepak Kumar" userId="cfe6696a5d13da94" providerId="LiveId" clId="{0DDFF70D-0D8E-4C77-BE9F-0875F1B4638E}" dt="2024-03-07T06:39:32.868" v="53" actId="14100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Deepak Kumar" userId="cfe6696a5d13da94" providerId="LiveId" clId="{0DDFF70D-0D8E-4C77-BE9F-0875F1B4638E}" dt="2024-03-07T06:39:17.289" v="50" actId="14100"/>
        <pc:sldMkLst>
          <pc:docMk/>
          <pc:sldMk cId="0" sldId="262"/>
        </pc:sldMkLst>
        <pc:spChg chg="mod">
          <ac:chgData name="Deepak Kumar" userId="cfe6696a5d13da94" providerId="LiveId" clId="{0DDFF70D-0D8E-4C77-BE9F-0875F1B4638E}" dt="2024-03-07T06:39:13.344" v="49" actId="14100"/>
          <ac:spMkLst>
            <pc:docMk/>
            <pc:sldMk cId="0" sldId="262"/>
            <ac:spMk id="5" creationId="{00000000-0000-0000-0000-000000000000}"/>
          </ac:spMkLst>
        </pc:spChg>
        <pc:spChg chg="mod">
          <ac:chgData name="Deepak Kumar" userId="cfe6696a5d13da94" providerId="LiveId" clId="{0DDFF70D-0D8E-4C77-BE9F-0875F1B4638E}" dt="2024-03-07T06:39:17.289" v="50" actId="14100"/>
          <ac:spMkLst>
            <pc:docMk/>
            <pc:sldMk cId="0" sldId="262"/>
            <ac:spMk id="6" creationId="{00000000-0000-0000-0000-000000000000}"/>
          </ac:spMkLst>
        </pc:spChg>
      </pc:sldChg>
      <pc:sldChg chg="del">
        <pc:chgData name="Deepak Kumar" userId="cfe6696a5d13da94" providerId="LiveId" clId="{0DDFF70D-0D8E-4C77-BE9F-0875F1B4638E}" dt="2024-03-07T06:36:23.889" v="4" actId="47"/>
        <pc:sldMkLst>
          <pc:docMk/>
          <pc:sldMk cId="853804283" sldId="270"/>
        </pc:sldMkLst>
      </pc:sldChg>
      <pc:sldChg chg="del">
        <pc:chgData name="Deepak Kumar" userId="cfe6696a5d13da94" providerId="LiveId" clId="{0DDFF70D-0D8E-4C77-BE9F-0875F1B4638E}" dt="2024-03-07T06:36:17.277" v="1" actId="47"/>
        <pc:sldMkLst>
          <pc:docMk/>
          <pc:sldMk cId="3817354326" sldId="271"/>
        </pc:sldMkLst>
      </pc:sldChg>
      <pc:sldChg chg="modSp mod">
        <pc:chgData name="Deepak Kumar" userId="cfe6696a5d13da94" providerId="LiveId" clId="{0DDFF70D-0D8E-4C77-BE9F-0875F1B4638E}" dt="2024-03-07T06:50:53.771" v="65" actId="1035"/>
        <pc:sldMkLst>
          <pc:docMk/>
          <pc:sldMk cId="2331862702" sldId="272"/>
        </pc:sldMkLst>
        <pc:graphicFrameChg chg="modGraphic">
          <ac:chgData name="Deepak Kumar" userId="cfe6696a5d13da94" providerId="LiveId" clId="{0DDFF70D-0D8E-4C77-BE9F-0875F1B4638E}" dt="2024-03-07T06:50:39.287" v="58" actId="20577"/>
          <ac:graphicFrameMkLst>
            <pc:docMk/>
            <pc:sldMk cId="2331862702" sldId="272"/>
            <ac:graphicFrameMk id="9" creationId="{7EB1C8AF-446A-1DAE-B5E8-ADAA007D561B}"/>
          </ac:graphicFrameMkLst>
        </pc:graphicFrameChg>
        <pc:picChg chg="mod">
          <ac:chgData name="Deepak Kumar" userId="cfe6696a5d13da94" providerId="LiveId" clId="{0DDFF70D-0D8E-4C77-BE9F-0875F1B4638E}" dt="2024-03-07T06:50:53.771" v="65" actId="1035"/>
          <ac:picMkLst>
            <pc:docMk/>
            <pc:sldMk cId="2331862702" sldId="272"/>
            <ac:picMk id="2" creationId="{F5E24692-E764-796D-4797-C76582863A36}"/>
          </ac:picMkLst>
        </pc:picChg>
      </pc:sldChg>
      <pc:sldChg chg="delSp modSp add mod ord">
        <pc:chgData name="Deepak Kumar" userId="cfe6696a5d13da94" providerId="LiveId" clId="{0DDFF70D-0D8E-4C77-BE9F-0875F1B4638E}" dt="2024-03-07T06:37:25.008" v="31" actId="1035"/>
        <pc:sldMkLst>
          <pc:docMk/>
          <pc:sldMk cId="2957354911" sldId="273"/>
        </pc:sldMkLst>
        <pc:spChg chg="mod">
          <ac:chgData name="Deepak Kumar" userId="cfe6696a5d13da94" providerId="LiveId" clId="{0DDFF70D-0D8E-4C77-BE9F-0875F1B4638E}" dt="2024-03-07T06:37:25.008" v="31" actId="1035"/>
          <ac:spMkLst>
            <pc:docMk/>
            <pc:sldMk cId="2957354911" sldId="273"/>
            <ac:spMk id="3" creationId="{3335506E-C038-EDB0-334F-6DFE9A944CB1}"/>
          </ac:spMkLst>
        </pc:spChg>
        <pc:spChg chg="mod">
          <ac:chgData name="Deepak Kumar" userId="cfe6696a5d13da94" providerId="LiveId" clId="{0DDFF70D-0D8E-4C77-BE9F-0875F1B4638E}" dt="2024-03-07T06:37:21.699" v="30" actId="1076"/>
          <ac:spMkLst>
            <pc:docMk/>
            <pc:sldMk cId="2957354911" sldId="273"/>
            <ac:spMk id="4" creationId="{29FD0804-92D4-76C2-ED92-3F48F4713DE9}"/>
          </ac:spMkLst>
        </pc:spChg>
        <pc:spChg chg="mod">
          <ac:chgData name="Deepak Kumar" userId="cfe6696a5d13da94" providerId="LiveId" clId="{0DDFF70D-0D8E-4C77-BE9F-0875F1B4638E}" dt="2024-03-07T06:36:43.009" v="8" actId="6549"/>
          <ac:spMkLst>
            <pc:docMk/>
            <pc:sldMk cId="2957354911" sldId="273"/>
            <ac:spMk id="6" creationId="{2A4043AF-DB8A-8D4A-CF12-0AF62BB93D66}"/>
          </ac:spMkLst>
        </pc:spChg>
        <pc:spChg chg="mod">
          <ac:chgData name="Deepak Kumar" userId="cfe6696a5d13da94" providerId="LiveId" clId="{0DDFF70D-0D8E-4C77-BE9F-0875F1B4638E}" dt="2024-03-07T06:36:40.703" v="7" actId="6549"/>
          <ac:spMkLst>
            <pc:docMk/>
            <pc:sldMk cId="2957354911" sldId="273"/>
            <ac:spMk id="7" creationId="{DC0B23D9-18AA-BB03-4F42-CDDB72F66080}"/>
          </ac:spMkLst>
        </pc:spChg>
        <pc:spChg chg="del">
          <ac:chgData name="Deepak Kumar" userId="cfe6696a5d13da94" providerId="LiveId" clId="{0DDFF70D-0D8E-4C77-BE9F-0875F1B4638E}" dt="2024-03-07T06:37:17.354" v="29" actId="478"/>
          <ac:spMkLst>
            <pc:docMk/>
            <pc:sldMk cId="2957354911" sldId="273"/>
            <ac:spMk id="8" creationId="{2437FFD4-47FC-3DB1-38E7-28C0A4EE48C7}"/>
          </ac:spMkLst>
        </pc:spChg>
        <pc:spChg chg="mod">
          <ac:chgData name="Deepak Kumar" userId="cfe6696a5d13da94" providerId="LiveId" clId="{0DDFF70D-0D8E-4C77-BE9F-0875F1B4638E}" dt="2024-03-07T06:36:47.961" v="11" actId="6549"/>
          <ac:spMkLst>
            <pc:docMk/>
            <pc:sldMk cId="2957354911" sldId="273"/>
            <ac:spMk id="10" creationId="{AE514DB8-FC62-C71D-0539-A1F41FD43296}"/>
          </ac:spMkLst>
        </pc:spChg>
        <pc:spChg chg="mod">
          <ac:chgData name="Deepak Kumar" userId="cfe6696a5d13da94" providerId="LiveId" clId="{0DDFF70D-0D8E-4C77-BE9F-0875F1B4638E}" dt="2024-03-07T06:36:44.885" v="9" actId="6549"/>
          <ac:spMkLst>
            <pc:docMk/>
            <pc:sldMk cId="2957354911" sldId="273"/>
            <ac:spMk id="12" creationId="{14629ECD-993C-135F-547F-E7D579DCE711}"/>
          </ac:spMkLst>
        </pc:spChg>
        <pc:spChg chg="mod">
          <ac:chgData name="Deepak Kumar" userId="cfe6696a5d13da94" providerId="LiveId" clId="{0DDFF70D-0D8E-4C77-BE9F-0875F1B4638E}" dt="2024-03-07T06:36:46.365" v="10" actId="6549"/>
          <ac:spMkLst>
            <pc:docMk/>
            <pc:sldMk cId="2957354911" sldId="273"/>
            <ac:spMk id="13" creationId="{86B71A9F-4791-92D3-0AF0-56B465DBAC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68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C5278-881A-F07F-2F49-EA4B22DBC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DF8B-1606-976F-D75C-4A32CD61A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02FA9-6E39-0576-EEC3-9F4ACD51D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38E61-13C0-8668-3324-C829CACC0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18823-2424-A7DE-1BD7-29AE54EB4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F91E6-962F-127B-7852-F15CB7FC2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2AE2D-D001-60DA-CCDC-C16EE3551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802C-3B28-0FBA-7398-0CBAA278F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0475" y="-56517"/>
            <a:ext cx="14795248" cy="8322327"/>
          </a:xfrm>
          <a:custGeom>
            <a:avLst/>
            <a:gdLst/>
            <a:ahLst/>
            <a:cxnLst/>
            <a:rect l="l" t="t" r="r" b="b"/>
            <a:pathLst>
              <a:path w="18494060" h="10402909">
                <a:moveTo>
                  <a:pt x="0" y="0"/>
                </a:moveTo>
                <a:lnTo>
                  <a:pt x="18494060" y="0"/>
                </a:lnTo>
                <a:lnTo>
                  <a:pt x="18494060" y="10402909"/>
                </a:lnTo>
                <a:lnTo>
                  <a:pt x="0" y="10402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375383" y="7107419"/>
            <a:ext cx="938998" cy="888526"/>
          </a:xfrm>
          <a:custGeom>
            <a:avLst/>
            <a:gdLst/>
            <a:ahLst/>
            <a:cxnLst/>
            <a:rect l="l" t="t" r="r" b="b"/>
            <a:pathLst>
              <a:path w="1173747" h="1110658">
                <a:moveTo>
                  <a:pt x="0" y="0"/>
                </a:moveTo>
                <a:lnTo>
                  <a:pt x="1173747" y="0"/>
                </a:lnTo>
                <a:lnTo>
                  <a:pt x="1173747" y="1110659"/>
                </a:lnTo>
                <a:lnTo>
                  <a:pt x="0" y="1110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440"/>
          </a:p>
        </p:txBody>
      </p:sp>
      <p:sp>
        <p:nvSpPr>
          <p:cNvPr id="4" name="TextBox 4"/>
          <p:cNvSpPr txBox="1"/>
          <p:nvPr/>
        </p:nvSpPr>
        <p:spPr>
          <a:xfrm>
            <a:off x="3333396" y="1912341"/>
            <a:ext cx="10701581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4"/>
              </a:lnSpc>
            </a:pPr>
            <a:r>
              <a:rPr lang="en-US" sz="2402" spc="96" dirty="0">
                <a:solidFill>
                  <a:srgbClr val="FFFFFF"/>
                </a:solidFill>
                <a:latin typeface="Bookman Old Style" panose="02050604050505020204" pitchFamily="18" charset="0"/>
              </a:rPr>
              <a:t>SMART SYSTEM DEVELOPMENT FOR MULTI-MODAL PHYSIOLOGICAL SIGNAL COLLECTION AND MENTAL STRESS ASSESSMENT</a:t>
            </a:r>
          </a:p>
          <a:p>
            <a:pPr algn="ctr">
              <a:lnSpc>
                <a:spcPts val="3364"/>
              </a:lnSpc>
              <a:spcBef>
                <a:spcPct val="0"/>
              </a:spcBef>
            </a:pPr>
            <a:endParaRPr lang="en-US" sz="2402" spc="96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100476" y="4870850"/>
            <a:ext cx="3952487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b="1" spc="96" dirty="0">
                <a:solidFill>
                  <a:srgbClr val="FFFFFF"/>
                </a:solidFill>
                <a:latin typeface="Bookman Old Style" panose="02050604050505020204" pitchFamily="18" charset="0"/>
              </a:rPr>
              <a:t>NATIONAL </a:t>
            </a:r>
          </a:p>
          <a:p>
            <a:pPr algn="ctr"/>
            <a:r>
              <a:rPr lang="en-US" sz="1400" b="1" spc="96" dirty="0">
                <a:solidFill>
                  <a:srgbClr val="FFFFFF"/>
                </a:solidFill>
                <a:latin typeface="Bookman Old Style" panose="02050604050505020204" pitchFamily="18" charset="0"/>
              </a:rPr>
              <a:t>INSTITIUTE OF  TECHNOLOGY</a:t>
            </a:r>
          </a:p>
          <a:p>
            <a:pPr algn="ctr"/>
            <a:r>
              <a:rPr lang="en-US" sz="1400" b="1" spc="96" dirty="0">
                <a:solidFill>
                  <a:srgbClr val="FFFFFF"/>
                </a:solidFill>
                <a:latin typeface="Bookman Old Style" panose="02050604050505020204" pitchFamily="18" charset="0"/>
              </a:rPr>
              <a:t> AGARTALA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17073" y="6404879"/>
            <a:ext cx="2203257" cy="297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7"/>
              </a:lnSpc>
            </a:pPr>
            <a:r>
              <a:rPr lang="en-US" sz="1936" spc="38" dirty="0">
                <a:solidFill>
                  <a:srgbClr val="FFFFFF"/>
                </a:solidFill>
                <a:latin typeface="Cormorant Garamond"/>
              </a:rPr>
              <a:t>Dr. </a:t>
            </a:r>
            <a:r>
              <a:rPr lang="en-US" sz="1936" spc="38" dirty="0" err="1">
                <a:solidFill>
                  <a:srgbClr val="FFFFFF"/>
                </a:solidFill>
                <a:latin typeface="Cormorant Garamond"/>
              </a:rPr>
              <a:t>Manas</a:t>
            </a:r>
            <a:r>
              <a:rPr lang="en-US" sz="1936" spc="38" dirty="0">
                <a:solidFill>
                  <a:srgbClr val="FFFFFF"/>
                </a:solidFill>
                <a:latin typeface="Cormorant Garamond"/>
              </a:rPr>
              <a:t> </a:t>
            </a:r>
            <a:r>
              <a:rPr lang="en-US" sz="1936" spc="38" dirty="0" err="1">
                <a:solidFill>
                  <a:srgbClr val="FFFFFF"/>
                </a:solidFill>
                <a:latin typeface="Cormorant Garamond"/>
              </a:rPr>
              <a:t>Rakshit</a:t>
            </a:r>
            <a:endParaRPr lang="en-US" sz="1936" spc="38" dirty="0">
              <a:solidFill>
                <a:srgbClr val="FFFFFF"/>
              </a:solidFill>
              <a:latin typeface="Cormorant Garamo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58266" y="6116898"/>
            <a:ext cx="1960770" cy="285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3"/>
              </a:lnSpc>
            </a:pPr>
            <a:r>
              <a:rPr lang="en-US" sz="1871" spc="37" dirty="0">
                <a:solidFill>
                  <a:srgbClr val="FFFFFF"/>
                </a:solidFill>
                <a:latin typeface="Cormorant Garamond Bold"/>
              </a:rPr>
              <a:t>Project Mentor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032347" y="4491501"/>
            <a:ext cx="4767472" cy="1111759"/>
            <a:chOff x="-3166750" y="-44676"/>
            <a:chExt cx="7945785" cy="1852928"/>
          </a:xfrm>
        </p:grpSpPr>
        <p:sp>
          <p:nvSpPr>
            <p:cNvPr id="9" name="TextBox 9"/>
            <p:cNvSpPr txBox="1"/>
            <p:nvPr/>
          </p:nvSpPr>
          <p:spPr>
            <a:xfrm>
              <a:off x="-626244" y="-44676"/>
              <a:ext cx="3108598" cy="495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7"/>
                </a:lnSpc>
              </a:pPr>
              <a:r>
                <a:rPr lang="en-US" spc="3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Deepak Kumar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3166750" y="505761"/>
              <a:ext cx="7945785" cy="13024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3rd Year</a:t>
              </a: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Electronics &amp; </a:t>
              </a: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Communication Engineering</a:t>
              </a:r>
            </a:p>
            <a:p>
              <a:pPr algn="ctr">
                <a:lnSpc>
                  <a:spcPts val="1162"/>
                </a:lnSpc>
              </a:pPr>
              <a:endParaRPr lang="en-US" sz="1600" spc="18" dirty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NIT AGARTALA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617073" y="6812017"/>
            <a:ext cx="2191924" cy="484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"/>
              </a:lnSpc>
            </a:pPr>
            <a:r>
              <a:rPr lang="en-US" spc="18" dirty="0">
                <a:solidFill>
                  <a:srgbClr val="FFFFFF"/>
                </a:solidFill>
                <a:latin typeface="Cormorant Garamond"/>
              </a:rPr>
              <a:t>Asst. Professor</a:t>
            </a:r>
          </a:p>
          <a:p>
            <a:pPr algn="ctr">
              <a:lnSpc>
                <a:spcPts val="1162"/>
              </a:lnSpc>
            </a:pPr>
            <a:endParaRPr lang="en-US" spc="18" dirty="0">
              <a:solidFill>
                <a:srgbClr val="FFFFFF"/>
              </a:solidFill>
              <a:latin typeface="Cormorant Garamond"/>
            </a:endParaRPr>
          </a:p>
          <a:p>
            <a:pPr algn="ctr">
              <a:lnSpc>
                <a:spcPts val="1162"/>
              </a:lnSpc>
            </a:pPr>
            <a:r>
              <a:rPr lang="en-US" spc="18" dirty="0">
                <a:solidFill>
                  <a:srgbClr val="FFFFFF"/>
                </a:solidFill>
                <a:latin typeface="Cormorant Garamond"/>
              </a:rPr>
              <a:t>NIT AGARTALA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140862" y="4491501"/>
            <a:ext cx="3155680" cy="1111759"/>
            <a:chOff x="-678062" y="-28575"/>
            <a:chExt cx="4762881" cy="1852930"/>
          </a:xfrm>
        </p:grpSpPr>
        <p:sp>
          <p:nvSpPr>
            <p:cNvPr id="13" name="TextBox 13"/>
            <p:cNvSpPr txBox="1"/>
            <p:nvPr/>
          </p:nvSpPr>
          <p:spPr>
            <a:xfrm>
              <a:off x="272303" y="-28575"/>
              <a:ext cx="3108598" cy="49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7"/>
                </a:lnSpc>
              </a:pPr>
              <a:r>
                <a:rPr lang="en-US" spc="38" dirty="0" err="1">
                  <a:solidFill>
                    <a:srgbClr val="FFFFFF"/>
                  </a:solidFill>
                  <a:latin typeface="Bookman Old Style" panose="02050604050505020204" pitchFamily="18" charset="0"/>
                </a:rPr>
                <a:t>Debajyoti</a:t>
              </a:r>
              <a:r>
                <a:rPr lang="en-US" spc="3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 Roy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678062" y="521863"/>
              <a:ext cx="4762881" cy="13024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3rd Year</a:t>
              </a: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Electronics </a:t>
              </a: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&amp; Communication Engineering</a:t>
              </a:r>
            </a:p>
            <a:p>
              <a:pPr algn="ctr">
                <a:lnSpc>
                  <a:spcPts val="1162"/>
                </a:lnSpc>
              </a:pPr>
              <a:endParaRPr lang="en-US" sz="1600" spc="18" dirty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NIT AGARTALA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576488" y="4491501"/>
            <a:ext cx="2663692" cy="1111759"/>
            <a:chOff x="0" y="-28575"/>
            <a:chExt cx="4439486" cy="1852931"/>
          </a:xfrm>
        </p:grpSpPr>
        <p:sp>
          <p:nvSpPr>
            <p:cNvPr id="16" name="TextBox 16"/>
            <p:cNvSpPr txBox="1"/>
            <p:nvPr/>
          </p:nvSpPr>
          <p:spPr>
            <a:xfrm>
              <a:off x="665443" y="-28575"/>
              <a:ext cx="3108598" cy="49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7"/>
                </a:lnSpc>
              </a:pPr>
              <a:r>
                <a:rPr lang="en-US" spc="3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Austin Paul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21863"/>
              <a:ext cx="4439486" cy="13024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3rd Year</a:t>
              </a: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 Computational Mathematics Engineering</a:t>
              </a:r>
            </a:p>
            <a:p>
              <a:pPr algn="ctr">
                <a:lnSpc>
                  <a:spcPts val="1162"/>
                </a:lnSpc>
              </a:pPr>
              <a:endParaRPr lang="en-US" sz="1600" spc="18" dirty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  <a:p>
              <a:pPr algn="ctr">
                <a:lnSpc>
                  <a:spcPts val="1162"/>
                </a:lnSpc>
              </a:pPr>
              <a:r>
                <a:rPr lang="en-US" sz="1600" spc="18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NIT AGARTALA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595423" y="1915250"/>
            <a:ext cx="2450894" cy="2629012"/>
          </a:xfrm>
          <a:custGeom>
            <a:avLst/>
            <a:gdLst/>
            <a:ahLst/>
            <a:cxnLst/>
            <a:rect l="l" t="t" r="r" b="b"/>
            <a:pathLst>
              <a:path w="4608295" h="5330262">
                <a:moveTo>
                  <a:pt x="0" y="0"/>
                </a:moveTo>
                <a:lnTo>
                  <a:pt x="4608295" y="0"/>
                </a:lnTo>
                <a:lnTo>
                  <a:pt x="4608295" y="5330261"/>
                </a:lnTo>
                <a:lnTo>
                  <a:pt x="0" y="53302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 sz="1440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340242"/>
            <a:ext cx="1031358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423077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0" y="427673"/>
            <a:ext cx="1463040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en-US" sz="437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 and Processing</a:t>
            </a:r>
            <a:endParaRPr lang="en-US" sz="437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738" y="1224677"/>
            <a:ext cx="310991" cy="3109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426738" y="1691164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Signal Acquistion</a:t>
            </a: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3426738" y="2027396"/>
            <a:ext cx="2436733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Utilizing advanced technology for accurate data capture and analysis.</a:t>
            </a:r>
            <a:endParaRPr lang="en-US" sz="12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714" y="1224677"/>
            <a:ext cx="310991" cy="3109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96714" y="1691164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 Integration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6096714" y="2027396"/>
            <a:ext cx="2436852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Once we get the signals from the end devices, it is integrated. This might imply merging the data streams into a single data format. </a:t>
            </a:r>
            <a:endParaRPr lang="en-US" sz="122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690" y="1224677"/>
            <a:ext cx="310991" cy="31099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766690" y="1691164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Analysis</a:t>
            </a: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8766810" y="2027396"/>
            <a:ext cx="2436852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analysis is a vital phase in the process of comprehending and interpreting acquired data and determining which sort of level in mental stress assessment this is.</a:t>
            </a:r>
            <a:endParaRPr lang="en-US" sz="1225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1280" y="4090751"/>
            <a:ext cx="6695039" cy="3764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63047" y="471056"/>
            <a:ext cx="13646357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 algorithms for stress assessment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43589" y="2888933"/>
            <a:ext cx="99893" cy="4284821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343448" y="3262491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1843504" y="30625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034480" y="3104198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533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315533" y="3591520"/>
            <a:ext cx="95546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Gathering physiological signals (ECG, EEG, and GSR data).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3448" y="476482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1843504" y="45648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2000071" y="460652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315533" y="4613434"/>
            <a:ext cx="56195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Pattern Identification and Data Preprocessing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315533" y="5093851"/>
            <a:ext cx="95546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relevant features from the collected signals.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2343448" y="626715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1843504" y="606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2003405" y="6108859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315533" y="6115764"/>
            <a:ext cx="32590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Training and Testing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3315533" y="6596182"/>
            <a:ext cx="95546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machine learning algorithms to train and evaluate stress level classifiers.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529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453997" y="589193"/>
            <a:ext cx="5248751" cy="656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6"/>
              </a:lnSpc>
              <a:buNone/>
            </a:pPr>
            <a:r>
              <a:rPr lang="en-US" sz="437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Outcome till date</a:t>
            </a:r>
            <a:endParaRPr lang="en-US" sz="4370" dirty="0"/>
          </a:p>
        </p:txBody>
      </p:sp>
      <p:sp>
        <p:nvSpPr>
          <p:cNvPr id="7" name="Text 4"/>
          <p:cNvSpPr/>
          <p:nvPr/>
        </p:nvSpPr>
        <p:spPr>
          <a:xfrm>
            <a:off x="1545454" y="1889757"/>
            <a:ext cx="10497502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645"/>
              </a:lnSpc>
              <a:buFont typeface="Arial" panose="020B0604020202020204" pitchFamily="34" charset="0"/>
              <a:buChar char="•"/>
            </a:pPr>
            <a:r>
              <a:rPr lang="en-US" sz="165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 time single  channel ECG collection from human body.</a:t>
            </a:r>
            <a:endParaRPr lang="en-US" sz="1653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23" y="3416052"/>
            <a:ext cx="3053651" cy="2957582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201" y="3288460"/>
            <a:ext cx="3953860" cy="3006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52415" y="323864"/>
            <a:ext cx="101087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Business Prospective and Revenue Model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759750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982391" y="2981920"/>
            <a:ext cx="32005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Partnership Opportunities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3462338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Collaborating with healthcare institutions for stress management solutions and corporate wellness programs.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759750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48456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Monetization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462338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Anonymous data insights and trend analysis for research and targeted advertising partnerships.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4972883"/>
            <a:ext cx="11109960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982391" y="5195054"/>
            <a:ext cx="31283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Licensing and Integration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982391" y="5675471"/>
            <a:ext cx="106656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Offering APIs and licensing the technology for integration with wearable devices and health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8C7FA-1169-7850-4D22-B6B3E6DB0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5E24692-E764-796D-4797-C7658286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4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03BA7B61-B001-C7E8-5FC4-065BD71CD6C5}"/>
              </a:ext>
            </a:extLst>
          </p:cNvPr>
          <p:cNvSpPr/>
          <p:nvPr/>
        </p:nvSpPr>
        <p:spPr>
          <a:xfrm>
            <a:off x="587830" y="2469255"/>
            <a:ext cx="4374588" cy="597135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r>
              <a:rPr lang="en-US" sz="437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Timeline</a:t>
            </a:r>
            <a:endParaRPr lang="en-US" sz="4370" dirty="0"/>
          </a:p>
          <a:p>
            <a:endParaRPr lang="en-IN" sz="437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F0B30DB-1375-B265-859F-CA079BA3AA97}"/>
              </a:ext>
            </a:extLst>
          </p:cNvPr>
          <p:cNvSpPr/>
          <p:nvPr/>
        </p:nvSpPr>
        <p:spPr>
          <a:xfrm>
            <a:off x="339399" y="6824"/>
            <a:ext cx="101087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Tentative Budget</a:t>
            </a:r>
            <a:endParaRPr lang="en-US" sz="4374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4D581A-744E-F91F-1638-BCADF7D1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1645"/>
              </p:ext>
            </p:extLst>
          </p:nvPr>
        </p:nvGraphicFramePr>
        <p:xfrm>
          <a:off x="587830" y="783400"/>
          <a:ext cx="11136926" cy="15667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71925">
                  <a:extLst>
                    <a:ext uri="{9D8B030D-6E8A-4147-A177-3AD203B41FA5}">
                      <a16:colId xmlns:a16="http://schemas.microsoft.com/office/drawing/2014/main" val="4186328867"/>
                    </a:ext>
                  </a:extLst>
                </a:gridCol>
                <a:gridCol w="2265054">
                  <a:extLst>
                    <a:ext uri="{9D8B030D-6E8A-4147-A177-3AD203B41FA5}">
                      <a16:colId xmlns:a16="http://schemas.microsoft.com/office/drawing/2014/main" val="3435530877"/>
                    </a:ext>
                  </a:extLst>
                </a:gridCol>
                <a:gridCol w="2613237">
                  <a:extLst>
                    <a:ext uri="{9D8B030D-6E8A-4147-A177-3AD203B41FA5}">
                      <a16:colId xmlns:a16="http://schemas.microsoft.com/office/drawing/2014/main" val="2110508811"/>
                    </a:ext>
                  </a:extLst>
                </a:gridCol>
                <a:gridCol w="2786710">
                  <a:extLst>
                    <a:ext uri="{9D8B030D-6E8A-4147-A177-3AD203B41FA5}">
                      <a16:colId xmlns:a16="http://schemas.microsoft.com/office/drawing/2014/main" val="3888420737"/>
                    </a:ext>
                  </a:extLst>
                </a:gridCol>
              </a:tblGrid>
              <a:tr h="635323"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400" b="1" dirty="0">
                          <a:effectLst/>
                        </a:rPr>
                        <a:t>Budget Head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400" b="1" dirty="0">
                          <a:effectLst/>
                        </a:rPr>
                        <a:t>Year-1 Amt. </a:t>
                      </a:r>
                    </a:p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400" b="1" dirty="0">
                          <a:effectLst/>
                        </a:rPr>
                        <a:t>(in Rs.)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400" b="1" dirty="0">
                          <a:effectLst/>
                        </a:rPr>
                        <a:t>Year-2 Amt. </a:t>
                      </a:r>
                    </a:p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400" b="1" dirty="0">
                          <a:effectLst/>
                        </a:rPr>
                        <a:t>(in Rs.)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Total (in Rs.)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711223900"/>
                  </a:ext>
                </a:extLst>
              </a:tr>
              <a:tr h="310474"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 dirty="0">
                          <a:effectLst/>
                        </a:rPr>
                        <a:t>Consumables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>
                          <a:effectLst/>
                        </a:rPr>
                        <a:t>2,00,000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>
                          <a:effectLst/>
                        </a:rPr>
                        <a:t>2,00,000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4,00,000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892750375"/>
                  </a:ext>
                </a:extLst>
              </a:tr>
              <a:tr h="310474"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 dirty="0">
                          <a:effectLst/>
                        </a:rPr>
                        <a:t>Contingencies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 dirty="0">
                          <a:effectLst/>
                        </a:rPr>
                        <a:t>25,000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 dirty="0">
                          <a:effectLst/>
                        </a:rPr>
                        <a:t>25,000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50,000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88882384"/>
                  </a:ext>
                </a:extLst>
              </a:tr>
              <a:tr h="310474"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 dirty="0">
                          <a:effectLst/>
                        </a:rPr>
                        <a:t>Grand Total (in Rs.)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>
                          <a:effectLst/>
                        </a:rPr>
                        <a:t>2,25,000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</a:pPr>
                      <a:r>
                        <a:rPr lang="en-IN" sz="1200">
                          <a:effectLst/>
                        </a:rPr>
                        <a:t>2,25,000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4,50,000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5564550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B1C8AF-446A-1DAE-B5E8-ADAA007D5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39596"/>
              </p:ext>
            </p:extLst>
          </p:nvPr>
        </p:nvGraphicFramePr>
        <p:xfrm>
          <a:off x="628927" y="3184787"/>
          <a:ext cx="10108762" cy="49429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1140">
                  <a:extLst>
                    <a:ext uri="{9D8B030D-6E8A-4147-A177-3AD203B41FA5}">
                      <a16:colId xmlns:a16="http://schemas.microsoft.com/office/drawing/2014/main" val="2273391211"/>
                    </a:ext>
                  </a:extLst>
                </a:gridCol>
                <a:gridCol w="3181857">
                  <a:extLst>
                    <a:ext uri="{9D8B030D-6E8A-4147-A177-3AD203B41FA5}">
                      <a16:colId xmlns:a16="http://schemas.microsoft.com/office/drawing/2014/main" val="2676032334"/>
                    </a:ext>
                  </a:extLst>
                </a:gridCol>
                <a:gridCol w="1171253">
                  <a:extLst>
                    <a:ext uri="{9D8B030D-6E8A-4147-A177-3AD203B41FA5}">
                      <a16:colId xmlns:a16="http://schemas.microsoft.com/office/drawing/2014/main" val="3421426040"/>
                    </a:ext>
                  </a:extLst>
                </a:gridCol>
                <a:gridCol w="1120164">
                  <a:extLst>
                    <a:ext uri="{9D8B030D-6E8A-4147-A177-3AD203B41FA5}">
                      <a16:colId xmlns:a16="http://schemas.microsoft.com/office/drawing/2014/main" val="1435529713"/>
                    </a:ext>
                  </a:extLst>
                </a:gridCol>
                <a:gridCol w="912426">
                  <a:extLst>
                    <a:ext uri="{9D8B030D-6E8A-4147-A177-3AD203B41FA5}">
                      <a16:colId xmlns:a16="http://schemas.microsoft.com/office/drawing/2014/main" val="4110529476"/>
                    </a:ext>
                  </a:extLst>
                </a:gridCol>
                <a:gridCol w="912426">
                  <a:extLst>
                    <a:ext uri="{9D8B030D-6E8A-4147-A177-3AD203B41FA5}">
                      <a16:colId xmlns:a16="http://schemas.microsoft.com/office/drawing/2014/main" val="2239164650"/>
                    </a:ext>
                  </a:extLst>
                </a:gridCol>
                <a:gridCol w="949748">
                  <a:extLst>
                    <a:ext uri="{9D8B030D-6E8A-4147-A177-3AD203B41FA5}">
                      <a16:colId xmlns:a16="http://schemas.microsoft.com/office/drawing/2014/main" val="2067155578"/>
                    </a:ext>
                  </a:extLst>
                </a:gridCol>
                <a:gridCol w="949748">
                  <a:extLst>
                    <a:ext uri="{9D8B030D-6E8A-4147-A177-3AD203B41FA5}">
                      <a16:colId xmlns:a16="http://schemas.microsoft.com/office/drawing/2014/main" val="4292976939"/>
                    </a:ext>
                  </a:extLst>
                </a:gridCol>
              </a:tblGrid>
              <a:tr h="248957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S.</a:t>
                      </a:r>
                      <a:endParaRPr lang="en-IN" sz="1800" b="1" kern="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No.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Activity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Timeline (1 Bar = 3 Months)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5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1</a:t>
                      </a:r>
                      <a:endParaRPr lang="en-IN" sz="1800" b="1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effectLst/>
                        </a:rPr>
                        <a:t>(1-3)</a:t>
                      </a:r>
                      <a:endParaRPr lang="en-IN" sz="1800" b="1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effectLst/>
                        </a:rPr>
                        <a:t>Month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2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(4-6)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month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3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(7-9)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Month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4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(10-12)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Month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5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(13-15)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Month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6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(16-18)</a:t>
                      </a:r>
                      <a:endParaRPr lang="en-IN" sz="1800" b="1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Month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469146"/>
                  </a:ext>
                </a:extLst>
              </a:tr>
              <a:tr h="5880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1.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Literature survey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112035"/>
                  </a:ext>
                </a:extLst>
              </a:tr>
              <a:tr h="5729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2.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Development of </a:t>
                      </a:r>
                      <a:r>
                        <a:rPr lang="en-IN" sz="1400" b="1" kern="100" dirty="0" err="1">
                          <a:effectLst/>
                        </a:rPr>
                        <a:t>analog</a:t>
                      </a:r>
                      <a:r>
                        <a:rPr lang="en-IN" sz="1400" b="1" kern="100" dirty="0">
                          <a:effectLst/>
                        </a:rPr>
                        <a:t> front-end circuit for single channel ECG signal collection.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4726245"/>
                  </a:ext>
                </a:extLst>
              </a:tr>
              <a:tr h="5729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3.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Development of </a:t>
                      </a:r>
                      <a:r>
                        <a:rPr lang="en-IN" sz="1400" b="1" kern="100" dirty="0" err="1">
                          <a:effectLst/>
                        </a:rPr>
                        <a:t>analog</a:t>
                      </a:r>
                      <a:r>
                        <a:rPr lang="en-IN" sz="1400" b="1" kern="100" dirty="0">
                          <a:effectLst/>
                        </a:rPr>
                        <a:t> front-end circuit for multi-channel EEG acquisition.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47702"/>
                  </a:ext>
                </a:extLst>
              </a:tr>
              <a:tr h="6829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4.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System integration for simultaneous physiological signals (ECG, EEG, galvanic skin response) acquisition.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999738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5.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AI based algorithm development for physiological signal processing and reliable mental stress assessment.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591243"/>
                  </a:ext>
                </a:extLst>
              </a:tr>
              <a:tr h="728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6.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Publication of result, Preparation of final report for submission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</a:rPr>
                        <a:t> 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 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7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86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90CDB-C2AE-5FCF-9FDF-26F3599F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580D2D0-889A-7561-DE3F-64CB7602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3335506E-C038-EDB0-334F-6DFE9A944CB1}"/>
              </a:ext>
            </a:extLst>
          </p:cNvPr>
          <p:cNvSpPr/>
          <p:nvPr/>
        </p:nvSpPr>
        <p:spPr>
          <a:xfrm>
            <a:off x="0" y="-10274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9FD0804-92D4-76C2-ED92-3F48F4713DE9}"/>
              </a:ext>
            </a:extLst>
          </p:cNvPr>
          <p:cNvSpPr/>
          <p:nvPr/>
        </p:nvSpPr>
        <p:spPr>
          <a:xfrm>
            <a:off x="5425108" y="3352655"/>
            <a:ext cx="101087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A4043AF-DB8A-8D4A-CF12-0AF62BB93D66}"/>
              </a:ext>
            </a:extLst>
          </p:cNvPr>
          <p:cNvSpPr/>
          <p:nvPr/>
        </p:nvSpPr>
        <p:spPr>
          <a:xfrm>
            <a:off x="1982391" y="2981920"/>
            <a:ext cx="32005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C0B23D9-18AA-BB03-4F42-CDDB72F66080}"/>
              </a:ext>
            </a:extLst>
          </p:cNvPr>
          <p:cNvSpPr/>
          <p:nvPr/>
        </p:nvSpPr>
        <p:spPr>
          <a:xfrm>
            <a:off x="1982391" y="3462338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AE514DB8-FC62-C71D-0539-A1F41FD43296}"/>
              </a:ext>
            </a:extLst>
          </p:cNvPr>
          <p:cNvSpPr/>
          <p:nvPr/>
        </p:nvSpPr>
        <p:spPr>
          <a:xfrm>
            <a:off x="7648456" y="3462338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B93E3A64-9126-EAEB-5E44-AFACDBFB0AF9}"/>
              </a:ext>
            </a:extLst>
          </p:cNvPr>
          <p:cNvSpPr/>
          <p:nvPr/>
        </p:nvSpPr>
        <p:spPr>
          <a:xfrm>
            <a:off x="1760220" y="4972883"/>
            <a:ext cx="11109960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4629ECD-993C-135F-547F-E7D579DCE711}"/>
              </a:ext>
            </a:extLst>
          </p:cNvPr>
          <p:cNvSpPr/>
          <p:nvPr/>
        </p:nvSpPr>
        <p:spPr>
          <a:xfrm>
            <a:off x="1982391" y="5195054"/>
            <a:ext cx="31283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86B71A9F-4791-92D3-0AF0-56B465DBACC3}"/>
              </a:ext>
            </a:extLst>
          </p:cNvPr>
          <p:cNvSpPr/>
          <p:nvPr/>
        </p:nvSpPr>
        <p:spPr>
          <a:xfrm>
            <a:off x="1982391" y="5675471"/>
            <a:ext cx="106656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573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0" y="199158"/>
            <a:ext cx="146304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437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370" dirty="0"/>
          </a:p>
        </p:txBody>
      </p:sp>
      <p:sp>
        <p:nvSpPr>
          <p:cNvPr id="6" name="Text 2"/>
          <p:cNvSpPr/>
          <p:nvPr/>
        </p:nvSpPr>
        <p:spPr>
          <a:xfrm>
            <a:off x="1130911" y="1642061"/>
            <a:ext cx="12500029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Mental stress is known to cause a variety of physiological changes, including changes in heart rate, brain activity, and skin conductance. By analysing these signals, the study hopes to develop a dependable way for scientifically estimating and monitoring mental stress levels in real time.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Mental stress can have significant negative impacts on both physical and mental health.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0D0D0D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Prolonged exposure to stress has been linked to a wide range of health problems, including cardiovascular diseases, weakened immune system, anxiety disorders, depression, and more.</a:t>
            </a:r>
            <a:endParaRPr lang="en-US" sz="1750" dirty="0">
              <a:latin typeface="Montserrat" panose="00000500000000000000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77986" y="237319"/>
            <a:ext cx="124921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Mental stress assessment: an important concern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827972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371130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Early Intervention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71130" y="3329107"/>
            <a:ext cx="48329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Early detection enables timely intervention and support for individuals experiencing stress.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827972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8037195" y="2848689"/>
            <a:ext cx="29628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Improving Mental Health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3329107"/>
            <a:ext cx="48329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Detecting stress levels can lead to better mental health outcomes and reduced long-term impact.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4846677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371130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Suicidal Rates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371130" y="5347811"/>
            <a:ext cx="48329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2022, global suicides surged by 27% compared to 2018, with India topping the list for the highest number of suicides worldwide.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846677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8037195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Personal Well-being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5347811"/>
            <a:ext cx="48329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Monitoring stress levels promotes individual well-being and prevents adverse health effects.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82295" y="254689"/>
            <a:ext cx="119983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Current trends in mental stress assessment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988571" y="1510360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Counselling Centres.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988571" y="195458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Harnessing Form Filll-up.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88571" y="2398805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Physiological Signals.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301571" y="200157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37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Objectives:</a:t>
            </a:r>
            <a:endParaRPr lang="en-US" sz="4370" dirty="0"/>
          </a:p>
        </p:txBody>
      </p:sp>
      <p:sp>
        <p:nvSpPr>
          <p:cNvPr id="6" name="Text 2"/>
          <p:cNvSpPr/>
          <p:nvPr/>
        </p:nvSpPr>
        <p:spPr>
          <a:xfrm>
            <a:off x="5926194" y="1499414"/>
            <a:ext cx="7477601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FF0000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382514" y="1488781"/>
            <a:ext cx="11036853" cy="1497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Development of </a:t>
            </a:r>
            <a:r>
              <a:rPr lang="en-IN" dirty="0" err="1"/>
              <a:t>analog</a:t>
            </a:r>
            <a:r>
              <a:rPr lang="en-IN" dirty="0"/>
              <a:t> front-end circuit for single channel ECG signal collection.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Development of </a:t>
            </a:r>
            <a:r>
              <a:rPr lang="en-IN" dirty="0" err="1"/>
              <a:t>analog</a:t>
            </a:r>
            <a:r>
              <a:rPr lang="en-IN" dirty="0"/>
              <a:t> front-end circuit for multi-channel EEG acquisition.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System integration for simultaneous physiological signals (ECG, EEG, galvanic skin response) acquisition.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AI based algorithm development for physiological signal processing and reliable mental stress assessment.</a:t>
            </a:r>
          </a:p>
        </p:txBody>
      </p:sp>
      <p:sp>
        <p:nvSpPr>
          <p:cNvPr id="9" name="Text 1"/>
          <p:cNvSpPr/>
          <p:nvPr/>
        </p:nvSpPr>
        <p:spPr>
          <a:xfrm>
            <a:off x="301571" y="3410267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37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Outcomes:</a:t>
            </a:r>
            <a:endParaRPr lang="en-US" sz="4370" dirty="0"/>
          </a:p>
        </p:txBody>
      </p:sp>
      <p:sp>
        <p:nvSpPr>
          <p:cNvPr id="10" name="Text 3"/>
          <p:cNvSpPr/>
          <p:nvPr/>
        </p:nvSpPr>
        <p:spPr>
          <a:xfrm>
            <a:off x="499474" y="4806139"/>
            <a:ext cx="11090014" cy="1497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Real-time system multi-modal physiological signals (ECG, EEG, galvanic skin response) collection from human body.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AI based GUI system for philological signal processing and mental stress level assessment. </a:t>
            </a:r>
          </a:p>
        </p:txBody>
      </p:sp>
    </p:spTree>
    <p:extLst>
      <p:ext uri="{BB962C8B-B14F-4D97-AF65-F5344CB8AC3E}">
        <p14:creationId xmlns:p14="http://schemas.microsoft.com/office/powerpoint/2010/main" val="192886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5098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2927" y="1819681"/>
            <a:ext cx="97250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Multi-modal Physiological Signals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71612" y="3385882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Electrocardiogram (ECG):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Measures electrical activity of the heart.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71612" y="403212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Electroencephalography (EEG):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Records electrical activity of the brain.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71612" y="4784690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Galvanic Skin Impedance (GSR):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Monitors changes in skin conductance.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905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1029" y="145256"/>
            <a:ext cx="6123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Electrocardiogram (ECG)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516209" y="1429394"/>
            <a:ext cx="7840982" cy="47470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Electrocardiogram (ECG) is a vital physiological signal used for detecting mental stress levels.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measures the electrical activity of the heart, providing valuable insights into heart function and stress response.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During an ECG, electrodes are placed on the skin of the chest, arms, and legs.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Hear rate changes with different mental stress condition.</a:t>
            </a:r>
            <a:endParaRPr lang="en-US" sz="1750" dirty="0"/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272525"/>
              </a:solidFill>
              <a:latin typeface="Montserrat" pitchFamily="34" charset="0"/>
              <a:ea typeface="Montserrat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4044077"/>
            <a:ext cx="528399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813" y="1626782"/>
            <a:ext cx="4513549" cy="4290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274"/>
            <a:ext cx="14630400" cy="8231505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14188" y="260747"/>
            <a:ext cx="7440692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7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Electroencephalography</a:t>
            </a:r>
            <a:r>
              <a:rPr lang="en-US" sz="43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(EEG)</a:t>
            </a:r>
            <a:endParaRPr lang="en-US" sz="4322" dirty="0"/>
          </a:p>
        </p:txBody>
      </p:sp>
      <p:sp>
        <p:nvSpPr>
          <p:cNvPr id="5" name="Text 2"/>
          <p:cNvSpPr/>
          <p:nvPr/>
        </p:nvSpPr>
        <p:spPr>
          <a:xfrm>
            <a:off x="462337" y="1816656"/>
            <a:ext cx="7089169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66"/>
              </a:lnSpc>
              <a:buFont typeface="Arial" panose="020B0604020202020204" pitchFamily="34" charset="0"/>
              <a:buChar char="•"/>
            </a:pPr>
            <a:r>
              <a:rPr lang="en-US" sz="172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Electroencephalography (EEG) is a non-invasive method to record electrical activity of the brain. It measures voltage fluctuations within the neurons of the brain.</a:t>
            </a:r>
          </a:p>
          <a:p>
            <a:pPr marL="285750" indent="-285750">
              <a:lnSpc>
                <a:spcPts val="2766"/>
              </a:lnSpc>
              <a:buFont typeface="Arial" panose="020B0604020202020204" pitchFamily="34" charset="0"/>
              <a:buChar char="•"/>
            </a:pPr>
            <a:endParaRPr lang="en-US" sz="1729" dirty="0"/>
          </a:p>
        </p:txBody>
      </p:sp>
      <p:sp>
        <p:nvSpPr>
          <p:cNvPr id="6" name="Text 3"/>
          <p:cNvSpPr/>
          <p:nvPr/>
        </p:nvSpPr>
        <p:spPr>
          <a:xfrm>
            <a:off x="553405" y="3419118"/>
            <a:ext cx="7655647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66"/>
              </a:lnSpc>
              <a:buFont typeface="Arial" panose="020B0604020202020204" pitchFamily="34" charset="0"/>
              <a:buChar char="•"/>
            </a:pPr>
            <a:r>
              <a:rPr lang="en-US" sz="172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involves placing electrodes on the scalp to detect and measure the fluctuations in voltage resulting from the electrical currents within the brain's neurons.</a:t>
            </a:r>
            <a:endParaRPr lang="en-US" sz="1729" dirty="0"/>
          </a:p>
        </p:txBody>
      </p:sp>
      <p:sp>
        <p:nvSpPr>
          <p:cNvPr id="7" name="Text 4"/>
          <p:cNvSpPr/>
          <p:nvPr/>
        </p:nvSpPr>
        <p:spPr>
          <a:xfrm>
            <a:off x="553406" y="5021580"/>
            <a:ext cx="6494024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66"/>
              </a:lnSpc>
              <a:buFont typeface="Arial" panose="020B0604020202020204" pitchFamily="34" charset="0"/>
              <a:buChar char="•"/>
            </a:pPr>
            <a:r>
              <a:rPr lang="en-US" sz="172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EEG recordings can provide valuable insights into brain function and activity, such as identifying patterns associated with different states of consciousness, sleep stages, cognitive processes, and neurological disorders.</a:t>
            </a:r>
            <a:endParaRPr lang="en-US" sz="1729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866" y="1610886"/>
            <a:ext cx="5221129" cy="5514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760220" y="1524119"/>
            <a:ext cx="76149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Galvanic Skin Impedance (GSR)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39047" y="2751653"/>
            <a:ext cx="670516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Galvanic Skin Impedance (GSR) measures the skin's electrical conductance. When a person experiences stress, the skin's electrical conductivity changes due to sweat production, making GSR a valuable indicator of emotional arousal.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67128" y="5083969"/>
            <a:ext cx="677708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can provide insights into emotional processing, stress levels, attentional focus, and other aspects of human behavior and physiology.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801660"/>
            <a:ext cx="5283994" cy="35005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1007</Words>
  <Application>Microsoft Office PowerPoint</Application>
  <PresentationFormat>Custom</PresentationFormat>
  <Paragraphs>204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Barlow</vt:lpstr>
      <vt:lpstr>Bookman Old Style</vt:lpstr>
      <vt:lpstr>Calibri</vt:lpstr>
      <vt:lpstr>Cormorant Garamond</vt:lpstr>
      <vt:lpstr>Cormorant Garamond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Deepak Kumar</cp:lastModifiedBy>
  <cp:revision>8</cp:revision>
  <dcterms:created xsi:type="dcterms:W3CDTF">2024-03-06T18:49:15Z</dcterms:created>
  <dcterms:modified xsi:type="dcterms:W3CDTF">2024-03-07T06:51:00Z</dcterms:modified>
</cp:coreProperties>
</file>