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9" r:id="rId10"/>
    <p:sldId id="270" r:id="rId11"/>
    <p:sldId id="271" r:id="rId12"/>
    <p:sldId id="261" r:id="rId13"/>
    <p:sldId id="268" r:id="rId14"/>
    <p:sldId id="272" r:id="rId15"/>
    <p:sldId id="262" r:id="rId16"/>
    <p:sldId id="264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9EFCE-32F8-4664-84EF-7067942FA2C1}" v="1" dt="2025-10-30T13:09:20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2EC7D-3631-42A8-9401-976EB25E54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5E612D-0B5A-4FBB-8153-51117DAB9A09}">
      <dgm:prSet/>
      <dgm:spPr/>
      <dgm:t>
        <a:bodyPr/>
        <a:lstStyle/>
        <a:p>
          <a:r>
            <a:rPr lang="en-GB" noProof="0" dirty="0"/>
            <a:t>LTS timelines</a:t>
          </a:r>
        </a:p>
      </dgm:t>
    </dgm:pt>
    <dgm:pt modelId="{2CABFF86-9501-461E-B291-E4A608FDB662}" type="parTrans" cxnId="{416B6075-DB99-4029-8B82-08CA6C16FB8D}">
      <dgm:prSet/>
      <dgm:spPr/>
      <dgm:t>
        <a:bodyPr/>
        <a:lstStyle/>
        <a:p>
          <a:endParaRPr lang="en-US"/>
        </a:p>
      </dgm:t>
    </dgm:pt>
    <dgm:pt modelId="{E9CE5209-2E91-49B9-AD66-87BCB07115C0}" type="sibTrans" cxnId="{416B6075-DB99-4029-8B82-08CA6C16FB8D}">
      <dgm:prSet/>
      <dgm:spPr/>
      <dgm:t>
        <a:bodyPr/>
        <a:lstStyle/>
        <a:p>
          <a:endParaRPr lang="en-US"/>
        </a:p>
      </dgm:t>
    </dgm:pt>
    <dgm:pt modelId="{CA0CECF7-D81D-411F-A476-69C67E2E0B6B}">
      <dgm:prSet/>
      <dgm:spPr/>
      <dgm:t>
        <a:bodyPr/>
        <a:lstStyle/>
        <a:p>
          <a:r>
            <a:rPr lang="en-GB" noProof="0" dirty="0"/>
            <a:t>New language and platform features</a:t>
          </a:r>
        </a:p>
      </dgm:t>
    </dgm:pt>
    <dgm:pt modelId="{08600B91-EBE1-4404-98FC-E0D544EFE0AA}" type="parTrans" cxnId="{A75BAD9A-429E-464F-B6AB-CBBB81B75941}">
      <dgm:prSet/>
      <dgm:spPr/>
      <dgm:t>
        <a:bodyPr/>
        <a:lstStyle/>
        <a:p>
          <a:endParaRPr lang="en-US"/>
        </a:p>
      </dgm:t>
    </dgm:pt>
    <dgm:pt modelId="{D45127B5-AA92-4CCF-8173-A8C8F569459B}" type="sibTrans" cxnId="{A75BAD9A-429E-464F-B6AB-CBBB81B75941}">
      <dgm:prSet/>
      <dgm:spPr/>
      <dgm:t>
        <a:bodyPr/>
        <a:lstStyle/>
        <a:p>
          <a:endParaRPr lang="en-US"/>
        </a:p>
      </dgm:t>
    </dgm:pt>
    <dgm:pt modelId="{A12D27FC-DF40-4076-9F9C-C88BC1E96EB7}">
      <dgm:prSet/>
      <dgm:spPr/>
      <dgm:t>
        <a:bodyPr/>
        <a:lstStyle/>
        <a:p>
          <a:r>
            <a:rPr lang="en-GB" noProof="0" dirty="0"/>
            <a:t>Breaking changes</a:t>
          </a:r>
        </a:p>
      </dgm:t>
    </dgm:pt>
    <dgm:pt modelId="{1966C1ED-D54B-4FEE-9BC2-5F3D7BE5D80D}" type="parTrans" cxnId="{0064555E-C69D-4368-8C41-6D068871B5AF}">
      <dgm:prSet/>
      <dgm:spPr/>
      <dgm:t>
        <a:bodyPr/>
        <a:lstStyle/>
        <a:p>
          <a:endParaRPr lang="en-US"/>
        </a:p>
      </dgm:t>
    </dgm:pt>
    <dgm:pt modelId="{2E84E0F9-3EE4-4142-A952-E98D6FEF3F97}" type="sibTrans" cxnId="{0064555E-C69D-4368-8C41-6D068871B5AF}">
      <dgm:prSet/>
      <dgm:spPr/>
      <dgm:t>
        <a:bodyPr/>
        <a:lstStyle/>
        <a:p>
          <a:endParaRPr lang="en-US"/>
        </a:p>
      </dgm:t>
    </dgm:pt>
    <dgm:pt modelId="{6AB2F12C-3483-4E83-841C-6462345DCC00}">
      <dgm:prSet/>
      <dgm:spPr/>
      <dgm:t>
        <a:bodyPr/>
        <a:lstStyle/>
        <a:p>
          <a:r>
            <a:rPr lang="en-GB" noProof="0" dirty="0"/>
            <a:t>Migration and testing checklist</a:t>
          </a:r>
        </a:p>
      </dgm:t>
    </dgm:pt>
    <dgm:pt modelId="{4CF1E089-8845-4F17-B68C-B23153F8617D}" type="parTrans" cxnId="{7C5A8D56-FD85-458D-B4F5-6DE5EC7E0787}">
      <dgm:prSet/>
      <dgm:spPr/>
      <dgm:t>
        <a:bodyPr/>
        <a:lstStyle/>
        <a:p>
          <a:endParaRPr lang="en-US"/>
        </a:p>
      </dgm:t>
    </dgm:pt>
    <dgm:pt modelId="{21AE563F-084F-4AB9-9EDB-F42EA5A8DED9}" type="sibTrans" cxnId="{7C5A8D56-FD85-458D-B4F5-6DE5EC7E0787}">
      <dgm:prSet/>
      <dgm:spPr/>
      <dgm:t>
        <a:bodyPr/>
        <a:lstStyle/>
        <a:p>
          <a:endParaRPr lang="en-US"/>
        </a:p>
      </dgm:t>
    </dgm:pt>
    <dgm:pt modelId="{4951C858-03FD-43D4-A3BC-2274204E94BE}">
      <dgm:prSet/>
      <dgm:spPr/>
      <dgm:t>
        <a:bodyPr/>
        <a:lstStyle/>
        <a:p>
          <a:r>
            <a:rPr lang="en-GB" noProof="0" dirty="0"/>
            <a:t>Incubator items to watch</a:t>
          </a:r>
        </a:p>
      </dgm:t>
    </dgm:pt>
    <dgm:pt modelId="{3F48C011-1E1E-426B-89A0-8BE1B6E3EB74}" type="parTrans" cxnId="{DB5E3097-99CD-4824-8EAE-DD2A025204F0}">
      <dgm:prSet/>
      <dgm:spPr/>
      <dgm:t>
        <a:bodyPr/>
        <a:lstStyle/>
        <a:p>
          <a:endParaRPr lang="en-US"/>
        </a:p>
      </dgm:t>
    </dgm:pt>
    <dgm:pt modelId="{23837713-B27D-4A10-860D-5D7592A4A464}" type="sibTrans" cxnId="{DB5E3097-99CD-4824-8EAE-DD2A025204F0}">
      <dgm:prSet/>
      <dgm:spPr/>
      <dgm:t>
        <a:bodyPr/>
        <a:lstStyle/>
        <a:p>
          <a:endParaRPr lang="en-US"/>
        </a:p>
      </dgm:t>
    </dgm:pt>
    <dgm:pt modelId="{EB448ABB-17C5-40CF-B2E6-93CD7F81F144}" type="pres">
      <dgm:prSet presAssocID="{B542EC7D-3631-42A8-9401-976EB25E54B7}" presName="root" presStyleCnt="0">
        <dgm:presLayoutVars>
          <dgm:dir/>
          <dgm:resizeHandles val="exact"/>
        </dgm:presLayoutVars>
      </dgm:prSet>
      <dgm:spPr/>
    </dgm:pt>
    <dgm:pt modelId="{A49D1E13-31DC-44B1-9A6B-9744FEB795B2}" type="pres">
      <dgm:prSet presAssocID="{855E612D-0B5A-4FBB-8153-51117DAB9A09}" presName="compNode" presStyleCnt="0"/>
      <dgm:spPr/>
    </dgm:pt>
    <dgm:pt modelId="{3D4C3FE7-C360-44AF-B1A8-D7E7BE6983A5}" type="pres">
      <dgm:prSet presAssocID="{855E612D-0B5A-4FBB-8153-51117DAB9A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6D7E4A-4F3E-4463-93CE-F003F3A436B0}" type="pres">
      <dgm:prSet presAssocID="{855E612D-0B5A-4FBB-8153-51117DAB9A09}" presName="spaceRect" presStyleCnt="0"/>
      <dgm:spPr/>
    </dgm:pt>
    <dgm:pt modelId="{1C19745A-7A65-4CE7-AF92-C7E6624B9017}" type="pres">
      <dgm:prSet presAssocID="{855E612D-0B5A-4FBB-8153-51117DAB9A09}" presName="textRect" presStyleLbl="revTx" presStyleIdx="0" presStyleCnt="5">
        <dgm:presLayoutVars>
          <dgm:chMax val="1"/>
          <dgm:chPref val="1"/>
        </dgm:presLayoutVars>
      </dgm:prSet>
      <dgm:spPr/>
    </dgm:pt>
    <dgm:pt modelId="{9BA2EABC-0BB1-4459-90C0-EF75FBC4BA9C}" type="pres">
      <dgm:prSet presAssocID="{E9CE5209-2E91-49B9-AD66-87BCB07115C0}" presName="sibTrans" presStyleCnt="0"/>
      <dgm:spPr/>
    </dgm:pt>
    <dgm:pt modelId="{26C4D85D-87C1-4A4B-A67E-13A522965EAD}" type="pres">
      <dgm:prSet presAssocID="{CA0CECF7-D81D-411F-A476-69C67E2E0B6B}" presName="compNode" presStyleCnt="0"/>
      <dgm:spPr/>
    </dgm:pt>
    <dgm:pt modelId="{DE787A1A-A91B-4117-B6D9-C8EA71E0C863}" type="pres">
      <dgm:prSet presAssocID="{CA0CECF7-D81D-411F-A476-69C67E2E0B6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6D38CFB-1E76-4D31-8E8A-4588E4DF3817}" type="pres">
      <dgm:prSet presAssocID="{CA0CECF7-D81D-411F-A476-69C67E2E0B6B}" presName="spaceRect" presStyleCnt="0"/>
      <dgm:spPr/>
    </dgm:pt>
    <dgm:pt modelId="{C31D548B-3995-4100-BD02-4943ACBADA31}" type="pres">
      <dgm:prSet presAssocID="{CA0CECF7-D81D-411F-A476-69C67E2E0B6B}" presName="textRect" presStyleLbl="revTx" presStyleIdx="1" presStyleCnt="5">
        <dgm:presLayoutVars>
          <dgm:chMax val="1"/>
          <dgm:chPref val="1"/>
        </dgm:presLayoutVars>
      </dgm:prSet>
      <dgm:spPr/>
    </dgm:pt>
    <dgm:pt modelId="{002577F0-6C6D-4BA3-A7B8-C381AE145AB2}" type="pres">
      <dgm:prSet presAssocID="{D45127B5-AA92-4CCF-8173-A8C8F569459B}" presName="sibTrans" presStyleCnt="0"/>
      <dgm:spPr/>
    </dgm:pt>
    <dgm:pt modelId="{D011A4C3-8B45-4CDF-936C-900B78FB3EAC}" type="pres">
      <dgm:prSet presAssocID="{A12D27FC-DF40-4076-9F9C-C88BC1E96EB7}" presName="compNode" presStyleCnt="0"/>
      <dgm:spPr/>
    </dgm:pt>
    <dgm:pt modelId="{64B94D2C-DCA7-45A2-94DA-E1D1838E77D7}" type="pres">
      <dgm:prSet presAssocID="{A12D27FC-DF40-4076-9F9C-C88BC1E96EB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1"/>
        </a:ext>
      </dgm:extLst>
    </dgm:pt>
    <dgm:pt modelId="{0BCDCCF2-937B-451C-8864-60AF179149A4}" type="pres">
      <dgm:prSet presAssocID="{A12D27FC-DF40-4076-9F9C-C88BC1E96EB7}" presName="spaceRect" presStyleCnt="0"/>
      <dgm:spPr/>
    </dgm:pt>
    <dgm:pt modelId="{389097BF-DB91-4209-82EE-388878A29DB0}" type="pres">
      <dgm:prSet presAssocID="{A12D27FC-DF40-4076-9F9C-C88BC1E96EB7}" presName="textRect" presStyleLbl="revTx" presStyleIdx="2" presStyleCnt="5">
        <dgm:presLayoutVars>
          <dgm:chMax val="1"/>
          <dgm:chPref val="1"/>
        </dgm:presLayoutVars>
      </dgm:prSet>
      <dgm:spPr/>
    </dgm:pt>
    <dgm:pt modelId="{12439746-6E52-4FB2-B47F-B6C79E75185D}" type="pres">
      <dgm:prSet presAssocID="{2E84E0F9-3EE4-4142-A952-E98D6FEF3F97}" presName="sibTrans" presStyleCnt="0"/>
      <dgm:spPr/>
    </dgm:pt>
    <dgm:pt modelId="{128A8786-254A-47B3-B10F-3B9B82FDA88E}" type="pres">
      <dgm:prSet presAssocID="{6AB2F12C-3483-4E83-841C-6462345DCC00}" presName="compNode" presStyleCnt="0"/>
      <dgm:spPr/>
    </dgm:pt>
    <dgm:pt modelId="{0D2123A8-EF24-4D14-8E3B-8CD32161C084}" type="pres">
      <dgm:prSet presAssocID="{6AB2F12C-3483-4E83-841C-6462345DCC0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D3DD9A7-C70F-483E-B07C-FAF49935077D}" type="pres">
      <dgm:prSet presAssocID="{6AB2F12C-3483-4E83-841C-6462345DCC00}" presName="spaceRect" presStyleCnt="0"/>
      <dgm:spPr/>
    </dgm:pt>
    <dgm:pt modelId="{6F194AF4-0214-499D-9B6E-1011DCA0A6D7}" type="pres">
      <dgm:prSet presAssocID="{6AB2F12C-3483-4E83-841C-6462345DCC00}" presName="textRect" presStyleLbl="revTx" presStyleIdx="3" presStyleCnt="5">
        <dgm:presLayoutVars>
          <dgm:chMax val="1"/>
          <dgm:chPref val="1"/>
        </dgm:presLayoutVars>
      </dgm:prSet>
      <dgm:spPr/>
    </dgm:pt>
    <dgm:pt modelId="{DD02C1FD-4B54-42B6-9128-464EE523EABD}" type="pres">
      <dgm:prSet presAssocID="{21AE563F-084F-4AB9-9EDB-F42EA5A8DED9}" presName="sibTrans" presStyleCnt="0"/>
      <dgm:spPr/>
    </dgm:pt>
    <dgm:pt modelId="{D4AAD365-48E2-4BAF-BF94-E6CB869B61F1}" type="pres">
      <dgm:prSet presAssocID="{4951C858-03FD-43D4-A3BC-2274204E94BE}" presName="compNode" presStyleCnt="0"/>
      <dgm:spPr/>
    </dgm:pt>
    <dgm:pt modelId="{FFB28FF4-C25E-4974-9C53-735FEAABF63C}" type="pres">
      <dgm:prSet presAssocID="{4951C858-03FD-43D4-A3BC-2274204E94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9BB98BFE-54DB-4530-9262-ACD5F2906D25}" type="pres">
      <dgm:prSet presAssocID="{4951C858-03FD-43D4-A3BC-2274204E94BE}" presName="spaceRect" presStyleCnt="0"/>
      <dgm:spPr/>
    </dgm:pt>
    <dgm:pt modelId="{CB764638-6F29-41DD-9CF7-1D5035B451F6}" type="pres">
      <dgm:prSet presAssocID="{4951C858-03FD-43D4-A3BC-2274204E94B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064555E-C69D-4368-8C41-6D068871B5AF}" srcId="{B542EC7D-3631-42A8-9401-976EB25E54B7}" destId="{A12D27FC-DF40-4076-9F9C-C88BC1E96EB7}" srcOrd="2" destOrd="0" parTransId="{1966C1ED-D54B-4FEE-9BC2-5F3D7BE5D80D}" sibTransId="{2E84E0F9-3EE4-4142-A952-E98D6FEF3F97}"/>
    <dgm:cxn modelId="{416B6075-DB99-4029-8B82-08CA6C16FB8D}" srcId="{B542EC7D-3631-42A8-9401-976EB25E54B7}" destId="{855E612D-0B5A-4FBB-8153-51117DAB9A09}" srcOrd="0" destOrd="0" parTransId="{2CABFF86-9501-461E-B291-E4A608FDB662}" sibTransId="{E9CE5209-2E91-49B9-AD66-87BCB07115C0}"/>
    <dgm:cxn modelId="{7C5A8D56-FD85-458D-B4F5-6DE5EC7E0787}" srcId="{B542EC7D-3631-42A8-9401-976EB25E54B7}" destId="{6AB2F12C-3483-4E83-841C-6462345DCC00}" srcOrd="3" destOrd="0" parTransId="{4CF1E089-8845-4F17-B68C-B23153F8617D}" sibTransId="{21AE563F-084F-4AB9-9EDB-F42EA5A8DED9}"/>
    <dgm:cxn modelId="{2B703C8F-2E17-41D0-8F4C-5C85D35B7747}" type="presOf" srcId="{6AB2F12C-3483-4E83-841C-6462345DCC00}" destId="{6F194AF4-0214-499D-9B6E-1011DCA0A6D7}" srcOrd="0" destOrd="0" presId="urn:microsoft.com/office/officeart/2018/2/layout/IconLabelList"/>
    <dgm:cxn modelId="{BBA01494-95F1-43E8-BAC7-7BBF5F3E3C29}" type="presOf" srcId="{A12D27FC-DF40-4076-9F9C-C88BC1E96EB7}" destId="{389097BF-DB91-4209-82EE-388878A29DB0}" srcOrd="0" destOrd="0" presId="urn:microsoft.com/office/officeart/2018/2/layout/IconLabelList"/>
    <dgm:cxn modelId="{DB5E3097-99CD-4824-8EAE-DD2A025204F0}" srcId="{B542EC7D-3631-42A8-9401-976EB25E54B7}" destId="{4951C858-03FD-43D4-A3BC-2274204E94BE}" srcOrd="4" destOrd="0" parTransId="{3F48C011-1E1E-426B-89A0-8BE1B6E3EB74}" sibTransId="{23837713-B27D-4A10-860D-5D7592A4A464}"/>
    <dgm:cxn modelId="{A75BAD9A-429E-464F-B6AB-CBBB81B75941}" srcId="{B542EC7D-3631-42A8-9401-976EB25E54B7}" destId="{CA0CECF7-D81D-411F-A476-69C67E2E0B6B}" srcOrd="1" destOrd="0" parTransId="{08600B91-EBE1-4404-98FC-E0D544EFE0AA}" sibTransId="{D45127B5-AA92-4CCF-8173-A8C8F569459B}"/>
    <dgm:cxn modelId="{AB7327B1-E055-4B63-B8A6-778E47C2211D}" type="presOf" srcId="{CA0CECF7-D81D-411F-A476-69C67E2E0B6B}" destId="{C31D548B-3995-4100-BD02-4943ACBADA31}" srcOrd="0" destOrd="0" presId="urn:microsoft.com/office/officeart/2018/2/layout/IconLabelList"/>
    <dgm:cxn modelId="{A62D1BB5-1453-4701-9570-84577C075B81}" type="presOf" srcId="{855E612D-0B5A-4FBB-8153-51117DAB9A09}" destId="{1C19745A-7A65-4CE7-AF92-C7E6624B9017}" srcOrd="0" destOrd="0" presId="urn:microsoft.com/office/officeart/2018/2/layout/IconLabelList"/>
    <dgm:cxn modelId="{9B8E82D7-FFB3-44F0-A59D-5C18FA110693}" type="presOf" srcId="{B542EC7D-3631-42A8-9401-976EB25E54B7}" destId="{EB448ABB-17C5-40CF-B2E6-93CD7F81F144}" srcOrd="0" destOrd="0" presId="urn:microsoft.com/office/officeart/2018/2/layout/IconLabelList"/>
    <dgm:cxn modelId="{ABDC7CFF-85C6-4D83-AAEA-05A4A7F5FE72}" type="presOf" srcId="{4951C858-03FD-43D4-A3BC-2274204E94BE}" destId="{CB764638-6F29-41DD-9CF7-1D5035B451F6}" srcOrd="0" destOrd="0" presId="urn:microsoft.com/office/officeart/2018/2/layout/IconLabelList"/>
    <dgm:cxn modelId="{307B5B3B-C45E-4DCD-AEC4-1F9FEEE103ED}" type="presParOf" srcId="{EB448ABB-17C5-40CF-B2E6-93CD7F81F144}" destId="{A49D1E13-31DC-44B1-9A6B-9744FEB795B2}" srcOrd="0" destOrd="0" presId="urn:microsoft.com/office/officeart/2018/2/layout/IconLabelList"/>
    <dgm:cxn modelId="{4A81FFF0-BA44-49BE-9EF7-ACE61550D28E}" type="presParOf" srcId="{A49D1E13-31DC-44B1-9A6B-9744FEB795B2}" destId="{3D4C3FE7-C360-44AF-B1A8-D7E7BE6983A5}" srcOrd="0" destOrd="0" presId="urn:microsoft.com/office/officeart/2018/2/layout/IconLabelList"/>
    <dgm:cxn modelId="{9F5E5173-49EC-494C-970E-D8EBB8DCEBA6}" type="presParOf" srcId="{A49D1E13-31DC-44B1-9A6B-9744FEB795B2}" destId="{586D7E4A-4F3E-4463-93CE-F003F3A436B0}" srcOrd="1" destOrd="0" presId="urn:microsoft.com/office/officeart/2018/2/layout/IconLabelList"/>
    <dgm:cxn modelId="{99BE1891-FF32-44A0-B729-31780434976D}" type="presParOf" srcId="{A49D1E13-31DC-44B1-9A6B-9744FEB795B2}" destId="{1C19745A-7A65-4CE7-AF92-C7E6624B9017}" srcOrd="2" destOrd="0" presId="urn:microsoft.com/office/officeart/2018/2/layout/IconLabelList"/>
    <dgm:cxn modelId="{9D38DFC1-5269-4387-ABCD-49D15157BEE4}" type="presParOf" srcId="{EB448ABB-17C5-40CF-B2E6-93CD7F81F144}" destId="{9BA2EABC-0BB1-4459-90C0-EF75FBC4BA9C}" srcOrd="1" destOrd="0" presId="urn:microsoft.com/office/officeart/2018/2/layout/IconLabelList"/>
    <dgm:cxn modelId="{64275730-6AA1-45CA-8D51-3E42F6B9F6FE}" type="presParOf" srcId="{EB448ABB-17C5-40CF-B2E6-93CD7F81F144}" destId="{26C4D85D-87C1-4A4B-A67E-13A522965EAD}" srcOrd="2" destOrd="0" presId="urn:microsoft.com/office/officeart/2018/2/layout/IconLabelList"/>
    <dgm:cxn modelId="{87EE53FB-C8A2-471C-B3A8-E3B099B25F28}" type="presParOf" srcId="{26C4D85D-87C1-4A4B-A67E-13A522965EAD}" destId="{DE787A1A-A91B-4117-B6D9-C8EA71E0C863}" srcOrd="0" destOrd="0" presId="urn:microsoft.com/office/officeart/2018/2/layout/IconLabelList"/>
    <dgm:cxn modelId="{FC77C04C-120F-4C0F-B789-8EE5FFA3761B}" type="presParOf" srcId="{26C4D85D-87C1-4A4B-A67E-13A522965EAD}" destId="{D6D38CFB-1E76-4D31-8E8A-4588E4DF3817}" srcOrd="1" destOrd="0" presId="urn:microsoft.com/office/officeart/2018/2/layout/IconLabelList"/>
    <dgm:cxn modelId="{10E4002A-067E-4B68-A801-0801C1F5DB48}" type="presParOf" srcId="{26C4D85D-87C1-4A4B-A67E-13A522965EAD}" destId="{C31D548B-3995-4100-BD02-4943ACBADA31}" srcOrd="2" destOrd="0" presId="urn:microsoft.com/office/officeart/2018/2/layout/IconLabelList"/>
    <dgm:cxn modelId="{0BE62A21-D959-4DCE-88DD-7160BBA5B4F3}" type="presParOf" srcId="{EB448ABB-17C5-40CF-B2E6-93CD7F81F144}" destId="{002577F0-6C6D-4BA3-A7B8-C381AE145AB2}" srcOrd="3" destOrd="0" presId="urn:microsoft.com/office/officeart/2018/2/layout/IconLabelList"/>
    <dgm:cxn modelId="{0C741A84-D5C6-49BB-9C19-8197056409ED}" type="presParOf" srcId="{EB448ABB-17C5-40CF-B2E6-93CD7F81F144}" destId="{D011A4C3-8B45-4CDF-936C-900B78FB3EAC}" srcOrd="4" destOrd="0" presId="urn:microsoft.com/office/officeart/2018/2/layout/IconLabelList"/>
    <dgm:cxn modelId="{15105E24-028A-4313-9353-54B3D343CD5E}" type="presParOf" srcId="{D011A4C3-8B45-4CDF-936C-900B78FB3EAC}" destId="{64B94D2C-DCA7-45A2-94DA-E1D1838E77D7}" srcOrd="0" destOrd="0" presId="urn:microsoft.com/office/officeart/2018/2/layout/IconLabelList"/>
    <dgm:cxn modelId="{7C5A8487-1EEE-4DBC-ADBD-6908665102B6}" type="presParOf" srcId="{D011A4C3-8B45-4CDF-936C-900B78FB3EAC}" destId="{0BCDCCF2-937B-451C-8864-60AF179149A4}" srcOrd="1" destOrd="0" presId="urn:microsoft.com/office/officeart/2018/2/layout/IconLabelList"/>
    <dgm:cxn modelId="{FD071AC9-0B82-4FB9-859D-9E00017DE80F}" type="presParOf" srcId="{D011A4C3-8B45-4CDF-936C-900B78FB3EAC}" destId="{389097BF-DB91-4209-82EE-388878A29DB0}" srcOrd="2" destOrd="0" presId="urn:microsoft.com/office/officeart/2018/2/layout/IconLabelList"/>
    <dgm:cxn modelId="{4003A1E5-88A2-4159-9A4A-3956B0141D64}" type="presParOf" srcId="{EB448ABB-17C5-40CF-B2E6-93CD7F81F144}" destId="{12439746-6E52-4FB2-B47F-B6C79E75185D}" srcOrd="5" destOrd="0" presId="urn:microsoft.com/office/officeart/2018/2/layout/IconLabelList"/>
    <dgm:cxn modelId="{52C16808-CBB9-4CED-94C2-57AFE5F1651D}" type="presParOf" srcId="{EB448ABB-17C5-40CF-B2E6-93CD7F81F144}" destId="{128A8786-254A-47B3-B10F-3B9B82FDA88E}" srcOrd="6" destOrd="0" presId="urn:microsoft.com/office/officeart/2018/2/layout/IconLabelList"/>
    <dgm:cxn modelId="{52E22E8B-549C-4302-A277-CB5333E593F6}" type="presParOf" srcId="{128A8786-254A-47B3-B10F-3B9B82FDA88E}" destId="{0D2123A8-EF24-4D14-8E3B-8CD32161C084}" srcOrd="0" destOrd="0" presId="urn:microsoft.com/office/officeart/2018/2/layout/IconLabelList"/>
    <dgm:cxn modelId="{1BF3750D-8C91-4B37-92F8-FFF29112603E}" type="presParOf" srcId="{128A8786-254A-47B3-B10F-3B9B82FDA88E}" destId="{3D3DD9A7-C70F-483E-B07C-FAF49935077D}" srcOrd="1" destOrd="0" presId="urn:microsoft.com/office/officeart/2018/2/layout/IconLabelList"/>
    <dgm:cxn modelId="{E983C540-AA2C-49F4-A0CB-A564D45A3FD2}" type="presParOf" srcId="{128A8786-254A-47B3-B10F-3B9B82FDA88E}" destId="{6F194AF4-0214-499D-9B6E-1011DCA0A6D7}" srcOrd="2" destOrd="0" presId="urn:microsoft.com/office/officeart/2018/2/layout/IconLabelList"/>
    <dgm:cxn modelId="{8AEB1A0B-AAC8-4E5F-8B25-E712D41E81C2}" type="presParOf" srcId="{EB448ABB-17C5-40CF-B2E6-93CD7F81F144}" destId="{DD02C1FD-4B54-42B6-9128-464EE523EABD}" srcOrd="7" destOrd="0" presId="urn:microsoft.com/office/officeart/2018/2/layout/IconLabelList"/>
    <dgm:cxn modelId="{5245CF3F-5570-4595-BB2D-30005F8DCABA}" type="presParOf" srcId="{EB448ABB-17C5-40CF-B2E6-93CD7F81F144}" destId="{D4AAD365-48E2-4BAF-BF94-E6CB869B61F1}" srcOrd="8" destOrd="0" presId="urn:microsoft.com/office/officeart/2018/2/layout/IconLabelList"/>
    <dgm:cxn modelId="{0C623C3C-F29D-4F31-B6A7-C8EDFAAD39A3}" type="presParOf" srcId="{D4AAD365-48E2-4BAF-BF94-E6CB869B61F1}" destId="{FFB28FF4-C25E-4974-9C53-735FEAABF63C}" srcOrd="0" destOrd="0" presId="urn:microsoft.com/office/officeart/2018/2/layout/IconLabelList"/>
    <dgm:cxn modelId="{49AA079A-AA56-429F-926D-D061FDF1E47F}" type="presParOf" srcId="{D4AAD365-48E2-4BAF-BF94-E6CB869B61F1}" destId="{9BB98BFE-54DB-4530-9262-ACD5F2906D25}" srcOrd="1" destOrd="0" presId="urn:microsoft.com/office/officeart/2018/2/layout/IconLabelList"/>
    <dgm:cxn modelId="{42585857-1DC3-4951-A1B2-B3326F546941}" type="presParOf" srcId="{D4AAD365-48E2-4BAF-BF94-E6CB869B61F1}" destId="{CB764638-6F29-41DD-9CF7-1D5035B451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C3FE7-C360-44AF-B1A8-D7E7BE6983A5}">
      <dsp:nvSpPr>
        <dsp:cNvPr id="0" name=""/>
        <dsp:cNvSpPr/>
      </dsp:nvSpPr>
      <dsp:spPr>
        <a:xfrm>
          <a:off x="489555" y="635391"/>
          <a:ext cx="799716" cy="799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9745A-7A65-4CE7-AF92-C7E6624B9017}">
      <dsp:nvSpPr>
        <dsp:cNvPr id="0" name=""/>
        <dsp:cNvSpPr/>
      </dsp:nvSpPr>
      <dsp:spPr>
        <a:xfrm>
          <a:off x="839" y="1701748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/>
            <a:t>LTS timelines</a:t>
          </a:r>
        </a:p>
      </dsp:txBody>
      <dsp:txXfrm>
        <a:off x="839" y="1701748"/>
        <a:ext cx="1777148" cy="710859"/>
      </dsp:txXfrm>
    </dsp:sp>
    <dsp:sp modelId="{DE787A1A-A91B-4117-B6D9-C8EA71E0C863}">
      <dsp:nvSpPr>
        <dsp:cNvPr id="0" name=""/>
        <dsp:cNvSpPr/>
      </dsp:nvSpPr>
      <dsp:spPr>
        <a:xfrm>
          <a:off x="2577704" y="635391"/>
          <a:ext cx="799716" cy="799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D548B-3995-4100-BD02-4943ACBADA31}">
      <dsp:nvSpPr>
        <dsp:cNvPr id="0" name=""/>
        <dsp:cNvSpPr/>
      </dsp:nvSpPr>
      <dsp:spPr>
        <a:xfrm>
          <a:off x="2088988" y="1701748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/>
            <a:t>New language and platform features</a:t>
          </a:r>
        </a:p>
      </dsp:txBody>
      <dsp:txXfrm>
        <a:off x="2088988" y="1701748"/>
        <a:ext cx="1777148" cy="710859"/>
      </dsp:txXfrm>
    </dsp:sp>
    <dsp:sp modelId="{64B94D2C-DCA7-45A2-94DA-E1D1838E77D7}">
      <dsp:nvSpPr>
        <dsp:cNvPr id="0" name=""/>
        <dsp:cNvSpPr/>
      </dsp:nvSpPr>
      <dsp:spPr>
        <a:xfrm>
          <a:off x="4665854" y="635391"/>
          <a:ext cx="799716" cy="799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097BF-DB91-4209-82EE-388878A29DB0}">
      <dsp:nvSpPr>
        <dsp:cNvPr id="0" name=""/>
        <dsp:cNvSpPr/>
      </dsp:nvSpPr>
      <dsp:spPr>
        <a:xfrm>
          <a:off x="4177138" y="1701748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/>
            <a:t>Breaking changes</a:t>
          </a:r>
        </a:p>
      </dsp:txBody>
      <dsp:txXfrm>
        <a:off x="4177138" y="1701748"/>
        <a:ext cx="1777148" cy="710859"/>
      </dsp:txXfrm>
    </dsp:sp>
    <dsp:sp modelId="{0D2123A8-EF24-4D14-8E3B-8CD32161C084}">
      <dsp:nvSpPr>
        <dsp:cNvPr id="0" name=""/>
        <dsp:cNvSpPr/>
      </dsp:nvSpPr>
      <dsp:spPr>
        <a:xfrm>
          <a:off x="6754003" y="635391"/>
          <a:ext cx="799716" cy="799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94AF4-0214-499D-9B6E-1011DCA0A6D7}">
      <dsp:nvSpPr>
        <dsp:cNvPr id="0" name=""/>
        <dsp:cNvSpPr/>
      </dsp:nvSpPr>
      <dsp:spPr>
        <a:xfrm>
          <a:off x="6265287" y="1701748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/>
            <a:t>Migration and testing checklist</a:t>
          </a:r>
        </a:p>
      </dsp:txBody>
      <dsp:txXfrm>
        <a:off x="6265287" y="1701748"/>
        <a:ext cx="1777148" cy="710859"/>
      </dsp:txXfrm>
    </dsp:sp>
    <dsp:sp modelId="{FFB28FF4-C25E-4974-9C53-735FEAABF63C}">
      <dsp:nvSpPr>
        <dsp:cNvPr id="0" name=""/>
        <dsp:cNvSpPr/>
      </dsp:nvSpPr>
      <dsp:spPr>
        <a:xfrm>
          <a:off x="8842152" y="635391"/>
          <a:ext cx="799716" cy="799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64638-6F29-41DD-9CF7-1D5035B451F6}">
      <dsp:nvSpPr>
        <dsp:cNvPr id="0" name=""/>
        <dsp:cNvSpPr/>
      </dsp:nvSpPr>
      <dsp:spPr>
        <a:xfrm>
          <a:off x="8353437" y="1701748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/>
            <a:t>Incubator items to watch</a:t>
          </a:r>
        </a:p>
      </dsp:txBody>
      <dsp:txXfrm>
        <a:off x="8353437" y="1701748"/>
        <a:ext cx="1777148" cy="710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Rectangle 1212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215" name="Picture 1214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9AF96-C3D2-88CC-1F1F-04AF2271B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GB" noProof="0" dirty="0">
                <a:solidFill>
                  <a:srgbClr val="FFFFFF"/>
                </a:solidFill>
              </a:rPr>
              <a:t>What to expect from Java 25?</a:t>
            </a:r>
          </a:p>
        </p:txBody>
      </p:sp>
      <p:sp useBgFill="1">
        <p:nvSpPr>
          <p:cNvPr id="1217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GB" sz="1600" cap="all" noProof="0" dirty="0"/>
          </a:p>
        </p:txBody>
      </p:sp>
      <p:sp>
        <p:nvSpPr>
          <p:cNvPr id="1219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222" name="Straight Connector 1221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Straight Connector 1222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Straight Connector 1223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Straight Connector 1224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Straight Connector 1225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Straight Connector 1226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Straight Connector 1227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Straight Connector 1228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Straight Connector 1229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" name="Straight Connector 1230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" name="Straight Connector 1231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3" name="Straight Connector 1232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Straight Connector 1233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Straight Connector 1234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Straight Connector 1235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Connector 1236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Straight Connector 1237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Straight Connector 1238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Straight Connector 1239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1" name="Straight Connector 1240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" name="Straight Connector 1241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" name="Straight Connector 1242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Straight Connector 1243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Straight Connector 1244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" name="Straight Connector 1245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7" name="Straight Connector 1246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8" name="Straight Connector 1247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9" name="Straight Connector 1248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0" name="Straight Connector 1249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1" name="Straight Connector 1250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Straight Connector 1251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Straight Connector 1252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4" name="Straight Connector 1253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5" name="Straight Connector 1254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6" name="Straight Connector 1255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7" name="Straight Connector 1256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8" name="Straight Connector 1257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9" name="Straight Connector 1258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0" name="Straight Connector 1259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1" name="Straight Connector 1260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2" name="Straight Connector 1261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3" name="Straight Connector 1262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4" name="Straight Connector 1263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5" name="Straight Connector 1264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6" name="Straight Connector 1265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7" name="Straight Connector 1266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8" name="Straight Connector 1267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9" name="Straight Connector 1268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0" name="Straight Connector 1269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1" name="Straight Connector 1270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2" name="Straight Connector 1271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3" name="Straight Connector 1272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4" name="Straight Connector 1273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5" name="Straight Connector 1274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6" name="Straight Connector 1275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8" name="Straight Connector 1277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Connector 1278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0" name="Straight Connector 1279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1" name="Straight Connector 1280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2" name="Straight Connector 1281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3" name="Straight Connector 1282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4" name="Straight Connector 1283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5" name="Straight Connector 1284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6" name="Straight Connector 1285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7" name="Straight Connector 1286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8" name="Straight Connector 1287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9" name="Straight Connector 1288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0" name="Straight Connector 1289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1" name="Straight Connector 1290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2" name="Straight Connector 1291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3" name="Straight Connector 1292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Straight Connector 1293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Straight Connector 1294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Straight Connector 1295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Straight Connector 1296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Straight Connector 1297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Straight Connector 1298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6" name="Picture 12" descr="You always wondered: Duke, the Java Mascot #Java #Duke @Oracle ...">
            <a:extLst>
              <a:ext uri="{FF2B5EF4-FFF2-40B4-BE49-F238E27FC236}">
                <a16:creationId xmlns:a16="http://schemas.microsoft.com/office/drawing/2014/main" id="{898C895E-A79E-D0B6-4C50-E0625BFB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5463" y="2433919"/>
            <a:ext cx="4522760" cy="321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Who Is The Mascot Of Java">
            <a:extLst>
              <a:ext uri="{FF2B5EF4-FFF2-40B4-BE49-F238E27FC236}">
                <a16:creationId xmlns:a16="http://schemas.microsoft.com/office/drawing/2014/main" id="{73513907-C656-1F5B-23AB-ABA90B18A6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5" name="AutoShape 6" descr="Who Is The Mascot Of Java">
            <a:extLst>
              <a:ext uri="{FF2B5EF4-FFF2-40B4-BE49-F238E27FC236}">
                <a16:creationId xmlns:a16="http://schemas.microsoft.com/office/drawing/2014/main" id="{13BAB551-DF50-5E54-F7FD-3BF630C1AE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37750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FCE8-6794-389D-3B60-C5D842E9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Enhancements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36B0-B972-E445-C3BA-49C1AF45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Tracing method timing data is now available for all method calls on a thread</a:t>
            </a:r>
          </a:p>
          <a:p>
            <a:r>
              <a:rPr lang="en-US" dirty="0"/>
              <a:t>Previously, this was sampled (probabilistic sampling)</a:t>
            </a:r>
          </a:p>
          <a:p>
            <a:r>
              <a:rPr lang="en-US" dirty="0"/>
              <a:t>Enables more complete reconstruction of method call stacks</a:t>
            </a:r>
          </a:p>
          <a:p>
            <a:r>
              <a:rPr lang="en-US" dirty="0"/>
              <a:t> Means improved analysis of execution flow because there is a more accurate picture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0328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CA05-20A4-28B8-FD29-DC2415AC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>
            <a:normAutofit/>
          </a:bodyPr>
          <a:lstStyle/>
          <a:p>
            <a:r>
              <a:rPr lang="en-US" dirty="0"/>
              <a:t>Garbage Collector improvements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2A58-2FF8-9772-1670-FA82DC18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650" y="643464"/>
            <a:ext cx="6838883" cy="3731891"/>
          </a:xfrm>
        </p:spPr>
        <p:txBody>
          <a:bodyPr>
            <a:normAutofit/>
          </a:bodyPr>
          <a:lstStyle/>
          <a:p>
            <a:r>
              <a:rPr lang="en-US" dirty="0"/>
              <a:t>Shenandoah Garbage Collector is now a product feature</a:t>
            </a:r>
          </a:p>
          <a:p>
            <a:r>
              <a:rPr lang="en-US" dirty="0"/>
              <a:t>Was planned for JDK 21 in 2023, but wasn’t ready</a:t>
            </a:r>
          </a:p>
          <a:p>
            <a:r>
              <a:rPr lang="en-US" dirty="0"/>
              <a:t>Introduced in JDK 24 as an experimental feature</a:t>
            </a:r>
          </a:p>
          <a:p>
            <a:r>
              <a:rPr lang="en-US" dirty="0"/>
              <a:t>Stability and performance enhancements</a:t>
            </a:r>
            <a:r>
              <a:rPr lang="en-ZA" dirty="0"/>
              <a:t> are now available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160635-55FC-6165-3648-4227301E2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6780" y="4542503"/>
            <a:ext cx="6824626" cy="167203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41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6C30-5F0D-7758-0CE8-B2B0CEDB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New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4279-B439-BB1B-73AF-2C3BFD38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Scoped Values</a:t>
            </a:r>
          </a:p>
          <a:p>
            <a:r>
              <a:rPr lang="en-GB" noProof="0" dirty="0"/>
              <a:t>Key Derivation Function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5489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DF54-09AD-D382-0A09-D6497FAE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Scoped Values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A8AB-5A80-E246-7665-DB392BD8C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 how you share immutable data with threads</a:t>
            </a:r>
          </a:p>
          <a:p>
            <a:r>
              <a:rPr lang="en-US" dirty="0"/>
              <a:t>Compare to thread-local variables – storing data only accessible by a specific thread</a:t>
            </a:r>
          </a:p>
          <a:p>
            <a:r>
              <a:rPr lang="en-US" dirty="0"/>
              <a:t>API introduced in Java 20 as an incubator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136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9DBD-E34F-8701-71BA-C6D514E6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Derivation Function API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B153-D18C-12B7-5799-EDB12EE3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KSDs derive strong cryptographic material from initial key material such as a salt value, or pseudorandom function</a:t>
            </a:r>
          </a:p>
          <a:p>
            <a:r>
              <a:rPr lang="en-US" dirty="0"/>
              <a:t>Deriving keys is similar to hashing passwords</a:t>
            </a:r>
          </a:p>
          <a:p>
            <a:r>
              <a:rPr lang="en-US" dirty="0"/>
              <a:t>In preparation of Post-Quantum Cryptography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184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49F9-4BC1-D262-9DB1-D1CD059E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Breaking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E7FC-7227-338D-404D-80EDD619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noProof="0" dirty="0" err="1"/>
              <a:t>File.delete</a:t>
            </a:r>
            <a:r>
              <a:rPr lang="en-GB" b="1" noProof="0" dirty="0"/>
              <a:t> </a:t>
            </a:r>
            <a:r>
              <a:rPr lang="en-GB" noProof="0" dirty="0"/>
              <a:t>no longer deletes read-only files automatically</a:t>
            </a:r>
          </a:p>
          <a:p>
            <a:r>
              <a:rPr lang="en-GB" b="1" noProof="0" dirty="0"/>
              <a:t>File path handling on Windows</a:t>
            </a:r>
            <a:r>
              <a:rPr lang="en-GB" noProof="0" dirty="0"/>
              <a:t>: File operations fail on paths with trailing spaces</a:t>
            </a:r>
          </a:p>
          <a:p>
            <a:r>
              <a:rPr lang="en-GB" b="1" noProof="0" dirty="0"/>
              <a:t>Null checks and instantiation</a:t>
            </a:r>
            <a:r>
              <a:rPr lang="en-GB" noProof="0" dirty="0"/>
              <a:t>: Java compiler added implicit null checks for enclosing instances of inner classes</a:t>
            </a:r>
          </a:p>
          <a:p>
            <a:r>
              <a:rPr lang="en-GB" dirty="0"/>
              <a:t>This could be achieved via bytecode manipulation or reflection before, though incorrect</a:t>
            </a:r>
            <a:endParaRPr lang="en-GB" noProof="0" dirty="0"/>
          </a:p>
          <a:p>
            <a:r>
              <a:rPr lang="en-GB" b="1" noProof="0" dirty="0"/>
              <a:t>Encryption Algorithm Updates</a:t>
            </a:r>
            <a:r>
              <a:rPr lang="en-GB" noProof="0" dirty="0"/>
              <a:t>: Review the relevant JBS tickets before migrating</a:t>
            </a:r>
          </a:p>
          <a:p>
            <a:r>
              <a:rPr lang="en-GB" b="1" noProof="0" dirty="0"/>
              <a:t>32-bit x86 port support for Java has been officially removed in OpenJDK 25</a:t>
            </a:r>
            <a:r>
              <a:rPr lang="en-GB" noProof="0" dirty="0"/>
              <a:t>, following its deprecation in Java 24</a:t>
            </a:r>
          </a:p>
        </p:txBody>
      </p:sp>
    </p:spTree>
    <p:extLst>
      <p:ext uri="{BB962C8B-B14F-4D97-AF65-F5344CB8AC3E}">
        <p14:creationId xmlns:p14="http://schemas.microsoft.com/office/powerpoint/2010/main" val="4240682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AE88-3CED-84DC-48E3-C0CAB22C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Migration and testing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1D26-3B58-2B5A-04D6-10C0AAEE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 use </a:t>
            </a:r>
            <a:r>
              <a:rPr lang="en-GB" noProof="0" dirty="0" err="1"/>
              <a:t>SDKMan</a:t>
            </a:r>
            <a:r>
              <a:rPr lang="en-GB" noProof="0" dirty="0"/>
              <a:t> (and Arch btw)</a:t>
            </a:r>
          </a:p>
          <a:p>
            <a:r>
              <a:rPr lang="en-GB" dirty="0"/>
              <a:t>Please read my README to see how I upgraded from Java 11</a:t>
            </a:r>
            <a:endParaRPr lang="en-GB" noProof="0" dirty="0"/>
          </a:p>
          <a:p>
            <a:r>
              <a:rPr lang="en-GB" noProof="0" dirty="0"/>
              <a:t>Remember the security certificates</a:t>
            </a:r>
          </a:p>
          <a:p>
            <a:r>
              <a:rPr lang="en-GB" noProof="0" dirty="0"/>
              <a:t>Use the guide on Confluence to migrate to newer Java versions</a:t>
            </a:r>
          </a:p>
          <a:p>
            <a:r>
              <a:rPr lang="en-GB" dirty="0"/>
              <a:t>Java 25 is a danger zone, there are many dragons there</a:t>
            </a:r>
          </a:p>
          <a:p>
            <a:r>
              <a:rPr lang="en-GB" noProof="0" dirty="0"/>
              <a:t>Java 17 had fewer dragons </a:t>
            </a:r>
            <a:r>
              <a:rPr lang="en-GB" dirty="0"/>
              <a:t>better, but the dependencies are stale</a:t>
            </a:r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2582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33CD-F603-80FE-4516-0BB84C4F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Java Incubator Items to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8CA0-ACFC-C972-89C3-5C8E12A78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noProof="0" dirty="0"/>
              <a:t>JEP 508: Vector API </a:t>
            </a:r>
            <a:r>
              <a:rPr lang="en-GB" noProof="0" dirty="0"/>
              <a:t>(for the tenth time…). This deals with Single Instruction, Multiple Data </a:t>
            </a:r>
            <a:r>
              <a:rPr lang="en-GB" dirty="0"/>
              <a:t>(SIMD)</a:t>
            </a:r>
            <a:r>
              <a:rPr lang="en-GB" noProof="0" dirty="0"/>
              <a:t> computations. JIT compiler can map small, fixed-size vectors directly to CPU vector instructions</a:t>
            </a:r>
          </a:p>
          <a:p>
            <a:r>
              <a:rPr lang="en-GB" b="1" noProof="0" dirty="0"/>
              <a:t>JEP 205: Stable Values</a:t>
            </a:r>
            <a:r>
              <a:rPr lang="en-GB" noProof="0" dirty="0"/>
              <a:t> (Preview). A function that will be computed once, and </a:t>
            </a:r>
            <a:r>
              <a:rPr lang="en-GB" dirty="0"/>
              <a:t>the result will be stored and returned. Aka deferred immutability</a:t>
            </a:r>
            <a:endParaRPr lang="en-GB" noProof="0" dirty="0"/>
          </a:p>
          <a:p>
            <a:r>
              <a:rPr lang="en-GB" b="1" noProof="0" dirty="0"/>
              <a:t>JEP 470: PEM Encodings for Cryptographic Objects</a:t>
            </a:r>
            <a:r>
              <a:rPr lang="en-GB" noProof="0" dirty="0"/>
              <a:t> (Preview). Privacy-Enhanced Mail!</a:t>
            </a:r>
          </a:p>
          <a:p>
            <a:r>
              <a:rPr lang="en-GB" b="1" noProof="0" dirty="0"/>
              <a:t>JEP Draft 8358741: Post-Quantum Hybrid Key Exchange for TLS 1.3</a:t>
            </a:r>
          </a:p>
          <a:p>
            <a:r>
              <a:rPr lang="en-GB" b="1" noProof="0" dirty="0"/>
              <a:t>JEP 517: HTTP/3 for the HTTP Client API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7295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CEBF27-3A29-6928-9EBA-543ECB10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GB" sz="4400" noProof="0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1178D4-3A0A-BEE1-670B-3CEEF6DA9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695201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37948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B224-18AA-6410-15C0-965D92FC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LTS Timelines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4BB2C7-EB95-7913-62E9-B08486949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388524"/>
            <a:ext cx="10131425" cy="31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5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9B0D-8B88-FC56-5EC6-0DB6F234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New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6ECD-B4B9-468C-26A3-F1883B3C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Flexible Constructor Bodies</a:t>
            </a:r>
          </a:p>
          <a:p>
            <a:r>
              <a:rPr lang="en-GB" noProof="0" dirty="0"/>
              <a:t>Pattern Matching Enhancements</a:t>
            </a:r>
          </a:p>
          <a:p>
            <a:r>
              <a:rPr lang="en-GB" noProof="0" dirty="0"/>
              <a:t>Compact Source Files</a:t>
            </a:r>
          </a:p>
          <a:p>
            <a:r>
              <a:rPr lang="en-GB" noProof="0" dirty="0"/>
              <a:t>Module imports</a:t>
            </a:r>
          </a:p>
        </p:txBody>
      </p:sp>
    </p:spTree>
    <p:extLst>
      <p:ext uri="{BB962C8B-B14F-4D97-AF65-F5344CB8AC3E}">
        <p14:creationId xmlns:p14="http://schemas.microsoft.com/office/powerpoint/2010/main" val="230661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7221-9210-0FD9-3D55-A9CAF211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Flexible Constructor Bodies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41C4-86EC-1D7A-F2A2-E9D6175C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Before: First statements in a constructor had to be </a:t>
            </a:r>
            <a:r>
              <a:rPr lang="en-GB" i="1" noProof="0" dirty="0"/>
              <a:t>super(..)</a:t>
            </a:r>
            <a:r>
              <a:rPr lang="en-GB" noProof="0" dirty="0"/>
              <a:t> or </a:t>
            </a:r>
            <a:r>
              <a:rPr lang="en-GB" i="1" noProof="0" dirty="0"/>
              <a:t>this(…)</a:t>
            </a:r>
          </a:p>
          <a:p>
            <a:r>
              <a:rPr lang="en-GB" noProof="0" dirty="0"/>
              <a:t>There is now a prologue section before these statements</a:t>
            </a:r>
          </a:p>
          <a:p>
            <a:r>
              <a:rPr lang="en-GB" noProof="0" dirty="0"/>
              <a:t>Validations can now be done before calling </a:t>
            </a:r>
            <a:r>
              <a:rPr lang="en-GB" i="1" noProof="0" dirty="0"/>
              <a:t>super(…)</a:t>
            </a:r>
          </a:p>
          <a:p>
            <a:r>
              <a:rPr lang="en-GB" noProof="0" dirty="0"/>
              <a:t>You can validate final fields before setting them</a:t>
            </a:r>
          </a:p>
          <a:p>
            <a:r>
              <a:rPr lang="en-GB" noProof="0" dirty="0"/>
              <a:t>You can now chain constructors</a:t>
            </a:r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4456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8507-9017-562C-A716-7B0B306A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Pattern Matching Enhancements (Preview)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EBFA8-7BDC-1CB0-7647-B25E6DDA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Direct type checking in switch statements</a:t>
            </a:r>
          </a:p>
          <a:p>
            <a:r>
              <a:rPr lang="en-GB" dirty="0"/>
              <a:t>Pattern matching now works with all primitive types</a:t>
            </a:r>
          </a:p>
          <a:p>
            <a:r>
              <a:rPr lang="en-GB" noProof="0" dirty="0"/>
              <a:t>Previously it was limited to reference types only</a:t>
            </a:r>
          </a:p>
          <a:p>
            <a:r>
              <a:rPr lang="en-GB" dirty="0"/>
              <a:t>Means you can perform direct primitive matching in </a:t>
            </a:r>
            <a:r>
              <a:rPr lang="en-GB" dirty="0" err="1"/>
              <a:t>instanceof</a:t>
            </a:r>
            <a:r>
              <a:rPr lang="en-GB" dirty="0"/>
              <a:t> statements</a:t>
            </a:r>
          </a:p>
          <a:p>
            <a:r>
              <a:rPr lang="en-GB" noProof="0" dirty="0"/>
              <a:t>You also have a clean type dispatch in switch statements</a:t>
            </a:r>
          </a:p>
        </p:txBody>
      </p:sp>
    </p:spTree>
    <p:extLst>
      <p:ext uri="{BB962C8B-B14F-4D97-AF65-F5344CB8AC3E}">
        <p14:creationId xmlns:p14="http://schemas.microsoft.com/office/powerpoint/2010/main" val="17915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C838-7D67-EF1F-9528-10B39680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 Source Files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C3418-420D-699A-A156-AA0D0905F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level class declarations don’t need a </a:t>
            </a:r>
            <a:r>
              <a:rPr lang="en-US" b="1" dirty="0"/>
              <a:t>public</a:t>
            </a:r>
            <a:r>
              <a:rPr lang="en-US" dirty="0"/>
              <a:t> access modifier</a:t>
            </a:r>
          </a:p>
          <a:p>
            <a:r>
              <a:rPr lang="en-US" dirty="0"/>
              <a:t>Common </a:t>
            </a:r>
            <a:r>
              <a:rPr lang="en-US" i="1" dirty="0" err="1"/>
              <a:t>java.base.packages</a:t>
            </a:r>
            <a:r>
              <a:rPr lang="en-US" dirty="0"/>
              <a:t> are imported by default</a:t>
            </a:r>
          </a:p>
          <a:p>
            <a:r>
              <a:rPr lang="en-US" dirty="0"/>
              <a:t>This is not new, but there are new tools here</a:t>
            </a:r>
          </a:p>
          <a:p>
            <a:r>
              <a:rPr lang="en-US" dirty="0"/>
              <a:t>Main can be declared as an instance method (also not new but nice for compact source files)</a:t>
            </a:r>
          </a:p>
          <a:p>
            <a:r>
              <a:rPr lang="en-US" dirty="0"/>
              <a:t>Why? Faster prototyping, and easier utilities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1651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10EF-C372-074C-BFDA-2AB617CC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Runtime and Platform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4F442-8C59-71AF-49E3-75F835EFE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Ahead-of-Time (AOT) Method Profiling</a:t>
            </a:r>
          </a:p>
          <a:p>
            <a:r>
              <a:rPr lang="en-GB" noProof="0" dirty="0"/>
              <a:t>Observability Enhancements</a:t>
            </a:r>
          </a:p>
          <a:p>
            <a:r>
              <a:rPr lang="en-GB" noProof="0" dirty="0"/>
              <a:t>Memory Footprint &amp; Garbage Collection enhancement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999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DCFC-B579-CD27-FB19-5D4C73D9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Ahead-of-Time Method Profiling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31BF-8F53-9AA7-D6FB-C7FADFCCB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warmup time </a:t>
            </a:r>
          </a:p>
          <a:p>
            <a:r>
              <a:rPr lang="en-US" dirty="0"/>
              <a:t>Method-execution profiles from training runs are instantly available</a:t>
            </a:r>
          </a:p>
          <a:p>
            <a:r>
              <a:rPr lang="en-US" dirty="0"/>
              <a:t>The JIT compiler can generate native code without having to wait to collect profiles first</a:t>
            </a:r>
          </a:p>
          <a:p>
            <a:r>
              <a:rPr lang="en-US" dirty="0"/>
              <a:t>Builds on the AOT cache introduced in JDK 24</a:t>
            </a:r>
          </a:p>
          <a:p>
            <a:r>
              <a:rPr lang="en-US" dirty="0"/>
              <a:t>Faster start-ups means faster restarts, so you can turn it off and back on again quicker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9572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396</TotalTime>
  <Words>684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What to expect from Java 25?</vt:lpstr>
      <vt:lpstr>Agenda</vt:lpstr>
      <vt:lpstr>LTS Timelines</vt:lpstr>
      <vt:lpstr>New language features</vt:lpstr>
      <vt:lpstr>Flexible Constructor Bodies </vt:lpstr>
      <vt:lpstr>Pattern Matching Enhancements (Preview)</vt:lpstr>
      <vt:lpstr>Compact Source Files</vt:lpstr>
      <vt:lpstr>Runtime and Platform Improvements</vt:lpstr>
      <vt:lpstr>Ahead-of-Time Method Profiling</vt:lpstr>
      <vt:lpstr>Observability Enhancements</vt:lpstr>
      <vt:lpstr>Garbage Collector improvements</vt:lpstr>
      <vt:lpstr>New APIs</vt:lpstr>
      <vt:lpstr>Scoped Values</vt:lpstr>
      <vt:lpstr>Key Derivation Function API</vt:lpstr>
      <vt:lpstr>Breaking Changes</vt:lpstr>
      <vt:lpstr>Migration and testing checklist</vt:lpstr>
      <vt:lpstr>Java Incubator Items to Watch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Neethling, DeVilliers D</dc:creator>
  <cp:lastModifiedBy>De Villiers Neethling</cp:lastModifiedBy>
  <cp:revision>2</cp:revision>
  <dcterms:created xsi:type="dcterms:W3CDTF">2025-10-28T06:55:28Z</dcterms:created>
  <dcterms:modified xsi:type="dcterms:W3CDTF">2025-10-30T15:03:50Z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7a3850-2850-457c-8efb-fdd5fa4d27d3_Enabled">
    <vt:lpwstr>true</vt:lpwstr>
  </property>
  <property fmtid="{D5CDD505-2E9C-101B-9397-08002B2CF9AE}" pid="3" name="MSIP_Label_027a3850-2850-457c-8efb-fdd5fa4d27d3_SetDate">
    <vt:lpwstr>2025-10-30T08:27:36Z</vt:lpwstr>
  </property>
  <property fmtid="{D5CDD505-2E9C-101B-9397-08002B2CF9AE}" pid="4" name="MSIP_Label_027a3850-2850-457c-8efb-fdd5fa4d27d3_Method">
    <vt:lpwstr>Standard</vt:lpwstr>
  </property>
  <property fmtid="{D5CDD505-2E9C-101B-9397-08002B2CF9AE}" pid="5" name="MSIP_Label_027a3850-2850-457c-8efb-fdd5fa4d27d3_Name">
    <vt:lpwstr>027a3850-2850-457c-8efb-fdd5fa4d27d3</vt:lpwstr>
  </property>
  <property fmtid="{D5CDD505-2E9C-101B-9397-08002B2CF9AE}" pid="6" name="MSIP_Label_027a3850-2850-457c-8efb-fdd5fa4d27d3_SiteId">
    <vt:lpwstr>7369e6ec-faa6-42fa-bc0e-4f332da5b1db</vt:lpwstr>
  </property>
  <property fmtid="{D5CDD505-2E9C-101B-9397-08002B2CF9AE}" pid="7" name="MSIP_Label_027a3850-2850-457c-8efb-fdd5fa4d27d3_ActionId">
    <vt:lpwstr>d83cc567-0c26-4522-9ad1-bd7a345b9df1</vt:lpwstr>
  </property>
  <property fmtid="{D5CDD505-2E9C-101B-9397-08002B2CF9AE}" pid="8" name="MSIP_Label_027a3850-2850-457c-8efb-fdd5fa4d27d3_ContentBits">
    <vt:lpwstr>0</vt:lpwstr>
  </property>
  <property fmtid="{D5CDD505-2E9C-101B-9397-08002B2CF9AE}" pid="9" name="MSIP_Label_027a3850-2850-457c-8efb-fdd5fa4d27d3_Tag">
    <vt:lpwstr>10, 3, 0, 1</vt:lpwstr>
  </property>
</Properties>
</file>